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90" r:id="rId2"/>
    <p:sldMasterId id="2147483692" r:id="rId3"/>
    <p:sldMasterId id="2147483776" r:id="rId4"/>
    <p:sldMasterId id="2147483818" r:id="rId5"/>
    <p:sldMasterId id="2147483832" r:id="rId6"/>
    <p:sldMasterId id="2147483860" r:id="rId7"/>
    <p:sldMasterId id="2147483874" r:id="rId8"/>
  </p:sldMasterIdLst>
  <p:notesMasterIdLst>
    <p:notesMasterId r:id="rId87"/>
  </p:notesMasterIdLst>
  <p:sldIdLst>
    <p:sldId id="315" r:id="rId9"/>
    <p:sldId id="473" r:id="rId10"/>
    <p:sldId id="464" r:id="rId11"/>
    <p:sldId id="397" r:id="rId12"/>
    <p:sldId id="384" r:id="rId13"/>
    <p:sldId id="389" r:id="rId14"/>
    <p:sldId id="483" r:id="rId15"/>
    <p:sldId id="385" r:id="rId16"/>
    <p:sldId id="386" r:id="rId17"/>
    <p:sldId id="372" r:id="rId18"/>
    <p:sldId id="484" r:id="rId19"/>
    <p:sldId id="328" r:id="rId20"/>
    <p:sldId id="322" r:id="rId21"/>
    <p:sldId id="325" r:id="rId22"/>
    <p:sldId id="333" r:id="rId23"/>
    <p:sldId id="335" r:id="rId24"/>
    <p:sldId id="329" r:id="rId25"/>
    <p:sldId id="332" r:id="rId26"/>
    <p:sldId id="373" r:id="rId27"/>
    <p:sldId id="261" r:id="rId28"/>
    <p:sldId id="403" r:id="rId29"/>
    <p:sldId id="260" r:id="rId30"/>
    <p:sldId id="375" r:id="rId31"/>
    <p:sldId id="485" r:id="rId32"/>
    <p:sldId id="343" r:id="rId33"/>
    <p:sldId id="338" r:id="rId34"/>
    <p:sldId id="282" r:id="rId35"/>
    <p:sldId id="288" r:id="rId36"/>
    <p:sldId id="377" r:id="rId37"/>
    <p:sldId id="481" r:id="rId38"/>
    <p:sldId id="309" r:id="rId39"/>
    <p:sldId id="342" r:id="rId40"/>
    <p:sldId id="346" r:id="rId41"/>
    <p:sldId id="340" r:id="rId42"/>
    <p:sldId id="263" r:id="rId43"/>
    <p:sldId id="330" r:id="rId44"/>
    <p:sldId id="482" r:id="rId45"/>
    <p:sldId id="486" r:id="rId46"/>
    <p:sldId id="351" r:id="rId47"/>
    <p:sldId id="352" r:id="rId48"/>
    <p:sldId id="368" r:id="rId49"/>
    <p:sldId id="369" r:id="rId50"/>
    <p:sldId id="487" r:id="rId51"/>
    <p:sldId id="395" r:id="rId52"/>
    <p:sldId id="396" r:id="rId53"/>
    <p:sldId id="353" r:id="rId54"/>
    <p:sldId id="394" r:id="rId55"/>
    <p:sldId id="359" r:id="rId56"/>
    <p:sldId id="360" r:id="rId57"/>
    <p:sldId id="265" r:id="rId58"/>
    <p:sldId id="361" r:id="rId59"/>
    <p:sldId id="380" r:id="rId60"/>
    <p:sldId id="266" r:id="rId61"/>
    <p:sldId id="387" r:id="rId62"/>
    <p:sldId id="267" r:id="rId63"/>
    <p:sldId id="270" r:id="rId64"/>
    <p:sldId id="408" r:id="rId65"/>
    <p:sldId id="439" r:id="rId66"/>
    <p:sldId id="440" r:id="rId67"/>
    <p:sldId id="441" r:id="rId68"/>
    <p:sldId id="363" r:id="rId69"/>
    <p:sldId id="274" r:id="rId70"/>
    <p:sldId id="390" r:id="rId71"/>
    <p:sldId id="400" r:id="rId72"/>
    <p:sldId id="391" r:id="rId73"/>
    <p:sldId id="402" r:id="rId74"/>
    <p:sldId id="401" r:id="rId75"/>
    <p:sldId id="393" r:id="rId76"/>
    <p:sldId id="278" r:id="rId77"/>
    <p:sldId id="364" r:id="rId78"/>
    <p:sldId id="365" r:id="rId79"/>
    <p:sldId id="388" r:id="rId80"/>
    <p:sldId id="382" r:id="rId81"/>
    <p:sldId id="488" r:id="rId82"/>
    <p:sldId id="366" r:id="rId83"/>
    <p:sldId id="489" r:id="rId84"/>
    <p:sldId id="465" r:id="rId85"/>
    <p:sldId id="490" r:id="rId86"/>
  </p:sldIdLst>
  <p:sldSz cx="9144000" cy="6858000" type="screen4x3"/>
  <p:notesSz cx="6858000" cy="9144000"/>
  <p:custDataLst>
    <p:tags r:id="rId88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66"/>
    <a:srgbClr val="FF0000"/>
    <a:srgbClr val="FF6699"/>
    <a:srgbClr val="FF99CC"/>
    <a:srgbClr val="FF00FF"/>
    <a:srgbClr val="FFFFCC"/>
    <a:srgbClr val="DFF9E6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87" autoAdjust="0"/>
  </p:normalViewPr>
  <p:slideViewPr>
    <p:cSldViewPr>
      <p:cViewPr varScale="1">
        <p:scale>
          <a:sx n="81" d="100"/>
          <a:sy n="81" d="100"/>
        </p:scale>
        <p:origin x="8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viewProps" Target="view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tags" Target="tags/tag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8039518-E159-44DC-9478-68A41F29CACC}" type="datetimeFigureOut">
              <a:rPr lang="cs-CZ"/>
              <a:pPr>
                <a:defRPr/>
              </a:pPr>
              <a:t>18.10.2023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A3628F-3A36-4756-A6F3-C510CBDC4FB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0550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47198F-624E-4E9F-AD7C-212E506EE788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877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2CE7B5-58A1-4599-B223-D05A2074306C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255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DDD897-1F31-4ED9-A1BD-BFF8866BFA39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52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6403C-6719-4FB4-9A5D-D9C38AFC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7E655-A3B4-4749-9B4A-81794E7E6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CF085-23D1-4B88-B88F-A40E60946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7DC8-75A9-4922-BB15-A4648B7A11F3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86349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5E8E0-AB83-4415-999B-83DF07702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E4CA7D-D9EE-4A3F-9135-9500CAE9E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E4617-7532-476A-9851-FA29AD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FFCA0-D27E-4C9E-9CE3-1FE61066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1FB12-A0BB-4B3F-BF6A-366FC47C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46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64A61-F763-4EC4-87BD-C5C189CAA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80C0D-3A2D-4A56-A17A-669464B13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1E47A-9D48-48F5-9920-C84965102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1C288-4FEA-4C10-B41F-427524C1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CCA98-67FA-4C22-80AC-80FB8B02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7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C7B7E-61ED-4EB7-A788-BD33D3538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A164E-8A54-46E9-BF0E-9BC9670A7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BF0AD-1843-44C4-A5F9-24E53167A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C3983-5117-4F45-BAF8-0BB064567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F5523-F168-449A-B791-E1546E63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75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E8E02-0A5C-4CFC-B364-FC3FE6FD4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CF334-D6CB-4191-81EF-1E336E2FF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696D5-CB87-44AF-ADED-AEBD601AC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2464B7-3214-42B8-9ED7-B51D1D8A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9F02A-E2BE-4B1B-A3EF-E43624950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D7112-2029-4788-9BB2-01E98248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51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875E-B377-4983-ACF8-C9C118466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D8FF2-7D1F-41E3-9E28-22628F2A6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F410D6-B96C-4C7C-8760-EE9BE7ACA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5F4BA-3EFE-4058-898D-CBAFF4425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9DF25-4F00-4F13-9A86-5319C4E68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05BFF3-111C-4D45-829B-F8AFB74D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2BFB47-AEA1-49F1-86F7-D23990996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A0410-1B51-4211-BC61-B4AF874C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90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4DC0A-CFB6-462D-9704-CF408F84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03464-753E-4AE2-8657-904FD3AD3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3F33CC-F8CD-488D-AD31-5AD2D558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C949C-D202-4679-8AB2-F7226C82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00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31E78C-F62B-41CC-A52D-0C2C392D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4DB24-C363-4FAB-825B-7BB169253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910F6-95FB-4C78-A5D5-43F11BBAE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9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577BD7-C6E9-4F5F-9567-C3A81A87FE5E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497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698CF-F73D-45FF-83BE-BCC423F8C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353A3-AA99-40C3-B425-0A092D6CA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017AA-C412-4857-979A-27EABF00A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2ABF1-F9CD-44C0-99FD-0AD149163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A5B26-E244-4C86-B6CE-34D22A38F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8AC3B-FFEE-49BC-9C14-D396B833C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00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3CA85-8B21-4BAA-937E-8CF869C64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18F7E-D5E9-42EE-B157-8D4350B6E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AC4AF-4066-4DE6-9F07-EE7635822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39B61-B5E1-4F66-80BA-1023823C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1FB8A-19E7-4E7D-BEB8-35790901F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0794E-DC0E-45F6-957B-C26295DB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87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97BA-0649-48B3-817A-A2E79395F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B52924-6AC2-4533-903E-7B86C9155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9AFCC-F044-4B48-8417-F5816243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8A346-8E56-45DF-9B47-D8C02E4E2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416F9-6C0F-4728-80FF-C3B42429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51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E2B239-5E36-432D-B173-BA05247A73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55F20-8811-4BE8-840E-CA4A9D4D5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9C84-556A-4C22-B122-5F630875E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B208D-BB91-4A35-BED0-7942371A61B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ADEE6-6C7C-4853-B0D4-4A2A00F4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D247C-1310-4482-ADD7-B31FA615C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07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6403C-6719-4FB4-9A5D-D9C38AFC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7E655-A3B4-4749-9B4A-81794E7E6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CF085-23D1-4B88-B88F-A40E60946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7DC8-75A9-4922-BB15-A4648B7A11F3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01312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6403C-6719-4FB4-9A5D-D9C38AFC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7E655-A3B4-4749-9B4A-81794E7E6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CF085-23D1-4B88-B88F-A40E60946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7DC8-75A9-4922-BB15-A4648B7A11F3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91396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6403C-6719-4FB4-9A5D-D9C38AFC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7E655-A3B4-4749-9B4A-81794E7E6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CF085-23D1-4B88-B88F-A40E60946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7DC8-75A9-4922-BB15-A4648B7A11F3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52287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6403C-6719-4FB4-9A5D-D9C38AFC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7E655-A3B4-4749-9B4A-81794E7E6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CF085-23D1-4B88-B88F-A40E60946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7DC8-75A9-4922-BB15-A4648B7A11F3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36098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76403C-6719-4FB4-9A5D-D9C38AFC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7E655-A3B4-4749-9B4A-81794E7E6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CF085-23D1-4B88-B88F-A40E60946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C7DC8-75A9-4922-BB15-A4648B7A11F3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53094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4E3BD2-00C9-416A-95FA-3FEBC76FF048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05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2871BA-DDDE-40D9-80DF-1155EA51CA8E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868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EB6B00-0EB1-4135-BA25-007ACD1B0472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776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DDB3B1-A713-4EAB-AC97-EEB8E131E95E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73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EC7DC8-75A9-4922-BB15-A4648B7A11F3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92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B99EC9-006C-42CA-A45D-CA05123F8503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072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E8481-F01A-4450-9FB4-DE66169362A1}" type="slidenum">
              <a:rPr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49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1"/>
              <a:t>Klepnutím lze upravit styly předlohy textu</a:t>
            </a:r>
          </a:p>
          <a:p>
            <a:pPr lvl="1"/>
            <a:r>
              <a:rPr lang="en-US" altLang="en-US" noProof="1"/>
              <a:t>Druhá úroveň</a:t>
            </a:r>
          </a:p>
          <a:p>
            <a:pPr lvl="2"/>
            <a:r>
              <a:rPr lang="en-US" altLang="en-US" noProof="1"/>
              <a:t>Třetí úroveň</a:t>
            </a:r>
          </a:p>
          <a:p>
            <a:pPr lvl="3"/>
            <a:r>
              <a:rPr lang="en-US" altLang="en-US" noProof="1"/>
              <a:t>Čtvrtá úroveň</a:t>
            </a:r>
          </a:p>
          <a:p>
            <a:pPr lvl="4"/>
            <a:r>
              <a:rPr lang="en-US" altLang="en-US" noProof="1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noProof="1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noProof="1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noProof="1">
                <a:latin typeface="Times New Roman" panose="02020603050405020304" pitchFamily="18" charset="0"/>
              </a:defRPr>
            </a:lvl1pPr>
          </a:lstStyle>
          <a:p>
            <a:fld id="{50DBA51A-0009-4B28-9F6D-F2AC3B070152}" type="slidenum">
              <a:rPr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CADBB-E123-46D8-B59D-F7BA1F08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9D9AE-CECF-4D09-9E12-7A3FC83D1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AF7F8-4630-4B4E-9734-AA3C7E47D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96DF4-C95A-45C5-BBAA-61B0355D2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38E0-5F81-4C9A-830A-9C2966A41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BA51A-0009-4B28-9F6D-F2AC3B070152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1078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0E12DC-3EE3-417B-A9BF-B358B7BFA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DC154-576B-49CD-95CB-F34F8BBC1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A9D4C-CBB2-4632-94EC-DAECDB31B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208D-BB91-4A35-BED0-7942371A61B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9EE39-9875-49CD-B947-68DBCFC97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6C57C-10BB-4CAF-A4FA-31D204697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F88AD-313F-45EA-9A4F-4C1EE4766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0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CADBB-E123-46D8-B59D-F7BA1F08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9D9AE-CECF-4D09-9E12-7A3FC83D1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AF7F8-4630-4B4E-9734-AA3C7E47D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96DF4-C95A-45C5-BBAA-61B0355D2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38E0-5F81-4C9A-830A-9C2966A41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BA51A-0009-4B28-9F6D-F2AC3B070152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98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CADBB-E123-46D8-B59D-F7BA1F08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9D9AE-CECF-4D09-9E12-7A3FC83D1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AF7F8-4630-4B4E-9734-AA3C7E47D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96DF4-C95A-45C5-BBAA-61B0355D2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38E0-5F81-4C9A-830A-9C2966A41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BA51A-0009-4B28-9F6D-F2AC3B070152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471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CADBB-E123-46D8-B59D-F7BA1F08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9D9AE-CECF-4D09-9E12-7A3FC83D1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AF7F8-4630-4B4E-9734-AA3C7E47D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96DF4-C95A-45C5-BBAA-61B0355D2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38E0-5F81-4C9A-830A-9C2966A41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BA51A-0009-4B28-9F6D-F2AC3B070152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494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CADBB-E123-46D8-B59D-F7BA1F08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9D9AE-CECF-4D09-9E12-7A3FC83D1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AF7F8-4630-4B4E-9734-AA3C7E47D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96DF4-C95A-45C5-BBAA-61B0355D2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38E0-5F81-4C9A-830A-9C2966A41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BA51A-0009-4B28-9F6D-F2AC3B070152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5491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CADBB-E123-46D8-B59D-F7BA1F08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9D9AE-CECF-4D09-9E12-7A3FC83D1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AF7F8-4630-4B4E-9734-AA3C7E47D6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96DF4-C95A-45C5-BBAA-61B0355D2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38E0-5F81-4C9A-830A-9C2966A41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BA51A-0009-4B28-9F6D-F2AC3B070152}" type="slidenum">
              <a:rPr lang="cs-CZ" altLang="en-US" smtClean="0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4418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0/0a/Violaxanthin_cycle.png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m.bris.ac.uk/motm/oec/zzz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56.wmf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72.emf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4" Type="http://schemas.openxmlformats.org/officeDocument/2006/relationships/hyperlink" Target="https://www.youtube.com/watch?v=n8JI9CJEEyY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hyperlink" Target="http://www.biomedcentral.com/1471-2148/8/39/figure/F1?highres=y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03.png"/><Relationship Id="rId2" Type="http://schemas.openxmlformats.org/officeDocument/2006/relationships/video" Target="file:///C:\Dokumenty\Pavel\protistologie\2012\cryptomonas.mp4" TargetMode="External"/><Relationship Id="rId1" Type="http://schemas.openxmlformats.org/officeDocument/2006/relationships/tags" Target="../tags/tag53.xml"/><Relationship Id="rId6" Type="http://schemas.openxmlformats.org/officeDocument/2006/relationships/image" Target="../media/image10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4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4" Type="http://schemas.openxmlformats.org/officeDocument/2006/relationships/image" Target="../media/image10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4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4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file:///C:\Dokumenty\Dropbox\Pavel\protistologie\2019\09-videa\picomonas.avi" TargetMode="External"/><Relationship Id="rId7" Type="http://schemas.openxmlformats.org/officeDocument/2006/relationships/image" Target="../media/image117.png"/><Relationship Id="rId2" Type="http://schemas.openxmlformats.org/officeDocument/2006/relationships/video" Target="file:///C:\Dokumenty\Pavel\protistologie\2012\gonyostomum.mp4" TargetMode="External"/><Relationship Id="rId1" Type="http://schemas.openxmlformats.org/officeDocument/2006/relationships/tags" Target="../tags/tag61.xml"/><Relationship Id="rId6" Type="http://schemas.openxmlformats.org/officeDocument/2006/relationships/image" Target="../media/image102.png"/><Relationship Id="rId5" Type="http://schemas.openxmlformats.org/officeDocument/2006/relationships/slideLayout" Target="../slideLayouts/slideLayout7.xml"/><Relationship Id="rId4" Type="http://schemas.openxmlformats.org/officeDocument/2006/relationships/video" Target="file:///C:\Dokumenty\Dropbox\Pavel\protistologie\2019\09-videa\picomonas.avi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4" Type="http://schemas.openxmlformats.org/officeDocument/2006/relationships/image" Target="../media/image12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wmv"/><Relationship Id="rId2" Type="http://schemas.microsoft.com/office/2007/relationships/media" Target="../media/media4.wmv"/><Relationship Id="rId1" Type="http://schemas.openxmlformats.org/officeDocument/2006/relationships/tags" Target="../tags/tag65.xml"/><Relationship Id="rId6" Type="http://schemas.openxmlformats.org/officeDocument/2006/relationships/image" Target="../media/image9.png"/><Relationship Id="rId5" Type="http://schemas.openxmlformats.org/officeDocument/2006/relationships/image" Target="../media/image125.png"/><Relationship Id="rId4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4" Type="http://schemas.openxmlformats.org/officeDocument/2006/relationships/image" Target="../media/image12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4" Type="http://schemas.openxmlformats.org/officeDocument/2006/relationships/image" Target="../media/image12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://botany.natur.cuni.cz/skaloud/confocal/images/Asterochloris/echin.jpg" TargetMode="External"/><Relationship Id="rId13" Type="http://schemas.openxmlformats.org/officeDocument/2006/relationships/image" Target="../media/image145.jpeg"/><Relationship Id="rId3" Type="http://schemas.openxmlformats.org/officeDocument/2006/relationships/image" Target="../media/image139.jpeg"/><Relationship Id="rId7" Type="http://schemas.openxmlformats.org/officeDocument/2006/relationships/image" Target="../media/image142.jpeg"/><Relationship Id="rId12" Type="http://schemas.openxmlformats.org/officeDocument/2006/relationships/hyperlink" Target="http://botany.natur.cuni.cz/skaloud/confocal/images/Asterochloris/lobo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hyperlink" Target="http://botany.natur.cuni.cz/skaloud/confocal/images/asterochloroides.jpg" TargetMode="External"/><Relationship Id="rId11" Type="http://schemas.openxmlformats.org/officeDocument/2006/relationships/image" Target="../media/image144.jpeg"/><Relationship Id="rId5" Type="http://schemas.openxmlformats.org/officeDocument/2006/relationships/image" Target="../media/image141.jpeg"/><Relationship Id="rId15" Type="http://schemas.openxmlformats.org/officeDocument/2006/relationships/image" Target="../media/image146.jpeg"/><Relationship Id="rId10" Type="http://schemas.openxmlformats.org/officeDocument/2006/relationships/hyperlink" Target="http://botany.natur.cuni.cz/skaloud/confocal/images/Asterochloris/glom2.jpg" TargetMode="External"/><Relationship Id="rId4" Type="http://schemas.openxmlformats.org/officeDocument/2006/relationships/image" Target="../media/image140.png"/><Relationship Id="rId9" Type="http://schemas.openxmlformats.org/officeDocument/2006/relationships/image" Target="../media/image143.jpeg"/><Relationship Id="rId14" Type="http://schemas.openxmlformats.org/officeDocument/2006/relationships/image" Target="../media/image137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Relationship Id="rId9" Type="http://schemas.openxmlformats.org/officeDocument/2006/relationships/image" Target="../media/image15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4" Type="http://schemas.openxmlformats.org/officeDocument/2006/relationships/hyperlink" Target="http://www.novinky.cz/koktejl/349453-more-vyplavilo-stovky-zelenych-kouli.html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6" Type="http://schemas.openxmlformats.org/officeDocument/2006/relationships/image" Target="../media/image164.png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4" Type="http://schemas.openxmlformats.org/officeDocument/2006/relationships/image" Target="../media/image16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avi"/><Relationship Id="rId2" Type="http://schemas.microsoft.com/office/2007/relationships/media" Target="../media/media2.avi"/><Relationship Id="rId1" Type="http://schemas.openxmlformats.org/officeDocument/2006/relationships/tags" Target="../tags/tag10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1475656" y="692696"/>
            <a:ext cx="6305598" cy="5832648"/>
          </a:xfrm>
          <a:prstGeom prst="rect">
            <a:avLst/>
          </a:prstGeom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395536" y="332656"/>
            <a:ext cx="82946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dirty="0">
                <a:solidFill>
                  <a:schemeClr val="bg1"/>
                </a:solidFill>
              </a:rPr>
              <a:t>Plastidy a jejich původ</a:t>
            </a:r>
            <a:endParaRPr lang="cs-CZ" sz="4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http://www.crikey-adventure-tours.com/images/stromatelites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"/>
          <a:stretch>
            <a:fillRect/>
          </a:stretch>
        </p:blipFill>
        <p:spPr bwMode="auto">
          <a:xfrm>
            <a:off x="2051050" y="1143000"/>
            <a:ext cx="70929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0" y="523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>
                <a:latin typeface="Verdana" panose="020B0604030504040204" pitchFamily="34" charset="0"/>
              </a:rPr>
              <a:t>Sinice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549275"/>
            <a:ext cx="8964612" cy="647700"/>
          </a:xfrm>
          <a:noFill/>
        </p:spPr>
        <p:txBody>
          <a:bodyPr/>
          <a:lstStyle/>
          <a:p>
            <a:r>
              <a:rPr lang="cs-CZ" altLang="en-US" sz="2400">
                <a:latin typeface="Verdana" panose="020B0604030504040204" pitchFamily="34" charset="0"/>
              </a:rPr>
              <a:t>tvorba stromatolitů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5703888" y="58372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b="0"/>
          </a:p>
        </p:txBody>
      </p:sp>
      <p:sp>
        <p:nvSpPr>
          <p:cNvPr id="6150" name="Text Box 15"/>
          <p:cNvSpPr txBox="1">
            <a:spLocks noChangeArrowheads="1"/>
          </p:cNvSpPr>
          <p:nvPr/>
        </p:nvSpPr>
        <p:spPr bwMode="auto">
          <a:xfrm>
            <a:off x="0" y="6521450"/>
            <a:ext cx="89741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r>
              <a:rPr lang="cs-CZ" altLang="en-US" sz="1600">
                <a:solidFill>
                  <a:schemeClr val="bg1"/>
                </a:solidFill>
              </a:rPr>
              <a:t>Shark Bay, Austrálie  </a:t>
            </a:r>
          </a:p>
        </p:txBody>
      </p:sp>
      <p:pic>
        <p:nvPicPr>
          <p:cNvPr id="6152" name="Picture 8" descr="http://www.wmnh.com/pmg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2128838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9"/>
          <a:stretch/>
        </p:blipFill>
        <p:spPr bwMode="auto">
          <a:xfrm>
            <a:off x="4427985" y="1109473"/>
            <a:ext cx="4716016" cy="577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497"/>
            <a:ext cx="38131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7" b="5153"/>
          <a:stretch>
            <a:fillRect/>
          </a:stretch>
        </p:blipFill>
        <p:spPr bwMode="auto">
          <a:xfrm>
            <a:off x="2124075" y="1125538"/>
            <a:ext cx="16700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54389" r="18886" b="13073"/>
          <a:stretch/>
        </p:blipFill>
        <p:spPr bwMode="auto">
          <a:xfrm>
            <a:off x="27559" y="5013176"/>
            <a:ext cx="3752353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516052"/>
            <a:ext cx="377991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cs-CZ" sz="1800" b="0" dirty="0"/>
              <a:t>3,5 </a:t>
            </a:r>
            <a:r>
              <a:rPr lang="cs-CZ" sz="1800" b="0" dirty="0" err="1"/>
              <a:t>mld</a:t>
            </a:r>
            <a:r>
              <a:rPr lang="cs-CZ" sz="1800" b="0" dirty="0"/>
              <a:t> let staré fosilie (Austrálie)</a:t>
            </a:r>
            <a:endParaRPr lang="en-US" sz="1800" b="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8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85F92A3-87A6-40D4-92CE-F9BCFED7CAEF}"/>
              </a:ext>
            </a:extLst>
          </p:cNvPr>
          <p:cNvSpPr txBox="1"/>
          <p:nvPr/>
        </p:nvSpPr>
        <p:spPr>
          <a:xfrm>
            <a:off x="997889" y="6021288"/>
            <a:ext cx="7534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join</a:t>
            </a:r>
            <a:r>
              <a:rPr lang="cs-CZ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my quiz.com</a:t>
            </a:r>
          </a:p>
        </p:txBody>
      </p:sp>
      <p:pic>
        <p:nvPicPr>
          <p:cNvPr id="1026" name="Picture 2" descr="Quizizz! | Student apps, Learning apps, Free quizzes">
            <a:extLst>
              <a:ext uri="{FF2B5EF4-FFF2-40B4-BE49-F238E27FC236}">
                <a16:creationId xmlns:a16="http://schemas.microsoft.com/office/drawing/2014/main" id="{D0BB33F8-BD6C-4A1F-BBB6-5B92524A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897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7527"/>
            <a:ext cx="9144000" cy="2323761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765175"/>
            <a:ext cx="8964612" cy="2447925"/>
          </a:xfrm>
          <a:noFill/>
        </p:spPr>
        <p:txBody>
          <a:bodyPr/>
          <a:lstStyle/>
          <a:p>
            <a:r>
              <a:rPr lang="cs-CZ" altLang="en-US" sz="2400" dirty="0">
                <a:latin typeface="Verdana" panose="020B0604030504040204" pitchFamily="34" charset="0"/>
              </a:rPr>
              <a:t>kyslíková katastrofa (</a:t>
            </a:r>
            <a:r>
              <a:rPr lang="cs-CZ" altLang="en-US" sz="2400" dirty="0" err="1">
                <a:latin typeface="Verdana" panose="020B0604030504040204" pitchFamily="34" charset="0"/>
              </a:rPr>
              <a:t>great</a:t>
            </a:r>
            <a:r>
              <a:rPr lang="cs-CZ" altLang="en-US" sz="2400" dirty="0">
                <a:latin typeface="Verdana" panose="020B0604030504040204" pitchFamily="34" charset="0"/>
              </a:rPr>
              <a:t> </a:t>
            </a:r>
            <a:r>
              <a:rPr lang="cs-CZ" altLang="en-US" sz="2400" dirty="0" err="1">
                <a:latin typeface="Verdana" panose="020B0604030504040204" pitchFamily="34" charset="0"/>
              </a:rPr>
              <a:t>oxidation</a:t>
            </a:r>
            <a:r>
              <a:rPr lang="cs-CZ" altLang="en-US" sz="2400" dirty="0">
                <a:latin typeface="Verdana" panose="020B0604030504040204" pitchFamily="34" charset="0"/>
              </a:rPr>
              <a:t> </a:t>
            </a:r>
            <a:r>
              <a:rPr lang="cs-CZ" altLang="en-US" sz="2400" dirty="0" err="1">
                <a:latin typeface="Verdana" panose="020B0604030504040204" pitchFamily="34" charset="0"/>
              </a:rPr>
              <a:t>event</a:t>
            </a:r>
            <a:r>
              <a:rPr lang="cs-CZ" altLang="en-US" sz="2400" dirty="0">
                <a:latin typeface="Verdana" panose="020B0604030504040204" pitchFamily="34" charset="0"/>
              </a:rPr>
              <a:t>) – 2,3 </a:t>
            </a:r>
            <a:r>
              <a:rPr lang="cs-CZ" altLang="en-US" sz="2400" dirty="0" err="1">
                <a:latin typeface="Verdana" panose="020B0604030504040204" pitchFamily="34" charset="0"/>
              </a:rPr>
              <a:t>mld</a:t>
            </a:r>
            <a:endParaRPr lang="cs-CZ" altLang="en-US" sz="2400" dirty="0">
              <a:latin typeface="Verdana" panose="020B0604030504040204" pitchFamily="34" charset="0"/>
            </a:endParaRPr>
          </a:p>
          <a:p>
            <a:pPr lvl="1"/>
            <a:r>
              <a:rPr lang="cs-CZ" altLang="en-US" sz="2000" dirty="0">
                <a:latin typeface="Verdana" panose="020B0604030504040204" pitchFamily="34" charset="0"/>
              </a:rPr>
              <a:t>náhlé zvýšení kyslíku v atmosféře</a:t>
            </a:r>
          </a:p>
          <a:p>
            <a:pPr lvl="1"/>
            <a:r>
              <a:rPr lang="cs-CZ" altLang="en-US" sz="2000" dirty="0">
                <a:latin typeface="Verdana" panose="020B0604030504040204" pitchFamily="34" charset="0"/>
              </a:rPr>
              <a:t>nutnost organismů přizpůsobit se toxickému kyslíku: velká diverzifikace heterotrofních </a:t>
            </a:r>
            <a:r>
              <a:rPr lang="cs-CZ" altLang="en-US" sz="2000" dirty="0" err="1">
                <a:latin typeface="Verdana" panose="020B0604030504040204" pitchFamily="34" charset="0"/>
              </a:rPr>
              <a:t>prokaryot</a:t>
            </a:r>
            <a:r>
              <a:rPr lang="cs-CZ" altLang="en-US" sz="2000" dirty="0">
                <a:latin typeface="Verdana" panose="020B0604030504040204" pitchFamily="34" charset="0"/>
              </a:rPr>
              <a:t> (schovat se či mutovat)</a:t>
            </a:r>
          </a:p>
          <a:p>
            <a:pPr lvl="1"/>
            <a:r>
              <a:rPr lang="cs-CZ" altLang="en-US" sz="2000" dirty="0">
                <a:latin typeface="Verdana" panose="020B0604030504040204" pitchFamily="34" charset="0"/>
              </a:rPr>
              <a:t>oxidace veškerého </a:t>
            </a:r>
            <a:r>
              <a:rPr lang="cs-CZ" altLang="en-US" sz="2000" dirty="0" err="1">
                <a:latin typeface="Verdana" panose="020B0604030504040204" pitchFamily="34" charset="0"/>
              </a:rPr>
              <a:t>Fe</a:t>
            </a:r>
            <a:r>
              <a:rPr lang="cs-CZ" altLang="en-US" sz="2000" dirty="0">
                <a:latin typeface="Verdana" panose="020B0604030504040204" pitchFamily="34" charset="0"/>
              </a:rPr>
              <a:t>(II) na </a:t>
            </a:r>
            <a:r>
              <a:rPr lang="cs-CZ" altLang="en-US" sz="2000" dirty="0" err="1">
                <a:latin typeface="Verdana" panose="020B0604030504040204" pitchFamily="34" charset="0"/>
              </a:rPr>
              <a:t>Fe</a:t>
            </a:r>
            <a:r>
              <a:rPr lang="cs-CZ" altLang="en-US" sz="2000" dirty="0">
                <a:latin typeface="Verdana" panose="020B0604030504040204" pitchFamily="34" charset="0"/>
              </a:rPr>
              <a:t>(III)</a:t>
            </a:r>
          </a:p>
          <a:p>
            <a:pPr lvl="1"/>
            <a:r>
              <a:rPr lang="cs-CZ" altLang="en-US" sz="2000" dirty="0">
                <a:latin typeface="Verdana" panose="020B0604030504040204" pitchFamily="34" charset="0"/>
              </a:rPr>
              <a:t>první zamrznutí planety (snowball </a:t>
            </a:r>
            <a:r>
              <a:rPr lang="cs-CZ" altLang="en-US" sz="2000" dirty="0" err="1">
                <a:latin typeface="Verdana" panose="020B0604030504040204" pitchFamily="34" charset="0"/>
              </a:rPr>
              <a:t>Earth</a:t>
            </a:r>
            <a:r>
              <a:rPr lang="cs-CZ" altLang="en-US" sz="2000" dirty="0">
                <a:latin typeface="Verdana" panose="020B0604030504040204" pitchFamily="34" charset="0"/>
              </a:rPr>
              <a:t>)</a:t>
            </a:r>
          </a:p>
          <a:p>
            <a:pPr lvl="1">
              <a:buFontTx/>
              <a:buChar char="-"/>
            </a:pPr>
            <a:endParaRPr lang="cs-CZ" altLang="en-US" sz="2000" dirty="0">
              <a:latin typeface="Verdana" panose="020B0604030504040204" pitchFamily="34" charset="0"/>
            </a:endParaRP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5703888" y="58372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b="0"/>
          </a:p>
        </p:txBody>
      </p:sp>
      <p:pic>
        <p:nvPicPr>
          <p:cNvPr id="5126" name="Picture 9" descr="Painted Hi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42862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https://www.sciencephoto.com/image/358676/530wm/T8500129-Iron_mine-SP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213100"/>
            <a:ext cx="471646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23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>
                <a:latin typeface="Verdana" panose="020B0604030504040204" pitchFamily="34" charset="0"/>
              </a:rPr>
              <a:t>Sinice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523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>
                <a:latin typeface="Verdana" panose="020B0604030504040204" pitchFamily="34" charset="0"/>
              </a:rPr>
              <a:t>Fotosyntéza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765175"/>
            <a:ext cx="8964612" cy="5832475"/>
          </a:xfrm>
          <a:noFill/>
        </p:spPr>
        <p:txBody>
          <a:bodyPr/>
          <a:lstStyle/>
          <a:p>
            <a:r>
              <a:rPr lang="pt-BR" altLang="en-US" sz="2400" dirty="0">
                <a:latin typeface="Verdana" panose="020B0604030504040204" pitchFamily="34" charset="0"/>
              </a:rPr>
              <a:t>6 CO</a:t>
            </a:r>
            <a:r>
              <a:rPr lang="pt-BR" altLang="en-US" sz="2400" baseline="-25000" dirty="0">
                <a:latin typeface="Verdana" panose="020B0604030504040204" pitchFamily="34" charset="0"/>
              </a:rPr>
              <a:t>2</a:t>
            </a:r>
            <a:r>
              <a:rPr lang="pt-BR" altLang="en-US" sz="2400" dirty="0">
                <a:latin typeface="Verdana" panose="020B0604030504040204" pitchFamily="34" charset="0"/>
              </a:rPr>
              <a:t> + 6 H</a:t>
            </a:r>
            <a:r>
              <a:rPr lang="pt-BR" altLang="en-US" sz="2400" baseline="-25000" dirty="0">
                <a:latin typeface="Verdana" panose="020B0604030504040204" pitchFamily="34" charset="0"/>
              </a:rPr>
              <a:t>2</a:t>
            </a:r>
            <a:r>
              <a:rPr lang="pt-BR" altLang="en-US" sz="2400" dirty="0">
                <a:latin typeface="Verdana" panose="020B0604030504040204" pitchFamily="34" charset="0"/>
              </a:rPr>
              <a:t>O</a:t>
            </a:r>
            <a:r>
              <a:rPr lang="cs-CZ" altLang="en-US" sz="2400" dirty="0">
                <a:latin typeface="Verdana" panose="020B0604030504040204" pitchFamily="34" charset="0"/>
              </a:rPr>
              <a:t> + světlo</a:t>
            </a:r>
            <a:r>
              <a:rPr lang="pt-BR" altLang="en-US" sz="2400" dirty="0">
                <a:latin typeface="Verdana" panose="020B0604030504040204" pitchFamily="34" charset="0"/>
              </a:rPr>
              <a:t> → C</a:t>
            </a:r>
            <a:r>
              <a:rPr lang="pt-BR" altLang="en-US" sz="2400" baseline="-25000" dirty="0">
                <a:latin typeface="Verdana" panose="020B0604030504040204" pitchFamily="34" charset="0"/>
              </a:rPr>
              <a:t>6</a:t>
            </a:r>
            <a:r>
              <a:rPr lang="pt-BR" altLang="en-US" sz="2400" dirty="0">
                <a:latin typeface="Verdana" panose="020B0604030504040204" pitchFamily="34" charset="0"/>
              </a:rPr>
              <a:t>H</a:t>
            </a:r>
            <a:r>
              <a:rPr lang="pt-BR" altLang="en-US" sz="2400" baseline="-25000" dirty="0">
                <a:latin typeface="Verdana" panose="020B0604030504040204" pitchFamily="34" charset="0"/>
              </a:rPr>
              <a:t>12</a:t>
            </a:r>
            <a:r>
              <a:rPr lang="pt-BR" altLang="en-US" sz="2400" dirty="0">
                <a:latin typeface="Verdana" panose="020B0604030504040204" pitchFamily="34" charset="0"/>
              </a:rPr>
              <a:t>O</a:t>
            </a:r>
            <a:r>
              <a:rPr lang="pt-BR" altLang="en-US" sz="2400" baseline="-25000" dirty="0">
                <a:latin typeface="Verdana" panose="020B0604030504040204" pitchFamily="34" charset="0"/>
              </a:rPr>
              <a:t>6</a:t>
            </a:r>
            <a:r>
              <a:rPr lang="pt-BR" altLang="en-US" sz="2400" dirty="0">
                <a:latin typeface="Verdana" panose="020B0604030504040204" pitchFamily="34" charset="0"/>
              </a:rPr>
              <a:t> + 6 O</a:t>
            </a:r>
            <a:r>
              <a:rPr lang="pt-BR" altLang="en-US" sz="2400" baseline="-25000" dirty="0">
                <a:latin typeface="Verdana" panose="020B0604030504040204" pitchFamily="34" charset="0"/>
              </a:rPr>
              <a:t>2</a:t>
            </a:r>
            <a:endParaRPr lang="cs-CZ" altLang="en-US" sz="2400" baseline="-25000" dirty="0">
              <a:latin typeface="Verdana" panose="020B0604030504040204" pitchFamily="34" charset="0"/>
            </a:endParaRPr>
          </a:p>
          <a:p>
            <a:r>
              <a:rPr lang="cs-CZ" altLang="en-US" sz="2400" dirty="0">
                <a:latin typeface="Verdana" panose="020B0604030504040204" pitchFamily="34" charset="0"/>
              </a:rPr>
              <a:t>fotosyntetický aparát – reakční centrum (RC) + </a:t>
            </a:r>
            <a:r>
              <a:rPr lang="cs-CZ" altLang="en-US" sz="2400" dirty="0" err="1">
                <a:latin typeface="Verdana" panose="020B0604030504040204" pitchFamily="34" charset="0"/>
              </a:rPr>
              <a:t>světlosběrná</a:t>
            </a:r>
            <a:r>
              <a:rPr lang="cs-CZ" altLang="en-US" sz="2400" dirty="0">
                <a:latin typeface="Verdana" panose="020B0604030504040204" pitchFamily="34" charset="0"/>
              </a:rPr>
              <a:t> anténa (LHC)</a:t>
            </a:r>
          </a:p>
          <a:p>
            <a:r>
              <a:rPr lang="cs-CZ" altLang="en-US" sz="2400" dirty="0">
                <a:latin typeface="Verdana" panose="020B0604030504040204" pitchFamily="34" charset="0"/>
              </a:rPr>
              <a:t>světelná fáze: </a:t>
            </a:r>
            <a:r>
              <a:rPr lang="cs-CZ" altLang="en-US" sz="2400" dirty="0" err="1">
                <a:latin typeface="Verdana" panose="020B0604030504040204" pitchFamily="34" charset="0"/>
              </a:rPr>
              <a:t>fotosystém</a:t>
            </a:r>
            <a:r>
              <a:rPr lang="cs-CZ" altLang="en-US" sz="2400" dirty="0">
                <a:latin typeface="Verdana" panose="020B0604030504040204" pitchFamily="34" charset="0"/>
              </a:rPr>
              <a:t> I a II</a:t>
            </a:r>
          </a:p>
          <a:p>
            <a:r>
              <a:rPr lang="cs-CZ" altLang="en-US" sz="2400" dirty="0">
                <a:latin typeface="Verdana" panose="020B0604030504040204" pitchFamily="34" charset="0"/>
              </a:rPr>
              <a:t>produkce ATP a NADPH </a:t>
            </a:r>
            <a:br>
              <a:rPr lang="cs-CZ" altLang="en-US" sz="2400" dirty="0">
                <a:latin typeface="Verdana" panose="020B0604030504040204" pitchFamily="34" charset="0"/>
              </a:rPr>
            </a:br>
            <a:r>
              <a:rPr lang="cs-CZ" altLang="en-US" sz="2400" dirty="0">
                <a:latin typeface="Verdana" panose="020B0604030504040204" pitchFamily="34" charset="0"/>
              </a:rPr>
              <a:t>(využití v temnostní fázi)</a:t>
            </a:r>
            <a:br>
              <a:rPr lang="cs-CZ" altLang="en-US" sz="2400" dirty="0">
                <a:latin typeface="Verdana" panose="020B0604030504040204" pitchFamily="34" charset="0"/>
              </a:rPr>
            </a:br>
            <a:endParaRPr lang="cs-CZ" altLang="en-US" sz="2400" dirty="0">
              <a:latin typeface="Verdana" panose="020B0604030504040204" pitchFamily="34" charset="0"/>
            </a:endParaRPr>
          </a:p>
          <a:p>
            <a:endParaRPr lang="cs-CZ" altLang="en-US" sz="2400" dirty="0">
              <a:latin typeface="Verdana" panose="020B0604030504040204" pitchFamily="34" charset="0"/>
            </a:endParaRPr>
          </a:p>
        </p:txBody>
      </p:sp>
      <p:pic>
        <p:nvPicPr>
          <p:cNvPr id="7172" name="Picture 14" descr="reaction%20ce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349500"/>
            <a:ext cx="42862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2" descr="http://www.botanika-puchnerova.estranky.cz/img/mid/50/analogie-fotosyntez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467042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523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>
                <a:latin typeface="Verdana" panose="020B0604030504040204" pitchFamily="34" charset="0"/>
              </a:rPr>
              <a:t>Fotosyntéza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765175"/>
            <a:ext cx="8964612" cy="1655763"/>
          </a:xfrm>
          <a:noFill/>
        </p:spPr>
        <p:txBody>
          <a:bodyPr/>
          <a:lstStyle/>
          <a:p>
            <a:r>
              <a:rPr lang="cs-CZ" altLang="en-US" sz="2400">
                <a:latin typeface="Verdana" panose="020B0604030504040204" pitchFamily="34" charset="0"/>
              </a:rPr>
              <a:t>výhody a nevýhody oxygenní fotosyntézy</a:t>
            </a:r>
          </a:p>
          <a:p>
            <a:pPr lvl="1"/>
            <a:r>
              <a:rPr lang="cs-CZ" altLang="en-US" sz="2000">
                <a:latin typeface="Verdana" panose="020B0604030504040204" pitchFamily="34" charset="0"/>
              </a:rPr>
              <a:t>voda jako velmi levný zdroj donoru elektronů</a:t>
            </a:r>
          </a:p>
          <a:p>
            <a:pPr lvl="1"/>
            <a:r>
              <a:rPr lang="cs-CZ" altLang="en-US" sz="2000">
                <a:latin typeface="Verdana" panose="020B0604030504040204" pitchFamily="34" charset="0"/>
              </a:rPr>
              <a:t>nebezpečí vzniku O</a:t>
            </a:r>
            <a:r>
              <a:rPr lang="cs-CZ" altLang="en-US" sz="2000" baseline="-25000">
                <a:latin typeface="Verdana" panose="020B0604030504040204" pitchFamily="34" charset="0"/>
              </a:rPr>
              <a:t>2</a:t>
            </a:r>
            <a:r>
              <a:rPr lang="cs-CZ" altLang="en-US" sz="2000" baseline="30000">
                <a:latin typeface="Verdana" panose="020B0604030504040204" pitchFamily="34" charset="0"/>
              </a:rPr>
              <a:t>-</a:t>
            </a:r>
            <a:r>
              <a:rPr lang="cs-CZ" altLang="en-US" sz="2000">
                <a:latin typeface="Verdana" panose="020B0604030504040204" pitchFamily="34" charset="0"/>
              </a:rPr>
              <a:t>, H</a:t>
            </a:r>
            <a:r>
              <a:rPr lang="cs-CZ" altLang="en-US" sz="2000" baseline="-25000">
                <a:latin typeface="Verdana" panose="020B0604030504040204" pitchFamily="34" charset="0"/>
              </a:rPr>
              <a:t>2</a:t>
            </a:r>
            <a:r>
              <a:rPr lang="cs-CZ" altLang="en-US" sz="2000">
                <a:latin typeface="Verdana" panose="020B0604030504040204" pitchFamily="34" charset="0"/>
              </a:rPr>
              <a:t>O</a:t>
            </a:r>
            <a:r>
              <a:rPr lang="cs-CZ" altLang="en-US" sz="2000" baseline="-25000">
                <a:latin typeface="Verdana" panose="020B0604030504040204" pitchFamily="34" charset="0"/>
              </a:rPr>
              <a:t>2</a:t>
            </a:r>
          </a:p>
          <a:p>
            <a:pPr lvl="1"/>
            <a:r>
              <a:rPr lang="cs-CZ" altLang="en-US" sz="2000">
                <a:latin typeface="Verdana" panose="020B0604030504040204" pitchFamily="34" charset="0"/>
              </a:rPr>
              <a:t>takřka stálá oprava PS II</a:t>
            </a:r>
          </a:p>
        </p:txBody>
      </p:sp>
      <p:pic>
        <p:nvPicPr>
          <p:cNvPr id="8196" name="Picture 6" descr="1i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52738"/>
            <a:ext cx="332422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1042988" y="6092825"/>
            <a:ext cx="2608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2000" b="0"/>
              <a:t>superoxide dismutase</a:t>
            </a:r>
          </a:p>
        </p:txBody>
      </p:sp>
      <p:pic>
        <p:nvPicPr>
          <p:cNvPr id="8198" name="Picture 9" descr="4i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852738"/>
            <a:ext cx="3624263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5703888" y="58372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b="0"/>
          </a:p>
        </p:txBody>
      </p:sp>
      <p:sp>
        <p:nvSpPr>
          <p:cNvPr id="8200" name="Text Box 13"/>
          <p:cNvSpPr txBox="1">
            <a:spLocks noChangeArrowheads="1"/>
          </p:cNvSpPr>
          <p:nvPr/>
        </p:nvSpPr>
        <p:spPr bwMode="auto">
          <a:xfrm>
            <a:off x="5651500" y="6092825"/>
            <a:ext cx="2555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2000" b="0"/>
              <a:t>ascorbate peroxidase</a:t>
            </a: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5703888" y="58372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b="0"/>
          </a:p>
        </p:txBody>
      </p:sp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0" y="692150"/>
            <a:ext cx="89646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dirty="0">
                <a:latin typeface="Verdana" panose="020B0604030504040204" pitchFamily="34" charset="0"/>
              </a:rPr>
              <a:t>chlorofyly (</a:t>
            </a:r>
            <a:r>
              <a:rPr lang="cs-CZ" altLang="en-US" sz="2400" b="0" dirty="0" err="1">
                <a:latin typeface="Verdana" panose="020B0604030504040204" pitchFamily="34" charset="0"/>
              </a:rPr>
              <a:t>chl</a:t>
            </a:r>
            <a:r>
              <a:rPr lang="cs-CZ" altLang="en-US" sz="2400" b="0" dirty="0">
                <a:latin typeface="Verdana" panose="020B0604030504040204" pitchFamily="34" charset="0"/>
              </a:rPr>
              <a:t> a v reakčním centru, ostatní v anténách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cs-CZ" altLang="en-US" sz="2400" b="0" dirty="0"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cs-CZ" altLang="en-US" sz="2400" b="0" dirty="0"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cs-CZ" altLang="en-US" sz="2400" b="0" dirty="0"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cs-CZ" altLang="en-US" sz="2400" b="0" dirty="0"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cs-CZ" altLang="en-US" sz="2400" b="0" dirty="0"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cs-CZ" altLang="en-US" sz="2400" b="0" dirty="0"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endParaRPr lang="cs-CZ" altLang="en-US" sz="2400" b="0" dirty="0"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dirty="0">
                <a:latin typeface="Verdana" panose="020B0604030504040204" pitchFamily="34" charset="0"/>
              </a:rPr>
              <a:t>karotenoidy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2000" b="0" dirty="0">
                <a:latin typeface="Verdana" panose="020B0604030504040204" pitchFamily="34" charset="0"/>
              </a:rPr>
              <a:t>ochranná funkce (přebytečná </a:t>
            </a:r>
            <a:br>
              <a:rPr lang="cs-CZ" altLang="en-US" sz="2000" b="0" dirty="0">
                <a:latin typeface="Verdana" panose="020B0604030504040204" pitchFamily="34" charset="0"/>
              </a:rPr>
            </a:br>
            <a:r>
              <a:rPr lang="cs-CZ" altLang="en-US" sz="2000" b="0" dirty="0">
                <a:latin typeface="Verdana" panose="020B0604030504040204" pitchFamily="34" charset="0"/>
              </a:rPr>
              <a:t>energie převedena na teplo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2000" b="0" dirty="0">
                <a:latin typeface="Verdana" panose="020B0604030504040204" pitchFamily="34" charset="0"/>
              </a:rPr>
              <a:t>funkce antén</a:t>
            </a:r>
          </a:p>
        </p:txBody>
      </p:sp>
      <p:sp>
        <p:nvSpPr>
          <p:cNvPr id="9220" name="Text Box 12"/>
          <p:cNvSpPr txBox="1">
            <a:spLocks noChangeArrowheads="1"/>
          </p:cNvSpPr>
          <p:nvPr/>
        </p:nvSpPr>
        <p:spPr bwMode="auto">
          <a:xfrm>
            <a:off x="0" y="523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/>
              <a:t>Pigmenty</a:t>
            </a:r>
            <a:endParaRPr lang="cs-CZ" altLang="en-US" noProof="1"/>
          </a:p>
        </p:txBody>
      </p:sp>
      <p:pic>
        <p:nvPicPr>
          <p:cNvPr id="9221" name="Picture 14" descr="ANd9GcQn5mSOjjr7y4svYUT-XMKGhQnEoLVCFSXkBtDoIvuXgejTYUU&amp;t=1&amp;usg=__TV_j97166Jf0Ngsqxw46yDjN7gA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1790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6" descr="ANd9GcRPf0mTTfBOvWdTyIgbF3DXihJdxV4jwPQOCFkwrkEOK3-ue0o&amp;t=1&amp;usg=__9pbi63nZf3qFGBtMcNSNNhbV394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96975"/>
            <a:ext cx="168592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8" descr="ANd9GcTyqf8l3Gov9hqanw56qwl37ggFDEjhTcFlyxsrm76cW5-kspI&amp;t=1&amp;usg=__qwvVMjWp0GQLpR8lsbl1tOKb1Z8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196975"/>
            <a:ext cx="192246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19"/>
          <p:cNvSpPr txBox="1">
            <a:spLocks noChangeArrowheads="1"/>
          </p:cNvSpPr>
          <p:nvPr/>
        </p:nvSpPr>
        <p:spPr bwMode="auto">
          <a:xfrm>
            <a:off x="468313" y="3716338"/>
            <a:ext cx="4794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2400" b="0"/>
              <a:t>chl a             chl b              chl c </a:t>
            </a:r>
          </a:p>
        </p:txBody>
      </p:sp>
      <p:pic>
        <p:nvPicPr>
          <p:cNvPr id="9225" name="Picture 21" descr="Beta-carote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695950"/>
            <a:ext cx="38877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23" descr="ANd9GcR3B5FrMfyBDkWq9Ez9Rq1gsYrDekDk-nC3IvBzZGL-p6uI8EY&amp;t=1&amp;usg=__b0Y8mCPR_OjqqMGKKgRVT2kDiEM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221163"/>
            <a:ext cx="4356100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27" descr="ANd9GcRUkuDZsgwbhiSHp6zZV8PrBDcxWbSR4DXWsenzZTDNDd2-2Q0&amp;t=1&amp;usg=__WFPC8wUbTxR9ID3f6ZG3NajIlac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5665788"/>
            <a:ext cx="43624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 Box 28"/>
          <p:cNvSpPr txBox="1">
            <a:spLocks noChangeArrowheads="1"/>
          </p:cNvSpPr>
          <p:nvPr/>
        </p:nvSpPr>
        <p:spPr bwMode="auto">
          <a:xfrm>
            <a:off x="1462088" y="6421438"/>
            <a:ext cx="1619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2000" b="0"/>
              <a:t>beta-karoten</a:t>
            </a:r>
          </a:p>
        </p:txBody>
      </p:sp>
      <p:sp>
        <p:nvSpPr>
          <p:cNvPr id="9229" name="Text Box 29"/>
          <p:cNvSpPr txBox="1">
            <a:spLocks noChangeArrowheads="1"/>
          </p:cNvSpPr>
          <p:nvPr/>
        </p:nvSpPr>
        <p:spPr bwMode="auto">
          <a:xfrm>
            <a:off x="6002338" y="5141913"/>
            <a:ext cx="1577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2000" b="0"/>
              <a:t>fukoxanthin </a:t>
            </a:r>
          </a:p>
        </p:txBody>
      </p:sp>
      <p:sp>
        <p:nvSpPr>
          <p:cNvPr id="9230" name="Text Box 30"/>
          <p:cNvSpPr txBox="1">
            <a:spLocks noChangeArrowheads="1"/>
          </p:cNvSpPr>
          <p:nvPr/>
        </p:nvSpPr>
        <p:spPr bwMode="auto">
          <a:xfrm>
            <a:off x="6130925" y="6302375"/>
            <a:ext cx="1227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2000" b="0"/>
              <a:t>peridinin </a:t>
            </a:r>
          </a:p>
        </p:txBody>
      </p:sp>
      <p:pic>
        <p:nvPicPr>
          <p:cNvPr id="9231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1270000"/>
            <a:ext cx="32004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9"/>
          <p:cNvSpPr>
            <a:spLocks noChangeArrowheads="1"/>
          </p:cNvSpPr>
          <p:nvPr/>
        </p:nvSpPr>
        <p:spPr bwMode="auto">
          <a:xfrm>
            <a:off x="684213" y="1628775"/>
            <a:ext cx="7848600" cy="417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5703888" y="58372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b="0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692150"/>
            <a:ext cx="89646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dirty="0">
                <a:latin typeface="Verdana" panose="020B0604030504040204" pitchFamily="34" charset="0"/>
              </a:rPr>
              <a:t>xantofyly (skupina karotenoidů)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2000" b="0" dirty="0" err="1">
                <a:latin typeface="Verdana" panose="020B0604030504040204" pitchFamily="34" charset="0"/>
              </a:rPr>
              <a:t>fotoprotektivní</a:t>
            </a:r>
            <a:r>
              <a:rPr lang="cs-CZ" altLang="en-US" sz="2000" b="0" dirty="0">
                <a:latin typeface="Verdana" panose="020B0604030504040204" pitchFamily="34" charset="0"/>
              </a:rPr>
              <a:t> mechanismus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cs-CZ" altLang="en-US" sz="2400" b="0" dirty="0">
              <a:latin typeface="Verdana" panose="020B0604030504040204" pitchFamily="34" charset="0"/>
            </a:endParaRP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0" y="523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/>
              <a:t>Pigmenty</a:t>
            </a:r>
            <a:endParaRPr lang="cs-CZ" altLang="en-US" noProof="1"/>
          </a:p>
        </p:txBody>
      </p:sp>
      <p:pic>
        <p:nvPicPr>
          <p:cNvPr id="10246" name="Picture 18" descr="File:Violaxanthin cycl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00213"/>
            <a:ext cx="7620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620713"/>
            <a:ext cx="8964613" cy="1655762"/>
          </a:xfrm>
          <a:noFill/>
        </p:spPr>
        <p:txBody>
          <a:bodyPr/>
          <a:lstStyle/>
          <a:p>
            <a:r>
              <a:rPr lang="cs-CZ" altLang="en-US" sz="2400">
                <a:latin typeface="Verdana" panose="020B0604030504040204" pitchFamily="34" charset="0"/>
              </a:rPr>
              <a:t>fykobiliproteiny</a:t>
            </a:r>
          </a:p>
          <a:p>
            <a:pPr lvl="1"/>
            <a:r>
              <a:rPr lang="cs-CZ" altLang="en-US" sz="2000">
                <a:latin typeface="Verdana" panose="020B0604030504040204" pitchFamily="34" charset="0"/>
              </a:rPr>
              <a:t>pigmenty antén</a:t>
            </a:r>
          </a:p>
          <a:p>
            <a:pPr lvl="1"/>
            <a:r>
              <a:rPr lang="cs-CZ" altLang="en-US" sz="2000">
                <a:latin typeface="Verdana" panose="020B0604030504040204" pitchFamily="34" charset="0"/>
              </a:rPr>
              <a:t>vyplňují mezeru v absorbanci chlorofylů a karotenoidů</a:t>
            </a:r>
          </a:p>
          <a:p>
            <a:pPr lvl="1"/>
            <a:endParaRPr lang="cs-CZ" altLang="en-US" sz="2000">
              <a:latin typeface="Verdana" panose="020B0604030504040204" pitchFamily="34" charset="0"/>
            </a:endParaRP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5703888" y="58372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b="0"/>
          </a:p>
        </p:txBody>
      </p:sp>
      <p:sp>
        <p:nvSpPr>
          <p:cNvPr id="11268" name="Text Box 16"/>
          <p:cNvSpPr txBox="1">
            <a:spLocks noChangeArrowheads="1"/>
          </p:cNvSpPr>
          <p:nvPr/>
        </p:nvSpPr>
        <p:spPr bwMode="auto">
          <a:xfrm>
            <a:off x="0" y="523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>
                <a:latin typeface="Verdana" panose="020B0604030504040204" pitchFamily="34" charset="0"/>
              </a:rPr>
              <a:t>Fotosyntéza u sinic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pic>
        <p:nvPicPr>
          <p:cNvPr id="11269" name="Picture 12" descr="http://www.bioinfo.org.cn/book/biochemistry/chapt18/5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7863"/>
            <a:ext cx="4643438" cy="491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4" descr="http://www.cas.muohio.edu/~meicenrd/anatomy/Ch8_Absorptive/PIGMEN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2636838"/>
            <a:ext cx="4438650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292600"/>
            <a:ext cx="8964613" cy="1223963"/>
          </a:xfrm>
          <a:noFill/>
        </p:spPr>
        <p:txBody>
          <a:bodyPr/>
          <a:lstStyle/>
          <a:p>
            <a:r>
              <a:rPr lang="cs-CZ" altLang="en-US" sz="2400" i="1">
                <a:latin typeface="Verdana" panose="020B0604030504040204" pitchFamily="34" charset="0"/>
              </a:rPr>
              <a:t>Gloeobacter violaceus</a:t>
            </a:r>
          </a:p>
          <a:p>
            <a:pPr lvl="1"/>
            <a:r>
              <a:rPr lang="cs-CZ" altLang="en-US" sz="2000">
                <a:latin typeface="Verdana" panose="020B0604030504040204" pitchFamily="34" charset="0"/>
              </a:rPr>
              <a:t>nejprimitivnější sinice (stáří 3.8 mld let)</a:t>
            </a:r>
          </a:p>
          <a:p>
            <a:pPr lvl="1"/>
            <a:r>
              <a:rPr lang="cs-CZ" altLang="en-US" sz="2000">
                <a:latin typeface="Verdana" panose="020B0604030504040204" pitchFamily="34" charset="0"/>
              </a:rPr>
              <a:t>fykobilizómy na plasmatické membráně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5703888" y="58372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b="0"/>
          </a:p>
        </p:txBody>
      </p:sp>
      <p:pic>
        <p:nvPicPr>
          <p:cNvPr id="12292" name="Picture 10" descr="RhodCplastEMC-M-Puesch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052513"/>
            <a:ext cx="2398712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13"/>
          <p:cNvSpPr>
            <a:spLocks noChangeArrowheads="1"/>
          </p:cNvSpPr>
          <p:nvPr/>
        </p:nvSpPr>
        <p:spPr bwMode="auto">
          <a:xfrm>
            <a:off x="0" y="549275"/>
            <a:ext cx="89646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>
                <a:latin typeface="Verdana" panose="020B0604030504040204" pitchFamily="34" charset="0"/>
              </a:rPr>
              <a:t>fykobiliproteiny - na thylakoidech</a:t>
            </a:r>
          </a:p>
        </p:txBody>
      </p:sp>
      <p:pic>
        <p:nvPicPr>
          <p:cNvPr id="12294" name="Picture 15" descr="clo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292600"/>
            <a:ext cx="205422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7" descr="1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2275"/>
            <a:ext cx="6011863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1" descr="cyanobacteri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052513"/>
            <a:ext cx="4248150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22"/>
          <p:cNvSpPr txBox="1">
            <a:spLocks noChangeArrowheads="1"/>
          </p:cNvSpPr>
          <p:nvPr/>
        </p:nvSpPr>
        <p:spPr bwMode="auto">
          <a:xfrm>
            <a:off x="0" y="523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Fotosyntéza u sinic</a:t>
            </a:r>
            <a:endParaRPr lang="cs-CZ" altLang="en-US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765175"/>
            <a:ext cx="8964613" cy="1655763"/>
          </a:xfrm>
          <a:noFill/>
        </p:spPr>
        <p:txBody>
          <a:bodyPr/>
          <a:lstStyle/>
          <a:p>
            <a:r>
              <a:rPr lang="cs-CZ" altLang="en-US" sz="2400" dirty="0" err="1">
                <a:latin typeface="Verdana" panose="020B0604030504040204" pitchFamily="34" charset="0"/>
              </a:rPr>
              <a:t>fykobiliproteiny</a:t>
            </a:r>
            <a:endParaRPr lang="cs-CZ" altLang="en-US" sz="2400" dirty="0">
              <a:latin typeface="Verdana" panose="020B0604030504040204" pitchFamily="34" charset="0"/>
            </a:endParaRPr>
          </a:p>
          <a:p>
            <a:pPr lvl="1"/>
            <a:r>
              <a:rPr lang="cs-CZ" altLang="en-US" sz="2000" dirty="0">
                <a:latin typeface="Verdana" panose="020B0604030504040204" pitchFamily="34" charset="0"/>
              </a:rPr>
              <a:t>velká efektivita přenosu energie</a:t>
            </a:r>
          </a:p>
          <a:p>
            <a:pPr lvl="1"/>
            <a:r>
              <a:rPr lang="cs-CZ" altLang="en-US" sz="2000" dirty="0">
                <a:latin typeface="Verdana" panose="020B0604030504040204" pitchFamily="34" charset="0"/>
              </a:rPr>
              <a:t>menší ohrožení PS kyslíkovými</a:t>
            </a:r>
            <a:br>
              <a:rPr lang="cs-CZ" altLang="en-US" sz="2000" dirty="0">
                <a:latin typeface="Verdana" panose="020B0604030504040204" pitchFamily="34" charset="0"/>
              </a:rPr>
            </a:br>
            <a:r>
              <a:rPr lang="cs-CZ" altLang="en-US" sz="2000" dirty="0">
                <a:latin typeface="Verdana" panose="020B0604030504040204" pitchFamily="34" charset="0"/>
              </a:rPr>
              <a:t>radikály (mimo membránu)</a:t>
            </a:r>
          </a:p>
          <a:p>
            <a:pPr lvl="1"/>
            <a:r>
              <a:rPr lang="cs-CZ" altLang="en-US" sz="2000" dirty="0">
                <a:latin typeface="Verdana" panose="020B0604030504040204" pitchFamily="34" charset="0"/>
              </a:rPr>
              <a:t>nefungují při nedostatku železa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5703888" y="58372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b="0"/>
          </a:p>
        </p:txBody>
      </p:sp>
      <p:pic>
        <p:nvPicPr>
          <p:cNvPr id="13316" name="Picture 10" descr="Phycobilisome structur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76500"/>
            <a:ext cx="805815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2" descr="phycobilis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700213"/>
            <a:ext cx="2700337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5" descr="picren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765175"/>
            <a:ext cx="122396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16"/>
          <p:cNvSpPr txBox="1">
            <a:spLocks noChangeArrowheads="1"/>
          </p:cNvSpPr>
          <p:nvPr/>
        </p:nvSpPr>
        <p:spPr bwMode="auto">
          <a:xfrm>
            <a:off x="0" y="523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>
                <a:latin typeface="Verdana" panose="020B0604030504040204" pitchFamily="34" charset="0"/>
              </a:rPr>
              <a:t>Fotosyntéza u sinic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85F92A3-87A6-40D4-92CE-F9BCFED7CAEF}"/>
              </a:ext>
            </a:extLst>
          </p:cNvPr>
          <p:cNvSpPr txBox="1"/>
          <p:nvPr/>
        </p:nvSpPr>
        <p:spPr>
          <a:xfrm>
            <a:off x="997889" y="6021288"/>
            <a:ext cx="7534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join</a:t>
            </a:r>
            <a:r>
              <a:rPr lang="cs-CZ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my quiz.com</a:t>
            </a:r>
          </a:p>
        </p:txBody>
      </p:sp>
      <p:pic>
        <p:nvPicPr>
          <p:cNvPr id="1026" name="Picture 2" descr="Quizizz! | Student apps, Learning apps, Free quizzes">
            <a:extLst>
              <a:ext uri="{FF2B5EF4-FFF2-40B4-BE49-F238E27FC236}">
                <a16:creationId xmlns:a16="http://schemas.microsoft.com/office/drawing/2014/main" id="{D0BB33F8-BD6C-4A1F-BBB6-5B92524A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399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468313" y="6491288"/>
            <a:ext cx="3101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800" b="0" i="1" dirty="0" err="1"/>
              <a:t>Yoon</a:t>
            </a:r>
            <a:r>
              <a:rPr lang="cs-CZ" altLang="en-US" sz="1800" b="0" i="1" dirty="0"/>
              <a:t> et al., 2006, </a:t>
            </a:r>
            <a:r>
              <a:rPr lang="cs-CZ" altLang="en-US" sz="1800" b="0" i="1" dirty="0" err="1"/>
              <a:t>Curr</a:t>
            </a:r>
            <a:r>
              <a:rPr lang="cs-CZ" altLang="en-US" sz="1800" b="0" i="1" dirty="0"/>
              <a:t>. </a:t>
            </a:r>
            <a:r>
              <a:rPr lang="cs-CZ" altLang="en-US" sz="1800" b="0" i="1" dirty="0" err="1"/>
              <a:t>Biol</a:t>
            </a:r>
            <a:r>
              <a:rPr lang="cs-CZ" altLang="en-US" sz="1800" b="0" i="1" dirty="0"/>
              <a:t>.</a:t>
            </a:r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>
                <a:latin typeface="Verdana" panose="020B0604030504040204" pitchFamily="34" charset="0"/>
              </a:rPr>
              <a:t>Původ plastidů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pic>
        <p:nvPicPr>
          <p:cNvPr id="15365" name="Picture 10" descr="http://www.unb.ca/fredericton/science/biology/Faculty/ReyesPrieto/Figure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40" y="1074344"/>
            <a:ext cx="8307324" cy="501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rs.els-cdn.com/content/image/1-s2.0-S0960982215008891-gr2_lrg.jpg">
            <a:extLst>
              <a:ext uri="{FF2B5EF4-FFF2-40B4-BE49-F238E27FC236}">
                <a16:creationId xmlns:a16="http://schemas.microsoft.com/office/drawing/2014/main" id="{C840806F-1F97-4DCB-8946-33B765910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76064"/>
            <a:ext cx="7319979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85FD0474-A597-4F3D-8C8F-1FD765979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0" y="6488668"/>
            <a:ext cx="28979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800" b="0" i="1" dirty="0" err="1"/>
              <a:t>Archibald</a:t>
            </a:r>
            <a:r>
              <a:rPr lang="cs-CZ" altLang="en-US" sz="1800" b="0" i="1" dirty="0"/>
              <a:t>, 2015, </a:t>
            </a:r>
            <a:r>
              <a:rPr lang="cs-CZ" altLang="en-US" sz="1800" b="0" i="1" dirty="0" err="1"/>
              <a:t>Curr</a:t>
            </a:r>
            <a:r>
              <a:rPr lang="cs-CZ" altLang="en-US" sz="1800" b="0" i="1" dirty="0"/>
              <a:t>. </a:t>
            </a:r>
            <a:r>
              <a:rPr lang="cs-CZ" altLang="en-US" sz="1800" b="0" i="1" dirty="0" err="1"/>
              <a:t>Biol</a:t>
            </a:r>
            <a:r>
              <a:rPr lang="cs-CZ" altLang="en-US" sz="1800" b="0" i="1" dirty="0"/>
              <a:t>.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62A3E6AE-785C-4D46-8B25-6E2E445EE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>
                <a:latin typeface="Verdana" panose="020B0604030504040204" pitchFamily="34" charset="0"/>
              </a:rPr>
              <a:t>Primární </a:t>
            </a:r>
            <a:r>
              <a:rPr lang="cs-CZ" altLang="en-US" dirty="0" err="1">
                <a:latin typeface="Verdana" panose="020B0604030504040204" pitchFamily="34" charset="0"/>
              </a:rPr>
              <a:t>vs</a:t>
            </a:r>
            <a:r>
              <a:rPr lang="cs-CZ" altLang="en-US" dirty="0">
                <a:latin typeface="Verdana" panose="020B0604030504040204" pitchFamily="34" charset="0"/>
              </a:rPr>
              <a:t> sekundární </a:t>
            </a:r>
            <a:r>
              <a:rPr lang="cs-CZ" altLang="en-US" dirty="0" err="1">
                <a:latin typeface="Verdana" panose="020B0604030504040204" pitchFamily="34" charset="0"/>
              </a:rPr>
              <a:t>endosymbióza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9163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D0C0D69-849F-930C-4617-4BDE67CBD3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" y="2593818"/>
            <a:ext cx="5708650" cy="4216777"/>
          </a:xfrm>
          <a:prstGeom prst="rect">
            <a:avLst/>
          </a:prstGeom>
        </p:spPr>
      </p:pic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noProof="1">
                <a:latin typeface="Verdana" panose="020B0604030504040204" pitchFamily="34" charset="0"/>
              </a:rPr>
              <a:t>Primární </a:t>
            </a:r>
            <a:r>
              <a:rPr lang="cs-CZ" altLang="en-US">
                <a:latin typeface="Verdana" panose="020B0604030504040204" pitchFamily="34" charset="0"/>
              </a:rPr>
              <a:t>endosymbióza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17413" name="Rectangle 13"/>
          <p:cNvSpPr>
            <a:spLocks noChangeArrowheads="1"/>
          </p:cNvSpPr>
          <p:nvPr/>
        </p:nvSpPr>
        <p:spPr bwMode="auto">
          <a:xfrm>
            <a:off x="0" y="549275"/>
            <a:ext cx="57086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základní charakteristika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dvě obalné membrány sinicového původu</a:t>
            </a:r>
            <a:endParaRPr lang="cs-CZ" altLang="en-US" sz="18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pyrenoid s probíhajícími thylakoidy</a:t>
            </a:r>
            <a:endParaRPr lang="cs-CZ" altLang="en-US" sz="18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rostlinný xanthofylový cyklus</a:t>
            </a:r>
            <a:endParaRPr lang="cs-CZ" altLang="en-US" sz="18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Pěticípá hvězda 9"/>
          <p:cNvSpPr/>
          <p:nvPr/>
        </p:nvSpPr>
        <p:spPr bwMode="auto">
          <a:xfrm>
            <a:off x="2892990" y="4355800"/>
            <a:ext cx="287338" cy="287338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  <p:pic>
        <p:nvPicPr>
          <p:cNvPr id="17415" name="Picture 10" descr="p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71" y="2636912"/>
            <a:ext cx="3184525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043857" y="1249159"/>
            <a:ext cx="3848623" cy="383602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noProof="1">
                <a:latin typeface="Verdana" panose="020B0604030504040204" pitchFamily="34" charset="0"/>
              </a:rPr>
              <a:t>Primární </a:t>
            </a:r>
            <a:r>
              <a:rPr lang="cs-CZ" altLang="en-US" dirty="0" err="1">
                <a:latin typeface="Verdana" panose="020B0604030504040204" pitchFamily="34" charset="0"/>
              </a:rPr>
              <a:t>endosymbióza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18436" name="Rectangle 13"/>
          <p:cNvSpPr>
            <a:spLocks noChangeArrowheads="1"/>
          </p:cNvSpPr>
          <p:nvPr/>
        </p:nvSpPr>
        <p:spPr bwMode="auto">
          <a:xfrm>
            <a:off x="179388" y="549275"/>
            <a:ext cx="871309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Stáří cca 1,3 mld let (proterozoikum)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220773" y="6381328"/>
            <a:ext cx="24781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800" b="0" i="1" dirty="0" err="1"/>
              <a:t>Shih</a:t>
            </a:r>
            <a:r>
              <a:rPr lang="cs-CZ" altLang="en-US" sz="1800" b="0" i="1" dirty="0"/>
              <a:t> et al, 2013, PNAS</a:t>
            </a:r>
          </a:p>
        </p:txBody>
      </p:sp>
      <p:pic>
        <p:nvPicPr>
          <p:cNvPr id="7" name="Picture 6" descr="http://upload.wikimedia.org/wikipedia/commons/thumb/7/77/Geologic_Clock_with_events_and_periods.svg/803px-Geologic_Clock_with_events_and_period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21" y="1376387"/>
            <a:ext cx="3461259" cy="331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2779" y="1455043"/>
            <a:ext cx="7889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dirty="0">
                <a:solidFill>
                  <a:srgbClr val="FF0000"/>
                </a:solidFill>
              </a:rPr>
              <a:t>dinosauři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1348" y="1671067"/>
            <a:ext cx="522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dirty="0">
                <a:solidFill>
                  <a:srgbClr val="F17236"/>
                </a:solidFill>
              </a:rPr>
              <a:t>savci</a:t>
            </a:r>
            <a:endParaRPr lang="en-US" sz="1050" b="1" dirty="0">
              <a:solidFill>
                <a:srgbClr val="F1723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1798025"/>
            <a:ext cx="10454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dirty="0">
                <a:solidFill>
                  <a:srgbClr val="FFFF00"/>
                </a:solidFill>
              </a:rPr>
              <a:t>vyšší rostliny</a:t>
            </a:r>
            <a:endParaRPr lang="en-US" sz="105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1127" y="2014049"/>
            <a:ext cx="9476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dirty="0">
                <a:solidFill>
                  <a:srgbClr val="7ABC32"/>
                </a:solidFill>
              </a:rPr>
              <a:t>živočichové</a:t>
            </a:r>
            <a:endParaRPr lang="en-US" sz="1050" b="1" dirty="0">
              <a:solidFill>
                <a:srgbClr val="7ABC3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9666" y="3903315"/>
            <a:ext cx="7505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dirty="0" err="1">
                <a:solidFill>
                  <a:srgbClr val="00B0F0"/>
                </a:solidFill>
              </a:rPr>
              <a:t>mnohob</a:t>
            </a:r>
            <a:r>
              <a:rPr lang="cs-CZ" sz="1050" b="1" dirty="0">
                <a:solidFill>
                  <a:srgbClr val="00B0F0"/>
                </a:solidFill>
              </a:rPr>
              <a:t>.</a:t>
            </a:r>
            <a:endParaRPr lang="en-US" sz="1050" b="1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97595" y="4504966"/>
            <a:ext cx="8370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dirty="0" err="1">
                <a:solidFill>
                  <a:srgbClr val="253798"/>
                </a:solidFill>
              </a:rPr>
              <a:t>Eukaryota</a:t>
            </a:r>
            <a:endParaRPr lang="en-US" sz="1050" b="1" dirty="0">
              <a:solidFill>
                <a:srgbClr val="25379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14778" y="4441487"/>
            <a:ext cx="8899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dirty="0" err="1">
                <a:solidFill>
                  <a:srgbClr val="782E89"/>
                </a:solidFill>
              </a:rPr>
              <a:t>Prokaryota</a:t>
            </a:r>
            <a:endParaRPr lang="en-US" sz="1050" b="1" dirty="0">
              <a:solidFill>
                <a:srgbClr val="782E89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5400000">
            <a:off x="6219520" y="3081096"/>
            <a:ext cx="380094" cy="504056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C5B72A5-E3C3-4020-B25B-1354FD7DC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260894"/>
            <a:ext cx="4238615" cy="55971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85F92A3-87A6-40D4-92CE-F9BCFED7CAEF}"/>
              </a:ext>
            </a:extLst>
          </p:cNvPr>
          <p:cNvSpPr txBox="1"/>
          <p:nvPr/>
        </p:nvSpPr>
        <p:spPr>
          <a:xfrm>
            <a:off x="997889" y="6021288"/>
            <a:ext cx="7534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join</a:t>
            </a:r>
            <a:r>
              <a:rPr lang="cs-CZ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my quiz.com</a:t>
            </a:r>
          </a:p>
        </p:txBody>
      </p:sp>
      <p:pic>
        <p:nvPicPr>
          <p:cNvPr id="1026" name="Picture 2" descr="Quizizz! | Student apps, Learning apps, Free quizzes">
            <a:extLst>
              <a:ext uri="{FF2B5EF4-FFF2-40B4-BE49-F238E27FC236}">
                <a16:creationId xmlns:a16="http://schemas.microsoft.com/office/drawing/2014/main" id="{D0BB33F8-BD6C-4A1F-BBB6-5B92524A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111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noProof="1">
                <a:latin typeface="Verdana" panose="020B0604030504040204" pitchFamily="34" charset="0"/>
              </a:rPr>
              <a:t>Primární </a:t>
            </a:r>
            <a:r>
              <a:rPr lang="cs-CZ" altLang="en-US" dirty="0" err="1">
                <a:latin typeface="Verdana" panose="020B0604030504040204" pitchFamily="34" charset="0"/>
              </a:rPr>
              <a:t>endosymbióza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179388" y="692150"/>
            <a:ext cx="896461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dirty="0">
                <a:latin typeface="Verdana" panose="020B0604030504040204" pitchFamily="34" charset="0"/>
              </a:rPr>
              <a:t>plastidový genom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2400" b="0" dirty="0">
                <a:latin typeface="Times New Roman" panose="02020603050405020304" pitchFamily="18" charset="0"/>
              </a:rPr>
              <a:t>100-120 genů (fotosyntéza, transkripce a translace genů)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2400" b="0" dirty="0">
                <a:latin typeface="Times New Roman" panose="02020603050405020304" pitchFamily="18" charset="0"/>
              </a:rPr>
              <a:t>v prvních fázích </a:t>
            </a:r>
            <a:r>
              <a:rPr lang="cs-CZ" altLang="en-US" sz="2400" b="0" dirty="0" err="1">
                <a:latin typeface="Times New Roman" panose="02020603050405020304" pitchFamily="18" charset="0"/>
              </a:rPr>
              <a:t>endosymbiózy</a:t>
            </a:r>
            <a:r>
              <a:rPr lang="cs-CZ" altLang="en-US" sz="2400" b="0" dirty="0">
                <a:latin typeface="Times New Roman" panose="02020603050405020304" pitchFamily="18" charset="0"/>
              </a:rPr>
              <a:t> dochází ke ztrátě či přenosu genů do jádra hostitele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2400" b="0" dirty="0">
                <a:latin typeface="Times New Roman" panose="02020603050405020304" pitchFamily="18" charset="0"/>
              </a:rPr>
              <a:t>redukce velikosti genomu</a:t>
            </a:r>
            <a:br>
              <a:rPr lang="cs-CZ" altLang="en-US" sz="2400" b="0" dirty="0">
                <a:latin typeface="Times New Roman" panose="02020603050405020304" pitchFamily="18" charset="0"/>
              </a:rPr>
            </a:br>
            <a:r>
              <a:rPr lang="cs-CZ" altLang="en-US" sz="2400" b="0" dirty="0">
                <a:latin typeface="Times New Roman" panose="02020603050405020304" pitchFamily="18" charset="0"/>
              </a:rPr>
              <a:t>z 1-8 tis genů/2500 </a:t>
            </a:r>
            <a:r>
              <a:rPr lang="cs-CZ" altLang="en-US" sz="2400" b="0" dirty="0" err="1">
                <a:latin typeface="Times New Roman" panose="02020603050405020304" pitchFamily="18" charset="0"/>
              </a:rPr>
              <a:t>Kb</a:t>
            </a:r>
            <a:r>
              <a:rPr lang="cs-CZ" altLang="en-US" sz="2400" b="0" dirty="0">
                <a:latin typeface="Times New Roman" panose="02020603050405020304" pitchFamily="18" charset="0"/>
              </a:rPr>
              <a:t> </a:t>
            </a:r>
            <a:br>
              <a:rPr lang="cs-CZ" altLang="en-US" sz="2400" b="0" dirty="0">
                <a:latin typeface="Times New Roman" panose="02020603050405020304" pitchFamily="18" charset="0"/>
              </a:rPr>
            </a:br>
            <a:r>
              <a:rPr lang="cs-CZ" altLang="en-US" sz="2400" b="0" dirty="0">
                <a:latin typeface="Times New Roman" panose="02020603050405020304" pitchFamily="18" charset="0"/>
              </a:rPr>
              <a:t>(volně žijící sinice) do </a:t>
            </a:r>
            <a:br>
              <a:rPr lang="cs-CZ" altLang="en-US" sz="2400" b="0" dirty="0">
                <a:latin typeface="Times New Roman" panose="02020603050405020304" pitchFamily="18" charset="0"/>
              </a:rPr>
            </a:br>
            <a:r>
              <a:rPr lang="cs-CZ" altLang="en-US" sz="2400" b="0" dirty="0">
                <a:latin typeface="Times New Roman" panose="02020603050405020304" pitchFamily="18" charset="0"/>
              </a:rPr>
              <a:t>cca 200 </a:t>
            </a:r>
            <a:r>
              <a:rPr lang="cs-CZ" altLang="en-US" sz="2400" b="0" dirty="0" err="1">
                <a:latin typeface="Times New Roman" panose="02020603050405020304" pitchFamily="18" charset="0"/>
              </a:rPr>
              <a:t>Kb</a:t>
            </a:r>
            <a:endParaRPr lang="cs-CZ" altLang="en-US" sz="2400" b="0" dirty="0">
              <a:latin typeface="Times New Roman" panose="02020603050405020304" pitchFamily="18" charset="0"/>
            </a:endParaRPr>
          </a:p>
        </p:txBody>
      </p:sp>
      <p:pic>
        <p:nvPicPr>
          <p:cNvPr id="20484" name="Picture 7" descr="Soubor:Plastid DNA schem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76700"/>
            <a:ext cx="28352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http://media.wiley.com/mrw_images/els/articles/a0002016/image_n/nfgz0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001838"/>
            <a:ext cx="5003800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0" y="620713"/>
            <a:ext cx="89646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>
                <a:latin typeface="Verdana" panose="020B0604030504040204" pitchFamily="34" charset="0"/>
              </a:rPr>
              <a:t>thylakoidy v primárních plastidech</a:t>
            </a:r>
          </a:p>
        </p:txBody>
      </p:sp>
      <p:pic>
        <p:nvPicPr>
          <p:cNvPr id="19460" name="Picture 11" descr="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122363"/>
            <a:ext cx="895032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12"/>
          <p:cNvSpPr txBox="1">
            <a:spLocks noChangeArrowheads="1"/>
          </p:cNvSpPr>
          <p:nvPr/>
        </p:nvSpPr>
        <p:spPr bwMode="auto">
          <a:xfrm>
            <a:off x="1116013" y="3644900"/>
            <a:ext cx="7331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2400" b="0"/>
              <a:t>sinice                  Glaucophyta              červená linie</a:t>
            </a:r>
          </a:p>
        </p:txBody>
      </p:sp>
      <p:pic>
        <p:nvPicPr>
          <p:cNvPr id="19462" name="Picture 13" descr="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49725"/>
            <a:ext cx="5040312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5" descr="Chloroplast_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4149725"/>
            <a:ext cx="3640137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16"/>
          <p:cNvSpPr txBox="1">
            <a:spLocks noChangeArrowheads="1"/>
          </p:cNvSpPr>
          <p:nvPr/>
        </p:nvSpPr>
        <p:spPr bwMode="auto">
          <a:xfrm>
            <a:off x="250825" y="6400800"/>
            <a:ext cx="8653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2400" b="0"/>
              <a:t>zelená linie – vrstevnaté thylakoidy, grana (terestrické rostliny)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DFEEE70F-904C-4BAC-B96A-CFBB4DFE0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noProof="1">
                <a:latin typeface="Verdana" panose="020B0604030504040204" pitchFamily="34" charset="0"/>
              </a:rPr>
              <a:t>Primární </a:t>
            </a:r>
            <a:r>
              <a:rPr lang="cs-CZ" altLang="en-US" dirty="0" err="1">
                <a:latin typeface="Verdana" panose="020B0604030504040204" pitchFamily="34" charset="0"/>
              </a:rPr>
              <a:t>endosymbióza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5D35E58-72D7-0B11-B375-35CDBF8D9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2467917"/>
            <a:ext cx="5708650" cy="4216777"/>
          </a:xfrm>
          <a:prstGeom prst="rect">
            <a:avLst/>
          </a:prstGeom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0" y="142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noProof="1"/>
              <a:t>Primární </a:t>
            </a:r>
            <a:r>
              <a:rPr lang="cs-CZ" altLang="en-US"/>
              <a:t>endosymbióza</a:t>
            </a:r>
            <a:r>
              <a:rPr lang="en-US" altLang="en-US" b="0"/>
              <a:t> </a:t>
            </a:r>
            <a:r>
              <a:rPr lang="cs-CZ" altLang="en-US" b="0"/>
              <a:t>- </a:t>
            </a:r>
            <a:r>
              <a:rPr lang="en-US" altLang="en-US" sz="2700" b="0" i="1"/>
              <a:t>Paulinella chromatophora</a:t>
            </a:r>
            <a:endParaRPr lang="en-US" altLang="en-US" sz="2700" b="0" i="1" noProof="1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1" b="14091"/>
          <a:stretch>
            <a:fillRect/>
          </a:stretch>
        </p:blipFill>
        <p:spPr bwMode="auto">
          <a:xfrm>
            <a:off x="6093328" y="1821070"/>
            <a:ext cx="2683293" cy="22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179388" y="620713"/>
            <a:ext cx="89646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plastidy - cyanelly - podobné chloroplastům odd. </a:t>
            </a:r>
            <a:r>
              <a:rPr lang="en-US" altLang="en-US" sz="1800" b="0" i="1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Glaucophyta</a:t>
            </a:r>
            <a:r>
              <a:rPr lang="cs-CZ" altLang="en-US" sz="1800" b="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(také </a:t>
            </a:r>
            <a:b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s peptidoglykanovou b.s.)</a:t>
            </a:r>
            <a:endParaRPr lang="cs-CZ" altLang="en-US" sz="18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symbiotický vztah je pro oba partnery obligátní, ale jedná se</a:t>
            </a:r>
            <a:r>
              <a:rPr lang="cs-CZ" altLang="en-US" sz="18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mladší </a:t>
            </a:r>
            <a:b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endosymbiózu (pravděpodobně jednotky až desítky miliónů let) než </a:t>
            </a:r>
            <a:b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v případě rostlinných plastidů</a:t>
            </a:r>
          </a:p>
          <a:p>
            <a:endParaRPr lang="cs-CZ" altLang="en-US" sz="1800" b="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5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3"/>
          <a:stretch>
            <a:fillRect/>
          </a:stretch>
        </p:blipFill>
        <p:spPr bwMode="auto">
          <a:xfrm>
            <a:off x="6084169" y="4075534"/>
            <a:ext cx="2692452" cy="266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ěticípá hvězda 7"/>
          <p:cNvSpPr/>
          <p:nvPr/>
        </p:nvSpPr>
        <p:spPr bwMode="auto">
          <a:xfrm>
            <a:off x="4048454" y="4610002"/>
            <a:ext cx="288925" cy="287337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288"/>
            <a:ext cx="5187950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349500"/>
            <a:ext cx="38401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5435600" y="5373688"/>
            <a:ext cx="349408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2000" b="0" dirty="0"/>
              <a:t>pořadí plastidových genů </a:t>
            </a:r>
            <a:br>
              <a:rPr lang="cs-CZ" altLang="en-US" sz="2000" b="0" dirty="0"/>
            </a:br>
            <a:r>
              <a:rPr lang="cs-CZ" altLang="en-US" sz="2000" b="0" dirty="0"/>
              <a:t>odpovídá současným druhům</a:t>
            </a:r>
          </a:p>
          <a:p>
            <a:r>
              <a:rPr lang="cs-CZ" altLang="en-US" sz="2000" b="0" dirty="0"/>
              <a:t>rodu </a:t>
            </a:r>
            <a:r>
              <a:rPr lang="cs-CZ" altLang="en-US" sz="2000" b="0" i="1" dirty="0" err="1"/>
              <a:t>Synechococcus</a:t>
            </a:r>
            <a:endParaRPr lang="cs-CZ" altLang="en-US" sz="2000" b="0" dirty="0"/>
          </a:p>
          <a:p>
            <a:endParaRPr lang="cs-CZ" altLang="en-US" sz="2000" b="0" dirty="0"/>
          </a:p>
        </p:txBody>
      </p:sp>
      <p:sp>
        <p:nvSpPr>
          <p:cNvPr id="22533" name="Rectangle 9"/>
          <p:cNvSpPr>
            <a:spLocks noChangeArrowheads="1"/>
          </p:cNvSpPr>
          <p:nvPr/>
        </p:nvSpPr>
        <p:spPr bwMode="auto">
          <a:xfrm>
            <a:off x="0" y="142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noProof="1"/>
              <a:t>Primární </a:t>
            </a:r>
            <a:r>
              <a:rPr lang="cs-CZ" altLang="en-US"/>
              <a:t>endosymbióza</a:t>
            </a:r>
            <a:r>
              <a:rPr lang="en-US" altLang="en-US" b="0"/>
              <a:t> </a:t>
            </a:r>
            <a:r>
              <a:rPr lang="cs-CZ" altLang="en-US" b="0"/>
              <a:t>- </a:t>
            </a:r>
            <a:r>
              <a:rPr lang="en-US" altLang="en-US" sz="2700" b="0" i="1"/>
              <a:t>Paulinella chromatophora</a:t>
            </a:r>
            <a:endParaRPr lang="en-US" altLang="en-US" sz="2700" b="0" i="1" noProof="1"/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5364163" y="549275"/>
            <a:ext cx="37655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2000" b="0" noProof="1"/>
              <a:t>Cyanelly jsou fylogeneticky </a:t>
            </a:r>
            <a:br>
              <a:rPr lang="en-US" altLang="en-US" sz="2000" b="0" noProof="1"/>
            </a:br>
            <a:r>
              <a:rPr lang="en-US" altLang="en-US" sz="2000" b="0" noProof="1"/>
              <a:t>s ostatními plastidy nepříbuzné </a:t>
            </a:r>
          </a:p>
          <a:p>
            <a:r>
              <a:rPr lang="en-US" altLang="en-US" sz="2000" b="0" noProof="1"/>
              <a:t>a tvoří</a:t>
            </a:r>
            <a:r>
              <a:rPr lang="cs-CZ" altLang="en-US" sz="2000" b="0"/>
              <a:t> </a:t>
            </a:r>
            <a:r>
              <a:rPr lang="cs-CZ" altLang="en-US" sz="2000" b="0" noProof="1"/>
              <a:t>sesterskou skupinu </a:t>
            </a:r>
            <a:br>
              <a:rPr lang="cs-CZ" altLang="en-US" sz="2000" b="0" noProof="1"/>
            </a:br>
            <a:r>
              <a:rPr lang="cs-CZ" altLang="en-US" sz="2000" b="0" noProof="1"/>
              <a:t>k sinicím rodů </a:t>
            </a:r>
            <a:r>
              <a:rPr lang="cs-CZ" altLang="en-US" sz="2000" b="0" i="1" noProof="1"/>
              <a:t>Synechococcus</a:t>
            </a:r>
            <a:r>
              <a:rPr lang="cs-CZ" altLang="en-US" sz="2000" b="0" noProof="1"/>
              <a:t>  </a:t>
            </a:r>
            <a:br>
              <a:rPr lang="cs-CZ" altLang="en-US" sz="2000" b="0" noProof="1"/>
            </a:br>
            <a:r>
              <a:rPr lang="cs-CZ" altLang="en-US" sz="2000" b="0" noProof="1"/>
              <a:t>a</a:t>
            </a:r>
            <a:r>
              <a:rPr lang="cs-CZ" altLang="en-US" sz="2000" b="0"/>
              <a:t> </a:t>
            </a:r>
            <a:r>
              <a:rPr lang="cs-CZ" altLang="en-US" sz="2000" b="0" i="1" noProof="1"/>
              <a:t>Prochloron</a:t>
            </a:r>
            <a:endParaRPr lang="cs-CZ" altLang="en-US" sz="2000" b="0"/>
          </a:p>
        </p:txBody>
      </p:sp>
      <p:sp>
        <p:nvSpPr>
          <p:cNvPr id="10" name="Pěticípá hvězda 9"/>
          <p:cNvSpPr/>
          <p:nvPr/>
        </p:nvSpPr>
        <p:spPr bwMode="auto">
          <a:xfrm>
            <a:off x="2195513" y="2349500"/>
            <a:ext cx="288925" cy="287338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  <p:sp>
        <p:nvSpPr>
          <p:cNvPr id="11" name="Pěticípá hvězda 10"/>
          <p:cNvSpPr/>
          <p:nvPr/>
        </p:nvSpPr>
        <p:spPr bwMode="auto">
          <a:xfrm>
            <a:off x="1692275" y="1341438"/>
            <a:ext cx="287338" cy="287337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B84F748-E69F-1568-8245-BF49B8C93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" y="2420888"/>
            <a:ext cx="5708650" cy="4216777"/>
          </a:xfrm>
          <a:prstGeom prst="rect">
            <a:avLst/>
          </a:prstGeom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142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noProof="1"/>
              <a:t>Primární </a:t>
            </a:r>
            <a:r>
              <a:rPr lang="cs-CZ" altLang="en-US"/>
              <a:t>endosymbióza</a:t>
            </a:r>
            <a:r>
              <a:rPr lang="en-US" altLang="en-US" b="0"/>
              <a:t> </a:t>
            </a:r>
            <a:r>
              <a:rPr lang="cs-CZ" altLang="en-US" b="0"/>
              <a:t>– </a:t>
            </a:r>
            <a:r>
              <a:rPr lang="cs-CZ" altLang="en-US" sz="2700" b="0" i="1"/>
              <a:t>Rhopalodia gibba</a:t>
            </a:r>
            <a:endParaRPr lang="cs-CZ" altLang="en-US" sz="2700" b="0" i="1" noProof="1"/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179388" y="620713"/>
            <a:ext cx="8964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endosymbiotické sinice ve formě tzv. „spheroid bodies“</a:t>
            </a:r>
            <a:endParaRPr lang="cs-CZ" altLang="en-US" sz="18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•"/>
            </a:pPr>
            <a: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příbuzné současným sinicím rodu </a:t>
            </a:r>
            <a:r>
              <a:rPr lang="cs-CZ" altLang="en-US" sz="1800" b="0" i="1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Cyanothece</a:t>
            </a:r>
          </a:p>
          <a:p>
            <a:pPr>
              <a:buFontTx/>
              <a:buChar char="•"/>
            </a:pPr>
            <a:r>
              <a:rPr lang="cs-CZ" altLang="en-US" sz="1800" b="0" i="1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schopost fixace dusíku</a:t>
            </a:r>
          </a:p>
          <a:p>
            <a:endParaRPr lang="cs-CZ" altLang="en-US" sz="1800" b="0" noProof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Pěticípá hvězda 7"/>
          <p:cNvSpPr/>
          <p:nvPr/>
        </p:nvSpPr>
        <p:spPr bwMode="auto">
          <a:xfrm>
            <a:off x="3851920" y="4797152"/>
            <a:ext cx="288925" cy="287337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  <p:pic>
        <p:nvPicPr>
          <p:cNvPr id="23558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" r="6756"/>
          <a:stretch/>
        </p:blipFill>
        <p:spPr bwMode="auto">
          <a:xfrm>
            <a:off x="5940151" y="1081088"/>
            <a:ext cx="3123281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33338" y="1724025"/>
            <a:ext cx="431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800" b="0" i="1" dirty="0"/>
              <a:t>Bergman et al., 1997, FEMS </a:t>
            </a:r>
            <a:r>
              <a:rPr lang="cs-CZ" altLang="en-US" sz="1800" b="0" i="1" dirty="0" err="1"/>
              <a:t>Microb</a:t>
            </a:r>
            <a:r>
              <a:rPr lang="cs-CZ" altLang="en-US" sz="1800" b="0" i="1" dirty="0"/>
              <a:t>. </a:t>
            </a:r>
            <a:r>
              <a:rPr lang="cs-CZ" altLang="en-US" sz="1800" b="0" i="1" dirty="0" err="1"/>
              <a:t>Rev</a:t>
            </a:r>
            <a:r>
              <a:rPr lang="cs-CZ" altLang="en-US" sz="1800" b="0" i="1" dirty="0"/>
              <a:t>.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89CA258-A96E-7980-5A10-7CB53D48F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3" y="947374"/>
            <a:ext cx="7394448" cy="5462016"/>
          </a:xfrm>
          <a:prstGeom prst="rect">
            <a:avLst/>
          </a:prstGeom>
        </p:spPr>
      </p:pic>
      <p:pic>
        <p:nvPicPr>
          <p:cNvPr id="39938" name="Picture 2" descr="https://encrypted-tbn2.gstatic.com/images?q=tbn:ANd9GcTF0SEkpE-uxBKqCHCVioSQf_Zc0vgxFWtn2qV-ronRnAdQCA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59099"/>
            <a:ext cx="1903923" cy="190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0" y="523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>
                <a:latin typeface="Verdana" panose="020B0604030504040204" pitchFamily="34" charset="0"/>
              </a:rPr>
              <a:t>Plastidy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21" name="Sun 1"/>
          <p:cNvSpPr/>
          <p:nvPr/>
        </p:nvSpPr>
        <p:spPr>
          <a:xfrm>
            <a:off x="5193537" y="2612992"/>
            <a:ext cx="408199" cy="40928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4" tIns="43242" rIns="86484" bIns="43242" rtlCol="0" anchor="ctr"/>
          <a:lstStyle/>
          <a:p>
            <a:pPr algn="ctr"/>
            <a:endParaRPr lang="en-US"/>
          </a:p>
        </p:txBody>
      </p:sp>
      <p:sp>
        <p:nvSpPr>
          <p:cNvPr id="22" name="Sun 10"/>
          <p:cNvSpPr/>
          <p:nvPr/>
        </p:nvSpPr>
        <p:spPr>
          <a:xfrm>
            <a:off x="4593182" y="2293535"/>
            <a:ext cx="408199" cy="40928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4" tIns="43242" rIns="86484" bIns="43242" rtlCol="0" anchor="ctr"/>
          <a:lstStyle/>
          <a:p>
            <a:pPr algn="ctr"/>
            <a:endParaRPr lang="en-US"/>
          </a:p>
        </p:txBody>
      </p:sp>
      <p:sp>
        <p:nvSpPr>
          <p:cNvPr id="23" name="Sun 11"/>
          <p:cNvSpPr/>
          <p:nvPr/>
        </p:nvSpPr>
        <p:spPr>
          <a:xfrm>
            <a:off x="4402398" y="2209184"/>
            <a:ext cx="408199" cy="40928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4" tIns="43242" rIns="86484" bIns="43242" rtlCol="0" anchor="ctr"/>
          <a:lstStyle/>
          <a:p>
            <a:pPr algn="ctr"/>
            <a:endParaRPr lang="en-US"/>
          </a:p>
        </p:txBody>
      </p:sp>
      <p:sp>
        <p:nvSpPr>
          <p:cNvPr id="24" name="Sun 12"/>
          <p:cNvSpPr/>
          <p:nvPr/>
        </p:nvSpPr>
        <p:spPr>
          <a:xfrm>
            <a:off x="4209838" y="2143861"/>
            <a:ext cx="408199" cy="40928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4" tIns="43242" rIns="86484" bIns="43242" rtlCol="0" anchor="ctr"/>
          <a:lstStyle/>
          <a:p>
            <a:pPr algn="ctr"/>
            <a:endParaRPr lang="en-US"/>
          </a:p>
        </p:txBody>
      </p:sp>
      <p:sp>
        <p:nvSpPr>
          <p:cNvPr id="25" name="Sun 13"/>
          <p:cNvSpPr/>
          <p:nvPr/>
        </p:nvSpPr>
        <p:spPr>
          <a:xfrm>
            <a:off x="5560304" y="3684422"/>
            <a:ext cx="408199" cy="40928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4" tIns="43242" rIns="86484" bIns="43242" rtlCol="0" anchor="ctr"/>
          <a:lstStyle/>
          <a:p>
            <a:pPr algn="ctr"/>
            <a:endParaRPr lang="en-US"/>
          </a:p>
        </p:txBody>
      </p:sp>
      <p:sp>
        <p:nvSpPr>
          <p:cNvPr id="26" name="Sun 14"/>
          <p:cNvSpPr/>
          <p:nvPr/>
        </p:nvSpPr>
        <p:spPr>
          <a:xfrm>
            <a:off x="4562573" y="4590871"/>
            <a:ext cx="408199" cy="40928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4" tIns="43242" rIns="86484" bIns="43242" rtlCol="0" anchor="ctr"/>
          <a:lstStyle/>
          <a:p>
            <a:pPr algn="ctr"/>
            <a:endParaRPr lang="en-US"/>
          </a:p>
        </p:txBody>
      </p:sp>
      <p:sp>
        <p:nvSpPr>
          <p:cNvPr id="27" name="Sun 1"/>
          <p:cNvSpPr/>
          <p:nvPr/>
        </p:nvSpPr>
        <p:spPr>
          <a:xfrm>
            <a:off x="5585001" y="3281058"/>
            <a:ext cx="408199" cy="40928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4" tIns="43242" rIns="86484" bIns="43242" rtlCol="0" anchor="ctr"/>
          <a:lstStyle/>
          <a:p>
            <a:pPr algn="ctr"/>
            <a:endParaRPr lang="en-US"/>
          </a:p>
        </p:txBody>
      </p:sp>
      <p:sp>
        <p:nvSpPr>
          <p:cNvPr id="28" name="Sun 14"/>
          <p:cNvSpPr/>
          <p:nvPr/>
        </p:nvSpPr>
        <p:spPr>
          <a:xfrm>
            <a:off x="4126600" y="5492282"/>
            <a:ext cx="408199" cy="40928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4" tIns="43242" rIns="86484" bIns="43242" rtlCol="0" anchor="ctr"/>
          <a:lstStyle/>
          <a:p>
            <a:pPr algn="ctr"/>
            <a:endParaRPr lang="en-US"/>
          </a:p>
        </p:txBody>
      </p:sp>
      <p:sp>
        <p:nvSpPr>
          <p:cNvPr id="29" name="Sun 15"/>
          <p:cNvSpPr/>
          <p:nvPr/>
        </p:nvSpPr>
        <p:spPr>
          <a:xfrm>
            <a:off x="5517580" y="3883906"/>
            <a:ext cx="408199" cy="40928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4" tIns="43242" rIns="86484" bIns="43242" rtlCol="0" anchor="ctr"/>
          <a:lstStyle/>
          <a:p>
            <a:pPr algn="ctr"/>
            <a:endParaRPr lang="en-US"/>
          </a:p>
        </p:txBody>
      </p:sp>
      <p:sp>
        <p:nvSpPr>
          <p:cNvPr id="30" name="Sun 13"/>
          <p:cNvSpPr/>
          <p:nvPr/>
        </p:nvSpPr>
        <p:spPr>
          <a:xfrm>
            <a:off x="5429423" y="4081952"/>
            <a:ext cx="408199" cy="40928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84" tIns="43242" rIns="86484" bIns="43242"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61B27C-9E3F-4D43-B4E7-7F61736435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60640" r="56300" b="4850"/>
          <a:stretch/>
        </p:blipFill>
        <p:spPr bwMode="auto">
          <a:xfrm>
            <a:off x="6236" y="4948258"/>
            <a:ext cx="1911686" cy="190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3374DA4-B47C-4DE3-BBD0-1A7A85414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6950" r="59779" b="48042"/>
          <a:stretch/>
        </p:blipFill>
        <p:spPr bwMode="auto">
          <a:xfrm>
            <a:off x="7318097" y="-59099"/>
            <a:ext cx="1825903" cy="197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07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DD8A32C-B385-AB4F-140E-A07B1446E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28" y="1844824"/>
            <a:ext cx="5708650" cy="4216777"/>
          </a:xfrm>
          <a:prstGeom prst="rect">
            <a:avLst/>
          </a:prstGeom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>
                <a:latin typeface="Verdana" panose="020B0604030504040204" pitchFamily="34" charset="0"/>
              </a:rPr>
              <a:t>Sekundární</a:t>
            </a:r>
            <a:r>
              <a:rPr lang="cs-CZ" altLang="en-US" noProof="1">
                <a:latin typeface="Verdana" panose="020B0604030504040204" pitchFamily="34" charset="0"/>
              </a:rPr>
              <a:t> </a:t>
            </a:r>
            <a:r>
              <a:rPr lang="cs-CZ" altLang="en-US">
                <a:latin typeface="Verdana" panose="020B0604030504040204" pitchFamily="34" charset="0"/>
              </a:rPr>
              <a:t>endosymbióza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24580" name="Rectangle 8"/>
          <p:cNvSpPr>
            <a:spLocks noChangeArrowheads="1"/>
          </p:cNvSpPr>
          <p:nvPr/>
        </p:nvSpPr>
        <p:spPr bwMode="auto">
          <a:xfrm>
            <a:off x="0" y="476250"/>
            <a:ext cx="89646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základní charakteristika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18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více </a:t>
            </a:r>
            <a: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obalných membrán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červená (původ z ruduch) a zelená (původ ze zelených řas)</a:t>
            </a:r>
          </a:p>
        </p:txBody>
      </p:sp>
      <p:sp>
        <p:nvSpPr>
          <p:cNvPr id="11" name="Pěticípá hvězda 10"/>
          <p:cNvSpPr/>
          <p:nvPr/>
        </p:nvSpPr>
        <p:spPr bwMode="auto">
          <a:xfrm>
            <a:off x="7054482" y="4121619"/>
            <a:ext cx="228600" cy="25082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  <p:sp>
        <p:nvSpPr>
          <p:cNvPr id="12" name="Pěticípá hvězda 11"/>
          <p:cNvSpPr/>
          <p:nvPr/>
        </p:nvSpPr>
        <p:spPr bwMode="auto">
          <a:xfrm>
            <a:off x="6408185" y="4693262"/>
            <a:ext cx="228600" cy="250825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  <p:sp>
        <p:nvSpPr>
          <p:cNvPr id="13" name="Pěticípá hvězda 12"/>
          <p:cNvSpPr/>
          <p:nvPr/>
        </p:nvSpPr>
        <p:spPr bwMode="auto">
          <a:xfrm>
            <a:off x="7141524" y="4016650"/>
            <a:ext cx="228600" cy="249237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  <p:pic>
        <p:nvPicPr>
          <p:cNvPr id="2050" name="Picture 2" descr="Výsledek obrázku pro secondary endosymbiosis">
            <a:extLst>
              <a:ext uri="{FF2B5EF4-FFF2-40B4-BE49-F238E27FC236}">
                <a16:creationId xmlns:a16="http://schemas.microsoft.com/office/drawing/2014/main" id="{2C4A4859-C7FD-42CD-8677-DD25769D7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44824"/>
            <a:ext cx="307752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ěticípá hvězda 10">
            <a:extLst>
              <a:ext uri="{FF2B5EF4-FFF2-40B4-BE49-F238E27FC236}">
                <a16:creationId xmlns:a16="http://schemas.microsoft.com/office/drawing/2014/main" id="{0EA5F9DE-12EF-4317-A90E-048D3EC9D5BF}"/>
              </a:ext>
            </a:extLst>
          </p:cNvPr>
          <p:cNvSpPr/>
          <p:nvPr/>
        </p:nvSpPr>
        <p:spPr bwMode="auto">
          <a:xfrm>
            <a:off x="7007299" y="4207601"/>
            <a:ext cx="228600" cy="25082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  <p:sp>
        <p:nvSpPr>
          <p:cNvPr id="15" name="Pěticípá hvězda 10">
            <a:extLst>
              <a:ext uri="{FF2B5EF4-FFF2-40B4-BE49-F238E27FC236}">
                <a16:creationId xmlns:a16="http://schemas.microsoft.com/office/drawing/2014/main" id="{03A8432A-D312-4888-8777-37A0B6F1A520}"/>
              </a:ext>
            </a:extLst>
          </p:cNvPr>
          <p:cNvSpPr/>
          <p:nvPr/>
        </p:nvSpPr>
        <p:spPr bwMode="auto">
          <a:xfrm>
            <a:off x="7062539" y="3682236"/>
            <a:ext cx="228600" cy="25082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  <p:sp>
        <p:nvSpPr>
          <p:cNvPr id="16" name="Pěticípá hvězda 10">
            <a:extLst>
              <a:ext uri="{FF2B5EF4-FFF2-40B4-BE49-F238E27FC236}">
                <a16:creationId xmlns:a16="http://schemas.microsoft.com/office/drawing/2014/main" id="{A14C84EA-D3B7-4E38-AAFE-D770AC562307}"/>
              </a:ext>
            </a:extLst>
          </p:cNvPr>
          <p:cNvSpPr/>
          <p:nvPr/>
        </p:nvSpPr>
        <p:spPr bwMode="auto">
          <a:xfrm>
            <a:off x="6810521" y="3284949"/>
            <a:ext cx="228600" cy="25082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1042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349567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34925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1196975"/>
            <a:ext cx="561657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>
                <a:latin typeface="Verdana" panose="020B0604030504040204" pitchFamily="34" charset="0"/>
              </a:rPr>
              <a:t>Sekundární</a:t>
            </a:r>
            <a:r>
              <a:rPr lang="cs-CZ" altLang="en-US" noProof="1">
                <a:latin typeface="Verdana" panose="020B0604030504040204" pitchFamily="34" charset="0"/>
              </a:rPr>
              <a:t> </a:t>
            </a:r>
            <a:r>
              <a:rPr lang="cs-CZ" altLang="en-US">
                <a:latin typeface="Verdana" panose="020B0604030504040204" pitchFamily="34" charset="0"/>
              </a:rPr>
              <a:t>endosymbióza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29702" name="Rectangle 9"/>
          <p:cNvSpPr>
            <a:spLocks noChangeArrowheads="1"/>
          </p:cNvSpPr>
          <p:nvPr/>
        </p:nvSpPr>
        <p:spPr bwMode="auto">
          <a:xfrm>
            <a:off x="179388" y="620713"/>
            <a:ext cx="87852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>
                <a:latin typeface="Verdana" panose="020B0604030504040204" pitchFamily="34" charset="0"/>
              </a:rPr>
              <a:t>zbytkové jádro symbionta - nukleomorf</a:t>
            </a:r>
            <a:endParaRPr lang="cs-CZ" altLang="en-US" sz="2400" b="0" noProof="1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>
                <a:latin typeface="Verdana" panose="020B0604030504040204" pitchFamily="34" charset="0"/>
              </a:rPr>
              <a:t>Zelené sekundární</a:t>
            </a:r>
            <a:r>
              <a:rPr lang="cs-CZ" altLang="en-US" noProof="1">
                <a:latin typeface="Verdana" panose="020B0604030504040204" pitchFamily="34" charset="0"/>
              </a:rPr>
              <a:t> </a:t>
            </a:r>
            <a:r>
              <a:rPr lang="cs-CZ" altLang="en-US" dirty="0" err="1">
                <a:latin typeface="Verdana" panose="020B0604030504040204" pitchFamily="34" charset="0"/>
              </a:rPr>
              <a:t>endosymbiózy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pic>
        <p:nvPicPr>
          <p:cNvPr id="2765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4395" y="1370806"/>
            <a:ext cx="3313112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11"/>
          <p:cNvSpPr txBox="1">
            <a:spLocks noChangeArrowheads="1"/>
          </p:cNvSpPr>
          <p:nvPr/>
        </p:nvSpPr>
        <p:spPr bwMode="auto">
          <a:xfrm>
            <a:off x="1042988" y="4935538"/>
            <a:ext cx="73453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600" b="0"/>
              <a:t>     3</a:t>
            </a:r>
            <a:r>
              <a:rPr lang="cs-CZ" altLang="en-US" sz="1600" b="0" noProof="1"/>
              <a:t> obalné</a:t>
            </a:r>
            <a:r>
              <a:rPr lang="cs-CZ" altLang="en-US" sz="1600" b="0"/>
              <a:t> </a:t>
            </a:r>
            <a:r>
              <a:rPr lang="cs-CZ" altLang="en-US" sz="1600" b="0" noProof="1"/>
              <a:t>membrány</a:t>
            </a:r>
            <a:r>
              <a:rPr lang="cs-CZ" altLang="en-US" sz="1600" b="0"/>
              <a:t>                                           4 obalné membrány</a:t>
            </a:r>
            <a:endParaRPr lang="cs-CZ" altLang="en-US" sz="1600" b="0" noProof="1"/>
          </a:p>
          <a:p>
            <a:endParaRPr lang="cs-CZ" altLang="en-US" sz="1600" b="0" noProof="1"/>
          </a:p>
        </p:txBody>
      </p:sp>
      <p:sp>
        <p:nvSpPr>
          <p:cNvPr id="27653" name="Rectangle 13"/>
          <p:cNvSpPr>
            <a:spLocks noChangeArrowheads="1"/>
          </p:cNvSpPr>
          <p:nvPr/>
        </p:nvSpPr>
        <p:spPr bwMode="auto">
          <a:xfrm>
            <a:off x="0" y="620713"/>
            <a:ext cx="89646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dirty="0">
                <a:latin typeface="Verdana" panose="020B0604030504040204" pitchFamily="34" charset="0"/>
              </a:rPr>
              <a:t>plastidy krásnooček a </a:t>
            </a:r>
            <a:r>
              <a:rPr lang="cs-CZ" altLang="en-US" sz="2400" b="0" dirty="0" err="1">
                <a:latin typeface="Verdana" panose="020B0604030504040204" pitchFamily="34" charset="0"/>
              </a:rPr>
              <a:t>chlorarachniofyt</a:t>
            </a:r>
            <a:endParaRPr lang="cs-CZ" altLang="en-US" sz="2400" b="0" dirty="0">
              <a:latin typeface="Verdana" panose="020B0604030504040204" pitchFamily="34" charset="0"/>
            </a:endParaRPr>
          </a:p>
        </p:txBody>
      </p:sp>
      <p:pic>
        <p:nvPicPr>
          <p:cNvPr id="2765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550988"/>
            <a:ext cx="3455988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tangle 17"/>
          <p:cNvSpPr>
            <a:spLocks noChangeArrowheads="1"/>
          </p:cNvSpPr>
          <p:nvPr/>
        </p:nvSpPr>
        <p:spPr bwMode="auto">
          <a:xfrm>
            <a:off x="0" y="5373688"/>
            <a:ext cx="89646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2000" b="0" noProof="1">
                <a:latin typeface="Verdana" panose="020B0604030504040204" pitchFamily="34" charset="0"/>
              </a:rPr>
              <a:t>viola/zeaxanthinový cyklus</a:t>
            </a:r>
            <a:endParaRPr lang="cs-CZ" altLang="en-US" sz="2000" b="0" dirty="0">
              <a:latin typeface="Verdana" panose="020B0604030504040204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2000" b="0" dirty="0" err="1">
                <a:latin typeface="Verdana" panose="020B0604030504040204" pitchFamily="34" charset="0"/>
              </a:rPr>
              <a:t>nukleomorf</a:t>
            </a:r>
            <a:r>
              <a:rPr lang="cs-CZ" altLang="en-US" sz="2000" b="0" dirty="0">
                <a:latin typeface="Verdana" panose="020B0604030504040204" pitchFamily="34" charset="0"/>
              </a:rPr>
              <a:t> u </a:t>
            </a:r>
            <a:r>
              <a:rPr lang="cs-CZ" altLang="en-US" sz="2000" b="0" dirty="0" err="1">
                <a:latin typeface="Verdana" panose="020B0604030504040204" pitchFamily="34" charset="0"/>
              </a:rPr>
              <a:t>chlorarachniofyt</a:t>
            </a:r>
            <a:endParaRPr lang="cs-CZ" altLang="en-US" sz="2000" b="0" dirty="0">
              <a:latin typeface="Verdana" panose="020B0604030504040204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endParaRPr lang="cs-CZ" altLang="en-US" sz="2000" b="0" dirty="0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>
                <a:latin typeface="Verdana" panose="020B0604030504040204" pitchFamily="34" charset="0"/>
              </a:rPr>
              <a:t>Červené komplexní</a:t>
            </a:r>
            <a:r>
              <a:rPr lang="cs-CZ" altLang="en-US" noProof="1">
                <a:latin typeface="Verdana" panose="020B0604030504040204" pitchFamily="34" charset="0"/>
              </a:rPr>
              <a:t> </a:t>
            </a:r>
            <a:r>
              <a:rPr lang="cs-CZ" altLang="en-US" dirty="0" err="1">
                <a:latin typeface="Verdana" panose="020B0604030504040204" pitchFamily="34" charset="0"/>
              </a:rPr>
              <a:t>endosymbiózy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611188" y="4437063"/>
            <a:ext cx="85328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600" b="0"/>
              <a:t>             chromista - 4</a:t>
            </a:r>
            <a:r>
              <a:rPr lang="cs-CZ" altLang="en-US" sz="1600" b="0" noProof="1"/>
              <a:t> obalné</a:t>
            </a:r>
            <a:r>
              <a:rPr lang="cs-CZ" altLang="en-US" sz="1600" b="0"/>
              <a:t> </a:t>
            </a:r>
            <a:r>
              <a:rPr lang="cs-CZ" altLang="en-US" sz="1600" b="0" noProof="1"/>
              <a:t>membrány</a:t>
            </a:r>
            <a:r>
              <a:rPr lang="cs-CZ" altLang="en-US" sz="1600" b="0"/>
              <a:t>                            alveolata - 3 obalné membrány</a:t>
            </a:r>
          </a:p>
          <a:p>
            <a:r>
              <a:rPr lang="cs-CZ" altLang="en-US" sz="1600" b="0"/>
              <a:t>                                                                             pravděpodobná redukce 4. membrány</a:t>
            </a:r>
            <a:endParaRPr lang="cs-CZ" altLang="en-US" sz="1600" b="0" noProof="1"/>
          </a:p>
          <a:p>
            <a:endParaRPr lang="cs-CZ" altLang="en-US" sz="1600" b="0" noProof="1"/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0" y="476672"/>
            <a:ext cx="9396536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000" b="0" dirty="0">
                <a:latin typeface="Verdana" panose="020B0604030504040204" pitchFamily="34" charset="0"/>
              </a:rPr>
              <a:t>CASH plastidy (</a:t>
            </a:r>
            <a:r>
              <a:rPr lang="cs-CZ" altLang="en-US" sz="2000" b="0" dirty="0" err="1">
                <a:latin typeface="Verdana" panose="020B0604030504040204" pitchFamily="34" charset="0"/>
              </a:rPr>
              <a:t>Cryptophyta</a:t>
            </a:r>
            <a:r>
              <a:rPr lang="cs-CZ" altLang="en-US" sz="2000" b="0" dirty="0">
                <a:latin typeface="Verdana" panose="020B0604030504040204" pitchFamily="34" charset="0"/>
              </a:rPr>
              <a:t>, </a:t>
            </a:r>
            <a:r>
              <a:rPr lang="cs-CZ" altLang="en-US" sz="2000" b="0" dirty="0" err="1">
                <a:latin typeface="Verdana" panose="020B0604030504040204" pitchFamily="34" charset="0"/>
              </a:rPr>
              <a:t>Alveolata</a:t>
            </a:r>
            <a:r>
              <a:rPr lang="cs-CZ" altLang="en-US" sz="2000" b="0" dirty="0">
                <a:latin typeface="Verdana" panose="020B0604030504040204" pitchFamily="34" charset="0"/>
              </a:rPr>
              <a:t>, </a:t>
            </a:r>
            <a:r>
              <a:rPr lang="cs-CZ" altLang="en-US" sz="2000" b="0" dirty="0" err="1">
                <a:latin typeface="Verdana" panose="020B0604030504040204" pitchFamily="34" charset="0"/>
              </a:rPr>
              <a:t>Stramenopiles</a:t>
            </a:r>
            <a:r>
              <a:rPr lang="cs-CZ" altLang="en-US" sz="2000" b="0" dirty="0">
                <a:latin typeface="Verdana" panose="020B0604030504040204" pitchFamily="34" charset="0"/>
              </a:rPr>
              <a:t>, </a:t>
            </a:r>
            <a:r>
              <a:rPr lang="cs-CZ" altLang="en-US" sz="2000" b="0" dirty="0" err="1">
                <a:latin typeface="Verdana" panose="020B0604030504040204" pitchFamily="34" charset="0"/>
              </a:rPr>
              <a:t>Haptophyta</a:t>
            </a:r>
            <a:r>
              <a:rPr lang="cs-CZ" altLang="en-US" sz="2000" b="0" dirty="0">
                <a:latin typeface="Verdana" panose="020B0604030504040204" pitchFamily="34" charset="0"/>
              </a:rPr>
              <a:t>)</a:t>
            </a:r>
            <a:r>
              <a:rPr lang="cs-CZ" altLang="en-US" b="0" dirty="0"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0" y="4724400"/>
            <a:ext cx="89646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–"/>
            </a:pPr>
            <a:endParaRPr lang="cs-CZ" altLang="en-US" sz="2000" b="0" noProof="1">
              <a:latin typeface="Verdana" panose="020B0604030504040204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2000" b="0" noProof="1">
                <a:latin typeface="Verdana" panose="020B0604030504040204" pitchFamily="34" charset="0"/>
              </a:rPr>
              <a:t>pigmenty</a:t>
            </a:r>
            <a:r>
              <a:rPr lang="cs-CZ" altLang="en-US" sz="2000" b="0" dirty="0">
                <a:latin typeface="Verdana" panose="020B0604030504040204" pitchFamily="34" charset="0"/>
              </a:rPr>
              <a:t>:</a:t>
            </a:r>
            <a:r>
              <a:rPr lang="cs-CZ" altLang="en-US" sz="2000" b="0" noProof="1">
                <a:latin typeface="Verdana" panose="020B0604030504040204" pitchFamily="34" charset="0"/>
              </a:rPr>
              <a:t> </a:t>
            </a:r>
            <a:r>
              <a:rPr lang="cs-CZ" altLang="en-US" sz="2000" i="1" noProof="1">
                <a:latin typeface="Verdana" panose="020B0604030504040204" pitchFamily="34" charset="0"/>
              </a:rPr>
              <a:t>chl c</a:t>
            </a:r>
            <a:r>
              <a:rPr lang="cs-CZ" altLang="en-US" sz="2000" b="0" dirty="0">
                <a:latin typeface="Verdana" panose="020B0604030504040204" pitchFamily="34" charset="0"/>
              </a:rPr>
              <a:t> (</a:t>
            </a:r>
            <a:r>
              <a:rPr lang="cs-CZ" altLang="en-US" sz="2000" b="0" dirty="0" err="1">
                <a:latin typeface="Verdana" panose="020B0604030504040204" pitchFamily="34" charset="0"/>
              </a:rPr>
              <a:t>fukoxanthin</a:t>
            </a:r>
            <a:r>
              <a:rPr lang="cs-CZ" altLang="en-US" sz="2000" b="0" dirty="0">
                <a:latin typeface="Verdana" panose="020B0604030504040204" pitchFamily="34" charset="0"/>
              </a:rPr>
              <a:t>, </a:t>
            </a:r>
            <a:r>
              <a:rPr lang="cs-CZ" altLang="en-US" sz="2000" b="0" dirty="0" err="1">
                <a:latin typeface="Verdana" panose="020B0604030504040204" pitchFamily="34" charset="0"/>
              </a:rPr>
              <a:t>peridinin</a:t>
            </a:r>
            <a:r>
              <a:rPr lang="cs-CZ" altLang="en-US" sz="2000" b="0" dirty="0">
                <a:latin typeface="Verdana" panose="020B0604030504040204" pitchFamily="34" charset="0"/>
              </a:rPr>
              <a:t>),</a:t>
            </a:r>
            <a:r>
              <a:rPr lang="cs-CZ" altLang="en-US" sz="2000" b="0" noProof="1">
                <a:latin typeface="Verdana" panose="020B0604030504040204" pitchFamily="34" charset="0"/>
              </a:rPr>
              <a:t> </a:t>
            </a:r>
            <a:r>
              <a:rPr lang="cs-CZ" altLang="en-US" sz="2000" b="0" dirty="0">
                <a:latin typeface="Verdana" panose="020B0604030504040204" pitchFamily="34" charset="0"/>
              </a:rPr>
              <a:t>na </a:t>
            </a:r>
            <a:r>
              <a:rPr lang="cs-CZ" altLang="en-US" sz="2000" b="0" noProof="1">
                <a:latin typeface="Verdana" panose="020B0604030504040204" pitchFamily="34" charset="0"/>
              </a:rPr>
              <a:t>původ</a:t>
            </a:r>
            <a:r>
              <a:rPr lang="cs-CZ" altLang="en-US" sz="2000" b="0" dirty="0">
                <a:latin typeface="Verdana" panose="020B0604030504040204" pitchFamily="34" charset="0"/>
              </a:rPr>
              <a:t> </a:t>
            </a:r>
            <a:r>
              <a:rPr lang="cs-CZ" altLang="en-US" sz="2000" b="0" noProof="1">
                <a:latin typeface="Verdana" panose="020B0604030504040204" pitchFamily="34" charset="0"/>
              </a:rPr>
              <a:t>z ruduch </a:t>
            </a:r>
            <a:r>
              <a:rPr lang="cs-CZ" altLang="en-US" sz="2000" b="0" dirty="0">
                <a:latin typeface="Verdana" panose="020B0604030504040204" pitchFamily="34" charset="0"/>
              </a:rPr>
              <a:t>po</a:t>
            </a:r>
            <a:r>
              <a:rPr lang="cs-CZ" altLang="en-US" sz="2000" b="0" noProof="1">
                <a:latin typeface="Verdana" panose="020B0604030504040204" pitchFamily="34" charset="0"/>
              </a:rPr>
              <a:t>ukazují zbytkové fykobiliny u skrytěnek (Cryptista)</a:t>
            </a:r>
            <a:endParaRPr lang="cs-CZ" altLang="en-US" sz="2000" b="0" dirty="0">
              <a:latin typeface="Verdana" panose="020B0604030504040204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2000" b="0" noProof="1">
                <a:latin typeface="Verdana" panose="020B0604030504040204" pitchFamily="34" charset="0"/>
              </a:rPr>
              <a:t>thylakoidy v provazcích po 2-3</a:t>
            </a:r>
            <a:r>
              <a:rPr lang="cs-CZ" altLang="en-US" sz="2000" b="0" dirty="0">
                <a:latin typeface="Verdana" panose="020B0604030504040204" pitchFamily="34" charset="0"/>
              </a:rPr>
              <a:t>(-4)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2000" b="0" dirty="0">
                <a:latin typeface="Verdana" panose="020B0604030504040204" pitchFamily="34" charset="0"/>
              </a:rPr>
              <a:t>převážně </a:t>
            </a:r>
            <a:r>
              <a:rPr lang="cs-CZ" altLang="en-US" sz="2000" b="0" noProof="1">
                <a:latin typeface="Verdana" panose="020B0604030504040204" pitchFamily="34" charset="0"/>
              </a:rPr>
              <a:t>diato/diadinoxanthinový cyklus</a:t>
            </a:r>
            <a:endParaRPr lang="cs-CZ" altLang="en-US" sz="2000" b="0" dirty="0">
              <a:latin typeface="Verdana" panose="020B0604030504040204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2000" b="0" dirty="0" err="1">
                <a:latin typeface="Verdana" panose="020B0604030504040204" pitchFamily="34" charset="0"/>
              </a:rPr>
              <a:t>nukleomorf</a:t>
            </a:r>
            <a:r>
              <a:rPr lang="cs-CZ" altLang="en-US" sz="2000" b="0" dirty="0">
                <a:latin typeface="Verdana" panose="020B0604030504040204" pitchFamily="34" charset="0"/>
              </a:rPr>
              <a:t> u </a:t>
            </a:r>
            <a:r>
              <a:rPr lang="cs-CZ" altLang="en-US" sz="2000" b="0" dirty="0" err="1">
                <a:latin typeface="Verdana" panose="020B0604030504040204" pitchFamily="34" charset="0"/>
              </a:rPr>
              <a:t>skrytěnek</a:t>
            </a:r>
            <a:endParaRPr lang="cs-CZ" altLang="en-US" sz="2000" b="0" dirty="0">
              <a:latin typeface="Verdana" panose="020B0604030504040204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endParaRPr lang="cs-CZ" altLang="en-US" sz="2000" b="0" dirty="0">
              <a:latin typeface="Verdana" panose="020B0604030504040204" pitchFamily="34" charset="0"/>
            </a:endParaRPr>
          </a:p>
        </p:txBody>
      </p:sp>
      <p:pic>
        <p:nvPicPr>
          <p:cNvPr id="28678" name="Picture 11" descr="dinogeneralmaxt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052513"/>
            <a:ext cx="2855912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3" descr="figur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262255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52513"/>
            <a:ext cx="229552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>
                <a:latin typeface="Verdana" panose="020B0604030504040204" pitchFamily="34" charset="0"/>
              </a:rPr>
              <a:t>Červené komplexní</a:t>
            </a:r>
            <a:r>
              <a:rPr lang="cs-CZ" altLang="en-US" noProof="1">
                <a:latin typeface="Verdana" panose="020B0604030504040204" pitchFamily="34" charset="0"/>
              </a:rPr>
              <a:t> </a:t>
            </a:r>
            <a:r>
              <a:rPr lang="cs-CZ" altLang="en-US" dirty="0" err="1">
                <a:latin typeface="Verdana" panose="020B0604030504040204" pitchFamily="34" charset="0"/>
              </a:rPr>
              <a:t>endosymbiózy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01A0A20-C746-4AFB-82EF-190963A95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560395"/>
            <a:ext cx="6481405" cy="6297605"/>
          </a:xfrm>
          <a:prstGeom prst="rect">
            <a:avLst/>
          </a:prstGeom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20093092-E5CB-4DFB-A13F-63E405353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000" y="6381328"/>
            <a:ext cx="306205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100" b="0" i="1" dirty="0" err="1"/>
              <a:t>Zimorski</a:t>
            </a:r>
            <a:r>
              <a:rPr lang="cs-CZ" altLang="en-US" sz="1100" b="0" i="1" dirty="0"/>
              <a:t> et al., 2014, </a:t>
            </a:r>
            <a:r>
              <a:rPr lang="cs-CZ" altLang="en-US" sz="1100" b="0" i="1" dirty="0" err="1"/>
              <a:t>Curr</a:t>
            </a:r>
            <a:r>
              <a:rPr lang="cs-CZ" altLang="en-US" sz="1100" b="0" i="1" dirty="0"/>
              <a:t>. </a:t>
            </a:r>
            <a:r>
              <a:rPr lang="cs-CZ" altLang="en-US" sz="1100" b="0" i="1" dirty="0" err="1"/>
              <a:t>Opin</a:t>
            </a:r>
            <a:r>
              <a:rPr lang="cs-CZ" altLang="en-US" sz="1100" b="0" i="1" dirty="0"/>
              <a:t>. </a:t>
            </a:r>
            <a:r>
              <a:rPr lang="cs-CZ" altLang="en-US" sz="1100" b="0" i="1" dirty="0" err="1"/>
              <a:t>Microbiology</a:t>
            </a:r>
            <a:endParaRPr lang="cs-CZ" altLang="en-US" sz="1100" b="0" i="1" dirty="0"/>
          </a:p>
        </p:txBody>
      </p:sp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E476F79-636F-D249-1D51-2582401E1F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78"/>
          <a:stretch/>
        </p:blipFill>
        <p:spPr>
          <a:xfrm>
            <a:off x="4531094" y="4437112"/>
            <a:ext cx="4525419" cy="2420888"/>
          </a:xfrm>
          <a:prstGeom prst="rect">
            <a:avLst/>
          </a:prstGeom>
        </p:spPr>
      </p:pic>
      <p:sp>
        <p:nvSpPr>
          <p:cNvPr id="30723" name="Text Box 10"/>
          <p:cNvSpPr txBox="1">
            <a:spLocks noChangeArrowheads="1"/>
          </p:cNvSpPr>
          <p:nvPr/>
        </p:nvSpPr>
        <p:spPr bwMode="auto">
          <a:xfrm>
            <a:off x="0" y="0"/>
            <a:ext cx="824440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>
                <a:latin typeface="Verdana" panose="020B0604030504040204" pitchFamily="34" charset="0"/>
              </a:rPr>
              <a:t>Červené komplexní</a:t>
            </a:r>
            <a:r>
              <a:rPr lang="cs-CZ" altLang="en-US" noProof="1">
                <a:latin typeface="Verdana" panose="020B0604030504040204" pitchFamily="34" charset="0"/>
              </a:rPr>
              <a:t> endosymbiózy</a:t>
            </a:r>
          </a:p>
        </p:txBody>
      </p:sp>
      <p:sp>
        <p:nvSpPr>
          <p:cNvPr id="30724" name="Rectangle 11"/>
          <p:cNvSpPr>
            <a:spLocks noChangeArrowheads="1"/>
          </p:cNvSpPr>
          <p:nvPr/>
        </p:nvSpPr>
        <p:spPr bwMode="auto">
          <a:xfrm>
            <a:off x="0" y="62071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dirty="0">
                <a:latin typeface="Verdana" panose="020B0604030504040204" pitchFamily="34" charset="0"/>
              </a:rPr>
              <a:t>mladé </a:t>
            </a:r>
            <a:r>
              <a:rPr lang="cs-CZ" altLang="en-US" sz="2400" b="0" dirty="0" err="1">
                <a:latin typeface="Verdana" panose="020B0604030504040204" pitchFamily="34" charset="0"/>
              </a:rPr>
              <a:t>endosymbiózy</a:t>
            </a:r>
            <a:r>
              <a:rPr lang="cs-CZ" altLang="en-US" sz="2400" b="0" dirty="0">
                <a:latin typeface="Verdana" panose="020B0604030504040204" pitchFamily="34" charset="0"/>
              </a:rPr>
              <a:t> u obrněnek</a:t>
            </a:r>
            <a:endParaRPr lang="cs-CZ" altLang="en-US" sz="2400" b="0" noProof="1">
              <a:latin typeface="Verdana" panose="020B0604030504040204" pitchFamily="34" charset="0"/>
            </a:endParaRPr>
          </a:p>
        </p:txBody>
      </p:sp>
      <p:sp>
        <p:nvSpPr>
          <p:cNvPr id="30725" name="Rectangle 14"/>
          <p:cNvSpPr>
            <a:spLocks noChangeArrowheads="1"/>
          </p:cNvSpPr>
          <p:nvPr/>
        </p:nvSpPr>
        <p:spPr bwMode="auto">
          <a:xfrm>
            <a:off x="3892550" y="1439863"/>
            <a:ext cx="5256213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obrněnky extrémně náchylné ke</a:t>
            </a:r>
            <a:r>
              <a:rPr lang="cs-CZ" altLang="en-US" sz="1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komplikovaným plastidovým endosymbiózám</a:t>
            </a:r>
            <a:endParaRPr lang="cs-CZ" altLang="en-US" sz="1800" b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1800" b="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obrněnky s terciárními plastidy ve většině případů ztratily původní sekundární červený chloroplast a nahradily ho chloroplastem terciárním</a:t>
            </a:r>
            <a:endParaRPr lang="cs-CZ" altLang="en-US" sz="1800" b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18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redukce genomu na tzv. minikroužky (kóduje pouze 14 proteinů!)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cs-CZ" altLang="en-US" sz="1800" b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26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0"/>
            <a:ext cx="1425575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ěticípá hvězda 8"/>
          <p:cNvSpPr/>
          <p:nvPr/>
        </p:nvSpPr>
        <p:spPr bwMode="auto">
          <a:xfrm>
            <a:off x="7535591" y="6219670"/>
            <a:ext cx="228600" cy="250825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  <p:pic>
        <p:nvPicPr>
          <p:cNvPr id="3072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1439863"/>
            <a:ext cx="4449763" cy="5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523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>
                <a:latin typeface="Verdana" panose="020B0604030504040204" pitchFamily="34" charset="0"/>
              </a:rPr>
              <a:t>Evoluce světlosběrných antén (LHC)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5703888" y="58372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b="0"/>
          </a:p>
        </p:txBody>
      </p:sp>
      <p:pic>
        <p:nvPicPr>
          <p:cNvPr id="14340" name="Picture 6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41375"/>
            <a:ext cx="7561263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663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 err="1">
                <a:latin typeface="Verdana" panose="020B0604030504040204" pitchFamily="34" charset="0"/>
              </a:rPr>
              <a:t>Endosymbiózy</a:t>
            </a:r>
            <a:r>
              <a:rPr lang="cs-CZ" altLang="en-US" dirty="0">
                <a:latin typeface="Verdana" panose="020B0604030504040204" pitchFamily="34" charset="0"/>
              </a:rPr>
              <a:t> - shrnutí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F03F03FB-98EA-431A-9512-0E0CF7B32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54795"/>
            <a:ext cx="4853387" cy="471575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7F55E7E-5831-AA0C-268D-EE6491F211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3"/>
          <a:stretch/>
        </p:blipFill>
        <p:spPr>
          <a:xfrm>
            <a:off x="5508104" y="1248235"/>
            <a:ext cx="3296702" cy="4722316"/>
          </a:xfrm>
          <a:prstGeom prst="rect">
            <a:avLst/>
          </a:prstGeom>
        </p:spPr>
      </p:pic>
      <p:sp>
        <p:nvSpPr>
          <p:cNvPr id="3" name="Pěticípá hvězda 10">
            <a:extLst>
              <a:ext uri="{FF2B5EF4-FFF2-40B4-BE49-F238E27FC236}">
                <a16:creationId xmlns:a16="http://schemas.microsoft.com/office/drawing/2014/main" id="{EF16B961-34CF-3219-A0BF-FC37F4A07385}"/>
              </a:ext>
            </a:extLst>
          </p:cNvPr>
          <p:cNvSpPr/>
          <p:nvPr/>
        </p:nvSpPr>
        <p:spPr bwMode="auto">
          <a:xfrm>
            <a:off x="6725790" y="3854195"/>
            <a:ext cx="252291" cy="2752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  <p:sp>
        <p:nvSpPr>
          <p:cNvPr id="4" name="Pěticípá hvězda 11">
            <a:extLst>
              <a:ext uri="{FF2B5EF4-FFF2-40B4-BE49-F238E27FC236}">
                <a16:creationId xmlns:a16="http://schemas.microsoft.com/office/drawing/2014/main" id="{FBEF8B7B-11F0-BD72-5794-E22D9243A40F}"/>
              </a:ext>
            </a:extLst>
          </p:cNvPr>
          <p:cNvSpPr/>
          <p:nvPr/>
        </p:nvSpPr>
        <p:spPr bwMode="auto">
          <a:xfrm>
            <a:off x="5887469" y="4398406"/>
            <a:ext cx="252291" cy="275200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  <p:sp>
        <p:nvSpPr>
          <p:cNvPr id="5" name="Pěticípá hvězda 12">
            <a:extLst>
              <a:ext uri="{FF2B5EF4-FFF2-40B4-BE49-F238E27FC236}">
                <a16:creationId xmlns:a16="http://schemas.microsoft.com/office/drawing/2014/main" id="{A858FDB7-D0D0-24BE-CCE1-045BFC141DFD}"/>
              </a:ext>
            </a:extLst>
          </p:cNvPr>
          <p:cNvSpPr/>
          <p:nvPr/>
        </p:nvSpPr>
        <p:spPr bwMode="auto">
          <a:xfrm>
            <a:off x="6767112" y="3685406"/>
            <a:ext cx="252291" cy="273457"/>
          </a:xfrm>
          <a:prstGeom prst="star5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  <p:sp>
        <p:nvSpPr>
          <p:cNvPr id="6" name="Pěticípá hvězda 10">
            <a:extLst>
              <a:ext uri="{FF2B5EF4-FFF2-40B4-BE49-F238E27FC236}">
                <a16:creationId xmlns:a16="http://schemas.microsoft.com/office/drawing/2014/main" id="{90DE501D-920E-5A0C-8B7B-D916E6D8F47A}"/>
              </a:ext>
            </a:extLst>
          </p:cNvPr>
          <p:cNvSpPr/>
          <p:nvPr/>
        </p:nvSpPr>
        <p:spPr bwMode="auto">
          <a:xfrm>
            <a:off x="6651175" y="3958465"/>
            <a:ext cx="252291" cy="2752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  <p:sp>
        <p:nvSpPr>
          <p:cNvPr id="7" name="Pěticípá hvězda 10">
            <a:extLst>
              <a:ext uri="{FF2B5EF4-FFF2-40B4-BE49-F238E27FC236}">
                <a16:creationId xmlns:a16="http://schemas.microsoft.com/office/drawing/2014/main" id="{07449DE3-DBB0-C3C1-BBF1-BD2363DE4BFD}"/>
              </a:ext>
            </a:extLst>
          </p:cNvPr>
          <p:cNvSpPr/>
          <p:nvPr/>
        </p:nvSpPr>
        <p:spPr bwMode="auto">
          <a:xfrm>
            <a:off x="6788711" y="3305084"/>
            <a:ext cx="252291" cy="2752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  <p:sp>
        <p:nvSpPr>
          <p:cNvPr id="8" name="Pěticípá hvězda 10">
            <a:extLst>
              <a:ext uri="{FF2B5EF4-FFF2-40B4-BE49-F238E27FC236}">
                <a16:creationId xmlns:a16="http://schemas.microsoft.com/office/drawing/2014/main" id="{6F6C6454-8E1C-CFB7-33D8-DEE9F916C194}"/>
              </a:ext>
            </a:extLst>
          </p:cNvPr>
          <p:cNvSpPr/>
          <p:nvPr/>
        </p:nvSpPr>
        <p:spPr bwMode="auto">
          <a:xfrm>
            <a:off x="6436109" y="2770637"/>
            <a:ext cx="252291" cy="2752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cs-CZ" noProof="1"/>
          </a:p>
        </p:txBody>
      </p:sp>
      <p:sp>
        <p:nvSpPr>
          <p:cNvPr id="9" name="Pěticípá hvězda 21">
            <a:extLst>
              <a:ext uri="{FF2B5EF4-FFF2-40B4-BE49-F238E27FC236}">
                <a16:creationId xmlns:a16="http://schemas.microsoft.com/office/drawing/2014/main" id="{6B36CBFA-310D-E4C2-833B-405C130238AC}"/>
              </a:ext>
            </a:extLst>
          </p:cNvPr>
          <p:cNvSpPr/>
          <p:nvPr/>
        </p:nvSpPr>
        <p:spPr bwMode="auto">
          <a:xfrm>
            <a:off x="5631055" y="3305084"/>
            <a:ext cx="228600" cy="194116"/>
          </a:xfrm>
          <a:prstGeom prst="star5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cs-CZ" noProof="1"/>
              <a:t>     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5094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85F92A3-87A6-40D4-92CE-F9BCFED7CAEF}"/>
              </a:ext>
            </a:extLst>
          </p:cNvPr>
          <p:cNvSpPr txBox="1"/>
          <p:nvPr/>
        </p:nvSpPr>
        <p:spPr>
          <a:xfrm>
            <a:off x="997889" y="6021288"/>
            <a:ext cx="7534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join</a:t>
            </a:r>
            <a:r>
              <a:rPr lang="cs-CZ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my quiz.com</a:t>
            </a:r>
          </a:p>
        </p:txBody>
      </p:sp>
      <p:pic>
        <p:nvPicPr>
          <p:cNvPr id="1026" name="Picture 2" descr="Quizizz! | Student apps, Learning apps, Free quizzes">
            <a:extLst>
              <a:ext uri="{FF2B5EF4-FFF2-40B4-BE49-F238E27FC236}">
                <a16:creationId xmlns:a16="http://schemas.microsoft.com/office/drawing/2014/main" id="{D0BB33F8-BD6C-4A1F-BBB6-5B92524A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6835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>
                <a:latin typeface="Verdana" panose="020B0604030504040204" pitchFamily="34" charset="0"/>
              </a:rPr>
              <a:t>Nedokon</a:t>
            </a:r>
            <a:r>
              <a:rPr lang="cs-CZ" altLang="en-US">
                <a:latin typeface="Verdana" panose="020B0604030504040204" pitchFamily="34" charset="0"/>
              </a:rPr>
              <a:t>čené</a:t>
            </a:r>
            <a:r>
              <a:rPr lang="cs-CZ" altLang="en-US" noProof="1">
                <a:latin typeface="Verdana" panose="020B0604030504040204" pitchFamily="34" charset="0"/>
              </a:rPr>
              <a:t> </a:t>
            </a:r>
            <a:r>
              <a:rPr lang="cs-CZ" altLang="en-US">
                <a:latin typeface="Verdana" panose="020B0604030504040204" pitchFamily="34" charset="0"/>
              </a:rPr>
              <a:t>endosymbiózy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5492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i="1">
                <a:latin typeface="Verdana" panose="020B0604030504040204" pitchFamily="34" charset="0"/>
              </a:rPr>
              <a:t>Hatena arenicola</a:t>
            </a:r>
            <a:r>
              <a:rPr lang="cs-CZ" altLang="en-US" sz="2400" b="0">
                <a:latin typeface="Verdana" panose="020B0604030504040204" pitchFamily="34" charset="0"/>
              </a:rPr>
              <a:t> (Katablepharida, Chromista) </a:t>
            </a:r>
          </a:p>
          <a:p>
            <a:pPr lvl="1">
              <a:spcBef>
                <a:spcPct val="20000"/>
              </a:spcBef>
            </a:pPr>
            <a:r>
              <a:rPr lang="cs-CZ" altLang="en-US" sz="2400" b="0">
                <a:latin typeface="Verdana" panose="020B0604030504040204" pitchFamily="34" charset="0"/>
              </a:rPr>
              <a:t>– vznik sekundární endosymbiózy</a:t>
            </a:r>
            <a:endParaRPr lang="cs-CZ" altLang="en-US" sz="2400" b="0" noProof="1">
              <a:latin typeface="Verdana" panose="020B0604030504040204" pitchFamily="34" charset="0"/>
            </a:endParaRPr>
          </a:p>
        </p:txBody>
      </p:sp>
      <p:pic>
        <p:nvPicPr>
          <p:cNvPr id="33796" name="Picture 4" descr="http://www.wissenschaft.de/sixcms/media.php/1434/okamoto1h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412875"/>
            <a:ext cx="38100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http://images15.fotki.com/v231/photos/3/318403/1190363/cycle-v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38288"/>
            <a:ext cx="39719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3" descr="symbiont+tw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941888"/>
            <a:ext cx="3744912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4" descr="symbiont+tw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941888"/>
            <a:ext cx="3744912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storie-zeme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79" y="1142603"/>
            <a:ext cx="6094942" cy="4571206"/>
          </a:xfrm>
          <a:prstGeom prst="rect">
            <a:avLst/>
          </a:prstGeom>
        </p:spPr>
      </p:pic>
      <p:pic>
        <p:nvPicPr>
          <p:cNvPr id="4" name="Picture 3" descr="http://upload.wikimedia.org/wikipedia/commons/thumb/7/77/Geologic_Clock_with_events_and_periods.svg/803px-Geologic_Clock_with_events_and_periods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32" y="-33431"/>
            <a:ext cx="3460658" cy="331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60471" y="45211"/>
            <a:ext cx="812902" cy="253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rgbClr val="FF0000"/>
                </a:solidFill>
              </a:rPr>
              <a:t>dinosauři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9011" y="261198"/>
            <a:ext cx="522809" cy="253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rgbClr val="F17236"/>
                </a:solidFill>
              </a:rPr>
              <a:t>savci</a:t>
            </a:r>
            <a:endParaRPr lang="en-US" sz="1050" dirty="0">
              <a:solidFill>
                <a:srgbClr val="F1723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1910" y="388134"/>
            <a:ext cx="1067736" cy="253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rgbClr val="FFFF00"/>
                </a:solidFill>
              </a:rPr>
              <a:t>vyšší rostliny</a:t>
            </a:r>
            <a:endParaRPr lang="en-US" sz="105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9004" y="604120"/>
            <a:ext cx="966763" cy="253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rgbClr val="7ABC32"/>
                </a:solidFill>
              </a:rPr>
              <a:t>živočichové</a:t>
            </a:r>
            <a:endParaRPr lang="en-US" sz="1050" dirty="0">
              <a:solidFill>
                <a:srgbClr val="7ABC3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9003" y="2493058"/>
            <a:ext cx="1187940" cy="253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rgbClr val="00B0F0"/>
                </a:solidFill>
              </a:rPr>
              <a:t>mnohobuněční</a:t>
            </a:r>
            <a:endParaRPr lang="en-US" sz="105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45273" y="3094605"/>
            <a:ext cx="870600" cy="253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 err="1">
                <a:solidFill>
                  <a:srgbClr val="253798"/>
                </a:solidFill>
              </a:rPr>
              <a:t>Eukaryota</a:t>
            </a:r>
            <a:endParaRPr lang="en-US" sz="1050" dirty="0">
              <a:solidFill>
                <a:srgbClr val="25379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62244" y="3031137"/>
            <a:ext cx="929902" cy="253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 err="1">
                <a:solidFill>
                  <a:srgbClr val="782E89"/>
                </a:solidFill>
              </a:rPr>
              <a:t>Prokaryota</a:t>
            </a:r>
            <a:endParaRPr lang="en-US" sz="1050" dirty="0">
              <a:solidFill>
                <a:srgbClr val="782E89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10061747">
            <a:off x="7484028" y="801911"/>
            <a:ext cx="380028" cy="503969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2" name="Down Arrow 11"/>
          <p:cNvSpPr/>
          <p:nvPr/>
        </p:nvSpPr>
        <p:spPr>
          <a:xfrm rot="9243646">
            <a:off x="7287302" y="861103"/>
            <a:ext cx="380028" cy="503969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3" name="Down Arrow 12"/>
          <p:cNvSpPr/>
          <p:nvPr/>
        </p:nvSpPr>
        <p:spPr>
          <a:xfrm rot="8611156">
            <a:off x="7169793" y="925822"/>
            <a:ext cx="380028" cy="503969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4" name="Down Arrow 13"/>
          <p:cNvSpPr/>
          <p:nvPr/>
        </p:nvSpPr>
        <p:spPr>
          <a:xfrm rot="8314962">
            <a:off x="7086567" y="994150"/>
            <a:ext cx="380028" cy="503969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5" name="Down Arrow 14"/>
          <p:cNvSpPr/>
          <p:nvPr/>
        </p:nvSpPr>
        <p:spPr>
          <a:xfrm rot="3607413">
            <a:off x="6924590" y="1998456"/>
            <a:ext cx="380028" cy="503969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  <p:sp>
        <p:nvSpPr>
          <p:cNvPr id="16" name="Down Arrow 15"/>
          <p:cNvSpPr/>
          <p:nvPr/>
        </p:nvSpPr>
        <p:spPr>
          <a:xfrm rot="14227087">
            <a:off x="8372717" y="1160256"/>
            <a:ext cx="380028" cy="503969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681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1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2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2800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2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2200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2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2400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5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2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18000" fill="hold" grpId="0" nodeType="withEffect">
                                  <p:stCondLst>
                                    <p:cond delay="5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2600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7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>
                <a:latin typeface="Verdana" panose="020B0604030504040204" pitchFamily="34" charset="0"/>
              </a:rPr>
              <a:t>Kleptoplastidy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62071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i="1">
                <a:latin typeface="Verdana" panose="020B0604030504040204" pitchFamily="34" charset="0"/>
              </a:rPr>
              <a:t>Myrionecta rubra</a:t>
            </a:r>
            <a:r>
              <a:rPr lang="cs-CZ" altLang="en-US" sz="2400" b="0">
                <a:latin typeface="Verdana" panose="020B0604030504040204" pitchFamily="34" charset="0"/>
              </a:rPr>
              <a:t> – čas od času si chytí nové skrytěnky</a:t>
            </a:r>
            <a:endParaRPr lang="cs-CZ" altLang="en-US" sz="2400" b="0" noProof="1">
              <a:latin typeface="Verdana" panose="020B0604030504040204" pitchFamily="34" charset="0"/>
            </a:endParaRPr>
          </a:p>
        </p:txBody>
      </p:sp>
      <p:pic>
        <p:nvPicPr>
          <p:cNvPr id="34820" name="Picture 9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65525"/>
            <a:ext cx="3455987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1" descr="fig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573463"/>
            <a:ext cx="231775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3" descr="fig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2" r="8250"/>
          <a:stretch>
            <a:fillRect/>
          </a:stretch>
        </p:blipFill>
        <p:spPr bwMode="auto">
          <a:xfrm>
            <a:off x="6227763" y="3573463"/>
            <a:ext cx="272097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5" descr="mrubra-astoriabrid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125538"/>
            <a:ext cx="5262563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7" descr="Taylor+et+al+1969+Nature+Myrionec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3348037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http://rstb.royalsocietypublishing.org/content/365/1541/699/F3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135438"/>
            <a:ext cx="3313112" cy="272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>
                <a:latin typeface="Verdana" panose="020B0604030504040204" pitchFamily="34" charset="0"/>
              </a:rPr>
              <a:t>Kleptoplastidy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0" y="62071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i="1">
                <a:latin typeface="Verdana" panose="020B0604030504040204" pitchFamily="34" charset="0"/>
              </a:rPr>
              <a:t>Myrionecta rubra</a:t>
            </a:r>
            <a:r>
              <a:rPr lang="cs-CZ" altLang="en-US" sz="2400" b="0">
                <a:latin typeface="Verdana" panose="020B0604030504040204" pitchFamily="34" charset="0"/>
              </a:rPr>
              <a:t> – jádra skrytěnek jsou zachována mnohem kratší dobu než jejich plastidy – jsou kontinuálně nahrazována z pozřených buněk skrytěnek </a:t>
            </a:r>
            <a:endParaRPr lang="cs-CZ" altLang="en-US" sz="2400" b="0" noProof="1">
              <a:latin typeface="Verdana" panose="020B0604030504040204" pitchFamily="34" charset="0"/>
            </a:endParaRPr>
          </a:p>
        </p:txBody>
      </p:sp>
      <p:pic>
        <p:nvPicPr>
          <p:cNvPr id="35845" name="Picture 2" descr="http://www.nature.com/nature/journal/v445/n7126/images/nature05496-f1.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16113"/>
            <a:ext cx="7620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>
                <a:latin typeface="Verdana" panose="020B0604030504040204" pitchFamily="34" charset="0"/>
              </a:rPr>
              <a:t>Kleptoplastidy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62071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i="1" dirty="0" err="1">
                <a:latin typeface="Verdana" panose="020B0604030504040204" pitchFamily="34" charset="0"/>
              </a:rPr>
              <a:t>Dinophysis</a:t>
            </a:r>
            <a:r>
              <a:rPr lang="cs-CZ" altLang="en-US" sz="2400" b="0" i="1" dirty="0">
                <a:latin typeface="Verdana" panose="020B0604030504040204" pitchFamily="34" charset="0"/>
              </a:rPr>
              <a:t> </a:t>
            </a:r>
            <a:r>
              <a:rPr lang="cs-CZ" altLang="en-US" sz="2400" b="0" dirty="0" err="1">
                <a:latin typeface="Verdana" panose="020B0604030504040204" pitchFamily="34" charset="0"/>
              </a:rPr>
              <a:t>sp</a:t>
            </a:r>
            <a:r>
              <a:rPr lang="cs-CZ" altLang="en-US" sz="2400" b="0" dirty="0">
                <a:latin typeface="Verdana" panose="020B0604030504040204" pitchFamily="34" charset="0"/>
              </a:rPr>
              <a:t>. – dlouhou dobu nebylo možné dlouhodobě kultivovat tuto obrněnku, i když byl krmen mnoha druhy </a:t>
            </a:r>
            <a:r>
              <a:rPr lang="cs-CZ" altLang="en-US" sz="2400" b="0" dirty="0" err="1">
                <a:latin typeface="Verdana" panose="020B0604030504040204" pitchFamily="34" charset="0"/>
              </a:rPr>
              <a:t>skrytěnek</a:t>
            </a:r>
            <a:endParaRPr lang="cs-CZ" altLang="en-US" sz="2400" b="0" dirty="0">
              <a:latin typeface="Verdana" panose="020B0604030504040204" pitchFamily="34" charset="0"/>
            </a:endParaRPr>
          </a:p>
          <a:p>
            <a:pPr lvl="1">
              <a:spcBef>
                <a:spcPct val="20000"/>
              </a:spcBef>
            </a:pPr>
            <a:r>
              <a:rPr lang="cs-CZ" altLang="en-US" sz="2400" b="0" noProof="1">
                <a:latin typeface="Verdana" panose="020B0604030504040204" pitchFamily="34" charset="0"/>
              </a:rPr>
              <a:t>- Plastidy získává z ciliáta </a:t>
            </a:r>
            <a:r>
              <a:rPr lang="cs-CZ" altLang="en-US" sz="2400" b="0" i="1" noProof="1">
                <a:latin typeface="Verdana" panose="020B0604030504040204" pitchFamily="34" charset="0"/>
              </a:rPr>
              <a:t>Myrionecta rubra</a:t>
            </a:r>
            <a:r>
              <a:rPr lang="cs-CZ" altLang="en-US" sz="2400" b="0" noProof="1">
                <a:latin typeface="Verdana" panose="020B0604030504040204" pitchFamily="34" charset="0"/>
              </a:rPr>
              <a:t> </a:t>
            </a:r>
          </a:p>
        </p:txBody>
      </p:sp>
      <p:pic>
        <p:nvPicPr>
          <p:cNvPr id="36868" name="Picture 4" descr="http://rstb.royalsocietypublishing.org/content/365/1541/699/F3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5"/>
          <a:stretch>
            <a:fillRect/>
          </a:stretch>
        </p:blipFill>
        <p:spPr bwMode="auto">
          <a:xfrm>
            <a:off x="179388" y="2276475"/>
            <a:ext cx="5256212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http://t2.gstatic.com/images?q=tbn:ANd9GcTbpr7ccEJI46Yw8O9Tg8uV8Lmu7ZViIT51-Q2GHCToTLpul6YPUF_SSDB4F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741613"/>
            <a:ext cx="3348038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85F92A3-87A6-40D4-92CE-F9BCFED7CAEF}"/>
              </a:ext>
            </a:extLst>
          </p:cNvPr>
          <p:cNvSpPr txBox="1"/>
          <p:nvPr/>
        </p:nvSpPr>
        <p:spPr>
          <a:xfrm>
            <a:off x="997889" y="6021288"/>
            <a:ext cx="7534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join</a:t>
            </a:r>
            <a:r>
              <a:rPr lang="cs-CZ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my quiz.com</a:t>
            </a:r>
          </a:p>
        </p:txBody>
      </p:sp>
      <p:pic>
        <p:nvPicPr>
          <p:cNvPr id="1026" name="Picture 2" descr="Quizizz! | Student apps, Learning apps, Free quizzes">
            <a:extLst>
              <a:ext uri="{FF2B5EF4-FFF2-40B4-BE49-F238E27FC236}">
                <a16:creationId xmlns:a16="http://schemas.microsoft.com/office/drawing/2014/main" id="{D0BB33F8-BD6C-4A1F-BBB6-5B92524A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381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af-sheep-sea-slug-costasiella-kuroshimae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6485274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sz="2000" b="0" i="1" dirty="0">
                <a:solidFill>
                  <a:schemeClr val="bg1"/>
                </a:solidFill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</a:rPr>
              <a:t>Costasiella</a:t>
            </a:r>
            <a:r>
              <a:rPr lang="en-US" sz="2000" b="0" i="1" dirty="0">
                <a:solidFill>
                  <a:schemeClr val="bg1"/>
                </a:solidFill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</a:rPr>
              <a:t>kuroshimae</a:t>
            </a:r>
            <a:r>
              <a:rPr lang="cs-CZ" sz="2000" b="0" i="1" dirty="0">
                <a:solidFill>
                  <a:schemeClr val="bg1"/>
                </a:solidFill>
              </a:rPr>
              <a:t> – </a:t>
            </a:r>
            <a:r>
              <a:rPr lang="cs-CZ" sz="2000" b="0" dirty="0">
                <a:solidFill>
                  <a:schemeClr val="bg1"/>
                </a:solidFill>
              </a:rPr>
              <a:t>„mořská ovečka“</a:t>
            </a:r>
            <a:endParaRPr lang="cs-CZ" altLang="en-US" sz="2000" noProof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941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af-sheep-sea-slug-costasiella-kuroshimae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719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6485274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sz="2000" b="0" i="1">
                <a:solidFill>
                  <a:schemeClr val="bg1"/>
                </a:solidFill>
                <a:hlinkClick r:id="rId4"/>
              </a:rPr>
              <a:t>https://www.youtube.com/watch?v=n8JI9CJEEyY</a:t>
            </a:r>
            <a:endParaRPr lang="cs-CZ" altLang="en-US" sz="2000" noProof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471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 err="1">
                <a:latin typeface="Verdana" panose="020B0604030504040204" pitchFamily="34" charset="0"/>
              </a:rPr>
              <a:t>Kleptoplastidy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620713"/>
            <a:ext cx="9144000" cy="96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dirty="0">
                <a:latin typeface="Verdana" panose="020B0604030504040204" pitchFamily="34" charset="0"/>
              </a:rPr>
              <a:t>mořští plži linie </a:t>
            </a:r>
            <a:r>
              <a:rPr lang="cs-CZ" altLang="en-US" sz="2400" b="0" dirty="0" err="1">
                <a:latin typeface="Verdana" panose="020B0604030504040204" pitchFamily="34" charset="0"/>
              </a:rPr>
              <a:t>Sacoglossa</a:t>
            </a:r>
            <a:r>
              <a:rPr lang="cs-CZ" altLang="en-US" sz="2400" b="0" dirty="0">
                <a:latin typeface="Verdana" panose="020B0604030504040204" pitchFamily="34" charset="0"/>
              </a:rPr>
              <a:t>, "</a:t>
            </a:r>
            <a:r>
              <a:rPr lang="cs-CZ" altLang="en-US" sz="2400" b="0" dirty="0" err="1">
                <a:latin typeface="Verdana" panose="020B0604030504040204" pitchFamily="34" charset="0"/>
              </a:rPr>
              <a:t>solar-powered</a:t>
            </a:r>
            <a:r>
              <a:rPr lang="cs-CZ" altLang="en-US" sz="2400" b="0" dirty="0">
                <a:latin typeface="Verdana" panose="020B0604030504040204" pitchFamily="34" charset="0"/>
              </a:rPr>
              <a:t> </a:t>
            </a:r>
            <a:r>
              <a:rPr lang="cs-CZ" altLang="en-US" sz="2400" b="0" dirty="0" err="1">
                <a:latin typeface="Verdana" panose="020B0604030504040204" pitchFamily="34" charset="0"/>
              </a:rPr>
              <a:t>sea</a:t>
            </a:r>
            <a:r>
              <a:rPr lang="cs-CZ" altLang="en-US" sz="2400" b="0" dirty="0">
                <a:latin typeface="Verdana" panose="020B0604030504040204" pitchFamily="34" charset="0"/>
              </a:rPr>
              <a:t> </a:t>
            </a:r>
            <a:r>
              <a:rPr lang="cs-CZ" altLang="en-US" sz="2400" b="0" dirty="0" err="1">
                <a:latin typeface="Verdana" panose="020B0604030504040204" pitchFamily="34" charset="0"/>
              </a:rPr>
              <a:t>slugs</a:t>
            </a:r>
            <a:r>
              <a:rPr lang="cs-CZ" altLang="en-US" sz="2400" b="0" dirty="0">
                <a:latin typeface="Verdana" panose="020B0604030504040204" pitchFamily="34" charset="0"/>
              </a:rPr>
              <a:t> „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dirty="0">
                <a:latin typeface="Verdana" panose="020B0604030504040204" pitchFamily="34" charset="0"/>
              </a:rPr>
              <a:t>plastidy se nepřenášejí mezi generacemi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cs-CZ" altLang="en-US" sz="2000" b="0" i="1" noProof="1">
              <a:latin typeface="Verdana" panose="020B0604030504040204" pitchFamily="34" charset="0"/>
            </a:endParaRPr>
          </a:p>
        </p:txBody>
      </p:sp>
      <p:pic>
        <p:nvPicPr>
          <p:cNvPr id="37892" name="Picture 10" descr="o_elyv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3839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3" descr="youngco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623839"/>
            <a:ext cx="27003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 Box 14"/>
          <p:cNvSpPr txBox="1">
            <a:spLocks noChangeArrowheads="1"/>
          </p:cNvSpPr>
          <p:nvPr/>
        </p:nvSpPr>
        <p:spPr bwMode="auto">
          <a:xfrm>
            <a:off x="7019925" y="4289251"/>
            <a:ext cx="1479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600" b="0" i="1" dirty="0" err="1"/>
              <a:t>Codium</a:t>
            </a:r>
            <a:r>
              <a:rPr lang="cs-CZ" altLang="en-US" sz="1600" b="0" i="1" dirty="0"/>
              <a:t> </a:t>
            </a:r>
            <a:r>
              <a:rPr lang="cs-CZ" altLang="en-US" sz="1600" b="0" i="1" dirty="0" err="1"/>
              <a:t>fragile</a:t>
            </a:r>
            <a:endParaRPr lang="cs-CZ" altLang="en-US" b="0" i="1" noProof="1"/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1F50FC8A-47E9-4B10-8308-0C7F80900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6381328"/>
            <a:ext cx="12795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600" b="0" i="1" dirty="0"/>
              <a:t>Elysia </a:t>
            </a:r>
            <a:r>
              <a:rPr lang="cs-CZ" altLang="en-US" sz="1600" b="0" i="1" dirty="0" err="1"/>
              <a:t>viridis</a:t>
            </a:r>
            <a:endParaRPr lang="cs-CZ" altLang="en-US" b="0" i="1" noProof="1"/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6485274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sz="2000" b="0" i="1" dirty="0" err="1">
                <a:solidFill>
                  <a:schemeClr val="bg1"/>
                </a:solidFill>
              </a:rPr>
              <a:t>Pteraeolidia</a:t>
            </a:r>
            <a:r>
              <a:rPr lang="en-US" sz="2000" b="0" i="1" dirty="0">
                <a:solidFill>
                  <a:schemeClr val="bg1"/>
                </a:solidFill>
              </a:rPr>
              <a:t> </a:t>
            </a:r>
            <a:r>
              <a:rPr lang="en-US" sz="2000" b="0" i="1" dirty="0" err="1">
                <a:solidFill>
                  <a:schemeClr val="bg1"/>
                </a:solidFill>
              </a:rPr>
              <a:t>ianthina</a:t>
            </a:r>
            <a:r>
              <a:rPr lang="en-US" sz="2000" b="0" i="1" dirty="0">
                <a:solidFill>
                  <a:schemeClr val="bg1"/>
                </a:solidFill>
              </a:rPr>
              <a:t> </a:t>
            </a:r>
            <a:r>
              <a:rPr lang="cs-CZ" sz="2000" b="0" i="1" dirty="0">
                <a:solidFill>
                  <a:schemeClr val="bg1"/>
                </a:solidFill>
              </a:rPr>
              <a:t>- </a:t>
            </a:r>
            <a:r>
              <a:rPr lang="cs-CZ" sz="2000" b="0" dirty="0">
                <a:solidFill>
                  <a:schemeClr val="bg1"/>
                </a:solidFill>
              </a:rPr>
              <a:t>dole juvenilní jedinec bez </a:t>
            </a:r>
            <a:r>
              <a:rPr lang="cs-CZ" sz="2000" b="0" dirty="0" err="1">
                <a:solidFill>
                  <a:schemeClr val="bg1"/>
                </a:solidFill>
              </a:rPr>
              <a:t>zooxanthel</a:t>
            </a:r>
            <a:endParaRPr lang="cs-CZ" altLang="en-US" sz="2000" noProof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87" y="1124744"/>
            <a:ext cx="5628625" cy="42214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7641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>
                <a:latin typeface="Verdana" panose="020B0604030504040204" pitchFamily="34" charset="0"/>
              </a:rPr>
              <a:t>Archaeplastida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pic>
        <p:nvPicPr>
          <p:cNvPr id="40963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3"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988840"/>
            <a:ext cx="26066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87313" y="5908675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b="0"/>
          </a:p>
        </p:txBody>
      </p:sp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>
                <a:latin typeface="Verdana" panose="020B0604030504040204" pitchFamily="34" charset="0"/>
              </a:rPr>
              <a:t>Archaeplastida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0" y="62071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dirty="0">
                <a:latin typeface="Verdana" panose="020B0604030504040204" pitchFamily="34" charset="0"/>
              </a:rPr>
              <a:t>Autotrofní organismy s </a:t>
            </a:r>
            <a:r>
              <a:rPr lang="cs-CZ" altLang="en-US" sz="2400" b="0">
                <a:latin typeface="Verdana" panose="020B0604030504040204" pitchFamily="34" charset="0"/>
              </a:rPr>
              <a:t>primárními plastidy:</a:t>
            </a:r>
            <a:endParaRPr lang="cs-CZ" altLang="en-US" sz="2400" b="0" dirty="0"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i="1" noProof="1">
                <a:latin typeface="Verdana" panose="020B0604030504040204" pitchFamily="34" charset="0"/>
              </a:rPr>
              <a:t>Viridiplantae, Glaucophyta, Rhodophyta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 noProof="1">
                <a:latin typeface="Verdana" panose="020B0604030504040204" pitchFamily="34" charset="0"/>
              </a:rPr>
              <a:t>Heterotrofní bičíkovci:</a:t>
            </a:r>
            <a:r>
              <a:rPr lang="cs-CZ" altLang="en-US" sz="2400" b="0" i="1" noProof="1">
                <a:latin typeface="Verdana" panose="020B0604030504040204" pitchFamily="34" charset="0"/>
              </a:rPr>
              <a:t> Rhodelphidia, Picozoa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cs-CZ" altLang="en-US" sz="2400" b="0" dirty="0">
              <a:latin typeface="Verdana" panose="020B0604030504040204" pitchFamily="34" charset="0"/>
            </a:endParaRPr>
          </a:p>
        </p:txBody>
      </p:sp>
      <p:pic>
        <p:nvPicPr>
          <p:cNvPr id="41990" name="Picture 9" descr="Glaucocys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988840"/>
            <a:ext cx="3059113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1" descr="LeifHinks%20Gracilaria%20picM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2879725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CE26932-E242-6287-125B-236D4EAE61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87"/>
          <a:stretch/>
        </p:blipFill>
        <p:spPr>
          <a:xfrm>
            <a:off x="1755987" y="4664268"/>
            <a:ext cx="5768341" cy="21949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4"/>
          <a:stretch/>
        </p:blipFill>
        <p:spPr>
          <a:xfrm>
            <a:off x="1" y="0"/>
            <a:ext cx="9180512" cy="6867624"/>
          </a:xfrm>
          <a:prstGeom prst="rect">
            <a:avLst/>
          </a:prstGeom>
          <a:effectLst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523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noProof="1">
                <a:latin typeface="Verdana" panose="020B0604030504040204" pitchFamily="34" charset="0"/>
              </a:rPr>
              <a:t>oxidované horniny = archean (3,5–3,8 mld)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80503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0"/>
          <p:cNvSpPr txBox="1">
            <a:spLocks noChangeArrowheads="1"/>
          </p:cNvSpPr>
          <p:nvPr/>
        </p:nvSpPr>
        <p:spPr bwMode="auto">
          <a:xfrm>
            <a:off x="87313" y="5908675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b="0"/>
          </a:p>
        </p:txBody>
      </p:sp>
      <p:sp>
        <p:nvSpPr>
          <p:cNvPr id="43011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>
                <a:latin typeface="Verdana" panose="020B0604030504040204" pitchFamily="34" charset="0"/>
              </a:rPr>
              <a:t>Archaeplastida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43012" name="Rectangle 12"/>
          <p:cNvSpPr>
            <a:spLocks noChangeArrowheads="1"/>
          </p:cNvSpPr>
          <p:nvPr/>
        </p:nvSpPr>
        <p:spPr bwMode="auto">
          <a:xfrm>
            <a:off x="0" y="620713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400" b="0">
                <a:latin typeface="Verdana" panose="020B0604030504040204" pitchFamily="34" charset="0"/>
              </a:rPr>
              <a:t>Vymezující společné znaky autotrofů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2000" b="0">
                <a:latin typeface="Verdana" panose="020B0604030504040204" pitchFamily="34" charset="0"/>
              </a:rPr>
              <a:t>intraplastidiální škrob rostlinného typu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2000" b="0">
                <a:latin typeface="Verdana" panose="020B0604030504040204" pitchFamily="34" charset="0"/>
              </a:rPr>
              <a:t>viola/zeaxanthinový xanthofylový cyklus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2000" b="0">
                <a:latin typeface="Verdana" panose="020B0604030504040204" pitchFamily="34" charset="0"/>
              </a:rPr>
              <a:t>pyrenoidy (enzym RuBisCo)</a:t>
            </a:r>
          </a:p>
        </p:txBody>
      </p:sp>
      <p:pic>
        <p:nvPicPr>
          <p:cNvPr id="43013" name="Picture 16" descr="Detail_chloroplast_pyreno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5329238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8" descr="1471-2148-8-39-1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6084888" y="908050"/>
            <a:ext cx="28575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20" descr="algae_ver4_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888"/>
            <a:ext cx="176847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87313" y="5908675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b="0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 err="1">
                <a:latin typeface="Verdana" panose="020B0604030504040204" pitchFamily="34" charset="0"/>
              </a:rPr>
              <a:t>Archaeplastida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545722"/>
            <a:ext cx="9144000" cy="86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cs-CZ" altLang="en-US" sz="2200" b="0" dirty="0">
                <a:latin typeface="Verdana" panose="020B0604030504040204" pitchFamily="34" charset="0"/>
              </a:rPr>
              <a:t>Nejpůvodnější typ – bičíkovec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cs-CZ" altLang="en-US" sz="2000" b="0" dirty="0" err="1">
                <a:latin typeface="Verdana" panose="020B0604030504040204" pitchFamily="34" charset="0"/>
              </a:rPr>
              <a:t>isokontní</a:t>
            </a:r>
            <a:r>
              <a:rPr lang="cs-CZ" altLang="en-US" sz="2000" b="0">
                <a:latin typeface="Verdana" panose="020B0604030504040204" pitchFamily="34" charset="0"/>
              </a:rPr>
              <a:t>, 2n</a:t>
            </a:r>
            <a:endParaRPr lang="cs-CZ" altLang="en-US" sz="2000" b="0" dirty="0">
              <a:latin typeface="Verdana" panose="020B0604030504040204" pitchFamily="34" charset="0"/>
            </a:endParaRPr>
          </a:p>
        </p:txBody>
      </p:sp>
      <p:pic>
        <p:nvPicPr>
          <p:cNvPr id="4403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93961"/>
            <a:ext cx="6660740" cy="546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yptomonas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lamydomona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9752" y="1772816"/>
            <a:ext cx="4464496" cy="4464496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317599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b="0" i="1" dirty="0" err="1">
                <a:solidFill>
                  <a:schemeClr val="bg1"/>
                </a:solidFill>
                <a:latin typeface="Verdana" panose="020B0604030504040204" pitchFamily="34" charset="0"/>
              </a:rPr>
              <a:t>Chlamydomonas</a:t>
            </a:r>
            <a:endParaRPr lang="cs-CZ" altLang="en-US" b="0" i="1" noProof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 err="1"/>
              <a:t>Glaucophyta</a:t>
            </a:r>
            <a:endParaRPr lang="cs-CZ" altLang="en-US" sz="2300" b="0" noProof="1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77" y="3573016"/>
            <a:ext cx="4828611" cy="254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2" y="3160320"/>
            <a:ext cx="37147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 Box 8"/>
          <p:cNvSpPr txBox="1">
            <a:spLocks noChangeArrowheads="1"/>
          </p:cNvSpPr>
          <p:nvPr/>
        </p:nvSpPr>
        <p:spPr bwMode="auto">
          <a:xfrm>
            <a:off x="467544" y="6488668"/>
            <a:ext cx="31229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1800" b="0" i="1" noProof="1"/>
              <a:t>Glaucocystis nostochinearum</a:t>
            </a:r>
            <a:endParaRPr lang="en-US" altLang="en-US" sz="1800" b="0" noProof="1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79388" y="765175"/>
            <a:ext cx="89646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2400" b="0" dirty="0">
                <a:latin typeface="Verdana" panose="020B0604030504040204" pitchFamily="34" charset="0"/>
              </a:rPr>
              <a:t>nejmenší a nejpůvodnější rostlinná skupina (1,2 </a:t>
            </a:r>
            <a:r>
              <a:rPr lang="cs-CZ" altLang="en-US" sz="2400" b="0" dirty="0" err="1">
                <a:latin typeface="Verdana" panose="020B0604030504040204" pitchFamily="34" charset="0"/>
              </a:rPr>
              <a:t>mld</a:t>
            </a:r>
            <a:r>
              <a:rPr lang="cs-CZ" altLang="en-US" sz="2400" b="0" dirty="0">
                <a:latin typeface="Verdana" panose="020B0604030504040204" pitchFamily="34" charset="0"/>
              </a:rPr>
              <a:t>)</a:t>
            </a:r>
          </a:p>
          <a:p>
            <a:r>
              <a:rPr lang="cs-CZ" altLang="en-US" sz="2400" b="0" dirty="0">
                <a:latin typeface="Verdana" panose="020B0604030504040204" pitchFamily="34" charset="0"/>
              </a:rPr>
              <a:t>chloroplasty - </a:t>
            </a:r>
            <a:r>
              <a:rPr lang="cs-CZ" altLang="en-US" sz="2400" b="0" dirty="0" err="1">
                <a:latin typeface="Verdana" panose="020B0604030504040204" pitchFamily="34" charset="0"/>
              </a:rPr>
              <a:t>cyanelly</a:t>
            </a:r>
            <a:r>
              <a:rPr lang="cs-CZ" altLang="en-US" sz="2400" b="0" dirty="0">
                <a:latin typeface="Verdana" panose="020B0604030504040204" pitchFamily="34" charset="0"/>
              </a:rPr>
              <a:t> připomínající sinice</a:t>
            </a:r>
          </a:p>
          <a:p>
            <a:pPr lvl="1"/>
            <a:r>
              <a:rPr lang="cs-CZ" altLang="en-US" sz="2000" b="0" dirty="0">
                <a:latin typeface="Verdana" panose="020B0604030504040204" pitchFamily="34" charset="0"/>
              </a:rPr>
              <a:t>zbytková </a:t>
            </a:r>
            <a:r>
              <a:rPr lang="cs-CZ" altLang="en-US" sz="2000" b="0" dirty="0" err="1">
                <a:latin typeface="Verdana" panose="020B0604030504040204" pitchFamily="34" charset="0"/>
              </a:rPr>
              <a:t>peptidoglykanová</a:t>
            </a:r>
            <a:r>
              <a:rPr lang="cs-CZ" altLang="en-US" sz="2000" b="0" dirty="0">
                <a:latin typeface="Verdana" panose="020B0604030504040204" pitchFamily="34" charset="0"/>
              </a:rPr>
              <a:t> buněčná stěna</a:t>
            </a:r>
          </a:p>
          <a:p>
            <a:pPr lvl="1"/>
            <a:r>
              <a:rPr lang="cs-CZ" altLang="en-US" sz="2000" b="0" dirty="0">
                <a:latin typeface="Verdana" panose="020B0604030504040204" pitchFamily="34" charset="0"/>
              </a:rPr>
              <a:t>pouze chlorofyl a, </a:t>
            </a:r>
            <a:r>
              <a:rPr lang="cs-CZ" altLang="en-US" sz="2000" b="0" dirty="0" err="1">
                <a:latin typeface="Verdana" panose="020B0604030504040204" pitchFamily="34" charset="0"/>
              </a:rPr>
              <a:t>fykobiliny</a:t>
            </a:r>
            <a:r>
              <a:rPr lang="cs-CZ" altLang="en-US" sz="2000" b="0" dirty="0">
                <a:latin typeface="Verdana" panose="020B0604030504040204" pitchFamily="34" charset="0"/>
              </a:rPr>
              <a:t> sinicové struktury</a:t>
            </a:r>
          </a:p>
          <a:p>
            <a:pPr lvl="1"/>
            <a:r>
              <a:rPr lang="cs-CZ" altLang="en-US" sz="2000" b="0" kern="0" dirty="0">
                <a:latin typeface="Verdana" panose="020B0604030504040204" pitchFamily="34" charset="0"/>
              </a:rPr>
              <a:t>kruhovité uspořádání </a:t>
            </a:r>
            <a:r>
              <a:rPr lang="cs-CZ" altLang="en-US" sz="2000" b="0" kern="0" dirty="0" err="1">
                <a:latin typeface="Verdana" panose="020B0604030504040204" pitchFamily="34" charset="0"/>
              </a:rPr>
              <a:t>thylakoidů</a:t>
            </a:r>
            <a:endParaRPr lang="cs-CZ" altLang="en-US" sz="2000" b="0" kern="0" dirty="0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 err="1"/>
              <a:t>Rhodophyta</a:t>
            </a:r>
            <a:endParaRPr lang="cs-CZ" altLang="en-US" sz="2300" b="0" noProof="1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79388" y="765175"/>
            <a:ext cx="89646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2400" b="0" dirty="0">
                <a:latin typeface="Verdana" panose="020B0604030504040204" pitchFamily="34" charset="0"/>
              </a:rPr>
              <a:t>zcela chybí přídavné pigmenty (xantofyly, karotenoidy), místo nich </a:t>
            </a:r>
            <a:r>
              <a:rPr lang="cs-CZ" altLang="en-US" sz="2400" b="0" dirty="0" err="1">
                <a:latin typeface="Verdana" panose="020B0604030504040204" pitchFamily="34" charset="0"/>
              </a:rPr>
              <a:t>fykobiliny</a:t>
            </a:r>
            <a:endParaRPr lang="cs-CZ" altLang="en-US" sz="2400" b="0" dirty="0">
              <a:latin typeface="Verdana" panose="020B0604030504040204" pitchFamily="34" charset="0"/>
            </a:endParaRPr>
          </a:p>
          <a:p>
            <a:r>
              <a:rPr lang="cs-CZ" altLang="en-US" sz="2400" b="0" dirty="0">
                <a:latin typeface="Verdana" panose="020B0604030504040204" pitchFamily="34" charset="0"/>
              </a:rPr>
              <a:t>nemají bičíková stádia</a:t>
            </a:r>
          </a:p>
          <a:p>
            <a:r>
              <a:rPr lang="cs-CZ" altLang="en-US" sz="2400" b="0" i="1" dirty="0" err="1">
                <a:latin typeface="Verdana" panose="020B0604030504040204" pitchFamily="34" charset="0"/>
              </a:rPr>
              <a:t>Bangiomorpha</a:t>
            </a:r>
            <a:r>
              <a:rPr lang="cs-CZ" altLang="en-US" sz="2400" b="0" dirty="0">
                <a:latin typeface="Verdana" panose="020B0604030504040204" pitchFamily="34" charset="0"/>
              </a:rPr>
              <a:t> = první fosilie datovaná 1,2 </a:t>
            </a:r>
            <a:r>
              <a:rPr lang="cs-CZ" altLang="en-US" sz="2400" b="0" dirty="0" err="1">
                <a:latin typeface="Verdana" panose="020B0604030504040204" pitchFamily="34" charset="0"/>
              </a:rPr>
              <a:t>mld</a:t>
            </a:r>
            <a:r>
              <a:rPr lang="cs-CZ" altLang="en-US" sz="2400" b="0" dirty="0">
                <a:latin typeface="Verdana" panose="020B0604030504040204" pitchFamily="34" charset="0"/>
              </a:rPr>
              <a:t> let</a:t>
            </a:r>
            <a:endParaRPr lang="cs-CZ" altLang="en-US" sz="2000" b="0" kern="0" dirty="0">
              <a:latin typeface="Verdana" panose="020B0604030504040204" pitchFamily="34" charset="0"/>
            </a:endParaRPr>
          </a:p>
        </p:txBody>
      </p:sp>
      <p:pic>
        <p:nvPicPr>
          <p:cNvPr id="89090" name="Picture 2" descr="http://essayweb.net/geology/timeline/images/bang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56960"/>
            <a:ext cx="4752528" cy="43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17983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noProof="1"/>
              <a:t>Rhodophyta, </a:t>
            </a:r>
            <a:r>
              <a:rPr lang="cs-CZ" altLang="en-US" noProof="1"/>
              <a:t>Eur</a:t>
            </a:r>
            <a:r>
              <a:rPr lang="en-US" altLang="en-US" noProof="1"/>
              <a:t>hodophytina</a:t>
            </a:r>
            <a:endParaRPr lang="cs-CZ" altLang="en-US" sz="2400" b="0" noProof="1"/>
          </a:p>
        </p:txBody>
      </p:sp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2204864"/>
            <a:ext cx="4516437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8" descr="Red Alga Specim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45243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9694" y="692696"/>
            <a:ext cx="89646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2000" b="0" dirty="0">
                <a:latin typeface="Verdana" panose="020B0604030504040204" pitchFamily="34" charset="0"/>
              </a:rPr>
              <a:t>stará rostlinná skupina, cca 6000 druhů </a:t>
            </a:r>
          </a:p>
          <a:p>
            <a:r>
              <a:rPr lang="cs-CZ" altLang="en-US" sz="2000" b="0" dirty="0">
                <a:latin typeface="Verdana" panose="020B0604030504040204" pitchFamily="34" charset="0"/>
              </a:rPr>
              <a:t>většinou mořský litorál</a:t>
            </a:r>
          </a:p>
          <a:p>
            <a:r>
              <a:rPr lang="cs-CZ" altLang="en-US" sz="2000" b="0" dirty="0">
                <a:latin typeface="Verdana" panose="020B0604030504040204" pitchFamily="34" charset="0"/>
              </a:rPr>
              <a:t>makroskopické, mnohobuněčné stélky</a:t>
            </a:r>
          </a:p>
          <a:p>
            <a:endParaRPr lang="cs-CZ" altLang="en-US" sz="2000" b="0" dirty="0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212355"/>
            <a:ext cx="27717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noProof="1"/>
              <a:t>Rhodophyta, Cyanidi</a:t>
            </a:r>
            <a:r>
              <a:rPr lang="cs-CZ" altLang="en-US" dirty="0" err="1"/>
              <a:t>ophytina</a:t>
            </a:r>
            <a:endParaRPr lang="cs-CZ" altLang="en-US" sz="2400" b="0" noProof="1"/>
          </a:p>
        </p:txBody>
      </p:sp>
      <p:pic>
        <p:nvPicPr>
          <p:cNvPr id="4710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12355"/>
            <a:ext cx="259873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ext Box 6"/>
          <p:cNvSpPr txBox="1">
            <a:spLocks noChangeArrowheads="1"/>
          </p:cNvSpPr>
          <p:nvPr/>
        </p:nvSpPr>
        <p:spPr bwMode="auto">
          <a:xfrm>
            <a:off x="6659563" y="6374655"/>
            <a:ext cx="12334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1800" b="0" i="1" noProof="1"/>
              <a:t>Cyan</a:t>
            </a:r>
            <a:r>
              <a:rPr lang="cs-CZ" altLang="en-US" sz="1800" b="0" i="1"/>
              <a:t>idium</a:t>
            </a:r>
            <a:endParaRPr lang="cs-CZ" altLang="en-US" b="0" noProof="1"/>
          </a:p>
        </p:txBody>
      </p:sp>
      <p:pic>
        <p:nvPicPr>
          <p:cNvPr id="47113" name="Picture 11" descr="File:Cyanidium O5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12355"/>
            <a:ext cx="309721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79388" y="761255"/>
            <a:ext cx="89646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2000" b="0" dirty="0" err="1">
                <a:latin typeface="Verdana" panose="020B0604030504040204" pitchFamily="34" charset="0"/>
              </a:rPr>
              <a:t>extremofilní</a:t>
            </a:r>
            <a:r>
              <a:rPr lang="cs-CZ" altLang="en-US" sz="2000" b="0" dirty="0">
                <a:latin typeface="Verdana" panose="020B0604030504040204" pitchFamily="34" charset="0"/>
              </a:rPr>
              <a:t>, </a:t>
            </a:r>
            <a:r>
              <a:rPr lang="cs-CZ" altLang="en-US" sz="2000" b="0" dirty="0" err="1">
                <a:latin typeface="Verdana" panose="020B0604030504040204" pitchFamily="34" charset="0"/>
              </a:rPr>
              <a:t>thermoacidofilní</a:t>
            </a:r>
            <a:r>
              <a:rPr lang="cs-CZ" altLang="en-US" sz="2000" b="0" dirty="0">
                <a:latin typeface="Verdana" panose="020B0604030504040204" pitchFamily="34" charset="0"/>
              </a:rPr>
              <a:t> organismy (</a:t>
            </a:r>
            <a:r>
              <a:rPr lang="cs-CZ" altLang="en-US" sz="2000" b="0" dirty="0" err="1">
                <a:latin typeface="Verdana" panose="020B0604030504040204" pitchFamily="34" charset="0"/>
              </a:rPr>
              <a:t>ph</a:t>
            </a:r>
            <a:r>
              <a:rPr lang="cs-CZ" altLang="en-US" sz="2000" b="0" dirty="0">
                <a:latin typeface="Verdana" panose="020B0604030504040204" pitchFamily="34" charset="0"/>
              </a:rPr>
              <a:t> 1,5)</a:t>
            </a:r>
          </a:p>
          <a:p>
            <a:r>
              <a:rPr lang="cs-CZ" altLang="en-US" sz="2000" b="0" dirty="0">
                <a:latin typeface="Verdana" panose="020B0604030504040204" pitchFamily="34" charset="0"/>
              </a:rPr>
              <a:t>jeden z mála </a:t>
            </a:r>
            <a:r>
              <a:rPr lang="cs-CZ" altLang="en-US" sz="2000" b="0" dirty="0" err="1">
                <a:latin typeface="Verdana" panose="020B0604030504040204" pitchFamily="34" charset="0"/>
              </a:rPr>
              <a:t>Eukaryotů</a:t>
            </a:r>
            <a:r>
              <a:rPr lang="cs-CZ" altLang="en-US" sz="2000" b="0" dirty="0">
                <a:latin typeface="Verdana" panose="020B0604030504040204" pitchFamily="34" charset="0"/>
              </a:rPr>
              <a:t> žijící v prostředí typickém pro </a:t>
            </a:r>
            <a:r>
              <a:rPr lang="cs-CZ" altLang="en-US" sz="2000" b="0" dirty="0" err="1">
                <a:latin typeface="Verdana" panose="020B0604030504040204" pitchFamily="34" charset="0"/>
              </a:rPr>
              <a:t>Archaea</a:t>
            </a:r>
            <a:r>
              <a:rPr lang="cs-CZ" altLang="en-US" sz="2000" b="0" dirty="0">
                <a:latin typeface="Verdana" panose="020B0604030504040204" pitchFamily="34" charset="0"/>
              </a:rPr>
              <a:t> (biotechnologicky hodnotné enzymy)</a:t>
            </a:r>
          </a:p>
          <a:p>
            <a:r>
              <a:rPr lang="cs-CZ" altLang="en-US" sz="2000" b="0" i="1" dirty="0" err="1">
                <a:latin typeface="Verdana" panose="020B0604030504040204" pitchFamily="34" charset="0"/>
              </a:rPr>
              <a:t>Cyanidioschizon</a:t>
            </a:r>
            <a:r>
              <a:rPr lang="cs-CZ" altLang="en-US" sz="2000" b="0" dirty="0">
                <a:latin typeface="Verdana" panose="020B0604030504040204" pitchFamily="34" charset="0"/>
              </a:rPr>
              <a:t> = první eukaryotický genom</a:t>
            </a:r>
          </a:p>
          <a:p>
            <a:r>
              <a:rPr lang="cs-CZ" altLang="en-US" sz="2000" b="0" dirty="0">
                <a:latin typeface="Verdana" panose="020B0604030504040204" pitchFamily="34" charset="0"/>
              </a:rPr>
              <a:t>možná nejpříbuznější žijící organismy k předkům </a:t>
            </a:r>
            <a:br>
              <a:rPr lang="cs-CZ" altLang="en-US" sz="2000" b="0" dirty="0">
                <a:latin typeface="Verdana" panose="020B0604030504040204" pitchFamily="34" charset="0"/>
              </a:rPr>
            </a:br>
            <a:r>
              <a:rPr lang="cs-CZ" altLang="en-US" sz="2000" b="0" dirty="0" err="1">
                <a:latin typeface="Verdana" panose="020B0604030504040204" pitchFamily="34" charset="0"/>
              </a:rPr>
              <a:t>chromistních</a:t>
            </a:r>
            <a:r>
              <a:rPr lang="cs-CZ" altLang="en-US" sz="2000" b="0" dirty="0">
                <a:latin typeface="Verdana" panose="020B0604030504040204" pitchFamily="34" charset="0"/>
              </a:rPr>
              <a:t> sekundárních plastidů</a:t>
            </a:r>
          </a:p>
          <a:p>
            <a:endParaRPr lang="cs-CZ" altLang="en-US" sz="2000" b="0" dirty="0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 err="1"/>
              <a:t>Rhodelphidia</a:t>
            </a:r>
            <a:endParaRPr lang="cs-CZ" altLang="en-US" sz="2300" b="0" noProof="1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79388" y="620688"/>
            <a:ext cx="89646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2000" b="0" dirty="0" err="1">
                <a:latin typeface="Verdana" panose="020B0604030504040204" pitchFamily="34" charset="0"/>
              </a:rPr>
              <a:t>nefotosyntetičtí</a:t>
            </a:r>
            <a:r>
              <a:rPr lang="cs-CZ" altLang="en-US" sz="2000" b="0" dirty="0">
                <a:latin typeface="Verdana" panose="020B0604030504040204" pitchFamily="34" charset="0"/>
              </a:rPr>
              <a:t> (</a:t>
            </a:r>
            <a:r>
              <a:rPr lang="cs-CZ" altLang="en-US" sz="2000" b="0">
                <a:latin typeface="Verdana" panose="020B0604030504040204" pitchFamily="34" charset="0"/>
              </a:rPr>
              <a:t>zbytek plastidu, ve kterém pravděpodobně probíhá biosyntéza hemů a mastných kyselin)</a:t>
            </a:r>
            <a:endParaRPr lang="cs-CZ" altLang="en-US" sz="2000" b="0" dirty="0">
              <a:latin typeface="Verdana" panose="020B0604030504040204" pitchFamily="34" charset="0"/>
            </a:endParaRPr>
          </a:p>
          <a:p>
            <a:r>
              <a:rPr lang="cs-CZ" altLang="en-US" sz="2000" b="0" dirty="0">
                <a:latin typeface="Verdana" panose="020B0604030504040204" pitchFamily="34" charset="0"/>
              </a:rPr>
              <a:t>bičíkovci, loví bakterie a malé </a:t>
            </a:r>
            <a:r>
              <a:rPr lang="cs-CZ" altLang="en-US" sz="2000" b="0" dirty="0" err="1">
                <a:latin typeface="Verdana" panose="020B0604030504040204" pitchFamily="34" charset="0"/>
              </a:rPr>
              <a:t>eukaryoty</a:t>
            </a:r>
            <a:endParaRPr lang="cs-CZ" altLang="en-US" sz="2000" b="0" dirty="0">
              <a:latin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56439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00808"/>
            <a:ext cx="4810939" cy="473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0" y="6453968"/>
            <a:ext cx="43720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800" b="0" i="1" dirty="0" err="1"/>
              <a:t>Gawryluk</a:t>
            </a:r>
            <a:r>
              <a:rPr lang="cs-CZ" altLang="en-US" sz="1800" b="0" i="1" dirty="0"/>
              <a:t> et al., 2019, </a:t>
            </a:r>
            <a:r>
              <a:rPr lang="cs-CZ" altLang="en-US" sz="1800" b="0" i="1" dirty="0" err="1"/>
              <a:t>Nature</a:t>
            </a:r>
            <a:r>
              <a:rPr lang="cs-CZ" altLang="en-US" sz="1800" b="0" i="1" dirty="0"/>
              <a:t> 572: 240-3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94025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0" y="523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Picozoa</a:t>
            </a:r>
            <a:endParaRPr lang="cs-CZ" altLang="en-US" sz="2800" b="1" noProof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0" y="620713"/>
            <a:ext cx="89646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>
                <a:latin typeface="Verdana" panose="020B0604030504040204" pitchFamily="34" charset="0"/>
              </a:rPr>
              <a:t>heterotrofní skupina mořského nanoplanktonu, odhalená environ-mentálním sekvenováním</a:t>
            </a:r>
          </a:p>
          <a:p>
            <a:r>
              <a:rPr lang="cs-CZ" altLang="en-US" sz="2000" b="0">
                <a:latin typeface="Verdana" panose="020B0604030504040204" pitchFamily="34" charset="0"/>
              </a:rPr>
              <a:t>tvoří až čtvrtinu biomasy</a:t>
            </a:r>
            <a:br>
              <a:rPr lang="cs-CZ" altLang="en-US" sz="2000" b="0">
                <a:latin typeface="Verdana" panose="020B0604030504040204" pitchFamily="34" charset="0"/>
              </a:rPr>
            </a:br>
            <a:r>
              <a:rPr lang="cs-CZ" altLang="en-US" sz="2000" b="0">
                <a:latin typeface="Verdana" panose="020B0604030504040204" pitchFamily="34" charset="0"/>
              </a:rPr>
              <a:t>planktonu tropických moří</a:t>
            </a:r>
          </a:p>
          <a:p>
            <a:r>
              <a:rPr lang="cs-CZ" altLang="en-US" sz="2000" b="0">
                <a:latin typeface="Verdana" panose="020B0604030504040204" pitchFamily="34" charset="0"/>
              </a:rPr>
              <a:t>původně popsána jako auto-</a:t>
            </a:r>
            <a:br>
              <a:rPr lang="cs-CZ" altLang="en-US" sz="2000" b="0">
                <a:latin typeface="Verdana" panose="020B0604030504040204" pitchFamily="34" charset="0"/>
              </a:rPr>
            </a:br>
            <a:r>
              <a:rPr lang="cs-CZ" altLang="en-US" sz="2000" b="0">
                <a:latin typeface="Verdana" panose="020B0604030504040204" pitchFamily="34" charset="0"/>
              </a:rPr>
              <a:t>trofní linie „Picobiliphyta“</a:t>
            </a:r>
          </a:p>
        </p:txBody>
      </p:sp>
      <p:pic>
        <p:nvPicPr>
          <p:cNvPr id="593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1052513"/>
            <a:ext cx="5060950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6075"/>
            <a:ext cx="4211638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179512" y="908322"/>
            <a:ext cx="41402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None/>
            </a:pPr>
            <a:r>
              <a:rPr lang="cs-CZ" altLang="en-US" sz="2000" b="0" i="1">
                <a:latin typeface="Verdana" panose="020B0604030504040204" pitchFamily="34" charset="0"/>
              </a:rPr>
              <a:t>Picomonas judraskeda</a:t>
            </a:r>
          </a:p>
          <a:p>
            <a:r>
              <a:rPr lang="cs-CZ" altLang="en-US" sz="2000" b="0">
                <a:latin typeface="Verdana" panose="020B0604030504040204" pitchFamily="34" charset="0"/>
              </a:rPr>
              <a:t>2 bičíky</a:t>
            </a:r>
          </a:p>
          <a:p>
            <a:r>
              <a:rPr lang="cs-CZ" altLang="en-US" sz="2000" b="0">
                <a:latin typeface="Verdana" panose="020B0604030504040204" pitchFamily="34" charset="0"/>
              </a:rPr>
              <a:t>buňka rozdělena na dvě části velkou, tenkou vakuolou</a:t>
            </a:r>
          </a:p>
          <a:p>
            <a:r>
              <a:rPr lang="cs-CZ" altLang="en-US" sz="2000" b="0">
                <a:latin typeface="Verdana" panose="020B0604030504040204" pitchFamily="34" charset="0"/>
              </a:rPr>
              <a:t>přední část – hlavní organely (jádro, mitochondrie, báze bičíků)</a:t>
            </a:r>
          </a:p>
          <a:p>
            <a:r>
              <a:rPr lang="cs-CZ" altLang="en-US" sz="2000" b="0">
                <a:latin typeface="Verdana" panose="020B0604030504040204" pitchFamily="34" charset="0"/>
              </a:rPr>
              <a:t>zadní část – vakuoly a „žrací aparát“</a:t>
            </a:r>
          </a:p>
          <a:p>
            <a:endParaRPr lang="cs-CZ" altLang="en-US" sz="2000" b="0">
              <a:latin typeface="Verdana" panose="020B0604030504040204" pitchFamily="34" charset="0"/>
            </a:endParaRPr>
          </a:p>
          <a:p>
            <a:r>
              <a:rPr lang="cs-CZ" altLang="en-US" sz="2000" b="0">
                <a:latin typeface="Verdana" panose="020B0604030504040204" pitchFamily="34" charset="0"/>
              </a:rPr>
              <a:t>jako potrava 150nm koloidní částečky (+ viry?) </a:t>
            </a:r>
          </a:p>
          <a:p>
            <a:r>
              <a:rPr lang="cs-CZ" altLang="en-US" sz="2000" b="0">
                <a:latin typeface="Verdana" panose="020B0604030504040204" pitchFamily="34" charset="0"/>
              </a:rPr>
              <a:t>vakuola může bránit virové infekci</a:t>
            </a:r>
          </a:p>
        </p:txBody>
      </p:sp>
      <p:pic>
        <p:nvPicPr>
          <p:cNvPr id="6042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49288"/>
            <a:ext cx="4484687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308D2E9A-210D-7D81-AA30-B5A2CBAFB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3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Picozoa</a:t>
            </a:r>
            <a:endParaRPr lang="cs-CZ" altLang="en-US" sz="2800" b="1" noProof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4"/>
          <a:stretch/>
        </p:blipFill>
        <p:spPr>
          <a:xfrm>
            <a:off x="1" y="0"/>
            <a:ext cx="9180512" cy="6867624"/>
          </a:xfrm>
          <a:prstGeom prst="rect">
            <a:avLst/>
          </a:prstGeom>
          <a:effectLst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5238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noProof="1">
                <a:latin typeface="Verdana" panose="020B0604030504040204" pitchFamily="34" charset="0"/>
              </a:rPr>
              <a:t>oxidované horniny = archean (3,5–3,8 mld)</a:t>
            </a:r>
          </a:p>
        </p:txBody>
      </p:sp>
      <p:pic>
        <p:nvPicPr>
          <p:cNvPr id="5" name="Picture 4" descr="http://upload.wikimedia.org/wikipedia/commons/thumb/7/77/Geologic_Clock_with_events_and_periods.svg/803px-Geologic_Clock_with_events_and_period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74561"/>
            <a:ext cx="6552728" cy="628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6804248" y="3138985"/>
            <a:ext cx="347179" cy="65005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145014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nyostomum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omona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noProof="1"/>
              <a:t>Viridiplantae</a:t>
            </a:r>
            <a:endParaRPr lang="en-US" altLang="en-US" noProof="1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89694" y="692696"/>
            <a:ext cx="89646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2000" b="0" dirty="0">
                <a:latin typeface="Verdana" panose="020B0604030504040204" pitchFamily="34" charset="0"/>
              </a:rPr>
              <a:t>ohromně diverzifikovaná skupina: počtem druhů, morfologií, ekologií, biochemií</a:t>
            </a:r>
          </a:p>
          <a:p>
            <a:r>
              <a:rPr lang="cs-CZ" altLang="en-US" sz="2000" b="0" dirty="0">
                <a:latin typeface="Verdana" panose="020B0604030504040204" pitchFamily="34" charset="0"/>
              </a:rPr>
              <a:t>vznik vyšších rostlin z řasového předka představoval klíčový okamžik pro evoluci života na pevnině</a:t>
            </a:r>
          </a:p>
          <a:p>
            <a:endParaRPr lang="cs-CZ" altLang="en-US" sz="2000" b="0" dirty="0">
              <a:latin typeface="Verdana" panose="020B0604030504040204" pitchFamily="34" charset="0"/>
            </a:endParaRPr>
          </a:p>
        </p:txBody>
      </p:sp>
      <p:pic>
        <p:nvPicPr>
          <p:cNvPr id="13" name="Picture 14" descr="klecre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2205038"/>
            <a:ext cx="3411351" cy="466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FeatherCaulerpaClose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2651125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Picture 12" descr="http://cfb.unh.edu/phycokey/Choices/Charophyceae/Desmids/desmid_unicells/placoderms/MICRASTERIAS/Micrasterias_03_600x49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2"/>
          <a:stretch/>
        </p:blipFill>
        <p:spPr bwMode="auto">
          <a:xfrm>
            <a:off x="6063056" y="4516210"/>
            <a:ext cx="3080944" cy="236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6" name="Picture 14" descr="http://www.dr-ralf-wagner.de/Bilder/Volvox-aureus-D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16" y="2206971"/>
            <a:ext cx="3099397" cy="23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7938"/>
            <a:ext cx="8459787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-36511" y="915399"/>
            <a:ext cx="3240360" cy="179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2000" b="0" dirty="0">
                <a:solidFill>
                  <a:schemeClr val="bg1"/>
                </a:solidFill>
                <a:latin typeface="Verdana" panose="020B0604030504040204" pitchFamily="34" charset="0"/>
              </a:rPr>
              <a:t>zvýšení koncentrace kyslíku </a:t>
            </a:r>
            <a:br>
              <a:rPr lang="cs-CZ" altLang="en-US" sz="2000" b="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br>
              <a:rPr lang="cs-CZ" altLang="en-US" sz="2000" b="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endParaRPr lang="cs-CZ" altLang="en-US" sz="2000" b="0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endParaRPr lang="cs-CZ" altLang="en-US" sz="2000" b="0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r>
              <a:rPr lang="cs-CZ" altLang="en-US" sz="2000" b="0" dirty="0">
                <a:solidFill>
                  <a:schemeClr val="bg1"/>
                </a:solidFill>
                <a:latin typeface="Verdana" panose="020B0604030504040204" pitchFamily="34" charset="0"/>
              </a:rPr>
              <a:t>kolaps </a:t>
            </a:r>
            <a:r>
              <a:rPr lang="cs-CZ" altLang="en-US" sz="2000" b="0" dirty="0" err="1">
                <a:solidFill>
                  <a:schemeClr val="bg1"/>
                </a:solidFill>
                <a:latin typeface="Verdana" panose="020B0604030504040204" pitchFamily="34" charset="0"/>
              </a:rPr>
              <a:t>methanu</a:t>
            </a:r>
            <a:r>
              <a:rPr lang="cs-CZ" altLang="en-US" sz="2000" b="0" dirty="0">
                <a:solidFill>
                  <a:schemeClr val="bg1"/>
                </a:solidFill>
                <a:latin typeface="Verdana" panose="020B0604030504040204" pitchFamily="34" charset="0"/>
              </a:rPr>
              <a:t> (skleníkového plynu)</a:t>
            </a:r>
          </a:p>
        </p:txBody>
      </p:sp>
      <p:pic>
        <p:nvPicPr>
          <p:cNvPr id="6" name="Picture 8" descr="http://winarticles.net/wp-content/uploads/2013/01/snowball-eart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10547"/>
          <a:stretch/>
        </p:blipFill>
        <p:spPr bwMode="auto">
          <a:xfrm>
            <a:off x="2128681" y="3407028"/>
            <a:ext cx="7015319" cy="344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305983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noProof="1">
                <a:solidFill>
                  <a:schemeClr val="bg1"/>
                </a:solidFill>
              </a:rPr>
              <a:t>Snowball Earth</a:t>
            </a:r>
            <a:endParaRPr lang="en-US" altLang="en-US" noProof="1">
              <a:solidFill>
                <a:schemeClr val="bg1"/>
              </a:solidFill>
            </a:endParaRPr>
          </a:p>
        </p:txBody>
      </p:sp>
      <p:pic>
        <p:nvPicPr>
          <p:cNvPr id="14" name="Picture 2" descr="Earth’s changing atmosphere and climate through geologic tim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/>
          <a:stretch/>
        </p:blipFill>
        <p:spPr bwMode="auto">
          <a:xfrm>
            <a:off x="3145854" y="404664"/>
            <a:ext cx="596265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Přímá spojnice se šipkou 14"/>
          <p:cNvCxnSpPr/>
          <p:nvPr/>
        </p:nvCxnSpPr>
        <p:spPr>
          <a:xfrm>
            <a:off x="6300192" y="99363"/>
            <a:ext cx="0" cy="396044"/>
          </a:xfrm>
          <a:prstGeom prst="straightConnector1">
            <a:avLst/>
          </a:prstGeom>
          <a:ln w="889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8172400" y="85987"/>
            <a:ext cx="0" cy="396044"/>
          </a:xfrm>
          <a:prstGeom prst="straightConnector1">
            <a:avLst/>
          </a:prstGeom>
          <a:ln w="889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7"/>
          <p:cNvSpPr txBox="1"/>
          <p:nvPr/>
        </p:nvSpPr>
        <p:spPr>
          <a:xfrm>
            <a:off x="4283968" y="-27384"/>
            <a:ext cx="175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800" b="0" dirty="0">
                <a:solidFill>
                  <a:schemeClr val="bg1"/>
                </a:solidFill>
                <a:latin typeface="Calibri"/>
              </a:rPr>
              <a:t>2,3 – 2,5 mld. let</a:t>
            </a:r>
          </a:p>
        </p:txBody>
      </p:sp>
      <p:sp>
        <p:nvSpPr>
          <p:cNvPr id="20" name="TextovéPole 18"/>
          <p:cNvSpPr txBox="1"/>
          <p:nvPr/>
        </p:nvSpPr>
        <p:spPr>
          <a:xfrm>
            <a:off x="6556270" y="-23374"/>
            <a:ext cx="136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1800" b="0" dirty="0">
                <a:solidFill>
                  <a:schemeClr val="bg1"/>
                </a:solidFill>
                <a:latin typeface="Calibri"/>
              </a:rPr>
              <a:t>0,65 mld. let</a:t>
            </a:r>
          </a:p>
        </p:txBody>
      </p:sp>
      <p:cxnSp>
        <p:nvCxnSpPr>
          <p:cNvPr id="21" name="Přímá spojnice se šipkou 14"/>
          <p:cNvCxnSpPr/>
          <p:nvPr/>
        </p:nvCxnSpPr>
        <p:spPr>
          <a:xfrm>
            <a:off x="1475656" y="1916832"/>
            <a:ext cx="0" cy="396044"/>
          </a:xfrm>
          <a:prstGeom prst="straightConnector1">
            <a:avLst/>
          </a:prstGeom>
          <a:ln w="889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37401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189203"/>
            <a:ext cx="6011910" cy="52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sz="2799" dirty="0">
                <a:solidFill>
                  <a:schemeClr val="bg1"/>
                </a:solidFill>
                <a:latin typeface="Verdana" panose="020B0604030504040204" pitchFamily="34" charset="0"/>
              </a:rPr>
              <a:t>Snowball </a:t>
            </a:r>
            <a:r>
              <a:rPr lang="cs-CZ" altLang="en-US" sz="2799" dirty="0" err="1">
                <a:solidFill>
                  <a:schemeClr val="bg1"/>
                </a:solidFill>
                <a:latin typeface="Verdana" panose="020B0604030504040204" pitchFamily="34" charset="0"/>
              </a:rPr>
              <a:t>Earth</a:t>
            </a:r>
            <a:endParaRPr lang="cs-CZ" altLang="en-US" sz="2799" i="1" noProof="1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snowball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18" y="2184351"/>
            <a:ext cx="6094942" cy="4571206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43105" y="843741"/>
            <a:ext cx="6127238" cy="244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2000" b="0" dirty="0">
                <a:solidFill>
                  <a:schemeClr val="bg1"/>
                </a:solidFill>
                <a:latin typeface="Verdana" panose="020B0604030504040204" pitchFamily="34" charset="0"/>
              </a:rPr>
              <a:t>NEO (</a:t>
            </a:r>
            <a:r>
              <a:rPr lang="cs-CZ" altLang="en-US" sz="2000" b="0" dirty="0" err="1">
                <a:solidFill>
                  <a:schemeClr val="bg1"/>
                </a:solidFill>
                <a:latin typeface="Verdana" panose="020B0604030504040204" pitchFamily="34" charset="0"/>
              </a:rPr>
              <a:t>Neoproterozoic</a:t>
            </a:r>
            <a:r>
              <a:rPr lang="cs-CZ" altLang="en-US" sz="2000" b="0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cs-CZ" altLang="en-US" sz="2000" b="0" dirty="0" err="1">
                <a:solidFill>
                  <a:schemeClr val="bg1"/>
                </a:solidFill>
                <a:latin typeface="Verdana" panose="020B0604030504040204" pitchFamily="34" charset="0"/>
              </a:rPr>
              <a:t>Oxidation</a:t>
            </a:r>
            <a:br>
              <a:rPr lang="cs-CZ" altLang="en-US" sz="2000" b="0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cs-CZ" altLang="en-US" sz="2000" b="0" dirty="0">
                <a:solidFill>
                  <a:schemeClr val="bg1"/>
                </a:solidFill>
                <a:latin typeface="Verdana" panose="020B0604030504040204" pitchFamily="34" charset="0"/>
              </a:rPr>
              <a:t>event.), 650 mil.</a:t>
            </a:r>
          </a:p>
        </p:txBody>
      </p:sp>
      <p:pic>
        <p:nvPicPr>
          <p:cNvPr id="5" name="Picture 4" descr="http://upload.wikimedia.org/wikipedia/commons/thumb/7/77/Geologic_Clock_with_events_and_periods.svg/803px-Geologic_Clock_with_events_and_periods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32" y="-33431"/>
            <a:ext cx="3460658" cy="331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60471" y="45211"/>
            <a:ext cx="812902" cy="253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rgbClr val="FF0000"/>
                </a:solidFill>
              </a:rPr>
              <a:t>dinosauři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9011" y="261198"/>
            <a:ext cx="522809" cy="253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rgbClr val="F17236"/>
                </a:solidFill>
              </a:rPr>
              <a:t>savci</a:t>
            </a:r>
            <a:endParaRPr lang="en-US" sz="1050" dirty="0">
              <a:solidFill>
                <a:srgbClr val="F1723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1910" y="388134"/>
            <a:ext cx="1067736" cy="253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rgbClr val="FFFF00"/>
                </a:solidFill>
              </a:rPr>
              <a:t>vyšší rostliny</a:t>
            </a:r>
            <a:endParaRPr lang="en-US" sz="105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99004" y="604120"/>
            <a:ext cx="966763" cy="253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rgbClr val="7ABC32"/>
                </a:solidFill>
              </a:rPr>
              <a:t>živočichové</a:t>
            </a:r>
            <a:endParaRPr lang="en-US" sz="1050" dirty="0">
              <a:solidFill>
                <a:srgbClr val="7ABC3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7456" y="2493058"/>
            <a:ext cx="779246" cy="253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 err="1">
                <a:solidFill>
                  <a:srgbClr val="00B0F0"/>
                </a:solidFill>
              </a:rPr>
              <a:t>mnohob</a:t>
            </a:r>
            <a:r>
              <a:rPr lang="cs-CZ" sz="1050" dirty="0">
                <a:solidFill>
                  <a:srgbClr val="00B0F0"/>
                </a:solidFill>
              </a:rPr>
              <a:t>.</a:t>
            </a:r>
            <a:endParaRPr lang="en-US" sz="1050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5273" y="3094605"/>
            <a:ext cx="870600" cy="253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 err="1">
                <a:solidFill>
                  <a:srgbClr val="253798"/>
                </a:solidFill>
              </a:rPr>
              <a:t>Eukaryota</a:t>
            </a:r>
            <a:endParaRPr lang="en-US" sz="1050" dirty="0">
              <a:solidFill>
                <a:srgbClr val="25379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62244" y="3031137"/>
            <a:ext cx="929902" cy="253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 err="1">
                <a:solidFill>
                  <a:srgbClr val="782E89"/>
                </a:solidFill>
              </a:rPr>
              <a:t>Prokaryota</a:t>
            </a:r>
            <a:endParaRPr lang="en-US" sz="1050" dirty="0">
              <a:solidFill>
                <a:srgbClr val="782E89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7238767">
            <a:off x="6910594" y="1188612"/>
            <a:ext cx="380028" cy="503969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9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599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ross-section of sea ice and wa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6" b="4949"/>
          <a:stretch/>
        </p:blipFill>
        <p:spPr bwMode="auto">
          <a:xfrm>
            <a:off x="33551" y="1629113"/>
            <a:ext cx="2420950" cy="251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79387" y="513431"/>
            <a:ext cx="8964613" cy="5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2000" b="0" dirty="0" err="1">
                <a:solidFill>
                  <a:schemeClr val="bg1"/>
                </a:solidFill>
                <a:latin typeface="Verdana" panose="020B0604030504040204" pitchFamily="34" charset="0"/>
              </a:rPr>
              <a:t>neoproterozoikum</a:t>
            </a:r>
            <a:r>
              <a:rPr lang="cs-CZ" altLang="en-US" sz="2000" b="0" dirty="0">
                <a:solidFill>
                  <a:schemeClr val="bg1"/>
                </a:solidFill>
                <a:latin typeface="Verdana" panose="020B0604030504040204" pitchFamily="34" charset="0"/>
              </a:rPr>
              <a:t> (650 mil.): </a:t>
            </a:r>
            <a:r>
              <a:rPr lang="cs-CZ" altLang="en-US" sz="2000" b="0" noProof="1">
                <a:solidFill>
                  <a:schemeClr val="bg1"/>
                </a:solidFill>
                <a:latin typeface="Verdana" panose="020B0604030504040204" pitchFamily="34" charset="0"/>
              </a:rPr>
              <a:t>evoluce Streptophyt způsobená </a:t>
            </a:r>
            <a:br>
              <a:rPr lang="cs-CZ" altLang="en-US" sz="2000" b="0" noProof="1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cs-CZ" altLang="en-US" sz="2000" b="0" noProof="1">
                <a:solidFill>
                  <a:schemeClr val="bg1"/>
                </a:solidFill>
                <a:latin typeface="Verdana" panose="020B0604030504040204" pitchFamily="34" charset="0"/>
              </a:rPr>
              <a:t>               zamrznutím planety (snowball Earth)</a:t>
            </a:r>
            <a:endParaRPr lang="cs-CZ" altLang="en-US" sz="2000" b="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Picture 8" descr="http://winarticles.net/wp-content/uploads/2013/01/snowball-eart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10547"/>
          <a:stretch/>
        </p:blipFill>
        <p:spPr bwMode="auto">
          <a:xfrm>
            <a:off x="2128681" y="3407028"/>
            <a:ext cx="7015319" cy="344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255317" y="1269135"/>
            <a:ext cx="689483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Streptofyty</a:t>
            </a:r>
            <a:endParaRPr lang="cs-CZ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sladkovodní</a:t>
            </a:r>
          </a:p>
          <a:p>
            <a:r>
              <a:rPr lang="cs-CZ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optimalizace pro rychlé metabolické toky (oxidace přes H</a:t>
            </a:r>
            <a:r>
              <a:rPr lang="cs-CZ" sz="1800" b="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1800" b="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255318" y="2406223"/>
            <a:ext cx="625042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Chlorofyty</a:t>
            </a:r>
            <a:endParaRPr lang="cs-CZ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mořské</a:t>
            </a:r>
          </a:p>
          <a:p>
            <a:r>
              <a:rPr lang="cs-CZ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optimalizace pro uchování energie (ve formě </a:t>
            </a:r>
            <a:r>
              <a:rPr lang="cs-CZ" sz="18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glykolátu</a:t>
            </a:r>
            <a:r>
              <a:rPr lang="cs-CZ" sz="1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Šipka doprava 3"/>
          <p:cNvSpPr/>
          <p:nvPr/>
        </p:nvSpPr>
        <p:spPr>
          <a:xfrm rot="8586234">
            <a:off x="1912694" y="1617500"/>
            <a:ext cx="431973" cy="287982"/>
          </a:xfrm>
          <a:prstGeom prst="rightArrow">
            <a:avLst/>
          </a:prstGeom>
          <a:solidFill>
            <a:schemeClr val="accent3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799"/>
          </a:p>
        </p:txBody>
      </p:sp>
      <p:sp>
        <p:nvSpPr>
          <p:cNvPr id="10" name="Šipka doprava 9"/>
          <p:cNvSpPr/>
          <p:nvPr/>
        </p:nvSpPr>
        <p:spPr>
          <a:xfrm rot="8586234">
            <a:off x="1912694" y="2739201"/>
            <a:ext cx="431973" cy="287982"/>
          </a:xfrm>
          <a:prstGeom prst="rightArrow">
            <a:avLst/>
          </a:prstGeom>
          <a:solidFill>
            <a:schemeClr val="accent3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799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noProof="1">
                <a:solidFill>
                  <a:schemeClr val="bg1"/>
                </a:solidFill>
              </a:rPr>
              <a:t>Chloroplastida</a:t>
            </a:r>
            <a:endParaRPr lang="en-US" altLang="en-US" noProof="1">
              <a:solidFill>
                <a:schemeClr val="bg1"/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3551" y="6478788"/>
            <a:ext cx="3567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800" b="0" i="1" dirty="0" err="1">
                <a:solidFill>
                  <a:schemeClr val="bg1"/>
                </a:solidFill>
              </a:rPr>
              <a:t>Becker</a:t>
            </a:r>
            <a:r>
              <a:rPr lang="cs-CZ" altLang="en-US" sz="1800" b="0" i="1" dirty="0">
                <a:solidFill>
                  <a:schemeClr val="bg1"/>
                </a:solidFill>
              </a:rPr>
              <a:t>, 2012, </a:t>
            </a:r>
            <a:r>
              <a:rPr lang="cs-CZ" altLang="en-US" sz="1800" b="0" i="1" dirty="0" err="1">
                <a:solidFill>
                  <a:schemeClr val="bg1"/>
                </a:solidFill>
              </a:rPr>
              <a:t>Trends</a:t>
            </a:r>
            <a:r>
              <a:rPr lang="cs-CZ" altLang="en-US" sz="1800" b="0" i="1" dirty="0">
                <a:solidFill>
                  <a:schemeClr val="bg1"/>
                </a:solidFill>
              </a:rPr>
              <a:t> in Plant </a:t>
            </a:r>
            <a:r>
              <a:rPr lang="cs-CZ" altLang="en-US" sz="1800" b="0" i="1" dirty="0" err="1">
                <a:solidFill>
                  <a:schemeClr val="bg1"/>
                </a:solidFill>
              </a:rPr>
              <a:t>Sci</a:t>
            </a:r>
            <a:r>
              <a:rPr lang="cs-CZ" altLang="en-US" sz="1800" b="0" i="1" dirty="0">
                <a:solidFill>
                  <a:schemeClr val="bg1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4769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5148263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0"/>
            <a:ext cx="404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5"/>
          <p:cNvSpPr>
            <a:spLocks noChangeArrowheads="1"/>
          </p:cNvSpPr>
          <p:nvPr/>
        </p:nvSpPr>
        <p:spPr bwMode="auto">
          <a:xfrm rot="5400000">
            <a:off x="7150100" y="1598612"/>
            <a:ext cx="3678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800" b="0" i="1"/>
              <a:t>Becker </a:t>
            </a:r>
            <a:r>
              <a:rPr lang="en-US" altLang="en-US" sz="1800" b="0" i="1"/>
              <a:t>&amp;</a:t>
            </a:r>
            <a:r>
              <a:rPr lang="cs-CZ" altLang="en-US" sz="1800" b="0" i="1"/>
              <a:t> Marin, 2009, Annals Bot.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69567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7938"/>
            <a:ext cx="8459787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70360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/>
              <a:t>Chlorophyta, Prasinophyceae</a:t>
            </a:r>
            <a:r>
              <a:rPr lang="cs-CZ" altLang="en-US" sz="2000" b="0" noProof="1"/>
              <a:t> - nejpůvodnější zelené řasy</a:t>
            </a:r>
          </a:p>
        </p:txBody>
      </p:sp>
      <p:pic>
        <p:nvPicPr>
          <p:cNvPr id="5529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2663825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7"/>
          <p:cNvSpPr txBox="1">
            <a:spLocks noChangeArrowheads="1"/>
          </p:cNvSpPr>
          <p:nvPr/>
        </p:nvSpPr>
        <p:spPr bwMode="auto">
          <a:xfrm>
            <a:off x="539750" y="3068638"/>
            <a:ext cx="1536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1800" b="0" i="1" noProof="1"/>
              <a:t>Pyramimonas</a:t>
            </a:r>
            <a:endParaRPr lang="en-US" altLang="en-US" b="0" noProof="1"/>
          </a:p>
        </p:txBody>
      </p:sp>
      <p:sp>
        <p:nvSpPr>
          <p:cNvPr id="55301" name="Text Box 9"/>
          <p:cNvSpPr txBox="1">
            <a:spLocks noChangeArrowheads="1"/>
          </p:cNvSpPr>
          <p:nvPr/>
        </p:nvSpPr>
        <p:spPr bwMode="auto">
          <a:xfrm>
            <a:off x="2555875" y="6216650"/>
            <a:ext cx="3095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800" b="0" i="1" noProof="1"/>
              <a:t>Micromonas</a:t>
            </a:r>
            <a:r>
              <a:rPr lang="en-US" altLang="en-US" sz="1800" b="0" noProof="1"/>
              <a:t> </a:t>
            </a:r>
            <a:r>
              <a:rPr lang="cs-CZ" altLang="en-US" sz="1800" b="0"/>
              <a:t> </a:t>
            </a:r>
            <a:r>
              <a:rPr lang="cs-CZ" altLang="en-US" sz="1800" b="0" noProof="1"/>
              <a:t>-</a:t>
            </a:r>
            <a:r>
              <a:rPr lang="cs-CZ" altLang="en-US" sz="1800" b="0"/>
              <a:t> extrémní redukce eukaryotické buňky</a:t>
            </a:r>
            <a:endParaRPr lang="cs-CZ" altLang="en-US" b="0" noProof="1"/>
          </a:p>
        </p:txBody>
      </p:sp>
      <p:pic>
        <p:nvPicPr>
          <p:cNvPr id="553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81075"/>
            <a:ext cx="23399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500438"/>
            <a:ext cx="19669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Text Box 13"/>
          <p:cNvSpPr txBox="1">
            <a:spLocks noChangeArrowheads="1"/>
          </p:cNvSpPr>
          <p:nvPr/>
        </p:nvSpPr>
        <p:spPr bwMode="auto">
          <a:xfrm>
            <a:off x="0" y="5461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–"/>
            </a:pPr>
            <a:r>
              <a:rPr lang="cs-CZ" altLang="en-US" sz="2000" b="0">
                <a:latin typeface="Verdana" panose="020B0604030504040204" pitchFamily="34" charset="0"/>
              </a:rPr>
              <a:t> polyfyletická skupina, celulózní šupiny, variabilita v počtu bičíků</a:t>
            </a:r>
          </a:p>
        </p:txBody>
      </p:sp>
      <p:pic>
        <p:nvPicPr>
          <p:cNvPr id="55305" name="Picture 15" descr="micromonas-colored-3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4875"/>
            <a:ext cx="25654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1508125"/>
            <a:ext cx="36607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68352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5003800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6925"/>
            <a:ext cx="2595563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10"/>
          <p:cNvSpPr txBox="1">
            <a:spLocks noChangeArrowheads="1"/>
          </p:cNvSpPr>
          <p:nvPr/>
        </p:nvSpPr>
        <p:spPr bwMode="auto">
          <a:xfrm>
            <a:off x="0" y="0"/>
            <a:ext cx="5292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/>
              <a:t>Chlorophyta, Chlorophyceae</a:t>
            </a:r>
            <a:endParaRPr lang="cs-CZ" altLang="en-US" b="0" noProof="1"/>
          </a:p>
        </p:txBody>
      </p:sp>
      <p:sp>
        <p:nvSpPr>
          <p:cNvPr id="56325" name="Text Box 11"/>
          <p:cNvSpPr txBox="1">
            <a:spLocks noChangeArrowheads="1"/>
          </p:cNvSpPr>
          <p:nvPr/>
        </p:nvSpPr>
        <p:spPr bwMode="auto">
          <a:xfrm>
            <a:off x="0" y="5461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–"/>
            </a:pPr>
            <a:r>
              <a:rPr lang="cs-CZ" altLang="en-US" sz="2000" b="0">
                <a:latin typeface="Verdana" panose="020B0604030504040204" pitchFamily="34" charset="0"/>
              </a:rPr>
              <a:t> převážně sladkovodní, planktonní</a:t>
            </a:r>
          </a:p>
        </p:txBody>
      </p:sp>
      <p:pic>
        <p:nvPicPr>
          <p:cNvPr id="56326" name="Picture 14" descr="Scenedesmus-quadricau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598988"/>
            <a:ext cx="3024187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 Box 17"/>
          <p:cNvSpPr txBox="1">
            <a:spLocks noChangeArrowheads="1"/>
          </p:cNvSpPr>
          <p:nvPr/>
        </p:nvSpPr>
        <p:spPr bwMode="auto">
          <a:xfrm>
            <a:off x="2619375" y="6491288"/>
            <a:ext cx="15541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sz="1800" b="0" i="1"/>
              <a:t>Scenedesmus</a:t>
            </a:r>
            <a:endParaRPr lang="cs-CZ" altLang="en-US" b="0" noProof="1"/>
          </a:p>
        </p:txBody>
      </p:sp>
      <p:sp>
        <p:nvSpPr>
          <p:cNvPr id="56328" name="Text Box 18"/>
          <p:cNvSpPr txBox="1">
            <a:spLocks noChangeArrowheads="1"/>
          </p:cNvSpPr>
          <p:nvPr/>
        </p:nvSpPr>
        <p:spPr bwMode="auto">
          <a:xfrm>
            <a:off x="7573963" y="6491288"/>
            <a:ext cx="1590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sz="1800" b="0" i="1"/>
              <a:t>Stigeoclonium</a:t>
            </a:r>
            <a:endParaRPr lang="cs-CZ" altLang="en-US" b="0" noProof="1"/>
          </a:p>
        </p:txBody>
      </p:sp>
      <p:sp>
        <p:nvSpPr>
          <p:cNvPr id="56329" name="Rectangle 19"/>
          <p:cNvSpPr>
            <a:spLocks noChangeArrowheads="1"/>
          </p:cNvSpPr>
          <p:nvPr/>
        </p:nvSpPr>
        <p:spPr bwMode="auto">
          <a:xfrm>
            <a:off x="5495925" y="1725613"/>
            <a:ext cx="92075" cy="1031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6330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0"/>
            <a:ext cx="3602037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16" descr="sp_2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606925"/>
            <a:ext cx="3348037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2" name="Text Box 5"/>
          <p:cNvSpPr txBox="1">
            <a:spLocks noChangeArrowheads="1"/>
          </p:cNvSpPr>
          <p:nvPr/>
        </p:nvSpPr>
        <p:spPr bwMode="auto">
          <a:xfrm>
            <a:off x="5003800" y="4005263"/>
            <a:ext cx="4140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800" b="0" i="1" noProof="1">
                <a:latin typeface="Verdana" panose="020B0604030504040204" pitchFamily="34" charset="0"/>
              </a:rPr>
              <a:t>Chlamydomonas </a:t>
            </a:r>
            <a:r>
              <a:rPr lang="en-US" altLang="en-US" sz="1800" b="0" noProof="1">
                <a:latin typeface="Verdana" panose="020B0604030504040204" pitchFamily="34" charset="0"/>
              </a:rPr>
              <a:t>– modelový</a:t>
            </a:r>
            <a:r>
              <a:rPr lang="cs-CZ" altLang="en-US" sz="1800" b="0">
                <a:latin typeface="Verdana" panose="020B0604030504040204" pitchFamily="34" charset="0"/>
              </a:rPr>
              <a:t> </a:t>
            </a:r>
            <a:r>
              <a:rPr lang="cs-CZ" altLang="en-US" sz="1800" b="0" noProof="1">
                <a:latin typeface="Verdana" panose="020B0604030504040204" pitchFamily="34" charset="0"/>
              </a:rPr>
              <a:t>rostlinný bičíkovec</a:t>
            </a:r>
            <a:endParaRPr lang="cs-CZ" altLang="en-US" sz="1800" b="0" i="1" noProof="1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85F92A3-87A6-40D4-92CE-F9BCFED7CAEF}"/>
              </a:ext>
            </a:extLst>
          </p:cNvPr>
          <p:cNvSpPr txBox="1"/>
          <p:nvPr/>
        </p:nvSpPr>
        <p:spPr>
          <a:xfrm>
            <a:off x="997889" y="6021288"/>
            <a:ext cx="7534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join</a:t>
            </a:r>
            <a:r>
              <a:rPr lang="cs-CZ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my quiz.com</a:t>
            </a:r>
          </a:p>
        </p:txBody>
      </p:sp>
      <p:pic>
        <p:nvPicPr>
          <p:cNvPr id="1026" name="Picture 2" descr="Quizizz! | Student apps, Learning apps, Free quizzes">
            <a:extLst>
              <a:ext uri="{FF2B5EF4-FFF2-40B4-BE49-F238E27FC236}">
                <a16:creationId xmlns:a16="http://schemas.microsoft.com/office/drawing/2014/main" id="{D0BB33F8-BD6C-4A1F-BBB6-5B92524A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16192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5"/>
          <p:cNvSpPr txBox="1">
            <a:spLocks noChangeArrowheads="1"/>
          </p:cNvSpPr>
          <p:nvPr/>
        </p:nvSpPr>
        <p:spPr bwMode="auto">
          <a:xfrm>
            <a:off x="0" y="0"/>
            <a:ext cx="5292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sz="2400"/>
              <a:t>Chlorophyta, Trebouxiophyceae</a:t>
            </a:r>
            <a:endParaRPr lang="cs-CZ" altLang="en-US" sz="2400" b="0" noProof="1"/>
          </a:p>
        </p:txBody>
      </p:sp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0" y="5461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–"/>
            </a:pPr>
            <a:r>
              <a:rPr lang="cs-CZ" altLang="en-US" sz="2000" b="0">
                <a:latin typeface="Verdana" panose="020B0604030504040204" pitchFamily="34" charset="0"/>
              </a:rPr>
              <a:t> převážně v terestrických biotopech</a:t>
            </a:r>
          </a:p>
          <a:p>
            <a:pPr>
              <a:spcBef>
                <a:spcPct val="20000"/>
              </a:spcBef>
              <a:buFontTx/>
              <a:buChar char="–"/>
            </a:pPr>
            <a:r>
              <a:rPr lang="cs-CZ" altLang="en-US" sz="2000" b="0">
                <a:latin typeface="Verdana" panose="020B0604030504040204" pitchFamily="34" charset="0"/>
              </a:rPr>
              <a:t> častí symbionti (zoochlorelly)</a:t>
            </a:r>
          </a:p>
        </p:txBody>
      </p:sp>
      <p:pic>
        <p:nvPicPr>
          <p:cNvPr id="57348" name="Picture 16" descr="Treboux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29162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2916238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0" descr="hyd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9"/>
          <a:stretch>
            <a:fillRect/>
          </a:stretch>
        </p:blipFill>
        <p:spPr bwMode="auto">
          <a:xfrm>
            <a:off x="3059113" y="1412875"/>
            <a:ext cx="21463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Text Box 10"/>
          <p:cNvSpPr txBox="1">
            <a:spLocks noChangeArrowheads="1"/>
          </p:cNvSpPr>
          <p:nvPr/>
        </p:nvSpPr>
        <p:spPr bwMode="auto">
          <a:xfrm>
            <a:off x="1835150" y="6491288"/>
            <a:ext cx="10525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sz="1800" b="0" i="1"/>
              <a:t>Chlorella</a:t>
            </a:r>
            <a:endParaRPr lang="cs-CZ" altLang="en-US" b="0" noProof="1"/>
          </a:p>
        </p:txBody>
      </p:sp>
      <p:sp>
        <p:nvSpPr>
          <p:cNvPr id="57352" name="Text Box 11"/>
          <p:cNvSpPr txBox="1">
            <a:spLocks noChangeArrowheads="1"/>
          </p:cNvSpPr>
          <p:nvPr/>
        </p:nvSpPr>
        <p:spPr bwMode="auto">
          <a:xfrm>
            <a:off x="1476375" y="3284538"/>
            <a:ext cx="1470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sz="1800" b="0" i="1"/>
              <a:t>Asterochloris</a:t>
            </a:r>
            <a:endParaRPr lang="cs-CZ" altLang="en-US" b="0" noProof="1"/>
          </a:p>
        </p:txBody>
      </p:sp>
      <p:pic>
        <p:nvPicPr>
          <p:cNvPr id="57353" name="Picture 24" descr="a">
            <a:hlinkClick r:id="rId6" tooltip="asterochloroides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4148138"/>
            <a:ext cx="1152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26" descr="a">
            <a:hlinkClick r:id="rId8" tooltip="Asterochloris sp.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5284788"/>
            <a:ext cx="115252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28" descr="a">
            <a:hlinkClick r:id="rId10" tooltip="Asterochloris glomerata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149725"/>
            <a:ext cx="10112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Picture 30" descr="a">
            <a:hlinkClick r:id="rId12" tooltip="Asterochloris sp.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"/>
          <a:stretch>
            <a:fillRect/>
          </a:stretch>
        </p:blipFill>
        <p:spPr bwMode="auto">
          <a:xfrm>
            <a:off x="4211638" y="5229225"/>
            <a:ext cx="1000125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7" name="Text Box 31"/>
          <p:cNvSpPr txBox="1">
            <a:spLocks noChangeArrowheads="1"/>
          </p:cNvSpPr>
          <p:nvPr/>
        </p:nvSpPr>
        <p:spPr bwMode="auto">
          <a:xfrm>
            <a:off x="2987675" y="6276975"/>
            <a:ext cx="24161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sz="1600" b="0">
                <a:latin typeface="Verdana" panose="020B0604030504040204" pitchFamily="34" charset="0"/>
              </a:rPr>
              <a:t>komplexní plastidové </a:t>
            </a:r>
          </a:p>
          <a:p>
            <a:pPr algn="ctr"/>
            <a:r>
              <a:rPr lang="cs-CZ" altLang="en-US" sz="1600" b="0">
                <a:latin typeface="Verdana" panose="020B0604030504040204" pitchFamily="34" charset="0"/>
              </a:rPr>
              <a:t>morfologie</a:t>
            </a:r>
          </a:p>
        </p:txBody>
      </p:sp>
      <p:pic>
        <p:nvPicPr>
          <p:cNvPr id="57358" name="Picture 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0"/>
            <a:ext cx="3602037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Picture 33" descr="http://protist.i.hosei.ac.jp/pdb/images/ciliophora/paramecium/bursaria/sample_4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194175"/>
            <a:ext cx="35020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8" descr="Ulva_lactu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406717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0" y="0"/>
            <a:ext cx="5292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/>
              <a:t>Chlorophyta, Ulvophyceae</a:t>
            </a:r>
            <a:endParaRPr lang="cs-CZ" altLang="en-US" b="0" noProof="1"/>
          </a:p>
        </p:txBody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0" y="546100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–"/>
            </a:pPr>
            <a:r>
              <a:rPr lang="cs-CZ" altLang="en-US" sz="2000" b="0">
                <a:latin typeface="Verdana" panose="020B0604030504040204" pitchFamily="34" charset="0"/>
              </a:rPr>
              <a:t> makroskopické organismy</a:t>
            </a:r>
          </a:p>
          <a:p>
            <a:pPr>
              <a:spcBef>
                <a:spcPct val="20000"/>
              </a:spcBef>
              <a:buFontTx/>
              <a:buChar char="–"/>
            </a:pPr>
            <a:r>
              <a:rPr lang="cs-CZ" altLang="en-US" sz="2000" b="0">
                <a:latin typeface="Verdana" panose="020B0604030504040204" pitchFamily="34" charset="0"/>
              </a:rPr>
              <a:t> jednoduchá mnohobuněčnost či</a:t>
            </a:r>
            <a:br>
              <a:rPr lang="cs-CZ" altLang="en-US" sz="2000" b="0">
                <a:latin typeface="Verdana" panose="020B0604030504040204" pitchFamily="34" charset="0"/>
              </a:rPr>
            </a:br>
            <a:r>
              <a:rPr lang="cs-CZ" altLang="en-US" sz="2000" b="0">
                <a:latin typeface="Verdana" panose="020B0604030504040204" pitchFamily="34" charset="0"/>
              </a:rPr>
              <a:t>   sifonální organizace stélky</a:t>
            </a:r>
          </a:p>
          <a:p>
            <a:pPr>
              <a:spcBef>
                <a:spcPct val="20000"/>
              </a:spcBef>
              <a:buFontTx/>
              <a:buChar char="–"/>
            </a:pPr>
            <a:r>
              <a:rPr lang="cs-CZ" altLang="en-US" sz="2000" b="0">
                <a:latin typeface="Verdana" panose="020B0604030504040204" pitchFamily="34" charset="0"/>
              </a:rPr>
              <a:t> převážně v moři</a:t>
            </a:r>
          </a:p>
        </p:txBody>
      </p:sp>
      <p:sp>
        <p:nvSpPr>
          <p:cNvPr id="58373" name="Text Box 11"/>
          <p:cNvSpPr txBox="1">
            <a:spLocks noChangeArrowheads="1"/>
          </p:cNvSpPr>
          <p:nvPr/>
        </p:nvSpPr>
        <p:spPr bwMode="auto">
          <a:xfrm>
            <a:off x="3059113" y="4652963"/>
            <a:ext cx="620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sz="1800" b="0" i="1"/>
              <a:t>Ulva</a:t>
            </a:r>
            <a:endParaRPr lang="cs-CZ" altLang="en-US" b="0" noProof="1"/>
          </a:p>
        </p:txBody>
      </p:sp>
      <p:pic>
        <p:nvPicPr>
          <p:cNvPr id="58374" name="Picture 20" descr="15060_ulva-rigi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1989138"/>
            <a:ext cx="1357313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22" descr="codium_b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4913"/>
            <a:ext cx="2771775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24" descr="codium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>
            <a:fillRect/>
          </a:stretch>
        </p:blipFill>
        <p:spPr bwMode="auto">
          <a:xfrm>
            <a:off x="2771775" y="5003800"/>
            <a:ext cx="2232025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26" descr="Trentepohl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149725"/>
            <a:ext cx="26955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1835150" y="6491288"/>
            <a:ext cx="942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sz="1800" b="0" i="1"/>
              <a:t>Codium</a:t>
            </a:r>
            <a:endParaRPr lang="cs-CZ" altLang="en-US" b="0" noProof="1"/>
          </a:p>
        </p:txBody>
      </p:sp>
      <p:pic>
        <p:nvPicPr>
          <p:cNvPr id="58379" name="Picture 28" descr="trentepohlia-algae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88" y="4149725"/>
            <a:ext cx="183991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0" name="Text Box 29"/>
          <p:cNvSpPr txBox="1">
            <a:spLocks noChangeArrowheads="1"/>
          </p:cNvSpPr>
          <p:nvPr/>
        </p:nvSpPr>
        <p:spPr bwMode="auto">
          <a:xfrm>
            <a:off x="5219700" y="6491288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sz="1800" b="0" i="1"/>
              <a:t>Trentepohlia</a:t>
            </a:r>
            <a:endParaRPr lang="cs-CZ" altLang="en-US" b="0" noProof="1"/>
          </a:p>
        </p:txBody>
      </p:sp>
      <p:pic>
        <p:nvPicPr>
          <p:cNvPr id="58381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0"/>
            <a:ext cx="360045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0" y="0"/>
            <a:ext cx="5292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/>
              <a:t>Chlorophyta, Ulvophyceae</a:t>
            </a:r>
            <a:endParaRPr lang="cs-CZ" altLang="en-US" b="0" noProof="1"/>
          </a:p>
        </p:txBody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216024" y="796642"/>
            <a:ext cx="8820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–"/>
            </a:pPr>
            <a:r>
              <a:rPr lang="cs-CZ" altLang="en-US" sz="2000" b="0" i="1" dirty="0">
                <a:latin typeface="Verdana" panose="020B0604030504040204" pitchFamily="34" charset="0"/>
              </a:rPr>
              <a:t> </a:t>
            </a:r>
            <a:r>
              <a:rPr lang="cs-CZ" altLang="en-US" sz="2000" b="0" i="1" dirty="0" err="1">
                <a:latin typeface="Verdana" panose="020B0604030504040204" pitchFamily="34" charset="0"/>
              </a:rPr>
              <a:t>Aegagropila</a:t>
            </a:r>
            <a:r>
              <a:rPr lang="cs-CZ" altLang="en-US" sz="2000" b="0" i="1" dirty="0">
                <a:latin typeface="Verdana" panose="020B0604030504040204" pitchFamily="34" charset="0"/>
              </a:rPr>
              <a:t> </a:t>
            </a:r>
            <a:r>
              <a:rPr lang="cs-CZ" altLang="en-US" sz="2000" b="0" dirty="0">
                <a:latin typeface="Verdana" panose="020B0604030504040204" pitchFamily="34" charset="0"/>
              </a:rPr>
              <a:t>na plážích Sydney</a:t>
            </a:r>
            <a:endParaRPr lang="cs-CZ" altLang="en-US" sz="2000" b="0" i="1" dirty="0">
              <a:latin typeface="Verdana" panose="020B0604030504040204" pitchFamily="34" charset="0"/>
            </a:endParaRPr>
          </a:p>
        </p:txBody>
      </p:sp>
      <p:pic>
        <p:nvPicPr>
          <p:cNvPr id="90114" name="Picture 2" descr="http://www.iflscience.com/sites/www.iflscience.com/files/styles/ifls_large/public/blog/%5Bnid%5D/marimo-beach.png?itok=MNySb68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4281"/>
            <a:ext cx="7848872" cy="521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hlinkClick r:id="rId4"/>
          </p:cNvPr>
          <p:cNvSpPr/>
          <p:nvPr/>
        </p:nvSpPr>
        <p:spPr bwMode="auto">
          <a:xfrm>
            <a:off x="6660232" y="354290"/>
            <a:ext cx="1440160" cy="808057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83576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2" descr="http://www.seafriends.org.nz/enviro/habitat/f051712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331913"/>
            <a:ext cx="3430588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6350"/>
            <a:ext cx="385127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2"/>
          <p:cNvSpPr txBox="1">
            <a:spLocks noChangeArrowheads="1"/>
          </p:cNvSpPr>
          <p:nvPr/>
        </p:nvSpPr>
        <p:spPr bwMode="auto">
          <a:xfrm>
            <a:off x="0" y="0"/>
            <a:ext cx="5292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/>
              <a:t>Chlorophyta, Ulvophyceae</a:t>
            </a:r>
            <a:endParaRPr lang="cs-CZ" altLang="en-US" b="0" noProof="1"/>
          </a:p>
        </p:txBody>
      </p:sp>
      <p:sp>
        <p:nvSpPr>
          <p:cNvPr id="59397" name="Text Box 3"/>
          <p:cNvSpPr txBox="1">
            <a:spLocks noChangeArrowheads="1"/>
          </p:cNvSpPr>
          <p:nvPr/>
        </p:nvSpPr>
        <p:spPr bwMode="auto">
          <a:xfrm>
            <a:off x="0" y="5461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–"/>
            </a:pPr>
            <a:r>
              <a:rPr lang="cs-CZ" altLang="en-US" sz="2000" b="0">
                <a:latin typeface="Verdana" panose="020B0604030504040204" pitchFamily="34" charset="0"/>
              </a:rPr>
              <a:t> </a:t>
            </a:r>
            <a:r>
              <a:rPr lang="cs-CZ" altLang="en-US" sz="2000" b="0" i="1">
                <a:latin typeface="Verdana" panose="020B0604030504040204" pitchFamily="34" charset="0"/>
              </a:rPr>
              <a:t>Spongiochrysis - </a:t>
            </a:r>
            <a:r>
              <a:rPr lang="cs-CZ" altLang="en-US" sz="2000" b="0">
                <a:latin typeface="Verdana" panose="020B0604030504040204" pitchFamily="34" charset="0"/>
              </a:rPr>
              <a:t>evoluce před očima…</a:t>
            </a:r>
          </a:p>
        </p:txBody>
      </p:sp>
      <p:pic>
        <p:nvPicPr>
          <p:cNvPr id="5939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t="10625" r="20670" b="9641"/>
          <a:stretch>
            <a:fillRect/>
          </a:stretch>
        </p:blipFill>
        <p:spPr bwMode="auto">
          <a:xfrm>
            <a:off x="4786313" y="3559175"/>
            <a:ext cx="4357687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2" t="32281" r="14027" b="18500"/>
          <a:stretch>
            <a:fillRect/>
          </a:stretch>
        </p:blipFill>
        <p:spPr bwMode="auto">
          <a:xfrm>
            <a:off x="0" y="3559175"/>
            <a:ext cx="521335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AutoShape 6" descr="data:image/jpeg;base64,/9j/4AAQSkZJRgABAQAAAQABAAD/2wCEAAkGBxQTEhUUEhQWFRUXGBUWGBcXGBQXGBcXFhgYFxwUGBQYHCggGBwlHBUVITEhJSkrLi4uFx8zODMsNygtLisBCgoKDg0OGxAQGywkICQsLCwsLCwsLCwsLC8sLCwsLCwsLCwsLCwsLCwsLCwsLCwsLCwsLCwsLCwsLCwsLCwsLP/AABEIASoAqQMBEQACEQEDEQH/xAAbAAABBQEBAAAAAAAAAAAAAAAFAAEDBAYCB//EAEYQAAIBAgQCBwQFCAkFAQEAAAECEQADBAUSITFBBhMiUWFxkUKBobEjMlLB0QcUFRdTcpKTVGJkgqTS4ePwFjNDwvGiJP/EABoBAAMBAQEBAAAAAAAAAAAAAAABAgMEBQb/xAAzEQACAgEDAQYFBAICAwEAAAAAAQIRAxIhMUEEEyJRYXEygaGx8BSRwdFC4SNSM2LxFf/aAAwDAQACEQMRAD8AGZThw67jhXDluzWMLjYdyrDMWXYgAgk90VhJqmjTEt76HqmAxC9WN+VQvChTVy2LBfaa5s6sVb0VbmJHKuLubNliZRzXEgrArfHiaaLjBxTbM2G3r0ooly2LNoVTM1uy6lQVZOhpAR32pxRjLdjWxVjRatikMk1AcTVKLY9JDcxyD2hWndeY9Kq2yu2c2+AIJ7pA+JocIkvLiX+RJazJG5gf876NEfMpaJfCyxbuqeBBpSxsHA7IrIkE5z0hw+Fa0t+4tvrS4UsQAAiM5Yk8BsF82FVGDlwJySLGU48X7YuqjorE6RcXQxUGA+niAw3EwYPClJU6HyW5pCPIGm1bukXOrOsKG0lyJYCFQfWY8AO810tXKmEFUH7lvIsxuLiha1Yk2nsu8YlbatrRlErpAIENwYCplCNXt8gU6ZsMNjirCDtWMkqLi0a5Myt6NzyrmlXFESaUrTA13GgzHCo7vY645U0D7uLnatYwMsmVtEVpa3RjZfspSbKRZC1BRIKCWyFjJq0RyTWlpjRHevMWCJx+VapKC1M1SpWwP0gudWQm9xvsjh7zRGerl0Q5Kfg0378EWF6O37sG82heSLsB5mspZor4QcIt3LxP6fJBL/oqyBvx8Saz/US6FOSS2iv2ILnRYDdCyxzViKffvqRJQfxRRX1thyesPWIN54XF8fEVrBqTtbMNK6bry/ph3AYsNphgyOJU89uKkcj+Bqnb2a3+jBTuk974f8P1MZm/5OTjcY2KxmIIAhbVqxtotoSVHWsJnckwvFjB4Vay6Y0kQ429zdWLelQssYESxLMfEk8TXOUdzSoZgbGQrfsEXNQ1EOGU6WVlMq6tyIO9bubuzSONLGov3OLXRxLd0Xtd17oVkLuwYsrQdJEAAAiQFA4njNS5tqiXBWXtBFKiXElVzzmpaRFehDdxRGwqFGyG5CsMWNVwNNsM4VKVmiRetrSLOzSoVnDNVJENjolUB3dfSKuKstIEXs16lgqLquv9Uch/WPhVZIqS3ewZG5NQjz1fl/sKYGyLfbca7p3J7ieQ7q4pPz4I8MFRcKXLraWJtSNogyOcHvqoJNrT9RN6kmirmmHt4cAlyW/rEkk99KacZ6WyVGXN7BCy4a1qUyfh40pK2jWW7TRSxWGW5JjtfA0bxEZuDYuqAIBMgdzjl5ESK64StDk68Xrv79H/AGaxWkAjgd/WnNFT8xqyJGoAE2kAUAUWbzdkOIWmiaIEwpYTT1b0S9+DlcKe6m2I5xOEqUZyW4sPYinQaQnYSpoaLJdVEsQAOZMD1NUsbfA62t7IHXukOGBg3V90n4gVquzTBaHw2/ZNlnA4+zdP0dxWPcCJ9ONTLFOPKBaG6T+XH3L+mKih00DMzxMVvBUrKvStXkU8osBi99+J2X7gK48uR3pMk9Mb8+TS4DCqENxj2hJ47Aip1J7MSae0kZHOs6Z7gJMqogKJA9e81xZs7TcIOvU9DH2VSipJ0udyjmGaMyLqMFdp47E7ee1c2jJeq7v5HY+zw0V9fUJdHswMkXDCeZmZro7Nmt6Fy+Dk7T2VwheNK+pr1w8JqHLceVdcnS3PPey9epnel9r6MXF5Q3vHOtcL8VGiSktPmXujmI6zDIfA/M/dFdUlsZ45asdsvmsWMVSOkAbb06NLFiDVRQWF8HgybU86zhN6thY5tFYWiOIpuWplKVrghu296tIx6j27NUNEeZ48WV2BZzsqjmfPkBzNaQguWy2tNJcvz6er/NwNh8pa+2vEsWPJfZHkv31ll7XW2PZEOUYbt2/N/wAeQTwuUWt9IUAd/hXBl7Y4yqT5BZJyurKmLyK1cBKLuOa8veK3xdta/wAinN14/qU8Hm93DsEvEvbOwc/WT948xXfFxyq1syfhW3Hl5e39FnP7nZBUzMfGrUXpDJB6VXVoP2bKrh7ZjhBjvNeW/ibYpRpOwTmw0Fy2oFuCg9/KnkyNYtUTbszhKal0MumIEwQSdtIEngYrx2nLxHuTSrTHgKJZDKC0AqOHOPGtHNSjpRi8cu8UkxPfC6dKAxGw24b8axxS0ZFKzVynKLb3NbhM0Ny2CkjgIPGeY91eu8Vuz554ZarXBX6SJGFYHkD8a0xf+RGmPZoq9C2//nUd3+ld0+DLD/437h01zlDTSEA0sGlaLKOb5klmBuzngo3Pn4CtIQct3wS270pW/wA58gb+msa4AQLbX1NXHuoepCU1zKvZfyMmJxaHULsnmCJB91K8bfBVy/7P6BLA9JQSFxKdU3Jhuh9/Faru73i7C2lcuPNfyjS2FkT6Ukt9jVRV+hncGrYi6zk9hSVT90Hj7zUdrkovSjJv/N8v7dDTNptWpUDXHHu8a83K9KHgwqbufABUW+0QSWgkTwk+Ari05ZbyWx2wePDK4XuBksaHRrbXAS0t2jG/HYfI1CyZFNxdVwtjoqEk3JbBvNcDbuAaN5EkH517OLJKO7PGWROToznX6B+bsO0Dseen6wHugivUitS19DqxVenpybfAsDbQNuvOvLmnbIzbPYCdIbalgRvw4zWWWTUdK4F2eVZko8XwZdrqq5B7Inbmf9NxXnKLq1ue85KNtKt63LWotbIDS0gEjkJmINaaL8VGffpPQuvUhs4O453LDTvy5j/5WVxW9LcuWtKkbzo8iLZIKksD5ngI3rvw6njVHjdpUr2/GVOlt2MLDHc8a68KvJZEWVejtwoiyCAf9PwrtdNUjLE0oUaKa5mU1QqQFbPWFq1sO0dh5mscat2+ho3ttz0AGWdHty7dp23JPyoydobMq0qvxl7F5QVIBaB3Daso5LVmMm7opPh1kKrhmJPZnfarU9t9hpSqyDH5U0dsbH4eda483/U0T8hsoxz2GNlzqRhCH7LchPca7sbUlqXzLhsqXD+gU6ND6NIEyK8/tjcZtsnOq2Z3exCsscIJB41wYM7nl8TO6eNxhFeZUBQrIGpiSs7yu3hWuV6ZUnt9ysGLVs3wCsZhba3gBcOoIraQGGrz5b1yTnlcHKtrfJ1Rxyk/E9t7NNhLf0OsrvJA57Tsa6eyzlOCs8jPiWPLpjwZbNbIfHKw9lS7f3dvvr3cEnHD9CoOmn7/AMBnIcXqJsnu1KfCuLKt9RnKTboJWsEJJ0Fjy4keemspKNBBRxvUluY/Mcqi+1xl2YkjaYPEwORrhzY5xhUfoep2btMF8XL+5Ktrq7ZYJDTuOf70HnXMpyvQ3+eR1TUZqM4rdfIny4s7aFB1N3bz3+XGljwuckui+hOeaS8T5NxlWEFsGYDRw++vUjceHdHhzdzk07v6GZ6ZMHKKTtIB8q6cCfQJOoP85DuNvWzYVEG8LHhFbSSi0kiMifCO7C9kVnJ7mjZ3SJsGdIX137NvulvuH30TWjE2bRW/svuGrUW7bMeVefVvcye7MTmDszlmukajHlPDyqn2iDWlco2XZIOpSAadi5KgsQdmE7eIPfWEozns3R0ZJLTUEafLs+66Ld1SW2EkcT41pCPd9TkyYXLxQVeYOzTAkSOBG48INep2fIr9yMbqi70cxe0DY/XHk3Ee4yPdS7Zivf5GueNrUXM6yoswuI0Ahuyo3DGNzXz+bHLHvFW73N8GfG8fd5Pb89QLlSXrAu7BlO4DGDq7xPfWn6iDktXJusWhXB36+nqX8nyrr7ou3DtG4/q8gT4UOcsj0RW3mVLtLjh2+L7WGMa6odKnsr47V34rWx40Zyk7luAMiw3W3L972f8AtL4xu3/qPWvZ2hGMfm/n/o3j8TXkq+b5OreHZCLg2a32Z718qwyQq15kbxW/4jYYa+zqHtkEke6Tzrh2i9waSBzYRiVtssMSTqBkQOJArTHPwt8+gsMpQhO3dss4vo9YKkvqmJmfu4VjjUE7a3HHtDhs2VMqwqWtV6FXs7RxJHfWiW+lcExk2m27RyMwBJvXdttIHAQOdVOO9REqttGZxFsYm6DqOkHYDh511YFpW5TSl4fxsh/KZib2DwlnE4doe1fTVP1Wtsrgow9pSdG3vEEA1calJphkpbo0nRLPxjcMl4W3tEgSjqw370YgB0PJh8DtXPkhpdAnYZqbGVM8t6b1t+/Us+h/GryLVja8i4vf5fZlq4+q0yTuflXmTeh3Vl40lO2ZHH4IBwqy2oyxkkbchNZ64adTVHVOHh8JLjQlm0AQJM7c6xc+8ldkJThvQPyjDobyy0gnXsTw7vCtK1J17E5sndwcpLc0eb3lZjA5GfeK7MCcUrOGDugPlOAa5ZJtmLlt2KnkQYJQ+BInzr2E4yuMuKRvGTcWl0YTy3PgDougo44g7H/UV5+bsso7rdGelPgJX8YrrBCse/bh51wvCtXBElN+G9iFcZatCS4WAdgRW0cc5bJFLFfqwBcu3Ma/V2AVte3djsgcwD7TeAr0ceBYVqnz0X9+n3KtR2jz9vf1K3TbpimUpbtJhmfUDoJe2qGOJ2JcmTvKiZ41UIvI22yHJRVILZDh8Rewy3cXpS7dGvq0UqLaMOyh1EsWjcydiY5VWuN6TWDTVSK2U4m7h7pss8LMoTzE8KyzYVJaq3I0N+HqvqvM1WIyy4WR1fddwN+fGuXG4qLXmJKFNcEmLR2Qh4HKQTUwxq02KOOPMtyXAZcioF2Kxz3nzqpztjlNSMl04xclbVtBvsNuVb9mxp+JlaqjfXoX+j+WLbQGBMCt8sq8KCtCoI4nDJcADqGCsrgESAyHUrR4EA+6ua6JKWRZV+bI1pW1W+sdrSxHVI51dSDO6hi0cIBA5U5S1OwSCNQPc76Q2tdrb6wgqfEf8I99b3V3wVCL/b8YEwF1mhu47g15+WFWmXkSmqRax+H1N9GYbnt8q4pYIyVyJWd4lQCzXL3doKkNwnkB3yayxdmlq34Ol9ojKPi2L+GytLQktqbSBPh3V04cWhs4subvHutjjMboVW5GJ9K78cbkqBbss9ELRXDq32yW9x4V2N+J/nBUdo35hLHZdavCLiBu48x5EbiksrjwFp8gl+idv2b15R3ag3zFV3qfKQ7fn9EdWOiOHBm4Xun+u3Z/hUAH30d/JbRpexL35b+32DqgKAqgKBsAAAB5AcKwsAPf6NYZ2dnt62uPbuMzEs02mV1QFvqoCo7AgbnbenrZLSCzGkhmY6V4EHRc4aGDHeK6k5ONI1lGTUZeX2ZoruNusgdQAnmBIjxrgioRdPkycYx2uxYLEW3E6wJEwXHxFNylfBKk7poo4zpThrLC0z/WndT2R74qnhySWqjSSVX9Opn8JmovYwBRGiTLR2geBHhXXjxKMbYLROSitupsbawPj61zydsT5HqBDUAKgZzhcT1toT5GlqrY6Fs9S6gjM8G1om5ZGoHdk5z3r+FVpWRV1IkqVogwGcq7SDDDYjn5EGubLglHZmMo6l5lrF48nf8A576iMNjOcbK1m5Lb+c8q0rYFSIscuoHYnUdCjmxPyrbHs9uhSTey6h/BWertpbmdChfQVrwjWfkixUWQNRYD0WIVIYhQBBjr4RSxMQJq4lKktUuEZjCYV8cwuvIsg9hPtR7bHu8K0yS7tV1+xG8lrl8l5f7NEMuAmT1kRy2HgBWUcj01waxm1HTwyFAq7tEbjgKvfhlKb4YOv4TAXnOq3DLxJlVPf50KeVddjNOMpcizjKrLIj2ZRlEI6DZSNwp7wRURyuN27Q5qEoaZvbz6p+aJujebm4Clza4mzDke5h4GrlG1aIg2/BLldfNef9hs1kAqQCo3HZn8rxkKBSkinLZF04uacdhamUMdl9q6ZZYb7Q2b1H31vHI+BXF7/YpDJG4JfcDuIVqbUfImm+Gv2LOHyS5qBbEAgcgnPx33qXCLVUVp82F8LglQ6iS7/abl5AbCjZcFXGPwl0VDdkHYqQFQA5oAagB6OoGX6ROb1y3hk/8AIe2RytrufWuiNR8T6E5PFOOPpy/4QfxF+zh7KoXW2IhZ+EDia47cpuXJo6bt8E+WOjWpW4Hgdo8PeQeFEpb7qhaPqUMJjbd+/oFxSqzpAg6mjjPhU5cnd+7NJwlHhbVyWcwwthAGcyu8mZ0niG29PfWeqUtouzLuskk16A2/aF+3aVG2BnVuATuAD3iDXRjxSgm5oSwylhcJbWkZvEg4e+GkSjhGI5o/4N861wzvYx1TWO3zD6rr9Nzd23lQamSpnTJbipEnVIR51hcUVABPKtHAjU7CFjGGlpC2X7Lk0+CqLtladjouW1qdQUTqKTYzsUgOqAHoAeKYCIooNyDEXdtquK3GtuQJkxUYm9cf2URR/ekx8qrL8FChTnOXqkXrdq2X1usg6t2HDnEngIrgnJp+FmHaU0tUXabMt0gxAKXltE6JiFJGpefurHLn05Ywvfq/U9fsHY593rlsjPdHA1os+4bYrJ38vSaz7bJTSX7m3ZoyVqr5/YnxWJZiSXZVYyVYSduQiowT7prSrrqtjXtMVni4aq9D0bo3pfCiRDISIHdsRt4g16Ec7yR7zVueT2hTxvd3sDulmCRsLduLsSs+MrzrfHUppktKd+qr6BTJ31WlPgPlVZOTPG7xQfoi5UDFpp2FGCxuBIM1UclmUlTOcMIqmOLDGFqDQKWFoGXEFSBIBSEPTA6FCA7VOZ2A3JPh8qLoaA+I6U25K4e22IfvEqn8USfcDVvHJbydff8AYfrwiuuf4v28ENP9V2n0ZKNMOk/p/sWpdJII5bnuGukI82rh9i4AJPcG+qT4cfCmoSSvlegU1uUltxiryqJP0LR3qAQfvqcsdWNfMynG4zX/ALX9EGuk+2EuFQJC7TyPCaycoxgmkbdm2mkjxnDO7MywWJJXV9kePhXDmiq1cdfc9jHknkVNdflXoGLNti6jUGI5EDcDmK4ZSWl7UejCeOEWmtkUMz7JhZB4w3A104VaTl/s8/Nn8bca9zW9HbZNjQ/ZmIMndoJ2HGIrrwNcr8R4uWWqWm9y/wBIQtrBFQSYEAnixYxXZitzsuLUIyn5JhTJremygP2R8qvLyZY1WOK9EXKzGKgNwPi8NWUGXkjYEv4fSa6E7Rz8Mt4ShmiC+HqWUXUpCOqQDUwJLSyafCGluAM3dsVeOHU6bNs/SEe2w9k+AO0czNWn3Ub/AMn9Ab6/t/YVt2kw1okAIiiSecDme+uaU7fqKEVKW+7B1npALx+jPEbSvy2rmWZXT+5efHPHBNKzrGYBcQul1E98bg+fMV3Y5uLtGVNPw7MEZdiHw+JQXiSUDJq+1aJ2JPPS0b/ZbwrodSg0lt/P+/4OmHjTry3/AD8+poM0cXLLrqO+2nv93OuVwVX0JjjUbldJGMt5JcsXGdIA0nUInflNePmlf/HkvZ7P0PUwvHONxlzvQMBZbxGmXkQ0kKJG5HdFJuLxqV7fU0cL5XPUILlwxFztamJ07LAEnYwTy2p4pztRxpe7JzLFjjbPQMrSwvZKqukQCeB74Jr08cNPxvY8XLJuTtmTz2+MRi1w1re3bYO55eC13dnhUdbM8vigsS/y59Ir+zYIkACsZO2ay3YmMVJJzroDSyLEoKzSNpAbG2q2izmmQ4cRTYIK4epNC9bNIR0TQAqYE1ltILdwJ9BP3U2rdD6GVyi1c/NAyE6rjlnYfW79veTUZ3eV2ZZ3KPwrhE2adY1tbV2WVpknZtI4E1z5pxxwc06Z0dmjKUNU1v5Iy+JsdSQNbFJ5cRtOxryceVyTdVI9pQaWpB7o1njM2hmLERp1ASV+zPfXbhm9keZ2mEov4dvzck6T2Yey5HthSDwKOdBU/wB1z8K9bFK016X81uc2N7v9x8JmbYW6LGIHYG1q+R7ouH76Wbs+td5D3a/oym1q0S26+kvJ+/oGGw5Z3GoMTBDCAIiI8a5JqE8ac0dCVYq3XUoHJbTtC7MD2o8Ocik+z4mra2Kfa5y3UmkwguVWUKGCXHOaeOKgmsapESyTyy3bYH6RZoCy2rf0lwcFHBJ5uR8q7MGPlsiTjidyVyfEer/0W+jmTCyuo7ux1M3Mk1plyf4omMdPilvJ8/0vRBmawGM6zSCyPqqLDUitevSaKNJMH416aOaW5XsiqKQUw9SWXUpAd0ARPeiqSJbLeDYMCOR29x2odopbozWT3blvD3LQMXLTFfGJiR6fGpzae+bfD3JySrxFr83u3Uk9pgDx4x3Vx9sxRmlp2OjsnaIwX/J14MRmtwqzFtx9UAct9zq5GuLuW3pezPS7+Omr6cf0EOj2IQ3rRtpGxDGZO42+Va9lw5E5Ob26HN2vtSlST55D2fE3LuFse0bisfBVYOZ/uofWvWwtLVLyX32/k4bVSa9EGs2wS3QQQDPfWmOelUOWmS0y3RnDkt5ARZuso+ye0vodxWlwfxIiKyx2jK15SV/Uiw1nF29gEk84PyqXjg+pUZZFs4R/csNl2KvbXLxVea2xoHvPE0lHHHcT75/5KPtu/wB2FcsyW1ZHZUTzPM+JPOlPLfAoxjC3Hnze7fzCE1kMU0gFNADaqBUBXu1VClIqXXmmRdsmw6UFoJWVqSi0tAEgFSwB2Y2SeFbY2uolsW8uYjjSkKPJR6Q4N1b85sjXtF1OJIAjWBz22I8AaSiprS9muP6LaVU//hJkd9byzbaNQgieHrXLntOprgmcXP4lVHYyC3btdXpVt5kgExM7zQ82qeqx6qnq1HOMx9jDpI0iOCKAN/GOPkKcYyySqO471O4/uQZDYbW2JvqVuOIRTxVDuSRyLbbcgBXTUUtEXxz7/wChpppVwvr6hctSZI00gFNAWKaAGmkAqBCoAagBU9ijMG4TVGHJLatUFpF+xbpFF22tIZKKQWdLQNHTJNCBqxhtTJqhxcI4U+eSlIo3cusMS2k23PFrZ0ye8r9UnxIrS5VT3Xr/AHyOL0/D+xUu5Ux2/ObkfuIT6/6VHdwu9C/dg7b2S/PmT5flFm0dQDPc+3cOoj90cF9wqm3VcLyQP13+xegmJJMcPfUbLhCbt2eW5t+WPqb92z+Z6uquXLerr41aGKzHVGJjhNdC7PauzNzKn67/AOw/4j/ap/pvUWsX67/7D/iP9qj9N6hrF+u/+w/4j/Zo/Teoaxfrv/sP+I/2aX6X1DWL9d/9h/xH+zT/AE3qGsX67v7D/iP9qj9N6hrNZ+T/AKdfpJry9R1PVBD/ANzrNWssPsLEafjWWXForcqMrNnWJQFTAN9hvQ1pT8iaLVvBt9lvQ0tL8h2i1bw7fZPoaNL8gtEwsn7J9DS0y8gtHa2j3H0NDjLyGmiPF3CgnSx8gT8qlQk+hLl5FXB5rr26u4D4o4+MUnjmnwVTq9i9oJ30n0NVpl5CUrF1bdx9DT0y8gsY2j9k+hppS8gsbqT9k+ho8XkFj9Ue4+hoqXkFoQtnuPoaWl+QWY/GfkuwF249x7Nwu7M7HXcEsxLEwDtuTWqyZEq/gmkQ/qly79jc/mXfxo73L+INKF+qXLv2F3+Zd/Gn3uX8QUhfqly79hd/mXfxpd7l/EFIX6pcu/YXf5l38afe5fxBpRyfyTZd+wu/zLv40d7l/EFIcfkmy79hd/mXfxo73L+INKDXRvobh8CXOGtupuBQ0s7SFkjjw4ms5ynLn7DSSDvVHuPoanS/IfhLGW9JcPfYrbZiRsZVgPUiu+WWMVbM4xcrovYjMLaCWMDyNY/rMXmNY5FE9JsMP/J4RDT8qr9VjGsUn0LlrMrbGFM+4/OsP/0uz3V/RlPBNK2dY3HJaQu8wO4En0FdSzQM1Fsp4TpHYuCUYkfukfOqeSK5CMXJWi1+k7ff8DUd/AehjjMEPP4Gjv4BoYjmKd59DR+ogLQxDME7z6Gj9RANDF+kE7z6Gj9RANDF+kU7z6Gj9RANDF+kU7z6Gjv4BpYv0jb7z6Gjv4BoYv0inefQ0d/ANDEMxTvPoaO/gGhkiYpTwNDzwQ+7kddePGl+ogLQyN8eg4n4Gq76PI3jklbORmNs8z6Gh5oINDF+kE7z6Gl+ogGhi/SCd59DR38A0SPJMjzY4e2WAUlsRYtnVwC3bioW48QDNc+WOpV6MeN1ENX83tXiTbvJeRTv1bhonffSa8TtWHJFWlR14HFvcF6tT7GBJ3PLwrmnOWinyelBRTRouj192cAQBzNX2bsjjJSfJz9tyRSqK3ZrsZhhcQoeEV68ZvV7HmJ0zz3IcpuNcuKpOlGI2rvySTQtDTaToP8A6FviTq2rDVFhUuNRw1m+g1FSRS2DXKPxL9i3hL4cbVMlRad7osgRUgMRQA1AhUANQAqYCFMCC5iQG0dosRMLxA4ai3sim5qKt9Pyi6qrKf5/faNGHMAweuuRMdxVSfWn3sVu5Jeyv+kJypbNIspjb863soqgbDUWE9+qB8RzrKeSMls7+hLmmtPK/PQnwl9bi61EAyCOMEGCK2lF0irtWSVmIVIDyLOUVbMOpdTfw2pACxZetWVCDdpEiOc10Rle3oyXFq0bA37eOx1u9hYuLbw123fuheySz22t2S3NhFxo5TymuKcXHC4T232/s0wupj4nJGMlY4wR/pXmRhUtzs76rfka7KLiomjTBgLw412Y8UocnHlcr3Os+z1MNaLORqjYeNduLHKTJjGlqkC+gt2LLu3tsW9avMpJ2iILUm/Us4vPTJTYDvrFQk1yOKfKDuEvB7YJ4RvW2GdRlGRO/JmcuH0rgcJNH+A8e1r1ChrMs5oAY0CGoGKgQ1ACNWtlZUY26BeWgG694nZhE9wUmPKsZ7x0v3/cnM9TpeyJ2zuyzAByFmC+lio8S4EcduNZRcNWm1q8jRdjklcufK/zcL2MQmkwQ43BPHccjVZIPoqInicXsvkYzpblIvjRZuvhbrGbV22zKvWHbS2kiUbbyMEcwejs05LwS3E5KStfnv8AYB9BruZWWP5+MReU3DZGllfqXDaZu2yuvQZDC4rFdMHgZrfIoP4SY2uT0aK5zWzKNlLA6lrleY63j4aCGEzd02cU/DNbkSafxIgxXSS1bYsEMsZIHz8a0j2fU+TnnPH1ZTvdNGYfR2yD411Q7NvbZmssU7W4Fu2Ll867zEnkOQ8q6E1HZCpzdyDGW5qLC6G4CsJtjWTu1XQstjLT9qahKhKcX1Li9I1Vert78qFAanFfCXMo4SeJon5FKOlBM1mAwp0A4tmqoKYxtmlQUcxSoQ1AFTO7/V2HI+s0KvmxAn40S3qPn9uTXHtcgJm9s28MVDAKqidwNtu/w299Y5J7X5k9kjbcv2/PMqYXOMMbekkzpgIDvuIjwr5qfZ+097q9eT1owvbZJfYqZNibsoAwB1gsST9USNBEwTy869zH2m8t5HtX1MM0FK9N1wvZGtzJRcskKIKjUNogjeR5HeultxkprzOCa0St9dn8y9hL5uWbdw8SIb95SVb4g11TSTpccr57kpOqfQepGWsFaUrXjRjKzfLKUZArNMAK7IGqknG2Ar+WLPCuqEjkyQjZA2CVa31EJJEAO8Ck5EttukGMLkgcbisHlo3hhjVyJ7vRYAbcKlZkyu7xPYDYnKeqMgVtDNezOfJieN7cBHLMXVNBF2aHDmRUUWVcxzQW26u2oe5zmdKTwmNyfAUfb8/LK2StlD84xDHe6VPcNKx7gJ9ahyiuhOtdEdYXNbvEOLgHEMB8wJHn8DQpq90JTiwxhr63lLJsRsyniv4g8j+BFacFNHNKiQZ0jPZs93Wif4HPzApV4vk/4L/wZS6UYJHssWJG6aRxBYRtHlPpXFndaV7mnZK0K/zcy2X4CyLZLcUPaLHSR7687NPKslLh8Uetg0yx7b1/HmSDEtcBt27fWSOzpI3J8zuK1h2PVNScq87IyZq1cV5G1yjBNaw6LdbU0NwMgKQYUHiY7z3V6U2nFqP/AN9Txsqag/dEWQYxusewsNaUagfsszGQTz5mumO+HXLm6+VDy+GS9Vb+waj/AJtSsKRWsYiBXBR2SUZbkOKxE1pGJlOSXANuNNdMInNKVsG44kA1siXwSZFhdZrLJKi8EbN1YthVECvG7VncCpNyZ3buTXF2ftUpSoUo0C+kNpQokgajpE82gmB4wD6V78bqy4S1R0swuRZit0s1udGtlVtocKY1rB3UmYPhXbTS3OSOzNccWbVi5cHFR2Z+0x0r8SKiS4XmdMFYLwWGfRK7sDLS0Ezz1d8mawlUpUYZZ6nSe/QqZ1mF+26CyIIEE/aZtiZbivl3VwTyKU3C9kej2fs8NK1K2+vT2LWCxaIQjn6S4QSwBHa327hzqsOeWXw1wYZ+yd0n3b97LOGxBt3VcjSJ0sP6pMH02b3V6OPfw+f36GEXewfxVuDTTtFMF9IbZOGLASbbJdjnCntf/ktT/wA4+u37ql9aHHj8/OCPH2FvWk7gQ0iJ+rsROx8RXBmhJulyGF0nDzf8mRw2X9ZfuW5+pp1ahH1t5j0HrXBlyOEFKvP6HqwjHGqj/YTzPAXQwAGwggjbTHOfvrk7Plj8V7mM7aWn5hfANowyniTLsTwluyI7gYmK+gnHStPHH9v9jz83iVdW/s+SxkFoCybkCbjMfGJgfAA10u0ow8l99xrdt+u3ySX3RemixAYXDWPdld4xipNXGJnKRIlmatCSBWeOEG+5JgAbknurWMWOey3GyjGmy4S8htsQCA0bg86ynBS3i7NOzG7w99bi7EGvH7T2aUhzhKD3JbViKwwdikp2RKdnm35cLd/ELhMJhlJdrjXmYGBbFpQoZm9kfSn02kxX0WBwjbfTYypvgqdGMtayi22uG4VAWdKqAAANKhQNtucmrbvcmPJrcxtE4VvBrZPkHE/P4VnJbr5/Y6oEWDUHRqbSvCfEbie+sVLTe25im470Bc+x/wBKQpLC28agI7uXMbivIyRrK/U9XFCSxpLjZ+xFiLxu3raWUNwhlYcoAMlmniKfYsctXeS2W9/17ldqmljpv/6F81fUFUfWYkR4mBXr9nX/ACL5HkQ23NZjeNNcFLgp3dRHZ94mKKT2Y7aAb6sKwRj9ET2G5DutluRHLvEUpRc3fX83/sWSDe8Rswy9brC7audXeA0meDDkGA4kHga5p4oSTTW35wXHtTXxbP6Ea4S6QBiL66AO0qSdW8wWPL3VGLs3Z8UtSVvpYfqLWmP0u/sq99yffEnqrQItD678ABzA72I2gcPn3Y4797l+S8/9eb68Iztp/wDt08or/XRct+lhxoACqAFGwA5UNt7spJRSijjVUgUBYqidI4tbwBJ7qY1EDZpnxR+ptIWvHYKBPvPhW0MepWuPPyBzUXUd39vcrf8AS2IuKr4i+VI9kDW0x5bVL7RjjajuFzT1SfBQxeU6i11rl5wmxZo279vOoUlFaVFK/Uzcnrrew3ltvSmq3c6zn9lvhsaxlkadSVHVj7RJeGX1JcV0sbRoPZM6WMwRAkCeU/jVpJ8BKeKK1pb+T6FP8+Z7Sjclt994BMgT4Crji8VswyZnJUgpkmWe02yjck1eSagtxY4bBO3mmHhrbNqDAqYGxB2O9Za5PoatU1ukwcMEpEBiQpkbbx4jmOFZOXitiy4lNbA/GZdba7qZdU6ZIYgkjvHA1LhGSp+oLNkxtU3X0LWhbRGjshRJmS3Hhq9ru8KiOOK2SFknPJNNv5HeR4Q3rnXOCqIezH2hwie7jPfFdmju4+r/AD/Qnvsg9fuSajoNkOqgDpoIKsAynYgiQR3EHjRYWC3yC3M2rly14Ah19HBI9xqrT+JJ/Qd3/v8AEJchSfpbty6PsnSinz0AE+tNSjH4Yq/Xf77fQHfnXsv5d/SglbhRpRQqjgFAAHuFTJtu27YlSVIYmpAagDjF2NQENpjjtxql6iptc0AOlRvYfqntMO32VXi2rl861w6Z3F8kuUo7R+V+YTybLRh4d5a45+kuxJLRJVe4DfhWGTKpKl8K4X8sFpgmr92FLy2w2oHcmdjuQeXu2rJJavD+w1CWr0fQAZzhUFxrerZ1DaJ2PGQZ9xrbUppSXQebFLJFKP3r5g+xgLYJUXNDbaRP1tuXjtTc9S2V+foLJhmt2vf+ypnOUs6G4F1Mo7Q+0o5+7vqsclF+hKW/own0Sw3WWQSCCGIgwdjBEEct63lsXCKcQhnd8/8AaQSqxIB4njv3xXFdu2y5T0r3+wDxTEklVC6P+GuSXaWtrLw9mlP5k9nMOwG1Dx33B8uVaYcneS0MeXHLDLSg9hsAmJtB1JDcDMbMOcR5H3106dEq6GU3Z3ayO2u7sz+Gyr6Df41rqr4VX1/P2Dxe3t/Zea5tAAAGwA2AHgKzFslSImpAcRQIegY80AMTQA00CEaBipAcY24FXURPARw3PeeVWr6A5KKtmbt4oXcxsJDuiguJMgEyBA7hE1dvu5SVLoTalPnhGpza4wtvAlF324jwEVxydRbXTf0KioSlUjC2czdm3IHH6ux25k8zXmx7Rpbvqeuux3K7rk7wOaGXDsHIHE7nyk7/APynn7Q9PhtJiw9mS3luyLBZj1jrqUA6hBAkgTFX2Wcsc9N2mV2nDGUXS3Ru8LY49rlAMbsTsQfhXe26po8VSk14lQK6HLoN1Ps3GHlG/wD7fCu5vVjv0NI8zXs/3RBi1UYp9TEMSYHfIEVy7uFJES6P2KGZm2quHdlLyJET5jurzZxepUro7cTlKKV/sQ4XCqW1CSAqKCTM6RxYd/jW3ZVLdtdX+Iz7blUqgnxyazoyD1bsfab5AD/nlXfPakcyRZc707GcGpEKgBqBiJoENQMY0ANQAjQApoCiW7iFtqzuwVFBZmOwCqJJJ7gBVx5GnTMflmOCYyw0AJeBKMe67DAEcuM+Go1WSD0SIT8bvytfuazMcUFW7ZTtagZj2dWxk1zRjOVrox01JS8zzTHK9q4AAQN9/Pka8zL2ZRvUe52ftUpr1V2VrbTcKTGoRPD51DVY1LyOiMo63Hqw9k2BuiNCgLudREwRsBx2ro7JjhN96+VwcPbs04xeOKXsa9MYogaSsDtSefGfWa63rcW2eUpylu/2BXQ1yxvXDwa6xHoK76040vQafjm/ZfT/AGG81y0XSLiRrAjfmPPvrm42BrzM1fwLbC8jagZ+qSPhsaO7/wCpMU03TLWByi67CAUXjJED3A7mqilFeImKaVN2aZVCIEXgBFTy7ZotiEmmIY0ANQAqAEaAGIoAVIBUwGoAVAbGE/K9Zxd6zaw+GC6L1xbbDVFy65BZUHIIAjMxJHAd2/RhcU7ZE7LNzKbhwGEYAi9Zs2JB4h0tqrKfGQRVxkm2n1CVpLIv8ft1NB0dzwOpcJrZyAy7Aq3CDPjXDODxT9vPgqSV94t74oizzAC9fUaNDmYWZP7xA5cazyKGWLiaYs3dZYvf3A17ozoDOe0bRlhtJ5xXN2fBJyanw+Dvn2mNKUVuuppMvxYWyDbUOu4J2EEgbeNdEMKUq4PNWXvP+R8sz2cYlgNKyXuwAOfkK6YQ7ySj5C1VHU+DUZNgeosonEgbnvJ3J9a1yzUpbcBFOMafPX8+nyLiuRWQ0yUYg1OlD2GbEGikFkJNMQ1ADGkA1MBUAKaQDUAKgB6AGoGNTsQ17Co7I7KC1slkJ9kspUkf3SR76dgSss7GhOh3RmczyG5bc3sKQGP1kP1X/A+NdSlDKtM/3M0nC9CuL5j/ACv6Gw3SpFdfzi21m6vtRMjuk8a5snY8kV4d16FxliybKW66PkvYfpLZ1a9WqfryQB4EfhWCjOq08FaHwijdz4ElMOhvOTt+zTuE866MXZcs93sur6k3DG6lu/8AqglkeQsG66/27p9F8FHKt5OGOOjH835hUpPVPpwui/thp7ZrnHRwRSYjmkAqQCoA5JpgKgB6QDUAcmgBCgB6AFQMVADU9xUSGgBgaAOgaAIsRhUcQyg+YBrSOWUeGKUYy+JJ+5R/6cw5M9WvoK1XaZk91j4r7lrEXLWFUKijWeCgcPExy+dZTzTm+TWEIxW2yKN/HXS0G5BPsrIj3L95NYXF8CeRLhfnzJbGMvKCwfrAOKtvPvO49aar2EskXygrhcQl5NScRsy8wf8AnOqunTKaOCKbENUiEaAGoAagBUAKgBqAFQAqAFQAqBjUAdmmIQFAD0AKgZNhxvTbpBxuZq5dZ3e4ELktpWPZHAH0ArKclCPNediyNbL8f4wLi72K6x4ARQCFcBST48dz8orzZZsdKSla8jthgV6tPvfr0+ReyHNm1DDuJMajcO0jnM89wa6MOTWtbe3FGfaMS3a2+xby+y2Hxw7RKXpXfhJ4R74+NdyqWLblHMm2vKjTYkQaFuhshpCFQMVAhjQA1ACoGNQIVACoAagBRQMVMCSgBUgFTAVAE+GO9EuAXBmHsR1ttiwKsSIMSDtPoQanIrS25BumpAfLmNktYvOOr1KQ49oeBPPhNeZnxKDWRRfHB3YcrktTVfnURvtevAi01oWVGpe1DKTyO331t2bC43KTT1ccGXaMsNDjzv8AjNNcPWXcOByIflsBv91duDZSvyOVbq6roGcSd6a4KZWNMkcUhimgBTQIVAyqcwtftbf8afjT0sVjfpC1+1t/xp+NFPyAX6Qtftbf8afjRTAY5ha/a2/40/GimFoX6Qs/tbf8a/jRTDYsI4IBUgg8CDIPkRSGPQB3TAekAqAFTA7QxQNFfNMu6yLlsxcAjwYd3nQq4YcewAuquo9fbn+qyggHvpd1Lp+5MY+LUmcBw7MEV3dhECYjl5U44Gl0SQOPm6D+S5X1ILv9ciI4hR3fL0qpyT2Q0i1caTUjOKQhUANQAqAEDQB5ZifyMW3dm/O2Gpi0dUu0mY+vXUu0vyM+7Iv1J2/6Y/8AJX/PR+qfkLuxfqTt/wBMf+Sv+ej9U/IO7F+pO3/TH/kr/no/VPyDuxfqUt/0x/5K/wCej9U/IfdHo3R/LBhsNaw4bWLahdRGmecxJjjXPOWqVlpUqCFTsM7pjHoAagB6QugqYyayaGNE7Ww31gD5iai2uCJJDhABsAPLai2+RwSK92qLZBTZAqQDCgY9AMVADUAKgQjQA1MY1IQxoAQoAego/9k="/>
          <p:cNvSpPr>
            <a:spLocks noChangeAspect="1" noChangeArrowheads="1"/>
          </p:cNvSpPr>
          <p:nvPr/>
        </p:nvSpPr>
        <p:spPr bwMode="auto">
          <a:xfrm>
            <a:off x="196850" y="-2003425"/>
            <a:ext cx="21336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9401" name="Picture 8" descr="http://www.seaweedafrica.org/webpictures/Spongioch07_10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363"/>
            <a:ext cx="3203575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ttp://www.seaweedafrica.org/webpictures/Spongiochrysis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973138"/>
            <a:ext cx="26543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3" name="Rectangle 5"/>
          <p:cNvSpPr>
            <a:spLocks noChangeArrowheads="1"/>
          </p:cNvSpPr>
          <p:nvPr/>
        </p:nvSpPr>
        <p:spPr bwMode="auto">
          <a:xfrm>
            <a:off x="-17463" y="6518275"/>
            <a:ext cx="267335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800" b="0" i="1"/>
              <a:t>Rindi et al., 2006, IJSEM</a:t>
            </a:r>
          </a:p>
        </p:txBody>
      </p:sp>
      <p:sp>
        <p:nvSpPr>
          <p:cNvPr id="59404" name="TextBox 8"/>
          <p:cNvSpPr txBox="1">
            <a:spLocks noChangeArrowheads="1"/>
          </p:cNvSpPr>
          <p:nvPr/>
        </p:nvSpPr>
        <p:spPr bwMode="auto">
          <a:xfrm>
            <a:off x="1865313" y="3943350"/>
            <a:ext cx="5461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200" b="0"/>
              <a:t>Oahu</a:t>
            </a:r>
            <a:endParaRPr lang="cs-CZ" altLang="en-US" sz="2000" b="0"/>
          </a:p>
        </p:txBody>
      </p:sp>
    </p:spTree>
    <p:custDataLst>
      <p:tags r:id="rId1"/>
    </p:custData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85F92A3-87A6-40D4-92CE-F9BCFED7CAEF}"/>
              </a:ext>
            </a:extLst>
          </p:cNvPr>
          <p:cNvSpPr txBox="1"/>
          <p:nvPr/>
        </p:nvSpPr>
        <p:spPr>
          <a:xfrm>
            <a:off x="997889" y="6021288"/>
            <a:ext cx="7534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join</a:t>
            </a:r>
            <a:r>
              <a:rPr lang="cs-CZ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my quiz.com</a:t>
            </a:r>
          </a:p>
        </p:txBody>
      </p:sp>
      <p:pic>
        <p:nvPicPr>
          <p:cNvPr id="1026" name="Picture 2" descr="Quizizz! | Student apps, Learning apps, Free quizzes">
            <a:extLst>
              <a:ext uri="{FF2B5EF4-FFF2-40B4-BE49-F238E27FC236}">
                <a16:creationId xmlns:a16="http://schemas.microsoft.com/office/drawing/2014/main" id="{D0BB33F8-BD6C-4A1F-BBB6-5B92524A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32541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0" y="0"/>
            <a:ext cx="55800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 err="1"/>
              <a:t>Streptophyta</a:t>
            </a:r>
            <a:endParaRPr lang="cs-CZ" altLang="en-US" b="0" noProof="1"/>
          </a:p>
        </p:txBody>
      </p:sp>
      <p:sp>
        <p:nvSpPr>
          <p:cNvPr id="60419" name="Text Box 11"/>
          <p:cNvSpPr txBox="1">
            <a:spLocks noChangeArrowheads="1"/>
          </p:cNvSpPr>
          <p:nvPr/>
        </p:nvSpPr>
        <p:spPr bwMode="auto">
          <a:xfrm>
            <a:off x="0" y="5461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–"/>
            </a:pPr>
            <a:r>
              <a:rPr lang="cs-CZ" altLang="en-US" sz="2000" b="0">
                <a:latin typeface="Verdana" panose="020B0604030504040204" pitchFamily="34" charset="0"/>
              </a:rPr>
              <a:t> evoluční cesta k cévnatým rostlinám</a:t>
            </a:r>
          </a:p>
        </p:txBody>
      </p:sp>
      <p:sp>
        <p:nvSpPr>
          <p:cNvPr id="60420" name="Text Box 15"/>
          <p:cNvSpPr txBox="1">
            <a:spLocks noChangeArrowheads="1"/>
          </p:cNvSpPr>
          <p:nvPr/>
        </p:nvSpPr>
        <p:spPr bwMode="auto">
          <a:xfrm>
            <a:off x="1187450" y="3357563"/>
            <a:ext cx="1279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600" b="0" i="1"/>
              <a:t>Chlorokybus</a:t>
            </a:r>
          </a:p>
        </p:txBody>
      </p:sp>
      <p:pic>
        <p:nvPicPr>
          <p:cNvPr id="6042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316865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17"/>
          <p:cNvSpPr txBox="1">
            <a:spLocks noChangeArrowheads="1"/>
          </p:cNvSpPr>
          <p:nvPr/>
        </p:nvSpPr>
        <p:spPr bwMode="auto">
          <a:xfrm>
            <a:off x="900113" y="6021388"/>
            <a:ext cx="19018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sz="1600" b="0" i="1"/>
              <a:t>Chaetosphaeridium</a:t>
            </a:r>
            <a:endParaRPr lang="cs-CZ" altLang="en-US" sz="1600" b="0"/>
          </a:p>
          <a:p>
            <a:pPr algn="ctr"/>
            <a:r>
              <a:rPr lang="cs-CZ" altLang="en-US" sz="1600" b="0"/>
              <a:t>bazální streptofyt</a:t>
            </a:r>
          </a:p>
        </p:txBody>
      </p:sp>
      <p:pic>
        <p:nvPicPr>
          <p:cNvPr id="60423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789363"/>
            <a:ext cx="2814637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 Box 19"/>
          <p:cNvSpPr txBox="1">
            <a:spLocks noChangeArrowheads="1"/>
          </p:cNvSpPr>
          <p:nvPr/>
        </p:nvSpPr>
        <p:spPr bwMode="auto">
          <a:xfrm>
            <a:off x="3708400" y="6032500"/>
            <a:ext cx="5435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600" b="0"/>
              <a:t>Desmídie (krásivky)</a:t>
            </a:r>
            <a:r>
              <a:rPr lang="cs-CZ" altLang="en-US" sz="1600" b="0" noProof="1"/>
              <a:t> - ztráta bičíkatých stádií, unikátní</a:t>
            </a:r>
          </a:p>
          <a:p>
            <a:r>
              <a:rPr lang="cs-CZ" altLang="en-US" sz="1600" b="0" noProof="1"/>
              <a:t>pohlavní rozmnožování, améboidní samčí</a:t>
            </a:r>
            <a:r>
              <a:rPr lang="cs-CZ" altLang="en-US" sz="1600" b="0"/>
              <a:t> </a:t>
            </a:r>
            <a:r>
              <a:rPr lang="cs-CZ" altLang="en-US" sz="1600" b="0" noProof="1"/>
              <a:t>gamety (jediný výskyt améboidní organizace</a:t>
            </a:r>
            <a:r>
              <a:rPr lang="cs-CZ" altLang="en-US" sz="1600" b="0"/>
              <a:t> </a:t>
            </a:r>
            <a:r>
              <a:rPr lang="cs-CZ" altLang="en-US" sz="1600" b="0" noProof="1"/>
              <a:t>u rostlin)</a:t>
            </a:r>
            <a:endParaRPr lang="cs-CZ" altLang="en-US" b="0" noProof="1"/>
          </a:p>
        </p:txBody>
      </p:sp>
      <p:pic>
        <p:nvPicPr>
          <p:cNvPr id="60425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789363"/>
            <a:ext cx="2462213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31686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23" descr="klebsormid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981075"/>
            <a:ext cx="13779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8" name="Text Box 24"/>
          <p:cNvSpPr txBox="1">
            <a:spLocks noChangeArrowheads="1"/>
          </p:cNvSpPr>
          <p:nvPr/>
        </p:nvSpPr>
        <p:spPr bwMode="auto">
          <a:xfrm>
            <a:off x="3635375" y="3357563"/>
            <a:ext cx="1503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600" b="0" i="1"/>
              <a:t>Klebsormidium</a:t>
            </a:r>
          </a:p>
        </p:txBody>
      </p:sp>
      <p:pic>
        <p:nvPicPr>
          <p:cNvPr id="60429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0"/>
            <a:ext cx="3168650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0" y="-11875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 err="1"/>
              <a:t>Streptophyta</a:t>
            </a:r>
            <a:endParaRPr lang="cs-CZ" altLang="en-US" b="0" noProof="1"/>
          </a:p>
        </p:txBody>
      </p:sp>
      <p:sp>
        <p:nvSpPr>
          <p:cNvPr id="60419" name="Text Box 11"/>
          <p:cNvSpPr txBox="1">
            <a:spLocks noChangeArrowheads="1"/>
          </p:cNvSpPr>
          <p:nvPr/>
        </p:nvSpPr>
        <p:spPr bwMode="auto">
          <a:xfrm>
            <a:off x="0" y="5461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–"/>
            </a:pPr>
            <a:r>
              <a:rPr lang="cs-CZ" altLang="en-US" sz="2000" b="0">
                <a:latin typeface="Verdana" panose="020B0604030504040204" pitchFamily="34" charset="0"/>
              </a:rPr>
              <a:t> některé krásivky jsou stále adaptované na život na povrch ledu</a:t>
            </a:r>
          </a:p>
        </p:txBody>
      </p:sp>
      <p:pic>
        <p:nvPicPr>
          <p:cNvPr id="2" name="Picture 159">
            <a:extLst>
              <a:ext uri="{FF2B5EF4-FFF2-40B4-BE49-F238E27FC236}">
                <a16:creationId xmlns:a16="http://schemas.microsoft.com/office/drawing/2014/main" id="{C516BA38-212F-A088-8225-2BDDC4EE8A63}"/>
              </a:ext>
            </a:extLst>
          </p:cNvPr>
          <p:cNvPicPr/>
          <p:nvPr/>
        </p:nvPicPr>
        <p:blipFill rotWithShape="1">
          <a:blip r:embed="rId3"/>
          <a:srcRect l="19856"/>
          <a:stretch/>
        </p:blipFill>
        <p:spPr>
          <a:xfrm>
            <a:off x="0" y="1124744"/>
            <a:ext cx="9215012" cy="5733256"/>
          </a:xfrm>
          <a:prstGeom prst="rect">
            <a:avLst/>
          </a:prstGeom>
          <a:ln w="0">
            <a:noFill/>
          </a:ln>
        </p:spPr>
      </p:pic>
      <p:sp>
        <p:nvSpPr>
          <p:cNvPr id="3" name="Straight Connector 163">
            <a:extLst>
              <a:ext uri="{FF2B5EF4-FFF2-40B4-BE49-F238E27FC236}">
                <a16:creationId xmlns:a16="http://schemas.microsoft.com/office/drawing/2014/main" id="{21B84017-005F-A207-C1C9-0F5B7DF3A9D5}"/>
              </a:ext>
            </a:extLst>
          </p:cNvPr>
          <p:cNvSpPr/>
          <p:nvPr/>
        </p:nvSpPr>
        <p:spPr>
          <a:xfrm flipV="1">
            <a:off x="4607506" y="5368334"/>
            <a:ext cx="3792794" cy="821"/>
          </a:xfrm>
          <a:prstGeom prst="line">
            <a:avLst/>
          </a:prstGeom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cs-CZ"/>
          </a:p>
        </p:txBody>
      </p:sp>
      <p:sp>
        <p:nvSpPr>
          <p:cNvPr id="4" name="Rectangle 164">
            <a:extLst>
              <a:ext uri="{FF2B5EF4-FFF2-40B4-BE49-F238E27FC236}">
                <a16:creationId xmlns:a16="http://schemas.microsoft.com/office/drawing/2014/main" id="{208C032D-A643-2A0C-7B84-CA69F6D93C52}"/>
              </a:ext>
            </a:extLst>
          </p:cNvPr>
          <p:cNvSpPr/>
          <p:nvPr/>
        </p:nvSpPr>
        <p:spPr>
          <a:xfrm>
            <a:off x="6092971" y="5480868"/>
            <a:ext cx="821864" cy="3942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633" spc="-1">
                <a:solidFill>
                  <a:srgbClr val="C9211E"/>
                </a:solidFill>
                <a:latin typeface="Arial"/>
                <a:ea typeface="DejaVu Sans"/>
              </a:rPr>
              <a:t>2 km</a:t>
            </a:r>
            <a:endParaRPr lang="en-GB" sz="1633" spc="-1">
              <a:solidFill>
                <a:srgbClr val="C9211E"/>
              </a:solidFill>
              <a:latin typeface="Arial"/>
            </a:endParaRPr>
          </a:p>
        </p:txBody>
      </p:sp>
      <p:sp>
        <p:nvSpPr>
          <p:cNvPr id="5" name="Rectangle 167">
            <a:extLst>
              <a:ext uri="{FF2B5EF4-FFF2-40B4-BE49-F238E27FC236}">
                <a16:creationId xmlns:a16="http://schemas.microsoft.com/office/drawing/2014/main" id="{B1EC257F-E0B1-D11F-C89F-03580745C1FF}"/>
              </a:ext>
            </a:extLst>
          </p:cNvPr>
          <p:cNvSpPr/>
          <p:nvPr/>
        </p:nvSpPr>
        <p:spPr>
          <a:xfrm>
            <a:off x="6372201" y="6597352"/>
            <a:ext cx="2736304" cy="3134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200" spc="-1">
                <a:solidFill>
                  <a:srgbClr val="DDDDDD"/>
                </a:solidFill>
                <a:latin typeface="Arial"/>
                <a:ea typeface="DejaVu Sans"/>
              </a:rPr>
              <a:t>Grónsko 2021, f</a:t>
            </a:r>
            <a:r>
              <a:rPr lang="en-GB" sz="1200" spc="-1">
                <a:solidFill>
                  <a:srgbClr val="DDDDDD"/>
                </a:solidFill>
                <a:latin typeface="Arial"/>
                <a:ea typeface="DejaVu Sans"/>
              </a:rPr>
              <a:t>oto: Jakub Žárský</a:t>
            </a:r>
            <a:endParaRPr lang="en-GB" sz="1200" spc="-1">
              <a:solidFill>
                <a:srgbClr val="DDDDDD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1717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/>
              <a:t>Prasinodermophyta</a:t>
            </a:r>
            <a:endParaRPr lang="cs-CZ" altLang="en-US" b="0" noProof="1"/>
          </a:p>
        </p:txBody>
      </p:sp>
      <p:sp>
        <p:nvSpPr>
          <p:cNvPr id="61446" name="Rectangle 5"/>
          <p:cNvSpPr>
            <a:spLocks noChangeArrowheads="1"/>
          </p:cNvSpPr>
          <p:nvPr/>
        </p:nvSpPr>
        <p:spPr bwMode="auto">
          <a:xfrm>
            <a:off x="4245891" y="6412535"/>
            <a:ext cx="4862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en-US" sz="1800" b="0" i="1"/>
              <a:t>Li et </a:t>
            </a:r>
            <a:r>
              <a:rPr lang="cs-CZ" altLang="en-US" sz="1800" b="0" i="1" dirty="0"/>
              <a:t>al</a:t>
            </a:r>
            <a:r>
              <a:rPr lang="cs-CZ" altLang="en-US" sz="1800" b="0" i="1"/>
              <a:t>., 2020, Nature Eco. Evo. </a:t>
            </a:r>
            <a:r>
              <a:rPr lang="cs-CZ" altLang="en-US" sz="1800" b="0" i="1" dirty="0"/>
              <a:t>4</a:t>
            </a:r>
            <a:r>
              <a:rPr lang="cs-CZ" altLang="en-US" sz="1800" b="0" i="1"/>
              <a:t>: 1220-1231</a:t>
            </a:r>
            <a:endParaRPr lang="cs-CZ" altLang="en-US" sz="1800" b="0" i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2EC020-04D2-4635-D4F2-CFF9C0304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0" t="1063" r="44489" b="5201"/>
          <a:stretch/>
        </p:blipFill>
        <p:spPr>
          <a:xfrm>
            <a:off x="4064778" y="688769"/>
            <a:ext cx="5043726" cy="5723765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CEE624C6-65E5-757A-7FF3-A0064E275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" y="546100"/>
            <a:ext cx="4028266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cs-CZ" altLang="en-US" sz="2000" b="0">
                <a:latin typeface="Verdana" panose="020B0604030504040204" pitchFamily="34" charset="0"/>
              </a:rPr>
              <a:t>adaptace na hlubokomořské</a:t>
            </a:r>
            <a:br>
              <a:rPr lang="cs-CZ" altLang="en-US" sz="2000" b="0">
                <a:latin typeface="Verdana" panose="020B0604030504040204" pitchFamily="34" charset="0"/>
              </a:rPr>
            </a:br>
            <a:r>
              <a:rPr lang="cs-CZ" altLang="en-US" sz="2000" b="0">
                <a:latin typeface="Verdana" panose="020B0604030504040204" pitchFamily="34" charset="0"/>
              </a:rPr>
              <a:t>prostředí s velmi malou intenzitou světla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en-US" sz="2000" b="0">
                <a:latin typeface="Verdana" panose="020B0604030504040204" pitchFamily="34" charset="0"/>
              </a:rPr>
              <a:t>41 proteinů světlosběrných</a:t>
            </a:r>
            <a:br>
              <a:rPr lang="cs-CZ" altLang="en-US" sz="2000" b="0">
                <a:latin typeface="Verdana" panose="020B0604030504040204" pitchFamily="34" charset="0"/>
              </a:rPr>
            </a:br>
            <a:r>
              <a:rPr lang="cs-CZ" altLang="en-US" sz="2000" b="0">
                <a:latin typeface="Verdana" panose="020B0604030504040204" pitchFamily="34" charset="0"/>
              </a:rPr>
              <a:t>antén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en-US" sz="2000" b="0">
                <a:latin typeface="Verdana" panose="020B0604030504040204" pitchFamily="34" charset="0"/>
              </a:rPr>
              <a:t>zvýšená schopnost   </a:t>
            </a:r>
            <a:br>
              <a:rPr lang="cs-CZ" altLang="en-US" sz="2000" b="0">
                <a:latin typeface="Verdana" panose="020B0604030504040204" pitchFamily="34" charset="0"/>
              </a:rPr>
            </a:br>
            <a:r>
              <a:rPr lang="cs-CZ" altLang="en-US" sz="2000" b="0">
                <a:latin typeface="Verdana" panose="020B0604030504040204" pitchFamily="34" charset="0"/>
              </a:rPr>
              <a:t>koncentrovat CO</a:t>
            </a:r>
            <a:r>
              <a:rPr lang="cs-CZ" altLang="en-US" sz="2000" b="0" baseline="-25000">
                <a:latin typeface="Verdana" panose="020B0604030504040204" pitchFamily="34" charset="0"/>
              </a:rPr>
              <a:t>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941B900-35C3-4790-AC43-6F465486B5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83"/>
          <a:stretch/>
        </p:blipFill>
        <p:spPr>
          <a:xfrm>
            <a:off x="35496" y="2942967"/>
            <a:ext cx="3941094" cy="385233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688CF23-ECFF-F053-FF16-A48D8C4D6631}"/>
              </a:ext>
            </a:extLst>
          </p:cNvPr>
          <p:cNvSpPr txBox="1"/>
          <p:nvPr/>
        </p:nvSpPr>
        <p:spPr>
          <a:xfrm>
            <a:off x="899592" y="6452958"/>
            <a:ext cx="4589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1" u="none" strike="noStrike" baseline="0">
                <a:latin typeface="Whitney-SemiboldItalic"/>
              </a:rPr>
              <a:t>Prasinoderma coloniale</a:t>
            </a:r>
            <a:endParaRPr lang="cs-CZ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7894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FA57C8D-4276-E4B5-597A-92622E3D2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6195"/>
            <a:ext cx="7848872" cy="6831806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64C98DBF-E3C1-CDBB-7811-D53CE4C00870}"/>
              </a:ext>
            </a:extLst>
          </p:cNvPr>
          <p:cNvSpPr/>
          <p:nvPr/>
        </p:nvSpPr>
        <p:spPr bwMode="auto">
          <a:xfrm>
            <a:off x="2195736" y="4744931"/>
            <a:ext cx="4824536" cy="77230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1" i="0" u="none" strike="noStrike" cap="none" normalizeH="0" baseline="0" noProof="1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495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Synechococc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700" y="793375"/>
            <a:ext cx="3650251" cy="328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6" descr="http://cfb.unh.edu/phycokey/Choices/Cyanobacteria/cyano_unicells/SYNECHOCOCCUS/Synechococcus_02_500x271_dr-ralf-wagner_de_blaualge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7"/>
          <a:stretch/>
        </p:blipFill>
        <p:spPr bwMode="auto">
          <a:xfrm>
            <a:off x="4245407" y="3861048"/>
            <a:ext cx="4896544" cy="299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5238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cs-CZ" altLang="en-US" dirty="0">
                <a:latin typeface="Verdana" panose="020B0604030504040204" pitchFamily="34" charset="0"/>
              </a:rPr>
              <a:t>Fotosyntéza</a:t>
            </a:r>
            <a:endParaRPr lang="cs-CZ" altLang="en-US" noProof="1">
              <a:latin typeface="Verdana" panose="020B0604030504040204" pitchFamily="34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179388" y="620688"/>
            <a:ext cx="896461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en-US" sz="2400" b="0" kern="0" dirty="0">
                <a:latin typeface="Verdana" panose="020B0604030504040204" pitchFamily="34" charset="0"/>
              </a:rPr>
              <a:t>sinice </a:t>
            </a:r>
            <a:r>
              <a:rPr lang="cs-CZ" altLang="en-US" sz="2400" b="0" i="1" kern="0" dirty="0" err="1">
                <a:latin typeface="Verdana" panose="020B0604030504040204" pitchFamily="34" charset="0"/>
              </a:rPr>
              <a:t>Synechococcus</a:t>
            </a:r>
            <a:endParaRPr lang="cs-CZ" altLang="en-US" sz="2400" b="0" i="1" kern="0" dirty="0">
              <a:latin typeface="Verdana" panose="020B0604030504040204" pitchFamily="34" charset="0"/>
            </a:endParaRPr>
          </a:p>
          <a:p>
            <a:pPr lvl="1"/>
            <a:r>
              <a:rPr lang="cs-CZ" altLang="en-US" sz="2000" b="0" kern="0" dirty="0">
                <a:latin typeface="Verdana" panose="020B0604030504040204" pitchFamily="34" charset="0"/>
              </a:rPr>
              <a:t>produkce kyslíku</a:t>
            </a:r>
          </a:p>
        </p:txBody>
      </p:sp>
      <p:pic>
        <p:nvPicPr>
          <p:cNvPr id="7" name="Picture 9" descr="02_EVOW_E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22950"/>
            <a:ext cx="7121632" cy="529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 flipV="1">
            <a:off x="5491700" y="6381328"/>
            <a:ext cx="648071" cy="287717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40976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romatolit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1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998940"/>
  <p:tag name="SLIDELIZARD_PRESENTATIONID" val="634f327c8a471a327b1073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4f3c1e8a471a327b1077d9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1" i="0" u="none" strike="noStrike" cap="none" normalizeH="0" baseline="0" noProof="1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1" i="0" u="none" strike="noStrike" cap="none" normalizeH="0" baseline="0" noProof="1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bg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bg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bg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bg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6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bg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8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bg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8528</TotalTime>
  <Words>1489</Words>
  <Application>Microsoft Office PowerPoint</Application>
  <PresentationFormat>Předvádění na obrazovce (4:3)</PresentationFormat>
  <Paragraphs>292</Paragraphs>
  <Slides>78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8</vt:i4>
      </vt:variant>
      <vt:variant>
        <vt:lpstr>Nadpisy snímků</vt:lpstr>
      </vt:variant>
      <vt:variant>
        <vt:i4>78</vt:i4>
      </vt:variant>
    </vt:vector>
  </HeadingPairs>
  <TitlesOfParts>
    <vt:vector size="93" baseType="lpstr">
      <vt:lpstr>Arial</vt:lpstr>
      <vt:lpstr>Calibri</vt:lpstr>
      <vt:lpstr>Calibri Light</vt:lpstr>
      <vt:lpstr>Tahoma</vt:lpstr>
      <vt:lpstr>Times New Roman</vt:lpstr>
      <vt:lpstr>Verdana</vt:lpstr>
      <vt:lpstr>Whitney-SemiboldItalic</vt:lpstr>
      <vt:lpstr>Výchozí návrh</vt:lpstr>
      <vt:lpstr>1_Motiv Office</vt:lpstr>
      <vt:lpstr>Motiv Office</vt:lpstr>
      <vt:lpstr>2_Motiv Office</vt:lpstr>
      <vt:lpstr>8_Motiv Office</vt:lpstr>
      <vt:lpstr>11_Motiv Office</vt:lpstr>
      <vt:lpstr>16_Motiv Office</vt:lpstr>
      <vt:lpstr>18_Motiv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rasologie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Jirka Neustupa</dc:creator>
  <cp:lastModifiedBy>Škaloud Pavel</cp:lastModifiedBy>
  <cp:revision>226</cp:revision>
  <dcterms:created xsi:type="dcterms:W3CDTF">2005-09-07T12:32:04Z</dcterms:created>
  <dcterms:modified xsi:type="dcterms:W3CDTF">2023-10-18T07:41:08Z</dcterms:modified>
</cp:coreProperties>
</file>