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60" r:id="rId2"/>
    <p:sldId id="361" r:id="rId3"/>
    <p:sldId id="362" r:id="rId4"/>
    <p:sldId id="363" r:id="rId5"/>
    <p:sldId id="367" r:id="rId6"/>
    <p:sldId id="451" r:id="rId7"/>
    <p:sldId id="430" r:id="rId8"/>
    <p:sldId id="431" r:id="rId9"/>
    <p:sldId id="432" r:id="rId10"/>
    <p:sldId id="368" r:id="rId11"/>
    <p:sldId id="369" r:id="rId12"/>
    <p:sldId id="452" r:id="rId13"/>
    <p:sldId id="370" r:id="rId14"/>
    <p:sldId id="371" r:id="rId15"/>
    <p:sldId id="411" r:id="rId16"/>
    <p:sldId id="390" r:id="rId17"/>
    <p:sldId id="391" r:id="rId18"/>
    <p:sldId id="444" r:id="rId19"/>
    <p:sldId id="392" r:id="rId20"/>
    <p:sldId id="393" r:id="rId21"/>
    <p:sldId id="394" r:id="rId22"/>
    <p:sldId id="424" r:id="rId23"/>
    <p:sldId id="436" r:id="rId24"/>
    <p:sldId id="395" r:id="rId25"/>
    <p:sldId id="396" r:id="rId26"/>
    <p:sldId id="397" r:id="rId27"/>
    <p:sldId id="453" r:id="rId28"/>
    <p:sldId id="398" r:id="rId29"/>
    <p:sldId id="399" r:id="rId30"/>
    <p:sldId id="400" r:id="rId31"/>
    <p:sldId id="401" r:id="rId32"/>
    <p:sldId id="426" r:id="rId33"/>
    <p:sldId id="402" r:id="rId34"/>
    <p:sldId id="446" r:id="rId35"/>
    <p:sldId id="421" r:id="rId36"/>
    <p:sldId id="404" r:id="rId37"/>
    <p:sldId id="447" r:id="rId38"/>
    <p:sldId id="405" r:id="rId39"/>
    <p:sldId id="406" r:id="rId40"/>
    <p:sldId id="407" r:id="rId41"/>
    <p:sldId id="425" r:id="rId42"/>
    <p:sldId id="408" r:id="rId43"/>
    <p:sldId id="409" r:id="rId44"/>
    <p:sldId id="373" r:id="rId45"/>
    <p:sldId id="427" r:id="rId46"/>
    <p:sldId id="375" r:id="rId47"/>
    <p:sldId id="376" r:id="rId48"/>
    <p:sldId id="428" r:id="rId49"/>
    <p:sldId id="377" r:id="rId50"/>
    <p:sldId id="378" r:id="rId51"/>
    <p:sldId id="434" r:id="rId52"/>
    <p:sldId id="419" r:id="rId53"/>
    <p:sldId id="379" r:id="rId54"/>
    <p:sldId id="448" r:id="rId55"/>
    <p:sldId id="380" r:id="rId56"/>
    <p:sldId id="416" r:id="rId57"/>
    <p:sldId id="381" r:id="rId58"/>
    <p:sldId id="382" r:id="rId59"/>
    <p:sldId id="383" r:id="rId60"/>
    <p:sldId id="441" r:id="rId61"/>
    <p:sldId id="418" r:id="rId62"/>
    <p:sldId id="420" r:id="rId63"/>
    <p:sldId id="385" r:id="rId64"/>
    <p:sldId id="384" r:id="rId65"/>
    <p:sldId id="386" r:id="rId66"/>
    <p:sldId id="387" r:id="rId67"/>
    <p:sldId id="443" r:id="rId68"/>
    <p:sldId id="423" r:id="rId69"/>
    <p:sldId id="449" r:id="rId70"/>
    <p:sldId id="388" r:id="rId71"/>
    <p:sldId id="433" r:id="rId72"/>
    <p:sldId id="440" r:id="rId73"/>
    <p:sldId id="439" r:id="rId74"/>
    <p:sldId id="437" r:id="rId75"/>
  </p:sldIdLst>
  <p:sldSz cx="9144000" cy="6858000" type="screen4x3"/>
  <p:notesSz cx="9926638" cy="679767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B6F0B6"/>
    <a:srgbClr val="79E379"/>
    <a:srgbClr val="6600CC"/>
    <a:srgbClr val="E5E5FF"/>
    <a:srgbClr val="8F8FFF"/>
    <a:srgbClr val="D1D1FF"/>
    <a:srgbClr val="B9B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>
      <p:cViewPr varScale="1">
        <p:scale>
          <a:sx n="127" d="100"/>
          <a:sy n="127" d="100"/>
        </p:scale>
        <p:origin x="11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BAAED3E-E458-465E-9B0F-6FEFEE6258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EF59380-A7DB-4196-B27C-963DAE482B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1F819DB-CFE6-4264-AE58-C7503139CB94}" type="datetimeFigureOut">
              <a:rPr lang="cs-CZ"/>
              <a:pPr>
                <a:defRPr/>
              </a:pPr>
              <a:t>25.10.2023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84E93F6-EFB8-4395-B21D-B4CA66A698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A5BB704-B1E6-4580-955A-E03F9CCE0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317CE3E-255B-419C-ADAC-85B406DD5D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83FAC5E-AE15-4266-AC05-0804F8B1ED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265591-BCEC-481B-A725-763B4DFE687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4AC8B24-4711-4D98-83FE-71B58FC1AEEA}" type="datetimeFigureOut">
              <a:rPr lang="cs-CZ"/>
              <a:pPr>
                <a:defRPr/>
              </a:pPr>
              <a:t>25.10.2023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60B73C71-366F-4141-9890-E0AC2CF016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C4D37ADA-A9D1-4448-8438-873F7585B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89FCB-EA8B-4A09-9A29-7091FEB0BB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895E5EE-35DF-4E5A-9B7E-847855A10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D50A30-AB9A-4C40-82D2-17963FFF4A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7E4C4A83-C8F5-41A0-9927-71C164B95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1443" name="Text Box 2">
            <a:extLst>
              <a:ext uri="{FF2B5EF4-FFF2-40B4-BE49-F238E27FC236}">
                <a16:creationId xmlns:a16="http://schemas.microsoft.com/office/drawing/2014/main" id="{C5B09EFD-F1DC-4E17-A4F2-10DF99DC92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85725" indent="-85725" eaLnBrk="1" hangingPunct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cs-CZ">
                <a:latin typeface="Arial" panose="020B0604020202020204" pitchFamily="34" charset="0"/>
                <a:ea typeface="msgothic"/>
                <a:cs typeface="msgothic"/>
              </a:rPr>
              <a:t>Bayesian consensus trees. Bayesian consensus trees obtained from the ALPHA-PROT (left trees) and EUBAC (right trees) datasets under the CAT-GTR + Γ4 model. Posterior probabilities equal to 1 are not displayed. The two outgroups (Alpha-Proteobacteria and Eubacteria, respectively) are not shown for design reasons (gain of space).</a:t>
            </a:r>
          </a:p>
        </p:txBody>
      </p:sp>
    </p:spTree>
    <p:extLst>
      <p:ext uri="{BB962C8B-B14F-4D97-AF65-F5344CB8AC3E}">
        <p14:creationId xmlns:p14="http://schemas.microsoft.com/office/powerpoint/2010/main" val="343730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216358-56D0-4323-B6DF-1C80030A7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87D4E1-CED4-405A-BE8B-B7D8D4ABC7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CB615-095D-4460-942C-3B0526C9C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5F04B-AE8D-4722-A639-D9F3A5DBE4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845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2638AA-5A92-4A29-B5D7-968C4DBA4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07B768-0F7D-4706-884B-EACD91D229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EB8C79-18F1-42E0-8FC2-8DAA00387E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3E118-EFC2-4E52-AABF-9B08A663C0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681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DAFADE-1E91-44CA-AF6C-EA762A883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3CBE0F-A22D-4E13-B98A-4FA3F0559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F825DC-BA32-4EE5-A260-25724E977B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6ED3-4C58-4D1B-AE21-72D27E3F99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5767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0E01BD-D418-498F-8F64-B7449FC3AE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D2D64-A640-4FB0-9C8D-99525AF02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4605CD-0C4A-4656-A7AF-661F2B7C3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3183D-54BF-4CE4-A103-92017E6659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990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6CD66E-7E60-4D60-9D76-C1DC3522E8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49DCE-8E04-4982-BF65-2060E78D34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31183F-F522-4E01-937E-5854AEE46F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03E58-C4DB-4309-BF89-E589ED36DF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5097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6B38B8-3F3F-4E79-9460-90DD2B4C2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B02CCA-EF3C-4BA1-8021-1675D1182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3C421B-6F24-4991-A6A8-E4E8BCE52C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95E82-0800-4C7D-B95E-20A4E287B9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786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B18E4-4512-4595-A8FB-5502B90012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99C121-A408-4010-B205-A478FF441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BF2C7-9F33-4073-A111-325CB7299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C10F0-3048-4207-A788-0C2575222E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481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C32B31-8267-434D-BB13-E92130F68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F6B0782-249E-437F-B298-9D2E862665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3AA74CB-E909-48E0-BA7B-95E7CC97B1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442E7-100F-416E-A3C5-2263AA61D0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919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DD97D0-D884-4633-B61D-00BFF6518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A71ABA-3E45-412B-86FB-35FAF6F301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7B2BBE-6DFF-45EB-8E3B-72302D094F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E414C-0D72-4F58-AAB8-54A6BCE80B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248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A86D06-ED52-4EC1-BBFC-B16607243F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6CC30B8-9521-46E4-955B-780FBFCB5A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678AE4-CB56-4FD2-9B12-2BE54D5CD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4728A-B977-45E8-A05B-7E7C4447FD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7863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5D648-A246-47B1-9B86-76716D493A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0C56E-2EDA-4F04-8885-4145E65FEA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CB8811-E50C-4A97-9FD8-986788D91C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FFD3E-7118-435B-84F1-D0AF3290C6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532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86563-6E52-4AFB-B9B5-EBCFD4477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F5655B-10EF-4580-B294-7087A3ACE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1554AF-02CC-432F-BADC-02D00EAAF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DD40D-F134-41B4-BEEC-300EC20B15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105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5E5FF"/>
            </a:gs>
            <a:gs pos="100000">
              <a:srgbClr val="8F8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0AA3D9-E6C1-4877-B9B3-B73C1C4F58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77466F-7A83-4C54-B0EE-106D76311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3E51EA4-0AA3-42B2-8919-3B3AC24B9F1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1E3E8C8-D0D6-40CF-9A98-21781E3782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4A07039-CD5A-48F8-A6F5-3B9F337300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36FB12-4EBD-49A9-B5EC-2B0C7F3BB4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1qmHBKSXt0?feature=oembed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video" Target="https://www.youtube.com/embed/uibyrT3oQL8?feature=oembed" TargetMode="External"/><Relationship Id="rId7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I7nEWUjk3A?feature=oembed" TargetMode="Externa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jpeg"/><Relationship Id="rId2" Type="http://schemas.openxmlformats.org/officeDocument/2006/relationships/video" Target="https://www.youtube.com/embed/Nu2ATFao1qA?feature=oembed" TargetMode="External"/><Relationship Id="rId1" Type="http://schemas.openxmlformats.org/officeDocument/2006/relationships/video" Target="https://www.youtube.com/embed/fI7nEWUjk3A?feature=oembed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hyperlink" Target="http://images.google.com/imgres?imgurl=microscope.mbl.edu/reflections/baypaul/microscope/images/t_thumbnails/diplonema_att.jpg&amp;imgrefurl=http://microscope.mbl.edu/reflections/scripts/protist.php?func%3Dintegrate%26myID%3DP1892&amp;h=64&amp;w=100&amp;sz=5&amp;tbnid=99BDYn9qKNcJ:&amp;tbnh=49&amp;tbnw=76&amp;prev=/images?q%3Ddiplonema%26hl%3Dcs%26lr%3D%26ie%3DUTF-8%26oe%3DUTF-8" TargetMode="Externa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u2ATFao1qA" TargetMode="External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microsoft.com/office/2007/relationships/media" Target="../media/media3.mp4"/><Relationship Id="rId7" Type="http://schemas.openxmlformats.org/officeDocument/2006/relationships/image" Target="../media/image8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8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4.png"/><Relationship Id="rId4" Type="http://schemas.openxmlformats.org/officeDocument/2006/relationships/video" Target="../media/media3.mp4"/><Relationship Id="rId9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zFKGCyMUj0?feature=oembed" TargetMode="Externa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pn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4.jpeg"/><Relationship Id="rId12" Type="http://schemas.openxmlformats.org/officeDocument/2006/relationships/image" Target="../media/image1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pn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4.png"/><Relationship Id="rId5" Type="http://schemas.openxmlformats.org/officeDocument/2006/relationships/image" Target="../media/image14.png"/><Relationship Id="rId4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5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microsoft.com/office/2007/relationships/media" Target="../media/media7.avi"/><Relationship Id="rId7" Type="http://schemas.openxmlformats.org/officeDocument/2006/relationships/image" Target="../media/image179.jpe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178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avi"/><Relationship Id="rId9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20D588AC-9FA7-42AF-97E6-5D143FDC8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47675" y="260648"/>
            <a:ext cx="9144000" cy="90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cs-CZ" altLang="cs-CZ" sz="5400" b="1" dirty="0">
                <a:cs typeface="Arial" panose="020B0604020202020204" pitchFamily="34" charset="0"/>
              </a:rPr>
              <a:t>EXCAVATA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cs typeface="Arial" panose="020B0604020202020204" pitchFamily="34" charset="0"/>
              </a:rPr>
              <a:t>a </a:t>
            </a:r>
            <a:r>
              <a:rPr lang="cs-CZ" altLang="cs-CZ" sz="2400" b="1" dirty="0" err="1">
                <a:cs typeface="Arial" panose="020B0604020202020204" pitchFamily="34" charset="0"/>
              </a:rPr>
              <a:t>Malawimonadida</a:t>
            </a:r>
            <a:endParaRPr lang="cs-CZ" altLang="cs-CZ" sz="2400" b="1" dirty="0"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9A85729-C683-41B0-B8E0-60B9CDB43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196230"/>
            <a:ext cx="7651750" cy="5545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6EA55C27-1DAC-4FD7-844D-EA5132AB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00" y="1340916"/>
            <a:ext cx="7362825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Scan0005">
            <a:extLst>
              <a:ext uri="{FF2B5EF4-FFF2-40B4-BE49-F238E27FC236}">
                <a16:creationId xmlns:a16="http://schemas.microsoft.com/office/drawing/2014/main" id="{CD031473-168B-4832-8454-3A4D7332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3291880" cy="210991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2">
            <a:extLst>
              <a:ext uri="{FF2B5EF4-FFF2-40B4-BE49-F238E27FC236}">
                <a16:creationId xmlns:a16="http://schemas.microsoft.com/office/drawing/2014/main" id="{279FE20E-C43A-4CF1-9B82-91D52DE12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800" b="1" dirty="0">
                <a:cs typeface="Arial" panose="020B0604020202020204" pitchFamily="34" charset="0"/>
              </a:rPr>
              <a:t>DISCOBA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1F7A26CB-01FD-4CB4-8F38-D33045CB8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78" y="1526307"/>
            <a:ext cx="2820988" cy="2459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9222" name="Rectangle 8">
            <a:extLst>
              <a:ext uri="{FF2B5EF4-FFF2-40B4-BE49-F238E27FC236}">
                <a16:creationId xmlns:a16="http://schemas.microsoft.com/office/drawing/2014/main" id="{903180F5-11F0-4498-83DE-3E3FF82EB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356" y="1492689"/>
            <a:ext cx="2822575" cy="2516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rebuchet MS" panose="020B0603020202020204" pitchFamily="34" charset="0"/>
            </a:endParaRPr>
          </a:p>
        </p:txBody>
      </p:sp>
      <p:sp>
        <p:nvSpPr>
          <p:cNvPr id="9223" name="Rectangle 10">
            <a:extLst>
              <a:ext uri="{FF2B5EF4-FFF2-40B4-BE49-F238E27FC236}">
                <a16:creationId xmlns:a16="http://schemas.microsoft.com/office/drawing/2014/main" id="{824B6FE1-505F-4814-92CD-5C2F053F8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71" y="4149196"/>
            <a:ext cx="2822575" cy="2516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rebuchet MS" panose="020B0603020202020204" pitchFamily="34" charset="0"/>
            </a:endParaRPr>
          </a:p>
        </p:txBody>
      </p:sp>
      <p:sp>
        <p:nvSpPr>
          <p:cNvPr id="9224" name="Rectangle 11">
            <a:extLst>
              <a:ext uri="{FF2B5EF4-FFF2-40B4-BE49-F238E27FC236}">
                <a16:creationId xmlns:a16="http://schemas.microsoft.com/office/drawing/2014/main" id="{27A20679-CC3F-4816-B81E-FE5F6A343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06" y="1488074"/>
            <a:ext cx="2820988" cy="40163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Jakobida</a:t>
            </a:r>
            <a:endParaRPr lang="cs-CZ" altLang="cs-CZ" sz="1800" b="1" i="1" dirty="0"/>
          </a:p>
        </p:txBody>
      </p:sp>
      <p:sp>
        <p:nvSpPr>
          <p:cNvPr id="9226" name="Rectangle 13">
            <a:extLst>
              <a:ext uri="{FF2B5EF4-FFF2-40B4-BE49-F238E27FC236}">
                <a16:creationId xmlns:a16="http://schemas.microsoft.com/office/drawing/2014/main" id="{E52891D1-9691-4AF0-8C13-8BA0A3883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356" y="1486339"/>
            <a:ext cx="2822575" cy="407987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Heterolobosea</a:t>
            </a:r>
          </a:p>
        </p:txBody>
      </p:sp>
      <p:sp>
        <p:nvSpPr>
          <p:cNvPr id="9227" name="Rectangle 14">
            <a:extLst>
              <a:ext uri="{FF2B5EF4-FFF2-40B4-BE49-F238E27FC236}">
                <a16:creationId xmlns:a16="http://schemas.microsoft.com/office/drawing/2014/main" id="{F0C510EF-F3F8-4501-9FF4-5DC3B3FA6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71" y="4147608"/>
            <a:ext cx="2822575" cy="40163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Euglenozoa</a:t>
            </a:r>
          </a:p>
        </p:txBody>
      </p:sp>
      <p:sp>
        <p:nvSpPr>
          <p:cNvPr id="9228" name="Rectangle 3">
            <a:extLst>
              <a:ext uri="{FF2B5EF4-FFF2-40B4-BE49-F238E27FC236}">
                <a16:creationId xmlns:a16="http://schemas.microsoft.com/office/drawing/2014/main" id="{6C907271-2E94-4188-94FA-C7EDE5609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958" y="4139671"/>
            <a:ext cx="2822575" cy="2516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9229" name="Rectangle 11">
            <a:extLst>
              <a:ext uri="{FF2B5EF4-FFF2-40B4-BE49-F238E27FC236}">
                <a16:creationId xmlns:a16="http://schemas.microsoft.com/office/drawing/2014/main" id="{BCFC50B9-3F53-4EED-A92E-22D0E0CA5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958" y="4139671"/>
            <a:ext cx="2822575" cy="401637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/>
              <a:t>Tsukubamonas</a:t>
            </a:r>
          </a:p>
        </p:txBody>
      </p:sp>
      <p:pic>
        <p:nvPicPr>
          <p:cNvPr id="9232" name="Picture 2">
            <a:extLst>
              <a:ext uri="{FF2B5EF4-FFF2-40B4-BE49-F238E27FC236}">
                <a16:creationId xmlns:a16="http://schemas.microsoft.com/office/drawing/2014/main" id="{EB6E7538-3104-4D53-8261-68A43BE0A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2592388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8" descr="percolomonasdescissus_maw">
            <a:extLst>
              <a:ext uri="{FF2B5EF4-FFF2-40B4-BE49-F238E27FC236}">
                <a16:creationId xmlns:a16="http://schemas.microsoft.com/office/drawing/2014/main" id="{15D8C833-B573-4342-856B-8FB6359B7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3285381" y="2302314"/>
            <a:ext cx="15398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30" descr="trypanosoma">
            <a:extLst>
              <a:ext uri="{FF2B5EF4-FFF2-40B4-BE49-F238E27FC236}">
                <a16:creationId xmlns:a16="http://schemas.microsoft.com/office/drawing/2014/main" id="{5AA509C0-068B-44A0-808E-47E7D2EAC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33" y="4655608"/>
            <a:ext cx="785813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32" descr="Euglena1">
            <a:extLst>
              <a:ext uri="{FF2B5EF4-FFF2-40B4-BE49-F238E27FC236}">
                <a16:creationId xmlns:a16="http://schemas.microsoft.com/office/drawing/2014/main" id="{72B9FF9D-3348-4819-85F7-E3043CA5B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83" y="4858808"/>
            <a:ext cx="17891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">
            <a:extLst>
              <a:ext uri="{FF2B5EF4-FFF2-40B4-BE49-F238E27FC236}">
                <a16:creationId xmlns:a16="http://schemas.microsoft.com/office/drawing/2014/main" id="{3F0D8BF6-AC93-443E-8E44-92D2B8C0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471" y="4631796"/>
            <a:ext cx="1843087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naegleriagruberi_cnw">
            <a:extLst>
              <a:ext uri="{FF2B5EF4-FFF2-40B4-BE49-F238E27FC236}">
                <a16:creationId xmlns:a16="http://schemas.microsoft.com/office/drawing/2014/main" id="{24B959A2-7323-407E-8425-3326B21E0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89" b="12350"/>
          <a:stretch>
            <a:fillRect/>
          </a:stretch>
        </p:blipFill>
        <p:spPr bwMode="auto">
          <a:xfrm>
            <a:off x="4753223" y="2014378"/>
            <a:ext cx="1225536" cy="195334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416205-CE22-4828-A35B-C8282DF4FB87}"/>
              </a:ext>
            </a:extLst>
          </p:cNvPr>
          <p:cNvSpPr txBox="1"/>
          <p:nvPr/>
        </p:nvSpPr>
        <p:spPr>
          <a:xfrm>
            <a:off x="223838" y="89942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+mn-lt"/>
              </a:rPr>
              <a:t>žádný jednotící morfologický znak </a:t>
            </a:r>
            <a:r>
              <a:rPr lang="cs-CZ" sz="2400" dirty="0">
                <a:latin typeface="+mn-lt"/>
                <a:sym typeface="Wingdings" panose="05000000000000000000" pitchFamily="2" charset="2"/>
              </a:rPr>
              <a:t></a:t>
            </a:r>
            <a:endParaRPr lang="cs-CZ" sz="2400" dirty="0">
              <a:latin typeface="+mn-lt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52973E64-B25F-4062-B4F5-C113FAED1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 dirty="0" err="1">
                <a:cs typeface="Arial" panose="020B0604020202020204" pitchFamily="34" charset="0"/>
              </a:rPr>
              <a:t>Discoba</a:t>
            </a:r>
            <a:endParaRPr lang="cs-CZ" altLang="cs-CZ" sz="4400" b="1" dirty="0">
              <a:cs typeface="Arial" panose="020B0604020202020204" pitchFamily="34" charset="0"/>
            </a:endParaRPr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DEAE0FA9-D219-4CF4-A588-32B1C8B2F9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5185" y="1348977"/>
            <a:ext cx="616908" cy="4245971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E69B981-B574-4DE1-AB28-5FD43766AA6E}"/>
              </a:ext>
            </a:extLst>
          </p:cNvPr>
          <p:cNvSpPr txBox="1"/>
          <p:nvPr/>
        </p:nvSpPr>
        <p:spPr>
          <a:xfrm>
            <a:off x="7053691" y="35765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n-lt"/>
              </a:rPr>
              <a:t>Jakobida</a:t>
            </a:r>
            <a:endParaRPr lang="cs-CZ" dirty="0">
              <a:latin typeface="+mn-lt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36269535-E984-483B-B6AF-0B2B57820FA7}"/>
              </a:ext>
            </a:extLst>
          </p:cNvPr>
          <p:cNvSpPr txBox="1"/>
          <p:nvPr/>
        </p:nvSpPr>
        <p:spPr>
          <a:xfrm>
            <a:off x="7039833" y="2623899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Tsukubamonas</a:t>
            </a:r>
            <a:endParaRPr lang="cs-CZ" i="1" dirty="0">
              <a:latin typeface="+mn-lt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1371C2FB-D76A-40E6-9A44-12A00BC7C49C}"/>
              </a:ext>
            </a:extLst>
          </p:cNvPr>
          <p:cNvSpPr txBox="1"/>
          <p:nvPr/>
        </p:nvSpPr>
        <p:spPr>
          <a:xfrm>
            <a:off x="7244630" y="154158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n-lt"/>
              </a:rPr>
              <a:t>Heterolobosea</a:t>
            </a:r>
            <a:endParaRPr lang="cs-CZ" dirty="0">
              <a:latin typeface="+mn-lt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3B51FDB-D316-4FB5-86E9-BD920F56BC05}"/>
              </a:ext>
            </a:extLst>
          </p:cNvPr>
          <p:cNvSpPr txBox="1"/>
          <p:nvPr/>
        </p:nvSpPr>
        <p:spPr>
          <a:xfrm>
            <a:off x="6732240" y="91451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n-lt"/>
              </a:rPr>
              <a:t>Euglenozoa</a:t>
            </a:r>
            <a:endParaRPr lang="cs-CZ" dirty="0">
              <a:latin typeface="+mn-lt"/>
            </a:endParaRPr>
          </a:p>
        </p:txBody>
      </p:sp>
      <p:sp>
        <p:nvSpPr>
          <p:cNvPr id="35" name="Line 8">
            <a:extLst>
              <a:ext uri="{FF2B5EF4-FFF2-40B4-BE49-F238E27FC236}">
                <a16:creationId xmlns:a16="http://schemas.microsoft.com/office/drawing/2014/main" id="{38484AE1-0F06-4E16-8573-FFDDCC7F2C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18301" y="1827495"/>
            <a:ext cx="517996" cy="71861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8">
            <a:extLst>
              <a:ext uri="{FF2B5EF4-FFF2-40B4-BE49-F238E27FC236}">
                <a16:creationId xmlns:a16="http://schemas.microsoft.com/office/drawing/2014/main" id="{788603A6-1CFF-41E6-8948-C2D51D9A18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68017" y="2979623"/>
            <a:ext cx="668279" cy="5967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8">
            <a:extLst>
              <a:ext uri="{FF2B5EF4-FFF2-40B4-BE49-F238E27FC236}">
                <a16:creationId xmlns:a16="http://schemas.microsoft.com/office/drawing/2014/main" id="{02C49925-AD67-4D07-8BE8-8BA2CFF0A2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36783" y="3889790"/>
            <a:ext cx="668279" cy="596775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ABBAF24-8B77-4D0B-8F3D-4B37D11120C1}"/>
              </a:ext>
            </a:extLst>
          </p:cNvPr>
          <p:cNvSpPr txBox="1"/>
          <p:nvPr/>
        </p:nvSpPr>
        <p:spPr>
          <a:xfrm>
            <a:off x="6084168" y="5787261"/>
            <a:ext cx="3023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+mn-lt"/>
              </a:rPr>
              <a:t>Euglenozoa</a:t>
            </a:r>
            <a:r>
              <a:rPr lang="cs-CZ" sz="1400" dirty="0">
                <a:latin typeface="+mn-lt"/>
              </a:rPr>
              <a:t> + </a:t>
            </a:r>
            <a:r>
              <a:rPr lang="cs-CZ" sz="1400" dirty="0" err="1">
                <a:latin typeface="+mn-lt"/>
              </a:rPr>
              <a:t>Heterolobosea</a:t>
            </a:r>
            <a:endParaRPr lang="cs-CZ" sz="1400" dirty="0">
              <a:latin typeface="+mn-lt"/>
            </a:endParaRPr>
          </a:p>
          <a:p>
            <a:r>
              <a:rPr lang="cs-CZ" sz="1400" dirty="0">
                <a:latin typeface="+mn-lt"/>
              </a:rPr>
              <a:t>= </a:t>
            </a:r>
            <a:r>
              <a:rPr lang="cs-CZ" sz="1400" b="1" dirty="0" err="1">
                <a:latin typeface="+mn-lt"/>
              </a:rPr>
              <a:t>Discisristata</a:t>
            </a:r>
            <a:endParaRPr lang="cs-CZ" sz="1400" b="1" dirty="0">
              <a:latin typeface="+mn-lt"/>
            </a:endParaRPr>
          </a:p>
          <a:p>
            <a:endParaRPr lang="cs-CZ" sz="1400" dirty="0">
              <a:latin typeface="+mn-lt"/>
            </a:endParaRPr>
          </a:p>
          <a:p>
            <a:r>
              <a:rPr lang="cs-CZ" sz="1400" b="1" dirty="0">
                <a:latin typeface="+mn-lt"/>
              </a:rPr>
              <a:t>DISCOBA</a:t>
            </a:r>
            <a:r>
              <a:rPr lang="cs-CZ" sz="1400" dirty="0">
                <a:latin typeface="+mn-lt"/>
              </a:rPr>
              <a:t> – </a:t>
            </a:r>
            <a:r>
              <a:rPr lang="cs-CZ" sz="1400" b="1" dirty="0" err="1">
                <a:latin typeface="+mn-lt"/>
              </a:rPr>
              <a:t>Disc</a:t>
            </a:r>
            <a:r>
              <a:rPr lang="cs-CZ" sz="1400" dirty="0">
                <a:latin typeface="+mn-lt"/>
              </a:rPr>
              <a:t>(</a:t>
            </a:r>
            <a:r>
              <a:rPr lang="cs-CZ" sz="1400" dirty="0" err="1">
                <a:latin typeface="+mn-lt"/>
              </a:rPr>
              <a:t>icristata</a:t>
            </a:r>
            <a:r>
              <a:rPr lang="cs-CZ" sz="1400" dirty="0">
                <a:latin typeface="+mn-lt"/>
              </a:rPr>
              <a:t>)(</a:t>
            </a:r>
            <a:r>
              <a:rPr lang="cs-CZ" sz="1400" i="1" dirty="0">
                <a:latin typeface="+mn-lt"/>
              </a:rPr>
              <a:t>Jak</a:t>
            </a:r>
            <a:r>
              <a:rPr lang="cs-CZ" sz="1400" dirty="0">
                <a:latin typeface="+mn-lt"/>
              </a:rPr>
              <a:t>)</a:t>
            </a:r>
            <a:r>
              <a:rPr lang="cs-CZ" sz="1400" b="1" i="1" dirty="0">
                <a:latin typeface="+mn-lt"/>
              </a:rPr>
              <a:t>oba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A28CDF2-4DF9-4A10-83F3-4B022CF5C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Jakobida</a:t>
            </a:r>
          </a:p>
        </p:txBody>
      </p:sp>
      <p:pic>
        <p:nvPicPr>
          <p:cNvPr id="10243" name="Picture 3" descr="Scan0005">
            <a:extLst>
              <a:ext uri="{FF2B5EF4-FFF2-40B4-BE49-F238E27FC236}">
                <a16:creationId xmlns:a16="http://schemas.microsoft.com/office/drawing/2014/main" id="{6A8B2962-B639-4239-859D-64DBBCEE8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2738"/>
            <a:ext cx="42672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13BACAF5-9AA4-4677-A996-AFE23D87F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83363"/>
            <a:ext cx="2971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The illustrated guide to the protozoa, web</a:t>
            </a:r>
          </a:p>
        </p:txBody>
      </p:sp>
      <p:sp>
        <p:nvSpPr>
          <p:cNvPr id="10245" name="Text Box 18">
            <a:extLst>
              <a:ext uri="{FF2B5EF4-FFF2-40B4-BE49-F238E27FC236}">
                <a16:creationId xmlns:a16="http://schemas.microsoft.com/office/drawing/2014/main" id="{A56FD898-4538-4620-9E44-5EBB5FEE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125538"/>
            <a:ext cx="44608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Sladkovodní a mořští heterotrofní bičíkovci se dvěma bičíky, </a:t>
            </a:r>
            <a:r>
              <a:rPr lang="cs-CZ" altLang="cs-CZ" sz="1800" dirty="0" err="1">
                <a:cs typeface="Arial" panose="020B0604020202020204" pitchFamily="34" charset="0"/>
              </a:rPr>
              <a:t>exkavátní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Aerobové</a:t>
            </a:r>
            <a:r>
              <a:rPr lang="cs-CZ" altLang="cs-CZ" sz="1800" dirty="0">
                <a:cs typeface="Arial" panose="020B0604020202020204" pitchFamily="34" charset="0"/>
              </a:rPr>
              <a:t>, mají mitochondrie, anebo anaerobní s </a:t>
            </a:r>
            <a:r>
              <a:rPr lang="cs-CZ" altLang="cs-CZ" sz="1800" dirty="0" err="1">
                <a:cs typeface="Arial" panose="020B0604020202020204" pitchFamily="34" charset="0"/>
              </a:rPr>
              <a:t>hydrogenosomy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Některé druhy mají schránky z organického materiálu</a:t>
            </a:r>
          </a:p>
        </p:txBody>
      </p:sp>
      <p:pic>
        <p:nvPicPr>
          <p:cNvPr id="10246" name="Picture 19" descr="histiona004_wbw">
            <a:extLst>
              <a:ext uri="{FF2B5EF4-FFF2-40B4-BE49-F238E27FC236}">
                <a16:creationId xmlns:a16="http://schemas.microsoft.com/office/drawing/2014/main" id="{9AD072E9-EFA4-45B5-8CEB-433C87B5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811588"/>
            <a:ext cx="2109788" cy="1979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20" descr="jakoba_att">
            <a:extLst>
              <a:ext uri="{FF2B5EF4-FFF2-40B4-BE49-F238E27FC236}">
                <a16:creationId xmlns:a16="http://schemas.microsoft.com/office/drawing/2014/main" id="{9D5DA877-0185-4856-B54A-2E0B0CAD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12863"/>
            <a:ext cx="2392363" cy="21764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22" descr="reclinomonas_atw">
            <a:extLst>
              <a:ext uri="{FF2B5EF4-FFF2-40B4-BE49-F238E27FC236}">
                <a16:creationId xmlns:a16="http://schemas.microsoft.com/office/drawing/2014/main" id="{2D83A59F-7281-4FA6-9228-392C5CA35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309688"/>
            <a:ext cx="2109787" cy="2409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 Box 23">
            <a:extLst>
              <a:ext uri="{FF2B5EF4-FFF2-40B4-BE49-F238E27FC236}">
                <a16:creationId xmlns:a16="http://schemas.microsoft.com/office/drawing/2014/main" id="{26C12B46-E063-4948-9C36-0EAA65F4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700" y="914400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/>
              <a:t>Jakoba</a:t>
            </a:r>
            <a:endParaRPr lang="en-US" altLang="cs-CZ" sz="2000" i="1"/>
          </a:p>
        </p:txBody>
      </p:sp>
      <p:sp>
        <p:nvSpPr>
          <p:cNvPr id="10250" name="Text Box 25">
            <a:extLst>
              <a:ext uri="{FF2B5EF4-FFF2-40B4-BE49-F238E27FC236}">
                <a16:creationId xmlns:a16="http://schemas.microsoft.com/office/drawing/2014/main" id="{E00C0461-484D-471C-B6AA-B710C2BB8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914400"/>
            <a:ext cx="1795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/>
              <a:t>Reclinomonas</a:t>
            </a:r>
            <a:endParaRPr lang="en-US" altLang="cs-CZ" sz="2000" i="1"/>
          </a:p>
        </p:txBody>
      </p:sp>
      <p:sp>
        <p:nvSpPr>
          <p:cNvPr id="10251" name="Text Box 26">
            <a:extLst>
              <a:ext uri="{FF2B5EF4-FFF2-40B4-BE49-F238E27FC236}">
                <a16:creationId xmlns:a16="http://schemas.microsoft.com/office/drawing/2014/main" id="{09C8DC82-D117-4C28-A4B9-76FA32812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288" y="5791200"/>
            <a:ext cx="1103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/>
              <a:t>Histiona</a:t>
            </a:r>
            <a:endParaRPr lang="en-US" altLang="cs-CZ" sz="2000" i="1"/>
          </a:p>
        </p:txBody>
      </p:sp>
      <p:sp>
        <p:nvSpPr>
          <p:cNvPr id="10252" name="Text Box 27">
            <a:extLst>
              <a:ext uri="{FF2B5EF4-FFF2-40B4-BE49-F238E27FC236}">
                <a16:creationId xmlns:a16="http://schemas.microsoft.com/office/drawing/2014/main" id="{FD073AA2-FC7B-4FAE-8A60-9056F29A8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429125"/>
            <a:ext cx="1468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Reclinomonas</a:t>
            </a:r>
            <a:endParaRPr lang="en-US" altLang="cs-CZ" sz="1600" i="1"/>
          </a:p>
        </p:txBody>
      </p:sp>
      <p:sp>
        <p:nvSpPr>
          <p:cNvPr id="10253" name="Text Box 28">
            <a:extLst>
              <a:ext uri="{FF2B5EF4-FFF2-40B4-BE49-F238E27FC236}">
                <a16:creationId xmlns:a16="http://schemas.microsoft.com/office/drawing/2014/main" id="{8676103E-B091-456F-B253-7820F1911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7195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Jakoba</a:t>
            </a:r>
            <a:endParaRPr lang="en-US" altLang="cs-CZ" sz="1600" i="1"/>
          </a:p>
        </p:txBody>
      </p:sp>
      <p:sp>
        <p:nvSpPr>
          <p:cNvPr id="10254" name="Text Box 29">
            <a:extLst>
              <a:ext uri="{FF2B5EF4-FFF2-40B4-BE49-F238E27FC236}">
                <a16:creationId xmlns:a16="http://schemas.microsoft.com/office/drawing/2014/main" id="{C7B71624-1E07-4E30-A05A-E8C577F5A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4171950"/>
            <a:ext cx="915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Histiona</a:t>
            </a:r>
            <a:endParaRPr lang="en-US" altLang="cs-CZ" sz="1600" i="1"/>
          </a:p>
        </p:txBody>
      </p:sp>
      <p:pic>
        <p:nvPicPr>
          <p:cNvPr id="10255" name="Picture 18">
            <a:extLst>
              <a:ext uri="{FF2B5EF4-FFF2-40B4-BE49-F238E27FC236}">
                <a16:creationId xmlns:a16="http://schemas.microsoft.com/office/drawing/2014/main" id="{0DE53E26-4B7C-40C0-BF4F-CFD75E20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3556000"/>
            <a:ext cx="2409825" cy="2243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6" name="Text Box 26">
            <a:extLst>
              <a:ext uri="{FF2B5EF4-FFF2-40B4-BE49-F238E27FC236}">
                <a16:creationId xmlns:a16="http://schemas.microsoft.com/office/drawing/2014/main" id="{DB507FC1-0CF2-4AAE-94AE-0F1BF676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5805488"/>
            <a:ext cx="1312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/>
              <a:t>Andalucia</a:t>
            </a:r>
            <a:endParaRPr lang="en-US" altLang="cs-CZ" sz="2000" i="1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A28CDF2-4DF9-4A10-83F3-4B022CF5C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Jakobida</a:t>
            </a:r>
          </a:p>
        </p:txBody>
      </p:sp>
      <p:pic>
        <p:nvPicPr>
          <p:cNvPr id="10243" name="Picture 3" descr="Scan0005">
            <a:extLst>
              <a:ext uri="{FF2B5EF4-FFF2-40B4-BE49-F238E27FC236}">
                <a16:creationId xmlns:a16="http://schemas.microsoft.com/office/drawing/2014/main" id="{6A8B2962-B639-4239-859D-64DBBCEE8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2738"/>
            <a:ext cx="42672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13BACAF5-9AA4-4677-A996-AFE23D87F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83363"/>
            <a:ext cx="2971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The illustrated guide to the protozoa, web</a:t>
            </a:r>
          </a:p>
        </p:txBody>
      </p:sp>
      <p:sp>
        <p:nvSpPr>
          <p:cNvPr id="10245" name="Text Box 18">
            <a:extLst>
              <a:ext uri="{FF2B5EF4-FFF2-40B4-BE49-F238E27FC236}">
                <a16:creationId xmlns:a16="http://schemas.microsoft.com/office/drawing/2014/main" id="{A56FD898-4538-4620-9E44-5EBB5FEE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125538"/>
            <a:ext cx="44608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Sladkovodní a mořští heterotrofní bičíkovci se dvěma bičíky, </a:t>
            </a:r>
            <a:r>
              <a:rPr lang="cs-CZ" altLang="cs-CZ" sz="1800" dirty="0" err="1">
                <a:cs typeface="Arial" panose="020B0604020202020204" pitchFamily="34" charset="0"/>
              </a:rPr>
              <a:t>exkavátní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Aerobové</a:t>
            </a:r>
            <a:r>
              <a:rPr lang="cs-CZ" altLang="cs-CZ" sz="1800" dirty="0">
                <a:cs typeface="Arial" panose="020B0604020202020204" pitchFamily="34" charset="0"/>
              </a:rPr>
              <a:t>, mají mitochondrie, anebo anaerobní s </a:t>
            </a:r>
            <a:r>
              <a:rPr lang="cs-CZ" altLang="cs-CZ" sz="1800" dirty="0" err="1">
                <a:cs typeface="Arial" panose="020B0604020202020204" pitchFamily="34" charset="0"/>
              </a:rPr>
              <a:t>hydrogenosomy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Některé druhy mají schránky z organického materiálu</a:t>
            </a:r>
          </a:p>
        </p:txBody>
      </p:sp>
      <p:pic>
        <p:nvPicPr>
          <p:cNvPr id="10246" name="Picture 19" descr="histiona004_wbw">
            <a:extLst>
              <a:ext uri="{FF2B5EF4-FFF2-40B4-BE49-F238E27FC236}">
                <a16:creationId xmlns:a16="http://schemas.microsoft.com/office/drawing/2014/main" id="{9AD072E9-EFA4-45B5-8CEB-433C87B53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811588"/>
            <a:ext cx="2109788" cy="1979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20" descr="jakoba_att">
            <a:extLst>
              <a:ext uri="{FF2B5EF4-FFF2-40B4-BE49-F238E27FC236}">
                <a16:creationId xmlns:a16="http://schemas.microsoft.com/office/drawing/2014/main" id="{9D5DA877-0185-4856-B54A-2E0B0CAD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12863"/>
            <a:ext cx="2392363" cy="21764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22" descr="reclinomonas_atw">
            <a:extLst>
              <a:ext uri="{FF2B5EF4-FFF2-40B4-BE49-F238E27FC236}">
                <a16:creationId xmlns:a16="http://schemas.microsoft.com/office/drawing/2014/main" id="{2D83A59F-7281-4FA6-9228-392C5CA35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1309688"/>
            <a:ext cx="2109787" cy="2409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 Box 23">
            <a:extLst>
              <a:ext uri="{FF2B5EF4-FFF2-40B4-BE49-F238E27FC236}">
                <a16:creationId xmlns:a16="http://schemas.microsoft.com/office/drawing/2014/main" id="{26C12B46-E063-4948-9C36-0EAA65F49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700" y="914400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/>
              <a:t>Jakoba</a:t>
            </a:r>
            <a:endParaRPr lang="en-US" altLang="cs-CZ" sz="2000" i="1"/>
          </a:p>
        </p:txBody>
      </p:sp>
      <p:sp>
        <p:nvSpPr>
          <p:cNvPr id="10250" name="Text Box 25">
            <a:extLst>
              <a:ext uri="{FF2B5EF4-FFF2-40B4-BE49-F238E27FC236}">
                <a16:creationId xmlns:a16="http://schemas.microsoft.com/office/drawing/2014/main" id="{E00C0461-484D-471C-B6AA-B710C2BB8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914400"/>
            <a:ext cx="1795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/>
              <a:t>Reclinomonas</a:t>
            </a:r>
            <a:endParaRPr lang="en-US" altLang="cs-CZ" sz="2000" i="1"/>
          </a:p>
        </p:txBody>
      </p:sp>
      <p:sp>
        <p:nvSpPr>
          <p:cNvPr id="10251" name="Text Box 26">
            <a:extLst>
              <a:ext uri="{FF2B5EF4-FFF2-40B4-BE49-F238E27FC236}">
                <a16:creationId xmlns:a16="http://schemas.microsoft.com/office/drawing/2014/main" id="{09C8DC82-D117-4C28-A4B9-76FA32812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7288" y="5791200"/>
            <a:ext cx="1103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/>
              <a:t>Histiona</a:t>
            </a:r>
            <a:endParaRPr lang="en-US" altLang="cs-CZ" sz="2000" i="1"/>
          </a:p>
        </p:txBody>
      </p:sp>
      <p:sp>
        <p:nvSpPr>
          <p:cNvPr id="10252" name="Text Box 27">
            <a:extLst>
              <a:ext uri="{FF2B5EF4-FFF2-40B4-BE49-F238E27FC236}">
                <a16:creationId xmlns:a16="http://schemas.microsoft.com/office/drawing/2014/main" id="{FD073AA2-FC7B-4FAE-8A60-9056F29A8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4429125"/>
            <a:ext cx="14684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Reclinomonas</a:t>
            </a:r>
            <a:endParaRPr lang="en-US" altLang="cs-CZ" sz="1600" i="1"/>
          </a:p>
        </p:txBody>
      </p:sp>
      <p:sp>
        <p:nvSpPr>
          <p:cNvPr id="10253" name="Text Box 28">
            <a:extLst>
              <a:ext uri="{FF2B5EF4-FFF2-40B4-BE49-F238E27FC236}">
                <a16:creationId xmlns:a16="http://schemas.microsoft.com/office/drawing/2014/main" id="{8676103E-B091-456F-B253-7820F1911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71950"/>
            <a:ext cx="838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Jakoba</a:t>
            </a:r>
            <a:endParaRPr lang="en-US" altLang="cs-CZ" sz="1600" i="1"/>
          </a:p>
        </p:txBody>
      </p:sp>
      <p:sp>
        <p:nvSpPr>
          <p:cNvPr id="10254" name="Text Box 29">
            <a:extLst>
              <a:ext uri="{FF2B5EF4-FFF2-40B4-BE49-F238E27FC236}">
                <a16:creationId xmlns:a16="http://schemas.microsoft.com/office/drawing/2014/main" id="{C7B71624-1E07-4E30-A05A-E8C577F5A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4171950"/>
            <a:ext cx="915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Histiona</a:t>
            </a:r>
            <a:endParaRPr lang="en-US" altLang="cs-CZ" sz="1600" i="1"/>
          </a:p>
        </p:txBody>
      </p:sp>
      <p:pic>
        <p:nvPicPr>
          <p:cNvPr id="10255" name="Picture 18">
            <a:extLst>
              <a:ext uri="{FF2B5EF4-FFF2-40B4-BE49-F238E27FC236}">
                <a16:creationId xmlns:a16="http://schemas.microsoft.com/office/drawing/2014/main" id="{0DE53E26-4B7C-40C0-BF4F-CFD75E20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3556000"/>
            <a:ext cx="2409825" cy="22431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6" name="Text Box 26">
            <a:extLst>
              <a:ext uri="{FF2B5EF4-FFF2-40B4-BE49-F238E27FC236}">
                <a16:creationId xmlns:a16="http://schemas.microsoft.com/office/drawing/2014/main" id="{DB507FC1-0CF2-4AAE-94AE-0F1BF676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5805488"/>
            <a:ext cx="1312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/>
              <a:t>Andalucia</a:t>
            </a:r>
            <a:endParaRPr lang="en-US" altLang="cs-CZ" sz="2000" i="1"/>
          </a:p>
        </p:txBody>
      </p:sp>
      <p:pic>
        <p:nvPicPr>
          <p:cNvPr id="2" name="Online médium 1" title="Probable Histiona aroides flagelado del Orden Jakobida - Jakobida Order flagellate">
            <a:hlinkClick r:id="" action="ppaction://media"/>
            <a:extLst>
              <a:ext uri="{FF2B5EF4-FFF2-40B4-BE49-F238E27FC236}">
                <a16:creationId xmlns:a16="http://schemas.microsoft.com/office/drawing/2014/main" id="{C2F5C8E5-BA1F-9BE0-1D20-E7A3B156DB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23615" y="1455887"/>
            <a:ext cx="7687170" cy="43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12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0F7EC8D-DA2D-4781-B80E-3429885B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Jakobida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66F35B06-C729-48A3-A686-598F5EBD6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484784"/>
            <a:ext cx="87058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Mitochondrie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jakobidů</a:t>
            </a:r>
            <a:r>
              <a:rPr lang="cs-CZ" altLang="cs-CZ" sz="2000" dirty="0">
                <a:cs typeface="Arial" panose="020B0604020202020204" pitchFamily="34" charset="0"/>
              </a:rPr>
              <a:t> obsahují nejvíce </a:t>
            </a:r>
            <a:r>
              <a:rPr lang="cs-CZ" altLang="cs-CZ" sz="2000" dirty="0" err="1">
                <a:cs typeface="Arial" panose="020B0604020202020204" pitchFamily="34" charset="0"/>
              </a:rPr>
              <a:t>ancestrální</a:t>
            </a:r>
            <a:r>
              <a:rPr lang="cs-CZ" altLang="cs-CZ" sz="2000" dirty="0">
                <a:cs typeface="Arial" panose="020B0604020202020204" pitchFamily="34" charset="0"/>
              </a:rPr>
              <a:t> (tj. nejméně odvozený) genom</a:t>
            </a:r>
            <a:r>
              <a:rPr lang="cs-CZ" altLang="cs-CZ" sz="2000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Kódují nejvíce genů (ca. 100), ale zdaleka neobsahují nejvíce DNA (viz </a:t>
            </a:r>
            <a:r>
              <a:rPr lang="cs-CZ" altLang="cs-CZ" sz="2000" dirty="0" err="1">
                <a:cs typeface="Arial" panose="020B0604020202020204" pitchFamily="34" charset="0"/>
              </a:rPr>
              <a:t>Kinetoplastea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Kódují téměř 20 proteinů, které nenajdeme v žádném jiném mitochondriálním genomu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Kódují </a:t>
            </a:r>
            <a:r>
              <a:rPr lang="cs-CZ" altLang="cs-CZ" sz="2000" dirty="0" err="1">
                <a:cs typeface="Arial" panose="020B0604020202020204" pitchFamily="34" charset="0"/>
              </a:rPr>
              <a:t>eubakteriální</a:t>
            </a:r>
            <a:r>
              <a:rPr lang="cs-CZ" altLang="cs-CZ" sz="2000" dirty="0">
                <a:cs typeface="Arial" panose="020B0604020202020204" pitchFamily="34" charset="0"/>
              </a:rPr>
              <a:t> (původní?) RNA polymerázu (ostatní Eukaryota mají virovou, získanou pomocí LGT)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8D5AC65-AF07-4AE4-AD27-2D55F19A3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Jakobida</a:t>
            </a:r>
          </a:p>
        </p:txBody>
      </p:sp>
      <p:pic>
        <p:nvPicPr>
          <p:cNvPr id="12291" name="Picture 4" descr="mitgenom">
            <a:extLst>
              <a:ext uri="{FF2B5EF4-FFF2-40B4-BE49-F238E27FC236}">
                <a16:creationId xmlns:a16="http://schemas.microsoft.com/office/drawing/2014/main" id="{E483FA57-E6AF-481A-B074-28C417F39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82650"/>
            <a:ext cx="7010400" cy="5930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5">
            <a:extLst>
              <a:ext uri="{FF2B5EF4-FFF2-40B4-BE49-F238E27FC236}">
                <a16:creationId xmlns:a16="http://schemas.microsoft.com/office/drawing/2014/main" id="{316BEAF8-74D5-491E-B881-4B90FBDFB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325" y="1647825"/>
            <a:ext cx="304800" cy="1524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12293" name="Rectangle 6">
            <a:extLst>
              <a:ext uri="{FF2B5EF4-FFF2-40B4-BE49-F238E27FC236}">
                <a16:creationId xmlns:a16="http://schemas.microsoft.com/office/drawing/2014/main" id="{4D0611A9-4422-480D-9A4D-69666445B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238" y="4783138"/>
            <a:ext cx="304800" cy="1524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12294" name="Rectangle 7">
            <a:extLst>
              <a:ext uri="{FF2B5EF4-FFF2-40B4-BE49-F238E27FC236}">
                <a16:creationId xmlns:a16="http://schemas.microsoft.com/office/drawing/2014/main" id="{ACCCBC0F-B95E-43CD-A355-EC6B818CC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4789488"/>
            <a:ext cx="304800" cy="152400"/>
          </a:xfrm>
          <a:prstGeom prst="rect">
            <a:avLst/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FD76019-D070-463D-B672-391B96FCA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i="1">
                <a:cs typeface="Arial" panose="020B0604020202020204" pitchFamily="34" charset="0"/>
              </a:rPr>
              <a:t>Tsukubamonas</a:t>
            </a:r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D97DD2A8-8075-42A7-BE69-ADDDFFC3A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05494"/>
            <a:ext cx="8050212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Obdélník 8">
            <a:extLst>
              <a:ext uri="{FF2B5EF4-FFF2-40B4-BE49-F238E27FC236}">
                <a16:creationId xmlns:a16="http://schemas.microsoft.com/office/drawing/2014/main" id="{D8F0EC04-2B5E-4C92-9890-0E3A465B2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393135"/>
            <a:ext cx="495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err="1">
                <a:cs typeface="Arial" panose="020B0604020202020204" pitchFamily="34" charset="0"/>
              </a:rPr>
              <a:t>Yabuki</a:t>
            </a:r>
            <a:r>
              <a:rPr lang="cs-CZ" altLang="cs-CZ" sz="1200" dirty="0">
                <a:cs typeface="Arial" panose="020B0604020202020204" pitchFamily="34" charset="0"/>
              </a:rPr>
              <a:t> A. </a:t>
            </a:r>
            <a:r>
              <a:rPr lang="cs-CZ" altLang="cs-CZ" sz="1200" i="1" dirty="0">
                <a:cs typeface="Arial" panose="020B0604020202020204" pitchFamily="34" charset="0"/>
              </a:rPr>
              <a:t>et al</a:t>
            </a:r>
            <a:r>
              <a:rPr lang="cs-CZ" altLang="cs-CZ" sz="1200" dirty="0">
                <a:cs typeface="Arial" panose="020B0604020202020204" pitchFamily="34" charset="0"/>
              </a:rPr>
              <a:t>. (2011) J Eukaryot </a:t>
            </a:r>
            <a:r>
              <a:rPr lang="cs-CZ" altLang="cs-CZ" sz="1200" dirty="0" err="1">
                <a:cs typeface="Arial" panose="020B0604020202020204" pitchFamily="34" charset="0"/>
              </a:rPr>
              <a:t>Microbiol</a:t>
            </a:r>
            <a:r>
              <a:rPr lang="cs-CZ" altLang="cs-CZ" sz="1200" dirty="0">
                <a:cs typeface="Arial" panose="020B0604020202020204" pitchFamily="34" charset="0"/>
              </a:rPr>
              <a:t> 58: 319-331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B2373E1-0FD5-47F0-93DB-4F26809B463D}"/>
              </a:ext>
            </a:extLst>
          </p:cNvPr>
          <p:cNvSpPr txBox="1"/>
          <p:nvPr/>
        </p:nvSpPr>
        <p:spPr>
          <a:xfrm>
            <a:off x="971600" y="5579948"/>
            <a:ext cx="740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Malá mořská kulička, která asi periodicky vytváří a ztrácí ventrální rýhu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6595B49-0CB4-43EE-A3FA-3FB96E51A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Heterolobosea</a:t>
            </a:r>
          </a:p>
        </p:txBody>
      </p:sp>
      <p:pic>
        <p:nvPicPr>
          <p:cNvPr id="35843" name="Picture 7" descr="percolomonasdescissus_maw">
            <a:extLst>
              <a:ext uri="{FF2B5EF4-FFF2-40B4-BE49-F238E27FC236}">
                <a16:creationId xmlns:a16="http://schemas.microsoft.com/office/drawing/2014/main" id="{95C7A445-3CAF-4C8B-A534-C3A7D54E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3733800" y="1412875"/>
            <a:ext cx="1784350" cy="1868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8">
            <a:extLst>
              <a:ext uri="{FF2B5EF4-FFF2-40B4-BE49-F238E27FC236}">
                <a16:creationId xmlns:a16="http://schemas.microsoft.com/office/drawing/2014/main" id="{B8F72534-2E76-4474-96B3-55ABF7958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430838"/>
            <a:ext cx="87313" cy="969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5845" name="Rectangle 10">
            <a:extLst>
              <a:ext uri="{FF2B5EF4-FFF2-40B4-BE49-F238E27FC236}">
                <a16:creationId xmlns:a16="http://schemas.microsoft.com/office/drawing/2014/main" id="{A0EEAD10-187B-4B48-A752-DDEAD905C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524000"/>
            <a:ext cx="381000" cy="53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5846" name="Line 11">
            <a:extLst>
              <a:ext uri="{FF2B5EF4-FFF2-40B4-BE49-F238E27FC236}">
                <a16:creationId xmlns:a16="http://schemas.microsoft.com/office/drawing/2014/main" id="{4F7C9EA1-DA92-4824-8F40-FFF7A78446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1295400"/>
            <a:ext cx="1219200" cy="2286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7" name="Line 12">
            <a:extLst>
              <a:ext uri="{FF2B5EF4-FFF2-40B4-BE49-F238E27FC236}">
                <a16:creationId xmlns:a16="http://schemas.microsoft.com/office/drawing/2014/main" id="{A3A2319F-1154-434F-AEA4-6DD28094F4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" y="1295400"/>
            <a:ext cx="4191000" cy="2286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8" name="Line 13">
            <a:extLst>
              <a:ext uri="{FF2B5EF4-FFF2-40B4-BE49-F238E27FC236}">
                <a16:creationId xmlns:a16="http://schemas.microsoft.com/office/drawing/2014/main" id="{E9D75947-9411-441A-B7A1-936BF143AD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" y="2057400"/>
            <a:ext cx="4191000" cy="4572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9" name="Line 14">
            <a:extLst>
              <a:ext uri="{FF2B5EF4-FFF2-40B4-BE49-F238E27FC236}">
                <a16:creationId xmlns:a16="http://schemas.microsoft.com/office/drawing/2014/main" id="{E3773E75-60E6-41A1-891F-5E5467E8D8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0" y="2057400"/>
            <a:ext cx="1219200" cy="4583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50" name="Rectangle 16">
            <a:extLst>
              <a:ext uri="{FF2B5EF4-FFF2-40B4-BE49-F238E27FC236}">
                <a16:creationId xmlns:a16="http://schemas.microsoft.com/office/drawing/2014/main" id="{664B6C04-D9C8-48C4-B88A-E544248E0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295400"/>
            <a:ext cx="3359150" cy="533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35851" name="Picture 17" descr="heterolobozea">
            <a:extLst>
              <a:ext uri="{FF2B5EF4-FFF2-40B4-BE49-F238E27FC236}">
                <a16:creationId xmlns:a16="http://schemas.microsoft.com/office/drawing/2014/main" id="{8720F18D-4BC1-41DB-B517-DAD5EAC2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447800"/>
            <a:ext cx="31829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Rectangle 18">
            <a:extLst>
              <a:ext uri="{FF2B5EF4-FFF2-40B4-BE49-F238E27FC236}">
                <a16:creationId xmlns:a16="http://schemas.microsoft.com/office/drawing/2014/main" id="{597116B2-933A-4739-B2D8-3217FDFA8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538" y="5691188"/>
            <a:ext cx="112712" cy="403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35853" name="Picture 19" descr="percolomonasde_oww">
            <a:extLst>
              <a:ext uri="{FF2B5EF4-FFF2-40B4-BE49-F238E27FC236}">
                <a16:creationId xmlns:a16="http://schemas.microsoft.com/office/drawing/2014/main" id="{CF316BE7-A2FA-4A13-9347-24626867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95738"/>
            <a:ext cx="1363663" cy="236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8" name="Text Box 20">
            <a:extLst>
              <a:ext uri="{FF2B5EF4-FFF2-40B4-BE49-F238E27FC236}">
                <a16:creationId xmlns:a16="http://schemas.microsoft.com/office/drawing/2014/main" id="{54AD99EF-F33B-49AC-8943-8CFB768EC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2" y="1056943"/>
            <a:ext cx="3517900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cs-CZ" sz="1750" dirty="0">
                <a:latin typeface="Arial" pitchFamily="34" charset="0"/>
                <a:cs typeface="Arial" pitchFamily="34" charset="0"/>
              </a:rPr>
              <a:t> V původním stavu 4 bičíky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cs-CZ" sz="1750" dirty="0">
                <a:latin typeface="Arial" pitchFamily="34" charset="0"/>
                <a:cs typeface="Arial" pitchFamily="34" charset="0"/>
              </a:rPr>
              <a:t> Břišní rýha zachována jen                u některých zástupců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cs-CZ" sz="1750" dirty="0">
                <a:latin typeface="Arial" pitchFamily="34" charset="0"/>
                <a:cs typeface="Arial" pitchFamily="34" charset="0"/>
              </a:rPr>
              <a:t> Mitochondrie s diskovitými </a:t>
            </a:r>
            <a:r>
              <a:rPr lang="cs-CZ" sz="1750" dirty="0" err="1">
                <a:latin typeface="Arial" pitchFamily="34" charset="0"/>
                <a:cs typeface="Arial" pitchFamily="34" charset="0"/>
              </a:rPr>
              <a:t>kristami</a:t>
            </a:r>
            <a:r>
              <a:rPr lang="cs-CZ" sz="1750" dirty="0">
                <a:latin typeface="Arial" pitchFamily="34" charset="0"/>
                <a:cs typeface="Arial" pitchFamily="34" charset="0"/>
              </a:rPr>
              <a:t>, někdy </a:t>
            </a:r>
            <a:r>
              <a:rPr lang="cs-CZ" sz="1750" dirty="0" err="1">
                <a:latin typeface="Arial" pitchFamily="34" charset="0"/>
                <a:cs typeface="Arial" pitchFamily="34" charset="0"/>
              </a:rPr>
              <a:t>hydrogenosomy</a:t>
            </a:r>
            <a:r>
              <a:rPr lang="cs-CZ" sz="1750" dirty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cs-CZ" sz="175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750" dirty="0" err="1">
                <a:latin typeface="Arial" pitchFamily="34" charset="0"/>
                <a:cs typeface="Arial" pitchFamily="34" charset="0"/>
              </a:rPr>
              <a:t>Golgiho</a:t>
            </a:r>
            <a:r>
              <a:rPr lang="cs-CZ" sz="1750" dirty="0">
                <a:latin typeface="Arial" pitchFamily="34" charset="0"/>
                <a:cs typeface="Arial" pitchFamily="34" charset="0"/>
              </a:rPr>
              <a:t> komplex není patrný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cs-CZ" sz="1750" dirty="0">
                <a:latin typeface="Arial" pitchFamily="34" charset="0"/>
                <a:cs typeface="Arial" pitchFamily="34" charset="0"/>
              </a:rPr>
              <a:t> Volně žijící, ale…</a:t>
            </a:r>
          </a:p>
        </p:txBody>
      </p:sp>
      <p:sp>
        <p:nvSpPr>
          <p:cNvPr id="35855" name="Text Box 21">
            <a:extLst>
              <a:ext uri="{FF2B5EF4-FFF2-40B4-BE49-F238E27FC236}">
                <a16:creationId xmlns:a16="http://schemas.microsoft.com/office/drawing/2014/main" id="{F110FFC4-7F2F-477A-AE7F-4E107FC94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6300788"/>
            <a:ext cx="1017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 Narrow" panose="020B0606020202030204" pitchFamily="34" charset="0"/>
              </a:rPr>
              <a:t>Harpagon</a:t>
            </a:r>
          </a:p>
        </p:txBody>
      </p:sp>
      <p:pic>
        <p:nvPicPr>
          <p:cNvPr id="35856" name="Picture 22" descr="heterolobozea-mit">
            <a:extLst>
              <a:ext uri="{FF2B5EF4-FFF2-40B4-BE49-F238E27FC236}">
                <a16:creationId xmlns:a16="http://schemas.microsoft.com/office/drawing/2014/main" id="{D0E50F12-1396-457D-87C4-6B548B38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400"/>
            <a:ext cx="3500438" cy="240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7" name="Text Box 21">
            <a:extLst>
              <a:ext uri="{FF2B5EF4-FFF2-40B4-BE49-F238E27FC236}">
                <a16:creationId xmlns:a16="http://schemas.microsoft.com/office/drawing/2014/main" id="{551EB293-BAE5-4B0D-B805-DF7D6D29E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6445250"/>
            <a:ext cx="995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 Narrow" panose="020B0606020202030204" pitchFamily="34" charset="0"/>
              </a:rPr>
              <a:t>Naegleria</a:t>
            </a:r>
          </a:p>
        </p:txBody>
      </p:sp>
      <p:sp>
        <p:nvSpPr>
          <p:cNvPr id="35858" name="Text Box 21">
            <a:extLst>
              <a:ext uri="{FF2B5EF4-FFF2-40B4-BE49-F238E27FC236}">
                <a16:creationId xmlns:a16="http://schemas.microsoft.com/office/drawing/2014/main" id="{812A5E6C-C292-4E34-9E90-86FCBC3A7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708275"/>
            <a:ext cx="139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 Narrow" panose="020B0606020202030204" pitchFamily="34" charset="0"/>
              </a:rPr>
              <a:t>Percolomonas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856211C-93B1-4398-BE33-273078EFC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Heterolobosea</a:t>
            </a:r>
            <a:r>
              <a:rPr lang="cs-CZ" altLang="cs-CZ" sz="2000" dirty="0">
                <a:cs typeface="Arial" panose="020B0604020202020204" pitchFamily="34" charset="0"/>
              </a:rPr>
              <a:t> („normální“ zástupci)</a:t>
            </a:r>
          </a:p>
        </p:txBody>
      </p:sp>
      <p:pic>
        <p:nvPicPr>
          <p:cNvPr id="36867" name="Picture 8" descr="vahlkampfiaavara_cnw">
            <a:extLst>
              <a:ext uri="{FF2B5EF4-FFF2-40B4-BE49-F238E27FC236}">
                <a16:creationId xmlns:a16="http://schemas.microsoft.com/office/drawing/2014/main" id="{8B436141-9463-459C-BE56-8B2CB91C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1981200"/>
            <a:ext cx="1982787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10">
            <a:extLst>
              <a:ext uri="{FF2B5EF4-FFF2-40B4-BE49-F238E27FC236}">
                <a16:creationId xmlns:a16="http://schemas.microsoft.com/office/drawing/2014/main" id="{974B8B90-662E-4323-BD58-0699DFBFB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  Harpagon                         </a:t>
            </a:r>
            <a:r>
              <a:rPr lang="cs-CZ" altLang="cs-CZ" sz="1800" i="1" dirty="0" err="1"/>
              <a:t>Psalteriomonas</a:t>
            </a:r>
            <a:r>
              <a:rPr lang="cs-CZ" altLang="cs-CZ" sz="1800" i="1" dirty="0"/>
              <a:t>                             </a:t>
            </a:r>
            <a:r>
              <a:rPr lang="cs-CZ" altLang="cs-CZ" sz="1800" i="1" dirty="0" err="1"/>
              <a:t>Vahlkampfia</a:t>
            </a:r>
            <a:r>
              <a:rPr lang="cs-CZ" altLang="cs-CZ" sz="1800" i="1" dirty="0"/>
              <a:t> </a:t>
            </a:r>
          </a:p>
        </p:txBody>
      </p:sp>
      <p:sp>
        <p:nvSpPr>
          <p:cNvPr id="36869" name="Rectangle 15">
            <a:extLst>
              <a:ext uri="{FF2B5EF4-FFF2-40B4-BE49-F238E27FC236}">
                <a16:creationId xmlns:a16="http://schemas.microsoft.com/office/drawing/2014/main" id="{860D3368-16DB-41BA-8F7B-B10F7013E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2286000" cy="5715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0" name="Rectangle 16">
            <a:extLst>
              <a:ext uri="{FF2B5EF4-FFF2-40B4-BE49-F238E27FC236}">
                <a16:creationId xmlns:a16="http://schemas.microsoft.com/office/drawing/2014/main" id="{E18AC3A3-2E05-4F81-AEC8-C004D55AF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914400"/>
            <a:ext cx="2819400" cy="5715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1" name="Rectangle 17">
            <a:extLst>
              <a:ext uri="{FF2B5EF4-FFF2-40B4-BE49-F238E27FC236}">
                <a16:creationId xmlns:a16="http://schemas.microsoft.com/office/drawing/2014/main" id="{B5CD995E-36FC-410D-9408-6ACB2A355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914400"/>
            <a:ext cx="3429000" cy="5715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2" name="Rectangle 18">
            <a:extLst>
              <a:ext uri="{FF2B5EF4-FFF2-40B4-BE49-F238E27FC236}">
                <a16:creationId xmlns:a16="http://schemas.microsoft.com/office/drawing/2014/main" id="{AA41FB85-F666-41A4-A484-172BD136E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936625"/>
            <a:ext cx="2266950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bičíkovci</a:t>
            </a:r>
          </a:p>
        </p:txBody>
      </p:sp>
      <p:sp>
        <p:nvSpPr>
          <p:cNvPr id="36873" name="Rectangle 19">
            <a:extLst>
              <a:ext uri="{FF2B5EF4-FFF2-40B4-BE49-F238E27FC236}">
                <a16:creationId xmlns:a16="http://schemas.microsoft.com/office/drawing/2014/main" id="{36CABA9B-07FF-4BED-9FCC-89D9B619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925513"/>
            <a:ext cx="2800350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4" name="Rectangle 20">
            <a:extLst>
              <a:ext uri="{FF2B5EF4-FFF2-40B4-BE49-F238E27FC236}">
                <a16:creationId xmlns:a16="http://schemas.microsoft.com/office/drawing/2014/main" id="{36EB6031-BF6C-410A-BB68-D14FEA2C6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933450"/>
            <a:ext cx="3406775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5" name="Rectangle 22">
            <a:extLst>
              <a:ext uri="{FF2B5EF4-FFF2-40B4-BE49-F238E27FC236}">
                <a16:creationId xmlns:a16="http://schemas.microsoft.com/office/drawing/2014/main" id="{ACA7A3A9-DF47-40AB-AB1E-B51A5D35C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933450"/>
            <a:ext cx="2266950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améboflageláti</a:t>
            </a:r>
            <a:endParaRPr lang="cs-CZ" altLang="cs-CZ" sz="1800" b="1" dirty="0"/>
          </a:p>
        </p:txBody>
      </p:sp>
      <p:sp>
        <p:nvSpPr>
          <p:cNvPr id="36876" name="Rectangle 23">
            <a:extLst>
              <a:ext uri="{FF2B5EF4-FFF2-40B4-BE49-F238E27FC236}">
                <a16:creationId xmlns:a16="http://schemas.microsoft.com/office/drawing/2014/main" id="{066200E0-FFF5-4F50-96F8-D4D1D34E0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936625"/>
            <a:ext cx="2266950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améby </a:t>
            </a:r>
            <a:r>
              <a:rPr lang="cs-CZ" altLang="cs-CZ" sz="1800" dirty="0"/>
              <a:t>(eruptivní panožky)</a:t>
            </a:r>
          </a:p>
        </p:txBody>
      </p:sp>
      <p:pic>
        <p:nvPicPr>
          <p:cNvPr id="36877" name="Picture 19">
            <a:extLst>
              <a:ext uri="{FF2B5EF4-FFF2-40B4-BE49-F238E27FC236}">
                <a16:creationId xmlns:a16="http://schemas.microsoft.com/office/drawing/2014/main" id="{A534667A-92FD-461C-8400-C5A1DF5F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298700"/>
            <a:ext cx="2682875" cy="93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78" name="Picture 20">
            <a:extLst>
              <a:ext uri="{FF2B5EF4-FFF2-40B4-BE49-F238E27FC236}">
                <a16:creationId xmlns:a16="http://schemas.microsoft.com/office/drawing/2014/main" id="{26E2EE73-5C87-4995-85A1-CD9CAF3E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5189538"/>
            <a:ext cx="2841625" cy="1119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79" name="Picture 21">
            <a:extLst>
              <a:ext uri="{FF2B5EF4-FFF2-40B4-BE49-F238E27FC236}">
                <a16:creationId xmlns:a16="http://schemas.microsoft.com/office/drawing/2014/main" id="{4A3CC056-6E3C-41A0-8E25-A8392014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238375"/>
            <a:ext cx="2006600" cy="3532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80" name="Picture 2">
            <a:extLst>
              <a:ext uri="{FF2B5EF4-FFF2-40B4-BE49-F238E27FC236}">
                <a16:creationId xmlns:a16="http://schemas.microsoft.com/office/drawing/2014/main" id="{A0835A2B-B334-4F70-9021-57D35AA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3309938"/>
            <a:ext cx="2701925" cy="170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881" name="Obdélník 1">
            <a:extLst>
              <a:ext uri="{FF2B5EF4-FFF2-40B4-BE49-F238E27FC236}">
                <a16:creationId xmlns:a16="http://schemas.microsoft.com/office/drawing/2014/main" id="{677628E5-8A11-4E82-AE91-F7FB12BBC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47244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Sawyeria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856211C-93B1-4398-BE33-273078EFC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Heterolobosea</a:t>
            </a:r>
            <a:r>
              <a:rPr lang="cs-CZ" altLang="cs-CZ" sz="2000" dirty="0">
                <a:cs typeface="Arial" panose="020B0604020202020204" pitchFamily="34" charset="0"/>
              </a:rPr>
              <a:t> („normální“ zástupci)</a:t>
            </a:r>
          </a:p>
        </p:txBody>
      </p:sp>
      <p:pic>
        <p:nvPicPr>
          <p:cNvPr id="36867" name="Picture 8" descr="vahlkampfiaavara_cnw">
            <a:extLst>
              <a:ext uri="{FF2B5EF4-FFF2-40B4-BE49-F238E27FC236}">
                <a16:creationId xmlns:a16="http://schemas.microsoft.com/office/drawing/2014/main" id="{8B436141-9463-459C-BE56-8B2CB91C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1981200"/>
            <a:ext cx="1982787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10">
            <a:extLst>
              <a:ext uri="{FF2B5EF4-FFF2-40B4-BE49-F238E27FC236}">
                <a16:creationId xmlns:a16="http://schemas.microsoft.com/office/drawing/2014/main" id="{974B8B90-662E-4323-BD58-0699DFBFB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0"/>
            <a:ext cx="830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  Harpagon                         </a:t>
            </a:r>
            <a:r>
              <a:rPr lang="cs-CZ" altLang="cs-CZ" sz="1800" i="1" dirty="0" err="1"/>
              <a:t>Psalteriomonas</a:t>
            </a:r>
            <a:r>
              <a:rPr lang="cs-CZ" altLang="cs-CZ" sz="1800" i="1" dirty="0"/>
              <a:t>                             </a:t>
            </a:r>
            <a:r>
              <a:rPr lang="cs-CZ" altLang="cs-CZ" sz="1800" i="1" dirty="0" err="1"/>
              <a:t>Vahlkampfia</a:t>
            </a:r>
            <a:r>
              <a:rPr lang="cs-CZ" altLang="cs-CZ" sz="1800" i="1" dirty="0"/>
              <a:t> </a:t>
            </a:r>
          </a:p>
        </p:txBody>
      </p:sp>
      <p:sp>
        <p:nvSpPr>
          <p:cNvPr id="36869" name="Rectangle 15">
            <a:extLst>
              <a:ext uri="{FF2B5EF4-FFF2-40B4-BE49-F238E27FC236}">
                <a16:creationId xmlns:a16="http://schemas.microsoft.com/office/drawing/2014/main" id="{860D3368-16DB-41BA-8F7B-B10F7013E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914400"/>
            <a:ext cx="2286000" cy="5715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0" name="Rectangle 16">
            <a:extLst>
              <a:ext uri="{FF2B5EF4-FFF2-40B4-BE49-F238E27FC236}">
                <a16:creationId xmlns:a16="http://schemas.microsoft.com/office/drawing/2014/main" id="{E18AC3A3-2E05-4F81-AEC8-C004D55AF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914400"/>
            <a:ext cx="2819400" cy="5715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1" name="Rectangle 17">
            <a:extLst>
              <a:ext uri="{FF2B5EF4-FFF2-40B4-BE49-F238E27FC236}">
                <a16:creationId xmlns:a16="http://schemas.microsoft.com/office/drawing/2014/main" id="{B5CD995E-36FC-410D-9408-6ACB2A355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914400"/>
            <a:ext cx="3429000" cy="5715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2" name="Rectangle 18">
            <a:extLst>
              <a:ext uri="{FF2B5EF4-FFF2-40B4-BE49-F238E27FC236}">
                <a16:creationId xmlns:a16="http://schemas.microsoft.com/office/drawing/2014/main" id="{AA41FB85-F666-41A4-A484-172BD136E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936625"/>
            <a:ext cx="2266950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bičíkovci</a:t>
            </a:r>
          </a:p>
        </p:txBody>
      </p:sp>
      <p:sp>
        <p:nvSpPr>
          <p:cNvPr id="36873" name="Rectangle 19">
            <a:extLst>
              <a:ext uri="{FF2B5EF4-FFF2-40B4-BE49-F238E27FC236}">
                <a16:creationId xmlns:a16="http://schemas.microsoft.com/office/drawing/2014/main" id="{36CABA9B-07FF-4BED-9FCC-89D9B619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925513"/>
            <a:ext cx="2800350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4" name="Rectangle 20">
            <a:extLst>
              <a:ext uri="{FF2B5EF4-FFF2-40B4-BE49-F238E27FC236}">
                <a16:creationId xmlns:a16="http://schemas.microsoft.com/office/drawing/2014/main" id="{36EB6031-BF6C-410A-BB68-D14FEA2C6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3713" y="933450"/>
            <a:ext cx="3406775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36875" name="Rectangle 22">
            <a:extLst>
              <a:ext uri="{FF2B5EF4-FFF2-40B4-BE49-F238E27FC236}">
                <a16:creationId xmlns:a16="http://schemas.microsoft.com/office/drawing/2014/main" id="{ACA7A3A9-DF47-40AB-AB1E-B51A5D35C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816" y="933450"/>
            <a:ext cx="2266950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améboflageláti</a:t>
            </a:r>
            <a:endParaRPr lang="cs-CZ" altLang="cs-CZ" sz="1800" b="1" dirty="0"/>
          </a:p>
        </p:txBody>
      </p:sp>
      <p:sp>
        <p:nvSpPr>
          <p:cNvPr id="36876" name="Rectangle 23">
            <a:extLst>
              <a:ext uri="{FF2B5EF4-FFF2-40B4-BE49-F238E27FC236}">
                <a16:creationId xmlns:a16="http://schemas.microsoft.com/office/drawing/2014/main" id="{066200E0-FFF5-4F50-96F8-D4D1D34E0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0" y="936625"/>
            <a:ext cx="2266950" cy="4349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améby </a:t>
            </a:r>
            <a:r>
              <a:rPr lang="cs-CZ" altLang="cs-CZ" sz="1800" dirty="0"/>
              <a:t>(eruptivní panožky)</a:t>
            </a:r>
          </a:p>
        </p:txBody>
      </p:sp>
      <p:pic>
        <p:nvPicPr>
          <p:cNvPr id="36877" name="Picture 19">
            <a:extLst>
              <a:ext uri="{FF2B5EF4-FFF2-40B4-BE49-F238E27FC236}">
                <a16:creationId xmlns:a16="http://schemas.microsoft.com/office/drawing/2014/main" id="{A534667A-92FD-461C-8400-C5A1DF5F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2298700"/>
            <a:ext cx="2682875" cy="93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78" name="Picture 20">
            <a:extLst>
              <a:ext uri="{FF2B5EF4-FFF2-40B4-BE49-F238E27FC236}">
                <a16:creationId xmlns:a16="http://schemas.microsoft.com/office/drawing/2014/main" id="{26E2EE73-5C87-4995-85A1-CD9CAF3E9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88" y="5189538"/>
            <a:ext cx="2841625" cy="1119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79" name="Picture 21">
            <a:extLst>
              <a:ext uri="{FF2B5EF4-FFF2-40B4-BE49-F238E27FC236}">
                <a16:creationId xmlns:a16="http://schemas.microsoft.com/office/drawing/2014/main" id="{4A3CC056-6E3C-41A0-8E25-A8392014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238375"/>
            <a:ext cx="2006600" cy="3532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80" name="Picture 2">
            <a:extLst>
              <a:ext uri="{FF2B5EF4-FFF2-40B4-BE49-F238E27FC236}">
                <a16:creationId xmlns:a16="http://schemas.microsoft.com/office/drawing/2014/main" id="{A0835A2B-B334-4F70-9021-57D35AA0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3309938"/>
            <a:ext cx="2701925" cy="170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881" name="Obdélník 1">
            <a:extLst>
              <a:ext uri="{FF2B5EF4-FFF2-40B4-BE49-F238E27FC236}">
                <a16:creationId xmlns:a16="http://schemas.microsoft.com/office/drawing/2014/main" id="{677628E5-8A11-4E82-AE91-F7FB12BBC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4724400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Sawyeria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5C1E904-20BF-4BD0-BA9C-14659D3CE4BD}"/>
              </a:ext>
            </a:extLst>
          </p:cNvPr>
          <p:cNvSpPr txBox="1"/>
          <p:nvPr/>
        </p:nvSpPr>
        <p:spPr>
          <a:xfrm>
            <a:off x="2771775" y="6365875"/>
            <a:ext cx="2662238" cy="231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latin typeface="+mn-lt"/>
              </a:rPr>
              <a:t>https://www.youtube.com/watch?v=uibyrT3oQL8</a:t>
            </a:r>
          </a:p>
        </p:txBody>
      </p:sp>
      <p:pic>
        <p:nvPicPr>
          <p:cNvPr id="3" name="Vahlkampfia">
            <a:hlinkClick r:id="" action="ppaction://media"/>
            <a:extLst>
              <a:ext uri="{FF2B5EF4-FFF2-40B4-BE49-F238E27FC236}">
                <a16:creationId xmlns:a16="http://schemas.microsoft.com/office/drawing/2014/main" id="{5E9BC796-1A66-4B2E-9143-EA6ED45761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562174" y="680728"/>
            <a:ext cx="6019947" cy="4013298"/>
          </a:xfrm>
          <a:prstGeom prst="rect">
            <a:avLst/>
          </a:prstGeom>
        </p:spPr>
      </p:pic>
      <p:pic>
        <p:nvPicPr>
          <p:cNvPr id="4" name="Online médium 3" title="10. Naegleria Transformation">
            <a:hlinkClick r:id="" action="ppaction://media"/>
            <a:extLst>
              <a:ext uri="{FF2B5EF4-FFF2-40B4-BE49-F238E27FC236}">
                <a16:creationId xmlns:a16="http://schemas.microsoft.com/office/drawing/2014/main" id="{CA36E608-8E64-4B9F-99C5-6517D0FE11B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/>
          <a:stretch>
            <a:fillRect/>
          </a:stretch>
        </p:blipFill>
        <p:spPr>
          <a:xfrm>
            <a:off x="2957245" y="3043051"/>
            <a:ext cx="6468009" cy="3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7CC8534-11EF-4158-A0B7-48DBFCE80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i="1" dirty="0" err="1">
                <a:cs typeface="Arial" panose="020B0604020202020204" pitchFamily="34" charset="0"/>
              </a:rPr>
              <a:t>Naegleria</a:t>
            </a:r>
            <a:r>
              <a:rPr lang="cs-CZ" altLang="cs-CZ" sz="4400" i="1" dirty="0">
                <a:cs typeface="Arial" panose="020B0604020202020204" pitchFamily="34" charset="0"/>
              </a:rPr>
              <a:t> </a:t>
            </a:r>
            <a:r>
              <a:rPr lang="cs-CZ" altLang="cs-CZ" sz="4400" i="1" dirty="0" err="1">
                <a:cs typeface="Arial" panose="020B0604020202020204" pitchFamily="34" charset="0"/>
              </a:rPr>
              <a:t>fowleri</a:t>
            </a:r>
            <a:r>
              <a:rPr lang="cs-CZ" altLang="cs-CZ" i="1" dirty="0">
                <a:cs typeface="Arial" panose="020B0604020202020204" pitchFamily="34" charset="0"/>
              </a:rPr>
              <a:t> </a:t>
            </a:r>
            <a:r>
              <a:rPr lang="cs-CZ" altLang="cs-CZ" dirty="0">
                <a:cs typeface="Arial" panose="020B0604020202020204" pitchFamily="34" charset="0"/>
              </a:rPr>
              <a:t>(</a:t>
            </a:r>
            <a:r>
              <a:rPr lang="cs-CZ" altLang="cs-CZ" dirty="0" err="1">
                <a:cs typeface="Arial" panose="020B0604020202020204" pitchFamily="34" charset="0"/>
              </a:rPr>
              <a:t>Heterolobosea</a:t>
            </a:r>
            <a:r>
              <a:rPr lang="cs-CZ" altLang="cs-CZ" dirty="0">
                <a:cs typeface="Arial" panose="020B0604020202020204" pitchFamily="34" charset="0"/>
              </a:rPr>
              <a:t>)</a:t>
            </a:r>
            <a:endParaRPr lang="cs-CZ" altLang="cs-CZ" i="1" dirty="0">
              <a:cs typeface="Arial" panose="020B0604020202020204" pitchFamily="34" charset="0"/>
            </a:endParaRPr>
          </a:p>
        </p:txBody>
      </p:sp>
      <p:pic>
        <p:nvPicPr>
          <p:cNvPr id="37891" name="Picture 4" descr="Naegleria%20color%20drawing">
            <a:extLst>
              <a:ext uri="{FF2B5EF4-FFF2-40B4-BE49-F238E27FC236}">
                <a16:creationId xmlns:a16="http://schemas.microsoft.com/office/drawing/2014/main" id="{E6F80921-A262-4A47-A21C-EFBB32AE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876300"/>
            <a:ext cx="56102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naegle21">
            <a:extLst>
              <a:ext uri="{FF2B5EF4-FFF2-40B4-BE49-F238E27FC236}">
                <a16:creationId xmlns:a16="http://schemas.microsoft.com/office/drawing/2014/main" id="{47FE24A9-5DA2-4C24-A71D-65CE08A4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508500"/>
            <a:ext cx="2944813" cy="2184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6" descr="naegleria-phz">
            <a:extLst>
              <a:ext uri="{FF2B5EF4-FFF2-40B4-BE49-F238E27FC236}">
                <a16:creationId xmlns:a16="http://schemas.microsoft.com/office/drawing/2014/main" id="{9F7ADB9E-2430-42E9-B662-25F8C512F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428875"/>
            <a:ext cx="2943225" cy="2054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7">
            <a:extLst>
              <a:ext uri="{FF2B5EF4-FFF2-40B4-BE49-F238E27FC236}">
                <a16:creationId xmlns:a16="http://schemas.microsoft.com/office/drawing/2014/main" id="{981B5210-EDC7-476A-8BA1-59AEB9BA3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84238"/>
            <a:ext cx="3348038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700">
                <a:cs typeface="Arial" panose="020B0604020202020204" pitchFamily="34" charset="0"/>
              </a:rPr>
              <a:t> stádium bičíkovce (2 bičíky), améby a cysty.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700">
                <a:cs typeface="Arial" panose="020B0604020202020204" pitchFamily="34" charset="0"/>
              </a:rPr>
              <a:t> původce PAME (primární amébová meningo-encefalitida) – několik set případů celkem.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2A7260C-C73B-491B-A927-0F4CAA4E3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765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w Cen MT Condensed Extra Bold" pitchFamily="34" charset="-18"/>
            </a:endParaRPr>
          </a:p>
        </p:txBody>
      </p:sp>
      <p:sp>
        <p:nvSpPr>
          <p:cNvPr id="5123" name="Text Box 4">
            <a:extLst>
              <a:ext uri="{FF2B5EF4-FFF2-40B4-BE49-F238E27FC236}">
                <a16:creationId xmlns:a16="http://schemas.microsoft.com/office/drawing/2014/main" id="{E540707C-A3A2-4F94-AF5F-6E08D1A69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005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3076" name="Text Box 5">
            <a:extLst>
              <a:ext uri="{FF2B5EF4-FFF2-40B4-BE49-F238E27FC236}">
                <a16:creationId xmlns:a16="http://schemas.microsoft.com/office/drawing/2014/main" id="{C8A74734-667B-4F7A-ADE4-AEC136322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9" y="508000"/>
            <a:ext cx="6659562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sz="2300" b="1" dirty="0">
                <a:latin typeface="+mn-lt"/>
              </a:rPr>
              <a:t>Exkavátní taxony</a:t>
            </a:r>
            <a:r>
              <a:rPr lang="cs-CZ" sz="2300" dirty="0">
                <a:latin typeface="+mn-lt"/>
              </a:rPr>
              <a:t> – bičíkovci s </a:t>
            </a:r>
            <a:r>
              <a:rPr lang="cs-CZ" sz="2300" b="1" dirty="0">
                <a:latin typeface="+mn-lt"/>
              </a:rPr>
              <a:t>ventrální rýhou</a:t>
            </a:r>
            <a:r>
              <a:rPr lang="cs-CZ" sz="2300" dirty="0">
                <a:latin typeface="+mn-lt"/>
              </a:rPr>
              <a:t>, kterou prochází </a:t>
            </a:r>
            <a:r>
              <a:rPr lang="cs-CZ" sz="2300" b="1" dirty="0">
                <a:latin typeface="+mn-lt"/>
              </a:rPr>
              <a:t>zpětný bičík s ploutvičkam</a:t>
            </a:r>
            <a:r>
              <a:rPr lang="cs-CZ" sz="2300" dirty="0">
                <a:latin typeface="+mn-lt"/>
              </a:rPr>
              <a:t>i. Slouží k získávání potravy, kterou přináší proud vody poháněný bičíkem.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sz="2300" b="1" dirty="0">
                <a:latin typeface="+mn-lt"/>
              </a:rPr>
              <a:t>Exkavátní hypotéza</a:t>
            </a:r>
            <a:r>
              <a:rPr lang="cs-CZ" sz="2300" dirty="0">
                <a:latin typeface="+mn-lt"/>
              </a:rPr>
              <a:t> (Simpson a </a:t>
            </a:r>
            <a:r>
              <a:rPr lang="cs-CZ" sz="2300" dirty="0" err="1">
                <a:latin typeface="+mn-lt"/>
              </a:rPr>
              <a:t>Patterson</a:t>
            </a:r>
            <a:r>
              <a:rPr lang="cs-CZ" sz="2300" dirty="0">
                <a:latin typeface="+mn-lt"/>
              </a:rPr>
              <a:t>, 1999) – ventrální rýhy a cytoskelet, který je podkládá několika skupin bičíkovců jsou homologické. Tito bičíkovci tedy měli společného předka a tvoří přirozenou skupinu (ale viz poslední slide).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sz="2300" b="1" dirty="0" err="1">
                <a:latin typeface="+mn-lt"/>
              </a:rPr>
              <a:t>Infraregnum</a:t>
            </a:r>
            <a:r>
              <a:rPr lang="cs-CZ" sz="2300" b="1" dirty="0">
                <a:latin typeface="+mn-lt"/>
              </a:rPr>
              <a:t> Excavata</a:t>
            </a:r>
            <a:r>
              <a:rPr lang="cs-CZ" sz="2300" dirty="0">
                <a:latin typeface="+mn-lt"/>
              </a:rPr>
              <a:t> Cavalier-Smith, 2002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sz="2300" dirty="0">
                <a:latin typeface="+mn-lt"/>
              </a:rPr>
              <a:t>Jako </a:t>
            </a:r>
            <a:r>
              <a:rPr lang="cs-CZ" sz="2300" b="1" dirty="0">
                <a:latin typeface="+mn-lt"/>
              </a:rPr>
              <a:t>říše (</a:t>
            </a:r>
            <a:r>
              <a:rPr lang="cs-CZ" sz="2300" b="1" dirty="0" err="1">
                <a:latin typeface="+mn-lt"/>
              </a:rPr>
              <a:t>supergroup</a:t>
            </a:r>
            <a:r>
              <a:rPr lang="cs-CZ" sz="2300" b="1" dirty="0">
                <a:latin typeface="+mn-lt"/>
              </a:rPr>
              <a:t>) Excavata</a:t>
            </a:r>
            <a:r>
              <a:rPr lang="cs-CZ" sz="2300" dirty="0">
                <a:latin typeface="+mn-lt"/>
              </a:rPr>
              <a:t> uznávána zhruba od 2003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sz="2300" dirty="0">
                <a:latin typeface="+mn-lt"/>
              </a:rPr>
              <a:t>Většina druhů exkavát je ale </a:t>
            </a:r>
            <a:r>
              <a:rPr lang="cs-CZ" sz="2300" b="1" dirty="0" err="1">
                <a:latin typeface="+mn-lt"/>
              </a:rPr>
              <a:t>neexkavátní</a:t>
            </a:r>
            <a:r>
              <a:rPr lang="en-US" sz="2300" dirty="0">
                <a:latin typeface="+mn-lt"/>
              </a:rPr>
              <a:t>!</a:t>
            </a:r>
            <a:endParaRPr lang="cs-CZ" sz="2300" dirty="0">
              <a:latin typeface="+mn-lt"/>
            </a:endParaRPr>
          </a:p>
        </p:txBody>
      </p:sp>
      <p:pic>
        <p:nvPicPr>
          <p:cNvPr id="5125" name="Picture 8">
            <a:extLst>
              <a:ext uri="{FF2B5EF4-FFF2-40B4-BE49-F238E27FC236}">
                <a16:creationId xmlns:a16="http://schemas.microsoft.com/office/drawing/2014/main" id="{B83EE583-8EB0-45C2-BCF7-ACAD52B9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8000"/>
            <a:ext cx="1381125" cy="355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CFDDEC5E-48E4-43A0-8FFB-112C9A65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076" y="4886908"/>
            <a:ext cx="1848669" cy="138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99E9592-E473-427F-81EF-D220E6857196}"/>
              </a:ext>
            </a:extLst>
          </p:cNvPr>
          <p:cNvCxnSpPr/>
          <p:nvPr/>
        </p:nvCxnSpPr>
        <p:spPr>
          <a:xfrm flipH="1">
            <a:off x="1835150" y="765175"/>
            <a:ext cx="6492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BB0591C-8F7C-4A64-9CA8-FD0B8E7DF509}"/>
              </a:ext>
            </a:extLst>
          </p:cNvPr>
          <p:cNvCxnSpPr/>
          <p:nvPr/>
        </p:nvCxnSpPr>
        <p:spPr>
          <a:xfrm flipH="1">
            <a:off x="1835150" y="6021288"/>
            <a:ext cx="6492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D5E6B77-27C1-4D9B-921D-5D7A9D73E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Acrasidae</a:t>
            </a:r>
            <a:r>
              <a:rPr lang="cs-CZ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cs typeface="Arial" panose="020B0604020202020204" pitchFamily="34" charset="0"/>
              </a:rPr>
              <a:t>agregativní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mnohobuněčnost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8915" name="Picture 7" descr="Acrasis rosea LC">
            <a:extLst>
              <a:ext uri="{FF2B5EF4-FFF2-40B4-BE49-F238E27FC236}">
                <a16:creationId xmlns:a16="http://schemas.microsoft.com/office/drawing/2014/main" id="{78DEDAFF-CD2B-44E2-B2D2-D045298A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339850"/>
            <a:ext cx="5434012" cy="475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ovéPole 1">
            <a:extLst>
              <a:ext uri="{FF2B5EF4-FFF2-40B4-BE49-F238E27FC236}">
                <a16:creationId xmlns:a16="http://schemas.microsoft.com/office/drawing/2014/main" id="{E311D0E9-AA57-42A6-87C7-491C2E2A4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850" y="6372225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cs typeface="Arial" panose="020B0604020202020204" pitchFamily="34" charset="0"/>
              </a:rPr>
              <a:t>Acrasis</a:t>
            </a:r>
            <a:r>
              <a:rPr lang="cs-CZ" altLang="cs-CZ" sz="1800" i="1" dirty="0"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cs typeface="Arial" panose="020B0604020202020204" pitchFamily="34" charset="0"/>
              </a:rPr>
              <a:t>rosea</a:t>
            </a:r>
            <a:endParaRPr lang="cs-CZ" altLang="cs-CZ" sz="1800" i="1" dirty="0">
              <a:cs typeface="Arial" panose="020B0604020202020204" pitchFamily="34" charset="0"/>
            </a:endParaRPr>
          </a:p>
        </p:txBody>
      </p:sp>
      <p:sp>
        <p:nvSpPr>
          <p:cNvPr id="38917" name="TextovéPole 10">
            <a:extLst>
              <a:ext uri="{FF2B5EF4-FFF2-40B4-BE49-F238E27FC236}">
                <a16:creationId xmlns:a16="http://schemas.microsoft.com/office/drawing/2014/main" id="{49FF74CD-BDDC-4C3B-84A2-A9997222E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6372225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cs typeface="Arial" panose="020B0604020202020204" pitchFamily="34" charset="0"/>
              </a:rPr>
              <a:t>Acrasis takarsan</a:t>
            </a:r>
          </a:p>
        </p:txBody>
      </p:sp>
      <p:pic>
        <p:nvPicPr>
          <p:cNvPr id="38918" name="Picture 7">
            <a:extLst>
              <a:ext uri="{FF2B5EF4-FFF2-40B4-BE49-F238E27FC236}">
                <a16:creationId xmlns:a16="http://schemas.microsoft.com/office/drawing/2014/main" id="{DB415EF9-2DB7-40A6-8D16-45A2A2C95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55675"/>
            <a:ext cx="1223962" cy="2166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8">
            <a:extLst>
              <a:ext uri="{FF2B5EF4-FFF2-40B4-BE49-F238E27FC236}">
                <a16:creationId xmlns:a16="http://schemas.microsoft.com/office/drawing/2014/main" id="{C4A3C0E8-9EA1-464F-A531-B665EF34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25863"/>
            <a:ext cx="2066925" cy="258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TextovéPole 10">
            <a:extLst>
              <a:ext uri="{FF2B5EF4-FFF2-40B4-BE49-F238E27FC236}">
                <a16:creationId xmlns:a16="http://schemas.microsoft.com/office/drawing/2014/main" id="{30029B6B-970C-412A-88E1-C982A3ED4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3203575"/>
            <a:ext cx="178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cs typeface="Arial" panose="020B0604020202020204" pitchFamily="34" charset="0"/>
              </a:rPr>
              <a:t>Pocheina rosea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E8DA018-FB98-4849-A057-23C59EA79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i="1" dirty="0" err="1">
                <a:cs typeface="Arial" panose="020B0604020202020204" pitchFamily="34" charset="0"/>
              </a:rPr>
              <a:t>Stephanopogon</a:t>
            </a:r>
            <a:r>
              <a:rPr lang="cs-CZ" altLang="cs-CZ" sz="2000" dirty="0">
                <a:cs typeface="Arial" panose="020B0604020202020204" pitchFamily="34" charset="0"/>
              </a:rPr>
              <a:t> (podivnost)</a:t>
            </a:r>
            <a:endParaRPr lang="cs-CZ" altLang="cs-CZ" sz="2000" i="1" dirty="0">
              <a:cs typeface="Arial" panose="020B0604020202020204" pitchFamily="34" charset="0"/>
            </a:endParaRPr>
          </a:p>
        </p:txBody>
      </p:sp>
      <p:sp>
        <p:nvSpPr>
          <p:cNvPr id="39939" name="Text Box 9">
            <a:extLst>
              <a:ext uri="{FF2B5EF4-FFF2-40B4-BE49-F238E27FC236}">
                <a16:creationId xmlns:a16="http://schemas.microsoft.com/office/drawing/2014/main" id="{2919CDFB-E06C-485A-AB17-23DE280BE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143500"/>
            <a:ext cx="85010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Mořský, živí se bakteriemi a prvoky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Kortex podobný krásnoočkům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dirty="0">
                <a:cs typeface="Arial" panose="020B0604020202020204" pitchFamily="34" charset="0"/>
              </a:rPr>
              <a:t> „</a:t>
            </a:r>
            <a:r>
              <a:rPr lang="cs-CZ" altLang="cs-CZ" sz="2000" dirty="0" err="1">
                <a:cs typeface="Arial" panose="020B0604020202020204" pitchFamily="34" charset="0"/>
              </a:rPr>
              <a:t>Pseudociliatia</a:t>
            </a:r>
            <a:r>
              <a:rPr lang="cs-CZ" altLang="cs-CZ" sz="2000" dirty="0">
                <a:cs typeface="Arial" panose="020B0604020202020204" pitchFamily="34" charset="0"/>
              </a:rPr>
              <a:t>“, ale jednoznačně patří dovnitř </a:t>
            </a:r>
            <a:r>
              <a:rPr lang="cs-CZ" altLang="cs-CZ" sz="2000" dirty="0" err="1">
                <a:cs typeface="Arial" panose="020B0604020202020204" pitchFamily="34" charset="0"/>
              </a:rPr>
              <a:t>heteroloboseí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39940" name="Picture 0">
            <a:extLst>
              <a:ext uri="{FF2B5EF4-FFF2-40B4-BE49-F238E27FC236}">
                <a16:creationId xmlns:a16="http://schemas.microsoft.com/office/drawing/2014/main" id="{351B13EA-C667-463E-B2DF-9ED8EAE3C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14438"/>
            <a:ext cx="2714625" cy="2736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2">
            <a:extLst>
              <a:ext uri="{FF2B5EF4-FFF2-40B4-BE49-F238E27FC236}">
                <a16:creationId xmlns:a16="http://schemas.microsoft.com/office/drawing/2014/main" id="{C8108125-5D77-494B-8A6A-BB0944E99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143000"/>
            <a:ext cx="5715000" cy="3805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7E70744-5CB2-4D63-9773-83BAB58D1F7A}"/>
              </a:ext>
            </a:extLst>
          </p:cNvPr>
          <p:cNvSpPr txBox="1"/>
          <p:nvPr/>
        </p:nvSpPr>
        <p:spPr>
          <a:xfrm>
            <a:off x="5508104" y="980728"/>
            <a:ext cx="350066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Je to améboidní </a:t>
            </a:r>
            <a:r>
              <a:rPr lang="cs-CZ" sz="1600" dirty="0" err="1">
                <a:latin typeface="+mn-lt"/>
              </a:rPr>
              <a:t>flagelát</a:t>
            </a:r>
            <a:r>
              <a:rPr lang="en-US" sz="1600" dirty="0">
                <a:latin typeface="+mn-lt"/>
              </a:rPr>
              <a:t>,</a:t>
            </a:r>
            <a:r>
              <a:rPr lang="cs-CZ" sz="160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ne am</a:t>
            </a:r>
            <a:r>
              <a:rPr lang="cs-CZ" sz="1600" dirty="0" err="1">
                <a:latin typeface="+mn-lt"/>
              </a:rPr>
              <a:t>éboflagelát</a:t>
            </a:r>
            <a:r>
              <a:rPr lang="en-US" sz="1600" dirty="0">
                <a:latin typeface="+mn-lt"/>
              </a:rPr>
              <a:t>!</a:t>
            </a:r>
            <a:endParaRPr lang="cs-CZ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A buňku má zrcadlově převrácenou</a:t>
            </a: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9E3F8B-975F-49CA-8C97-BDBC07B7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704354"/>
            <a:ext cx="4752528" cy="40370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C0DFBFC-3614-423F-8B4E-7113F98D8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5256584" cy="57660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AE8DA018-FB98-4849-A057-23C59EA79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i="1" dirty="0" err="1">
                <a:cs typeface="Arial" panose="020B0604020202020204" pitchFamily="34" charset="0"/>
              </a:rPr>
              <a:t>Creneis</a:t>
            </a:r>
            <a:r>
              <a:rPr lang="cs-CZ" altLang="cs-CZ" sz="4400" i="1" dirty="0">
                <a:cs typeface="Arial" panose="020B0604020202020204" pitchFamily="34" charset="0"/>
              </a:rPr>
              <a:t> </a:t>
            </a:r>
            <a:r>
              <a:rPr lang="cs-CZ" altLang="cs-CZ" sz="4400" i="1" dirty="0" err="1">
                <a:cs typeface="Arial" panose="020B0604020202020204" pitchFamily="34" charset="0"/>
              </a:rPr>
              <a:t>carolina</a:t>
            </a:r>
            <a:r>
              <a:rPr lang="cs-CZ" altLang="cs-CZ" sz="2000" dirty="0">
                <a:cs typeface="Arial" panose="020B0604020202020204" pitchFamily="34" charset="0"/>
              </a:rPr>
              <a:t> (podivnost, ale pořád </a:t>
            </a:r>
            <a:r>
              <a:rPr lang="cs-CZ" altLang="cs-CZ" sz="2000" dirty="0" err="1">
                <a:cs typeface="Arial" panose="020B0604020202020204" pitchFamily="34" charset="0"/>
              </a:rPr>
              <a:t>Heterolobosea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  <a:endParaRPr lang="cs-CZ" altLang="cs-CZ" sz="2000" i="1" dirty="0"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8348F6E-255C-4605-94C8-0C52A6BB3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7" y="980728"/>
            <a:ext cx="4004724" cy="22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BE0F796-5CC1-467C-B3D6-C5B61D5D38AF}"/>
              </a:ext>
            </a:extLst>
          </p:cNvPr>
          <p:cNvSpPr txBox="1"/>
          <p:nvPr/>
        </p:nvSpPr>
        <p:spPr>
          <a:xfrm>
            <a:off x="5798872" y="2420888"/>
            <a:ext cx="28055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latin typeface="+mn-lt"/>
              </a:rPr>
              <a:t>Pánek T et al. (2014) </a:t>
            </a:r>
            <a:r>
              <a:rPr lang="cs-CZ" sz="1100" dirty="0" err="1">
                <a:latin typeface="+mn-lt"/>
              </a:rPr>
              <a:t>Protist</a:t>
            </a:r>
            <a:r>
              <a:rPr lang="cs-CZ" sz="1100" dirty="0">
                <a:latin typeface="+mn-lt"/>
              </a:rPr>
              <a:t> 165: 542-567</a:t>
            </a:r>
          </a:p>
        </p:txBody>
      </p:sp>
    </p:spTree>
    <p:extLst>
      <p:ext uri="{BB962C8B-B14F-4D97-AF65-F5344CB8AC3E}">
        <p14:creationId xmlns:p14="http://schemas.microsoft.com/office/powerpoint/2010/main" val="83383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7E70744-5CB2-4D63-9773-83BAB58D1F7A}"/>
              </a:ext>
            </a:extLst>
          </p:cNvPr>
          <p:cNvSpPr txBox="1"/>
          <p:nvPr/>
        </p:nvSpPr>
        <p:spPr>
          <a:xfrm>
            <a:off x="539552" y="980728"/>
            <a:ext cx="8469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+mn-lt"/>
              </a:rPr>
              <a:t>Halofilové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acidofilové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termofilové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alkalifilové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anaerobové</a:t>
            </a:r>
            <a:r>
              <a:rPr lang="cs-CZ" sz="1600" dirty="0">
                <a:latin typeface="+mn-lt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Nezvykle mnoho (na to, že </a:t>
            </a:r>
            <a:r>
              <a:rPr lang="cs-CZ" sz="1600" dirty="0" err="1">
                <a:latin typeface="+mn-lt"/>
              </a:rPr>
              <a:t>heteroloboseí</a:t>
            </a:r>
            <a:r>
              <a:rPr lang="cs-CZ" sz="1600" dirty="0">
                <a:latin typeface="+mn-lt"/>
              </a:rPr>
              <a:t> není mnoho)</a:t>
            </a:r>
          </a:p>
          <a:p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AE8DA018-FB98-4849-A057-23C59EA79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Extremofilní</a:t>
            </a:r>
            <a:r>
              <a:rPr lang="cs-CZ" altLang="cs-CZ" sz="4400" dirty="0">
                <a:cs typeface="Arial" panose="020B0604020202020204" pitchFamily="34" charset="0"/>
              </a:rPr>
              <a:t> Heterolobosea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B3FA3B2-D931-4EEE-85F3-45EAA3B0D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26060" r="29032" b="31396"/>
          <a:stretch/>
        </p:blipFill>
        <p:spPr>
          <a:xfrm>
            <a:off x="1691680" y="2132856"/>
            <a:ext cx="5760640" cy="3842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ovéPole 1">
            <a:extLst>
              <a:ext uri="{FF2B5EF4-FFF2-40B4-BE49-F238E27FC236}">
                <a16:creationId xmlns:a16="http://schemas.microsoft.com/office/drawing/2014/main" id="{5F89BE94-64B1-46E4-8096-6C164F7D3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6093296"/>
            <a:ext cx="2852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cs typeface="Arial" panose="020B0604020202020204" pitchFamily="34" charset="0"/>
              </a:rPr>
              <a:t>Pleurostomum</a:t>
            </a:r>
            <a:r>
              <a:rPr lang="cs-CZ" altLang="cs-CZ" sz="1800" i="1" dirty="0">
                <a:cs typeface="Arial" panose="020B0604020202020204" pitchFamily="34" charset="0"/>
              </a:rPr>
              <a:t> </a:t>
            </a:r>
            <a:r>
              <a:rPr lang="cs-CZ" altLang="cs-CZ" sz="1800" i="1" dirty="0" err="1">
                <a:cs typeface="Arial" panose="020B0604020202020204" pitchFamily="34" charset="0"/>
              </a:rPr>
              <a:t>flabellatum</a:t>
            </a:r>
            <a:endParaRPr lang="cs-CZ" altLang="cs-CZ" sz="18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1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DE4E198C-2FBE-41DE-A5F9-B95F13720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Euglenozoa</a:t>
            </a:r>
          </a:p>
        </p:txBody>
      </p:sp>
      <p:pic>
        <p:nvPicPr>
          <p:cNvPr id="40963" name="Picture 4" descr="postgaardimariagerensis_maw">
            <a:extLst>
              <a:ext uri="{FF2B5EF4-FFF2-40B4-BE49-F238E27FC236}">
                <a16:creationId xmlns:a16="http://schemas.microsoft.com/office/drawing/2014/main" id="{68E922AF-5861-4B46-8C0B-7A2E18C04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t="9858" r="16158" b="8413"/>
          <a:stretch/>
        </p:blipFill>
        <p:spPr bwMode="auto">
          <a:xfrm>
            <a:off x="6907733" y="4497637"/>
            <a:ext cx="1336675" cy="161920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9" descr="Euglena1">
            <a:extLst>
              <a:ext uri="{FF2B5EF4-FFF2-40B4-BE49-F238E27FC236}">
                <a16:creationId xmlns:a16="http://schemas.microsoft.com/office/drawing/2014/main" id="{FF62EDF4-FFAC-4739-84CE-C57E2ECA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43" y="4705750"/>
            <a:ext cx="2016125" cy="1233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10" descr="trypanosoma">
            <a:extLst>
              <a:ext uri="{FF2B5EF4-FFF2-40B4-BE49-F238E27FC236}">
                <a16:creationId xmlns:a16="http://schemas.microsoft.com/office/drawing/2014/main" id="{810CFB45-783B-4F3D-AF77-46CF37028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61" y="4068863"/>
            <a:ext cx="885825" cy="213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 Box 15">
            <a:extLst>
              <a:ext uri="{FF2B5EF4-FFF2-40B4-BE49-F238E27FC236}">
                <a16:creationId xmlns:a16="http://schemas.microsoft.com/office/drawing/2014/main" id="{92790554-BB11-4E59-92B3-AE2C57564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6294438"/>
            <a:ext cx="73340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>
                <a:cs typeface="Arial" panose="020B0604020202020204" pitchFamily="34" charset="0"/>
              </a:rPr>
              <a:t>Euglenoidea</a:t>
            </a:r>
            <a:r>
              <a:rPr lang="cs-CZ" altLang="cs-CZ" sz="1600" b="1" dirty="0">
                <a:cs typeface="Arial" panose="020B0604020202020204" pitchFamily="34" charset="0"/>
              </a:rPr>
              <a:t>                 </a:t>
            </a:r>
            <a:r>
              <a:rPr lang="cs-CZ" altLang="cs-CZ" sz="1600" b="1" dirty="0" err="1">
                <a:cs typeface="Arial" panose="020B0604020202020204" pitchFamily="34" charset="0"/>
              </a:rPr>
              <a:t>Kinetoplastea</a:t>
            </a:r>
            <a:r>
              <a:rPr lang="cs-CZ" altLang="cs-CZ" sz="1600" b="1" dirty="0">
                <a:cs typeface="Arial" panose="020B0604020202020204" pitchFamily="34" charset="0"/>
              </a:rPr>
              <a:t>        </a:t>
            </a:r>
            <a:r>
              <a:rPr lang="cs-CZ" altLang="cs-CZ" sz="1600" b="1" dirty="0" err="1">
                <a:cs typeface="Arial" panose="020B0604020202020204" pitchFamily="34" charset="0"/>
              </a:rPr>
              <a:t>Diplonemea</a:t>
            </a:r>
            <a:r>
              <a:rPr lang="cs-CZ" altLang="cs-CZ" sz="1600" b="1" dirty="0">
                <a:cs typeface="Arial" panose="020B0604020202020204" pitchFamily="34" charset="0"/>
              </a:rPr>
              <a:t>        </a:t>
            </a:r>
            <a:r>
              <a:rPr lang="cs-CZ" altLang="cs-CZ" sz="1600" b="1" i="1" dirty="0">
                <a:cs typeface="Arial" panose="020B0604020202020204" pitchFamily="34" charset="0"/>
              </a:rPr>
              <a:t>     </a:t>
            </a:r>
            <a:r>
              <a:rPr lang="cs-CZ" altLang="cs-CZ" sz="1600" b="1" dirty="0" err="1">
                <a:cs typeface="Arial" panose="020B0604020202020204" pitchFamily="34" charset="0"/>
              </a:rPr>
              <a:t>Symbiontida</a:t>
            </a:r>
            <a:endParaRPr lang="cs-CZ" altLang="cs-CZ" sz="1600" b="1" dirty="0">
              <a:cs typeface="Arial" panose="020B0604020202020204" pitchFamily="34" charset="0"/>
            </a:endParaRPr>
          </a:p>
        </p:txBody>
      </p:sp>
      <p:sp>
        <p:nvSpPr>
          <p:cNvPr id="40967" name="Text Box 16">
            <a:extLst>
              <a:ext uri="{FF2B5EF4-FFF2-40B4-BE49-F238E27FC236}">
                <a16:creationId xmlns:a16="http://schemas.microsoft.com/office/drawing/2014/main" id="{52A4FE3A-5599-4B97-B58E-054F93866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09663"/>
            <a:ext cx="8305800" cy="324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 původním stavu 2 bičíky, které vybíhají z prohloubeniny (není homologická z břišní rýhou) – </a:t>
            </a:r>
            <a:r>
              <a:rPr lang="cs-CZ" altLang="cs-CZ" sz="1800" dirty="0" err="1">
                <a:cs typeface="Arial" panose="020B0604020202020204" pitchFamily="34" charset="0"/>
              </a:rPr>
              <a:t>periflagelární</a:t>
            </a:r>
            <a:r>
              <a:rPr lang="cs-CZ" altLang="cs-CZ" sz="1800" dirty="0">
                <a:cs typeface="Arial" panose="020B0604020202020204" pitchFamily="34" charset="0"/>
              </a:rPr>
              <a:t> kapsa, </a:t>
            </a:r>
            <a:r>
              <a:rPr lang="cs-CZ" altLang="cs-CZ" sz="1800" dirty="0" err="1">
                <a:cs typeface="Arial" panose="020B0604020202020204" pitchFamily="34" charset="0"/>
              </a:rPr>
              <a:t>ampula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Nemají břišní rýhu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Většinou </a:t>
            </a:r>
            <a:r>
              <a:rPr lang="cs-CZ" altLang="cs-CZ" sz="1800" dirty="0" err="1">
                <a:cs typeface="Arial" panose="020B0604020202020204" pitchFamily="34" charset="0"/>
              </a:rPr>
              <a:t>aerobové</a:t>
            </a:r>
            <a:r>
              <a:rPr lang="cs-CZ" altLang="cs-CZ" sz="1800" dirty="0">
                <a:cs typeface="Arial" panose="020B0604020202020204" pitchFamily="34" charset="0"/>
              </a:rPr>
              <a:t> (výjimka </a:t>
            </a:r>
            <a:r>
              <a:rPr lang="cs-CZ" altLang="cs-CZ" sz="1800" dirty="0" err="1">
                <a:cs typeface="Arial" panose="020B0604020202020204" pitchFamily="34" charset="0"/>
              </a:rPr>
              <a:t>Symbiontida</a:t>
            </a:r>
            <a:r>
              <a:rPr lang="cs-CZ" altLang="cs-CZ" sz="1800" dirty="0">
                <a:cs typeface="Arial" panose="020B0604020202020204" pitchFamily="34" charset="0"/>
              </a:rPr>
              <a:t>), většinou jedna mitochondrie s diskovitými mitochondriálními </a:t>
            </a:r>
            <a:r>
              <a:rPr lang="cs-CZ" altLang="cs-CZ" sz="1800" dirty="0" err="1">
                <a:cs typeface="Arial" panose="020B0604020202020204" pitchFamily="34" charset="0"/>
              </a:rPr>
              <a:t>kristami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Cytoplasmatická membrána je podložena mikrotubuly (</a:t>
            </a:r>
            <a:r>
              <a:rPr lang="cs-CZ" altLang="cs-CZ" sz="1800" dirty="0" err="1">
                <a:cs typeface="Arial" panose="020B0604020202020204" pitchFamily="34" charset="0"/>
              </a:rPr>
              <a:t>mikrotubulární</a:t>
            </a:r>
            <a:r>
              <a:rPr lang="cs-CZ" altLang="cs-CZ" sz="1800" dirty="0">
                <a:cs typeface="Arial" panose="020B0604020202020204" pitchFamily="34" charset="0"/>
              </a:rPr>
              <a:t> korzet)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Bičík je tlustý – vyztužený </a:t>
            </a:r>
            <a:r>
              <a:rPr lang="cs-CZ" altLang="cs-CZ" sz="1800" dirty="0" err="1">
                <a:cs typeface="Arial" panose="020B0604020202020204" pitchFamily="34" charset="0"/>
              </a:rPr>
              <a:t>paraxonemální</a:t>
            </a:r>
            <a:r>
              <a:rPr lang="cs-CZ" altLang="cs-CZ" sz="1800" dirty="0">
                <a:cs typeface="Arial" panose="020B0604020202020204" pitchFamily="34" charset="0"/>
              </a:rPr>
              <a:t> tyčí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4 skupiny: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000" dirty="0">
              <a:latin typeface="Arial Narrow" panose="020B0606020202030204" pitchFamily="34" charset="0"/>
            </a:endParaRPr>
          </a:p>
        </p:txBody>
      </p:sp>
      <p:pic>
        <p:nvPicPr>
          <p:cNvPr id="40968" name="Picture 17" descr="diplomema">
            <a:extLst>
              <a:ext uri="{FF2B5EF4-FFF2-40B4-BE49-F238E27FC236}">
                <a16:creationId xmlns:a16="http://schemas.microsoft.com/office/drawing/2014/main" id="{65D286D7-F325-4546-8754-37F32E1A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517" y="4590480"/>
            <a:ext cx="1336675" cy="1433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44">
            <a:extLst>
              <a:ext uri="{FF2B5EF4-FFF2-40B4-BE49-F238E27FC236}">
                <a16:creationId xmlns:a16="http://schemas.microsoft.com/office/drawing/2014/main" id="{1140DF9F-EE43-4D50-8691-603A7264E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29000"/>
            <a:ext cx="5375275" cy="33512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755F514C-B560-4E9F-A1A3-6100796B5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Euglenoidea</a:t>
            </a:r>
          </a:p>
        </p:txBody>
      </p:sp>
      <p:pic>
        <p:nvPicPr>
          <p:cNvPr id="41988" name="Picture 1032" descr="bicik-eugl1">
            <a:extLst>
              <a:ext uri="{FF2B5EF4-FFF2-40B4-BE49-F238E27FC236}">
                <a16:creationId xmlns:a16="http://schemas.microsoft.com/office/drawing/2014/main" id="{AB8A4C18-AEB5-4FC5-A31E-B59F80FE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865563"/>
            <a:ext cx="2085975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1041">
            <a:extLst>
              <a:ext uri="{FF2B5EF4-FFF2-40B4-BE49-F238E27FC236}">
                <a16:creationId xmlns:a16="http://schemas.microsoft.com/office/drawing/2014/main" id="{06326E86-B99F-4A9F-8F51-E625C79C3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3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41990" name="Text Box 1042">
            <a:extLst>
              <a:ext uri="{FF2B5EF4-FFF2-40B4-BE49-F238E27FC236}">
                <a16:creationId xmlns:a16="http://schemas.microsoft.com/office/drawing/2014/main" id="{90F2759B-A905-490E-A98C-67728867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413125"/>
            <a:ext cx="44307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Bičík </a:t>
            </a:r>
            <a:r>
              <a:rPr lang="cs-CZ" altLang="cs-CZ" sz="1800" dirty="0" err="1">
                <a:cs typeface="Arial" panose="020B0604020202020204" pitchFamily="34" charset="0"/>
              </a:rPr>
              <a:t>euglen</a:t>
            </a:r>
            <a:r>
              <a:rPr lang="cs-CZ" altLang="cs-CZ" sz="1800" dirty="0">
                <a:cs typeface="Arial" panose="020B0604020202020204" pitchFamily="34" charset="0"/>
              </a:rPr>
              <a:t> je vyztužený </a:t>
            </a:r>
            <a:r>
              <a:rPr lang="cs-CZ" altLang="cs-CZ" sz="1800" dirty="0" err="1">
                <a:cs typeface="Arial" panose="020B0604020202020204" pitchFamily="34" charset="0"/>
              </a:rPr>
              <a:t>paraxonemální</a:t>
            </a:r>
            <a:r>
              <a:rPr lang="cs-CZ" altLang="cs-CZ" sz="1800" dirty="0">
                <a:cs typeface="Arial" panose="020B0604020202020204" pitchFamily="34" charset="0"/>
              </a:rPr>
              <a:t> tyčí a pokryt vlášením. Některé druhy se pohybují pomocí těchto </a:t>
            </a:r>
            <a:r>
              <a:rPr lang="cs-CZ" altLang="cs-CZ" sz="1800" dirty="0" err="1">
                <a:cs typeface="Arial" panose="020B0604020202020204" pitchFamily="34" charset="0"/>
              </a:rPr>
              <a:t>mastigonem</a:t>
            </a:r>
            <a:r>
              <a:rPr lang="cs-CZ" altLang="cs-CZ" sz="18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991" name="Picture 1043" descr="euglena-schema">
            <a:extLst>
              <a:ext uri="{FF2B5EF4-FFF2-40B4-BE49-F238E27FC236}">
                <a16:creationId xmlns:a16="http://schemas.microsoft.com/office/drawing/2014/main" id="{A0F0F0D9-F7A1-4A7A-A899-B063717A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511550" cy="601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2" name="Text Box 1046">
            <a:extLst>
              <a:ext uri="{FF2B5EF4-FFF2-40B4-BE49-F238E27FC236}">
                <a16:creationId xmlns:a16="http://schemas.microsoft.com/office/drawing/2014/main" id="{00E1677F-8D9A-4EAF-AF22-23EAE7F03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9906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cs-CZ" sz="2400">
              <a:latin typeface="Times New Roman" panose="02020603050405020304" pitchFamily="18" charset="0"/>
            </a:endParaRPr>
          </a:p>
        </p:txBody>
      </p:sp>
      <p:sp>
        <p:nvSpPr>
          <p:cNvPr id="41993" name="Text Box 1047">
            <a:extLst>
              <a:ext uri="{FF2B5EF4-FFF2-40B4-BE49-F238E27FC236}">
                <a16:creationId xmlns:a16="http://schemas.microsoft.com/office/drawing/2014/main" id="{119352D2-B4DC-4545-BA48-0D718C2C7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066800"/>
            <a:ext cx="5334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Krásnoočka. Asi 1000 druhů. Autotrofní druhy žijí většinou ve sladkých, výjimečně brakických vodách. 2</a:t>
            </a:r>
            <a:r>
              <a:rPr lang="en-US" altLang="cs-CZ" sz="1800" dirty="0">
                <a:cs typeface="Arial" panose="020B0604020202020204" pitchFamily="34" charset="0"/>
              </a:rPr>
              <a:t>/</a:t>
            </a:r>
            <a:r>
              <a:rPr lang="cs-CZ" altLang="cs-CZ" sz="1800" dirty="0">
                <a:cs typeface="Arial" panose="020B0604020202020204" pitchFamily="34" charset="0"/>
              </a:rPr>
              <a:t>3 druhů je heterotrofních. Parazitické druhy u ploštěnek, korýšů.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2 nebo 1 bičík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3A8A90C-F444-44B2-A6BE-F1A9D90A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Euglenoidea - metabolie</a:t>
            </a:r>
          </a:p>
        </p:txBody>
      </p:sp>
      <p:pic>
        <p:nvPicPr>
          <p:cNvPr id="43011" name="Picture 6" descr="pelicula">
            <a:extLst>
              <a:ext uri="{FF2B5EF4-FFF2-40B4-BE49-F238E27FC236}">
                <a16:creationId xmlns:a16="http://schemas.microsoft.com/office/drawing/2014/main" id="{90B3C535-176B-4819-83DC-FAB83C0E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936625"/>
            <a:ext cx="4583112" cy="5464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8" descr="euglena-pelicula1">
            <a:extLst>
              <a:ext uri="{FF2B5EF4-FFF2-40B4-BE49-F238E27FC236}">
                <a16:creationId xmlns:a16="http://schemas.microsoft.com/office/drawing/2014/main" id="{8A346555-C391-470C-A1A1-569E155B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/>
          <a:stretch>
            <a:fillRect/>
          </a:stretch>
        </p:blipFill>
        <p:spPr bwMode="auto">
          <a:xfrm>
            <a:off x="4788024" y="936625"/>
            <a:ext cx="4104456" cy="27561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édium 2" title="Flexible Movement in Euglena 2">
            <a:hlinkClick r:id="" action="ppaction://media"/>
            <a:extLst>
              <a:ext uri="{FF2B5EF4-FFF2-40B4-BE49-F238E27FC236}">
                <a16:creationId xmlns:a16="http://schemas.microsoft.com/office/drawing/2014/main" id="{2EA7EE13-98DB-4BB0-9AEB-048551EEA4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932040" y="3795585"/>
            <a:ext cx="3600400" cy="2700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3A8A90C-F444-44B2-A6BE-F1A9D90A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Euglenoidea - metabolie</a:t>
            </a:r>
          </a:p>
        </p:txBody>
      </p:sp>
      <p:pic>
        <p:nvPicPr>
          <p:cNvPr id="43011" name="Picture 6" descr="pelicula">
            <a:extLst>
              <a:ext uri="{FF2B5EF4-FFF2-40B4-BE49-F238E27FC236}">
                <a16:creationId xmlns:a16="http://schemas.microsoft.com/office/drawing/2014/main" id="{90B3C535-176B-4819-83DC-FAB83C0E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936625"/>
            <a:ext cx="4583112" cy="5464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8" descr="euglena-pelicula1">
            <a:extLst>
              <a:ext uri="{FF2B5EF4-FFF2-40B4-BE49-F238E27FC236}">
                <a16:creationId xmlns:a16="http://schemas.microsoft.com/office/drawing/2014/main" id="{8A346555-C391-470C-A1A1-569E155B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4"/>
          <a:stretch>
            <a:fillRect/>
          </a:stretch>
        </p:blipFill>
        <p:spPr bwMode="auto">
          <a:xfrm>
            <a:off x="4788024" y="936625"/>
            <a:ext cx="4104456" cy="27561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édium 2" title="Flexible Movement in Euglena 2">
            <a:hlinkClick r:id="" action="ppaction://media"/>
            <a:extLst>
              <a:ext uri="{FF2B5EF4-FFF2-40B4-BE49-F238E27FC236}">
                <a16:creationId xmlns:a16="http://schemas.microsoft.com/office/drawing/2014/main" id="{2EA7EE13-98DB-4BB0-9AEB-048551EEA46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932040" y="3795585"/>
            <a:ext cx="3600400" cy="2700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Online médium 2" title="peranema">
            <a:hlinkClick r:id="" action="ppaction://media"/>
            <a:extLst>
              <a:ext uri="{FF2B5EF4-FFF2-40B4-BE49-F238E27FC236}">
                <a16:creationId xmlns:a16="http://schemas.microsoft.com/office/drawing/2014/main" id="{D4E56963-D337-C718-3711-AEF4EE70320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389816" y="1752600"/>
            <a:ext cx="6113982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5F876F2-7A81-4EF5-80C7-4095D30E1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Euglenoidea</a:t>
            </a:r>
            <a:r>
              <a:rPr lang="cs-CZ" altLang="cs-CZ" sz="4400" dirty="0">
                <a:cs typeface="Arial" panose="020B0604020202020204" pitchFamily="34" charset="0"/>
              </a:rPr>
              <a:t> - plastid</a:t>
            </a:r>
          </a:p>
        </p:txBody>
      </p:sp>
      <p:pic>
        <p:nvPicPr>
          <p:cNvPr id="44035" name="Picture 3" descr="PLASTFIG">
            <a:extLst>
              <a:ext uri="{FF2B5EF4-FFF2-40B4-BE49-F238E27FC236}">
                <a16:creationId xmlns:a16="http://schemas.microsoft.com/office/drawing/2014/main" id="{E965019F-0660-413C-B8F0-42495F80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089025"/>
            <a:ext cx="2651125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Plastid1">
            <a:extLst>
              <a:ext uri="{FF2B5EF4-FFF2-40B4-BE49-F238E27FC236}">
                <a16:creationId xmlns:a16="http://schemas.microsoft.com/office/drawing/2014/main" id="{5C59BCFC-2434-49FE-BDA1-D72DE42D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889500"/>
            <a:ext cx="4572000" cy="1511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euglenaxflag_lpw">
            <a:extLst>
              <a:ext uri="{FF2B5EF4-FFF2-40B4-BE49-F238E27FC236}">
                <a16:creationId xmlns:a16="http://schemas.microsoft.com/office/drawing/2014/main" id="{4B2BFA94-3E03-493D-9172-CC5F5011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089025"/>
            <a:ext cx="1884363" cy="374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Text Box 6">
            <a:extLst>
              <a:ext uri="{FF2B5EF4-FFF2-40B4-BE49-F238E27FC236}">
                <a16:creationId xmlns:a16="http://schemas.microsoft.com/office/drawing/2014/main" id="{0A983C3F-2C3E-4033-8FC2-45D5331AA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43000"/>
            <a:ext cx="39624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Arial" panose="020B0604020202020204" pitchFamily="34" charset="0"/>
              </a:rPr>
              <a:t> Vznikl sekundární endosymbiózou (pohlcením zelené řasy ze skupiny Pyramimonadales)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Arial" panose="020B0604020202020204" pitchFamily="34" charset="0"/>
              </a:rPr>
              <a:t> Má 3 membrány, není asociován s endoplasmatickým retikulem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Arial" panose="020B0604020202020204" pitchFamily="34" charset="0"/>
              </a:rPr>
              <a:t> Obsahuje chlorofyl A a B, má pyrenoid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Arial" panose="020B0604020202020204" pitchFamily="34" charset="0"/>
              </a:rPr>
              <a:t> Zásobní látkou je polysacharid paramylon ukládaný vně plastidu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66E2F4B-FE3B-4579-A3E1-918C4B890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3"/>
            <a:ext cx="596265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45059" name="Picture 3" descr="Euglenozoaphylogeny">
            <a:extLst>
              <a:ext uri="{FF2B5EF4-FFF2-40B4-BE49-F238E27FC236}">
                <a16:creationId xmlns:a16="http://schemas.microsoft.com/office/drawing/2014/main" id="{DFE6D143-1600-4EE8-B718-067C66106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b="23575"/>
          <a:stretch>
            <a:fillRect/>
          </a:stretch>
        </p:blipFill>
        <p:spPr bwMode="auto">
          <a:xfrm>
            <a:off x="223838" y="1314450"/>
            <a:ext cx="6405562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5">
            <a:extLst>
              <a:ext uri="{FF2B5EF4-FFF2-40B4-BE49-F238E27FC236}">
                <a16:creationId xmlns:a16="http://schemas.microsoft.com/office/drawing/2014/main" id="{D25DD435-D1B2-4D2E-9D8C-47B83D3D5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752600"/>
            <a:ext cx="2251075" cy="1143000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45061" name="Picture 7" descr="Euglenophytes">
            <a:extLst>
              <a:ext uri="{FF2B5EF4-FFF2-40B4-BE49-F238E27FC236}">
                <a16:creationId xmlns:a16="http://schemas.microsoft.com/office/drawing/2014/main" id="{9FE21A9B-4EA1-4403-84FB-5B32BEE59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90600"/>
            <a:ext cx="2528888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8">
            <a:extLst>
              <a:ext uri="{FF2B5EF4-FFF2-40B4-BE49-F238E27FC236}">
                <a16:creationId xmlns:a16="http://schemas.microsoft.com/office/drawing/2014/main" id="{B3F34E14-42C6-453A-BA18-B183B5511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705350"/>
            <a:ext cx="1344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Kinetoplastea</a:t>
            </a:r>
          </a:p>
        </p:txBody>
      </p:sp>
      <p:sp>
        <p:nvSpPr>
          <p:cNvPr id="45063" name="Line 9">
            <a:extLst>
              <a:ext uri="{FF2B5EF4-FFF2-40B4-BE49-F238E27FC236}">
                <a16:creationId xmlns:a16="http://schemas.microsoft.com/office/drawing/2014/main" id="{9993E1FD-6BF3-4ECE-A6BA-910067C841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6200" y="462915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45064" name="Picture 10" descr="trypanosoma2">
            <a:extLst>
              <a:ext uri="{FF2B5EF4-FFF2-40B4-BE49-F238E27FC236}">
                <a16:creationId xmlns:a16="http://schemas.microsoft.com/office/drawing/2014/main" id="{CA7A1FA8-CD15-4DF2-A2E6-74626D5E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839788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5" name="Rectangle 11">
            <a:extLst>
              <a:ext uri="{FF2B5EF4-FFF2-40B4-BE49-F238E27FC236}">
                <a16:creationId xmlns:a16="http://schemas.microsoft.com/office/drawing/2014/main" id="{98FC5302-7C83-4610-A3BD-04D5DEE51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505200"/>
            <a:ext cx="1524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45066" name="Rectangle 12">
            <a:extLst>
              <a:ext uri="{FF2B5EF4-FFF2-40B4-BE49-F238E27FC236}">
                <a16:creationId xmlns:a16="http://schemas.microsoft.com/office/drawing/2014/main" id="{183B881A-A871-4996-A0B4-9D8BBD439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24400"/>
            <a:ext cx="990600" cy="76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45067" name="Rectangle 13">
            <a:extLst>
              <a:ext uri="{FF2B5EF4-FFF2-40B4-BE49-F238E27FC236}">
                <a16:creationId xmlns:a16="http://schemas.microsoft.com/office/drawing/2014/main" id="{FC24C663-D03B-4DF6-AE44-949290A65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505200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45068" name="Rectangle 14">
            <a:extLst>
              <a:ext uri="{FF2B5EF4-FFF2-40B4-BE49-F238E27FC236}">
                <a16:creationId xmlns:a16="http://schemas.microsoft.com/office/drawing/2014/main" id="{9EA49CFA-67B3-4A1C-8010-F760D71F3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505200"/>
            <a:ext cx="1143000" cy="76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45069" name="Rectangle 15">
            <a:extLst>
              <a:ext uri="{FF2B5EF4-FFF2-40B4-BE49-F238E27FC236}">
                <a16:creationId xmlns:a16="http://schemas.microsoft.com/office/drawing/2014/main" id="{04AECC13-0181-402A-BC5D-BA0852DB0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581400"/>
            <a:ext cx="838200" cy="1143000"/>
          </a:xfrm>
          <a:prstGeom prst="rect">
            <a:avLst/>
          </a:prstGeom>
          <a:noFill/>
          <a:ln w="381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45070" name="Rectangle 16">
            <a:extLst>
              <a:ext uri="{FF2B5EF4-FFF2-40B4-BE49-F238E27FC236}">
                <a16:creationId xmlns:a16="http://schemas.microsoft.com/office/drawing/2014/main" id="{513ACD48-55ED-4896-B928-C705026C1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8" y="6172200"/>
            <a:ext cx="1909762" cy="633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45071" name="Rectangle 17">
            <a:extLst>
              <a:ext uri="{FF2B5EF4-FFF2-40B4-BE49-F238E27FC236}">
                <a16:creationId xmlns:a16="http://schemas.microsoft.com/office/drawing/2014/main" id="{AF57ACD5-6C42-4174-9B36-427D98489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Euglenoidea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45072" name="Line 19">
            <a:extLst>
              <a:ext uri="{FF2B5EF4-FFF2-40B4-BE49-F238E27FC236}">
                <a16:creationId xmlns:a16="http://schemas.microsoft.com/office/drawing/2014/main" id="{2901CE68-7F4A-414D-9315-E6865C8707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86050" y="6019800"/>
            <a:ext cx="1276350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73" name="Text Box 20">
            <a:extLst>
              <a:ext uri="{FF2B5EF4-FFF2-40B4-BE49-F238E27FC236}">
                <a16:creationId xmlns:a16="http://schemas.microsoft.com/office/drawing/2014/main" id="{2354B093-D3F2-4591-AE4A-C8A63197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6381750"/>
            <a:ext cx="1189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Diplonemea</a:t>
            </a:r>
          </a:p>
        </p:txBody>
      </p:sp>
      <p:pic>
        <p:nvPicPr>
          <p:cNvPr id="45074" name="Picture 21" descr="diplonema_att">
            <a:hlinkClick r:id="rId5"/>
            <a:extLst>
              <a:ext uri="{FF2B5EF4-FFF2-40B4-BE49-F238E27FC236}">
                <a16:creationId xmlns:a16="http://schemas.microsoft.com/office/drawing/2014/main" id="{C7FA462F-0BC8-46C3-8724-F7CFF855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589588"/>
            <a:ext cx="990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5" name="Rectangle 4">
            <a:extLst>
              <a:ext uri="{FF2B5EF4-FFF2-40B4-BE49-F238E27FC236}">
                <a16:creationId xmlns:a16="http://schemas.microsoft.com/office/drawing/2014/main" id="{864D2851-5EF7-4302-B4C8-D75280233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295400"/>
            <a:ext cx="3424238" cy="24574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45076" name="Rectangle 23">
            <a:extLst>
              <a:ext uri="{FF2B5EF4-FFF2-40B4-BE49-F238E27FC236}">
                <a16:creationId xmlns:a16="http://schemas.microsoft.com/office/drawing/2014/main" id="{45ABCDD1-AE59-448D-8B7C-DC2192F8B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268413"/>
            <a:ext cx="175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fotosyntéza</a:t>
            </a:r>
          </a:p>
        </p:txBody>
      </p:sp>
      <p:sp>
        <p:nvSpPr>
          <p:cNvPr id="45077" name="Line 6">
            <a:extLst>
              <a:ext uri="{FF2B5EF4-FFF2-40B4-BE49-F238E27FC236}">
                <a16:creationId xmlns:a16="http://schemas.microsoft.com/office/drawing/2014/main" id="{AD5EA692-3A70-46FF-BAC4-A8D584E39B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29063" y="1643063"/>
            <a:ext cx="838200" cy="74295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akoba_libera">
            <a:extLst>
              <a:ext uri="{FF2B5EF4-FFF2-40B4-BE49-F238E27FC236}">
                <a16:creationId xmlns:a16="http://schemas.microsoft.com/office/drawing/2014/main" id="{197DED2A-E4FF-4E17-ADF0-9B623678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01600"/>
            <a:ext cx="1746250" cy="6629400"/>
          </a:xfrm>
          <a:prstGeom prst="rect">
            <a:avLst/>
          </a:prstGeom>
          <a:noFill/>
          <a:ln w="19050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5">
            <a:extLst>
              <a:ext uri="{FF2B5EF4-FFF2-40B4-BE49-F238E27FC236}">
                <a16:creationId xmlns:a16="http://schemas.microsoft.com/office/drawing/2014/main" id="{D916E15E-6533-455F-AC46-B587CDA37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057400"/>
            <a:ext cx="304800" cy="381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6148" name="Line 6">
            <a:extLst>
              <a:ext uri="{FF2B5EF4-FFF2-40B4-BE49-F238E27FC236}">
                <a16:creationId xmlns:a16="http://schemas.microsoft.com/office/drawing/2014/main" id="{A13A92FB-5999-40A8-B672-EF9E3E8879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2057400"/>
            <a:ext cx="1066800" cy="1524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9" name="Line 8">
            <a:extLst>
              <a:ext uri="{FF2B5EF4-FFF2-40B4-BE49-F238E27FC236}">
                <a16:creationId xmlns:a16="http://schemas.microsoft.com/office/drawing/2014/main" id="{4A5CC227-93C7-434E-870E-3663D39FE9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2438400"/>
            <a:ext cx="1066800" cy="4267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0" name="Line 9">
            <a:extLst>
              <a:ext uri="{FF2B5EF4-FFF2-40B4-BE49-F238E27FC236}">
                <a16:creationId xmlns:a16="http://schemas.microsoft.com/office/drawing/2014/main" id="{0695B1AB-EB11-404D-BD9E-49F492B501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2057400"/>
            <a:ext cx="4343400" cy="1524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Line 10">
            <a:extLst>
              <a:ext uri="{FF2B5EF4-FFF2-40B4-BE49-F238E27FC236}">
                <a16:creationId xmlns:a16="http://schemas.microsoft.com/office/drawing/2014/main" id="{CE50400E-805A-4255-B84C-D98F9BD8B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2438400"/>
            <a:ext cx="4267200" cy="42672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152" name="Picture 11" descr="excavata-cytoskelet1">
            <a:extLst>
              <a:ext uri="{FF2B5EF4-FFF2-40B4-BE49-F238E27FC236}">
                <a16:creationId xmlns:a16="http://schemas.microsoft.com/office/drawing/2014/main" id="{D9DC4D81-0594-497A-B4C4-78A81E871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209800"/>
            <a:ext cx="3522662" cy="4510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Text Box 12">
            <a:extLst>
              <a:ext uri="{FF2B5EF4-FFF2-40B4-BE49-F238E27FC236}">
                <a16:creationId xmlns:a16="http://schemas.microsoft.com/office/drawing/2014/main" id="{F9F86D69-BD32-47C0-918F-71722E38C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6200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dirty="0">
                <a:cs typeface="Arial" panose="020B0604020202020204" pitchFamily="34" charset="0"/>
              </a:rPr>
              <a:t>CYTOSKELET EXKAVÁT</a:t>
            </a:r>
          </a:p>
        </p:txBody>
      </p:sp>
      <p:sp>
        <p:nvSpPr>
          <p:cNvPr id="6154" name="Text Box 13">
            <a:extLst>
              <a:ext uri="{FF2B5EF4-FFF2-40B4-BE49-F238E27FC236}">
                <a16:creationId xmlns:a16="http://schemas.microsoft.com/office/drawing/2014/main" id="{F47CAB38-54BB-4192-BF01-1AF69B467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30275"/>
            <a:ext cx="693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Dvě bazální tělíska (zpětného a předního bičíku) s </a:t>
            </a:r>
            <a:r>
              <a:rPr lang="cs-CZ" altLang="cs-CZ" sz="2400" dirty="0" err="1"/>
              <a:t>mikrotubulárními</a:t>
            </a:r>
            <a:r>
              <a:rPr lang="cs-CZ" altLang="cs-CZ" sz="2400" dirty="0"/>
              <a:t> kořeny (svazky mikrotubulů).</a:t>
            </a:r>
          </a:p>
        </p:txBody>
      </p:sp>
      <p:sp>
        <p:nvSpPr>
          <p:cNvPr id="6155" name="Text Box 15">
            <a:extLst>
              <a:ext uri="{FF2B5EF4-FFF2-40B4-BE49-F238E27FC236}">
                <a16:creationId xmlns:a16="http://schemas.microsoft.com/office/drawing/2014/main" id="{C9724A08-8609-49A4-9F8C-1059825D2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879" y="2001029"/>
            <a:ext cx="34766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 – </a:t>
            </a:r>
            <a:r>
              <a:rPr lang="cs-CZ" altLang="cs-CZ" sz="2400" b="1" dirty="0"/>
              <a:t>levý a pravý kořen podkládající břišní rýhu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 (– přední kořen a dorzální věnec mikrotubulů, který podkládá cytoplasmatickou membránu)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 – další cytoskeletální útvary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88C80B04-B991-425E-97B8-FA321EAA6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Euglenoidea</a:t>
            </a:r>
            <a:r>
              <a:rPr lang="cs-CZ" altLang="cs-CZ" sz="4400" dirty="0">
                <a:cs typeface="Arial" panose="020B0604020202020204" pitchFamily="34" charset="0"/>
              </a:rPr>
              <a:t> - zástupci</a:t>
            </a:r>
          </a:p>
        </p:txBody>
      </p:sp>
      <p:pic>
        <p:nvPicPr>
          <p:cNvPr id="46083" name="Picture 6" descr="Distigma">
            <a:extLst>
              <a:ext uri="{FF2B5EF4-FFF2-40B4-BE49-F238E27FC236}">
                <a16:creationId xmlns:a16="http://schemas.microsoft.com/office/drawing/2014/main" id="{4864C508-BB09-4851-9519-70F5DD931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19200"/>
            <a:ext cx="2644775" cy="4114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7" descr="Egracilis">
            <a:extLst>
              <a:ext uri="{FF2B5EF4-FFF2-40B4-BE49-F238E27FC236}">
                <a16:creationId xmlns:a16="http://schemas.microsoft.com/office/drawing/2014/main" id="{B74DA64C-F122-433D-B96F-D042F1AB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84263"/>
            <a:ext cx="1246188" cy="356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8" descr="Eutreptia">
            <a:extLst>
              <a:ext uri="{FF2B5EF4-FFF2-40B4-BE49-F238E27FC236}">
                <a16:creationId xmlns:a16="http://schemas.microsoft.com/office/drawing/2014/main" id="{E1CCC432-5191-4E79-944F-6E0E7153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78100"/>
            <a:ext cx="1570038" cy="3227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9" descr="Eviridis">
            <a:extLst>
              <a:ext uri="{FF2B5EF4-FFF2-40B4-BE49-F238E27FC236}">
                <a16:creationId xmlns:a16="http://schemas.microsoft.com/office/drawing/2014/main" id="{62DC3C4C-08CB-46D2-8FC5-5E2C0176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2514600"/>
            <a:ext cx="1306512" cy="297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10" descr="Peranema">
            <a:extLst>
              <a:ext uri="{FF2B5EF4-FFF2-40B4-BE49-F238E27FC236}">
                <a16:creationId xmlns:a16="http://schemas.microsoft.com/office/drawing/2014/main" id="{6AD01443-D653-40AA-BB7B-DB5FF021D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66800"/>
            <a:ext cx="938213" cy="4419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11" descr="Trachelomonas">
            <a:extLst>
              <a:ext uri="{FF2B5EF4-FFF2-40B4-BE49-F238E27FC236}">
                <a16:creationId xmlns:a16="http://schemas.microsoft.com/office/drawing/2014/main" id="{D7FC9253-E10B-42EA-B948-8ADFA922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56150"/>
            <a:ext cx="2038350" cy="1985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9" name="Text Box 12">
            <a:extLst>
              <a:ext uri="{FF2B5EF4-FFF2-40B4-BE49-F238E27FC236}">
                <a16:creationId xmlns:a16="http://schemas.microsoft.com/office/drawing/2014/main" id="{78385D0E-E9CD-469C-8D62-4B8C1273E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638800"/>
            <a:ext cx="1130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Peranema</a:t>
            </a:r>
          </a:p>
        </p:txBody>
      </p:sp>
      <p:sp>
        <p:nvSpPr>
          <p:cNvPr id="46090" name="Text Box 13">
            <a:extLst>
              <a:ext uri="{FF2B5EF4-FFF2-40B4-BE49-F238E27FC236}">
                <a16:creationId xmlns:a16="http://schemas.microsoft.com/office/drawing/2014/main" id="{AA3B0863-7195-431E-AC82-38AE7826A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429250"/>
            <a:ext cx="981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Distigma</a:t>
            </a:r>
          </a:p>
        </p:txBody>
      </p:sp>
      <p:sp>
        <p:nvSpPr>
          <p:cNvPr id="46091" name="Text Box 14">
            <a:extLst>
              <a:ext uri="{FF2B5EF4-FFF2-40B4-BE49-F238E27FC236}">
                <a16:creationId xmlns:a16="http://schemas.microsoft.com/office/drawing/2014/main" id="{1C363E9C-FD7C-41AE-9809-CC141CB9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975" y="5926138"/>
            <a:ext cx="10048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Eutreptia</a:t>
            </a:r>
          </a:p>
        </p:txBody>
      </p:sp>
      <p:sp>
        <p:nvSpPr>
          <p:cNvPr id="46092" name="Text Box 15">
            <a:extLst>
              <a:ext uri="{FF2B5EF4-FFF2-40B4-BE49-F238E27FC236}">
                <a16:creationId xmlns:a16="http://schemas.microsoft.com/office/drawing/2014/main" id="{39B44B19-9426-4CE4-A5CD-1CA8FDEB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052513"/>
            <a:ext cx="935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Euglena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gracilis</a:t>
            </a:r>
          </a:p>
        </p:txBody>
      </p:sp>
      <p:sp>
        <p:nvSpPr>
          <p:cNvPr id="46093" name="Text Box 16">
            <a:extLst>
              <a:ext uri="{FF2B5EF4-FFF2-40B4-BE49-F238E27FC236}">
                <a16:creationId xmlns:a16="http://schemas.microsoft.com/office/drawing/2014/main" id="{D8B67F8F-5F2F-4D80-899E-7E9564623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752600"/>
            <a:ext cx="935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Euglena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viridis</a:t>
            </a:r>
          </a:p>
        </p:txBody>
      </p:sp>
      <p:sp>
        <p:nvSpPr>
          <p:cNvPr id="46094" name="Text Box 18">
            <a:extLst>
              <a:ext uri="{FF2B5EF4-FFF2-40B4-BE49-F238E27FC236}">
                <a16:creationId xmlns:a16="http://schemas.microsoft.com/office/drawing/2014/main" id="{C6E45263-501D-40B4-A6E6-3B6DCA48D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2850" y="6165850"/>
            <a:ext cx="1581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Trachelomonas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F08194A-5DBC-42B6-83B0-24A40CECDD35}"/>
              </a:ext>
            </a:extLst>
          </p:cNvPr>
          <p:cNvSpPr/>
          <p:nvPr/>
        </p:nvSpPr>
        <p:spPr>
          <a:xfrm>
            <a:off x="152400" y="60886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https://www.youtube.com/watch?v=Nu2ATFao1qA</a:t>
            </a:r>
            <a:endParaRPr lang="cs-CZ" sz="1200" dirty="0"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20079CC-5E69-43B5-88F5-B3C01FEB7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Kinetoplastea</a:t>
            </a:r>
          </a:p>
        </p:txBody>
      </p:sp>
      <p:pic>
        <p:nvPicPr>
          <p:cNvPr id="47107" name="Picture 3" descr="trypanosoma-pekna">
            <a:extLst>
              <a:ext uri="{FF2B5EF4-FFF2-40B4-BE49-F238E27FC236}">
                <a16:creationId xmlns:a16="http://schemas.microsoft.com/office/drawing/2014/main" id="{45698D1D-82A1-48CB-868C-AA481938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597400" cy="523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7" descr="Kdna">
            <a:extLst>
              <a:ext uri="{FF2B5EF4-FFF2-40B4-BE49-F238E27FC236}">
                <a16:creationId xmlns:a16="http://schemas.microsoft.com/office/drawing/2014/main" id="{472DBB8B-CD6C-47AE-A681-12B8631B5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3"/>
          <a:stretch>
            <a:fillRect/>
          </a:stretch>
        </p:blipFill>
        <p:spPr bwMode="auto">
          <a:xfrm>
            <a:off x="4794250" y="3673475"/>
            <a:ext cx="41862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8" descr="kinetpl2">
            <a:extLst>
              <a:ext uri="{FF2B5EF4-FFF2-40B4-BE49-F238E27FC236}">
                <a16:creationId xmlns:a16="http://schemas.microsoft.com/office/drawing/2014/main" id="{078765CD-EEFC-41A1-BBFC-9D3F93A71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191000" cy="2824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20079CC-5E69-43B5-88F5-B3C01FEB7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Kinetoplastea</a:t>
            </a:r>
          </a:p>
        </p:txBody>
      </p:sp>
      <p:pic>
        <p:nvPicPr>
          <p:cNvPr id="41992" name="Obrázek 8" descr="RNA editace.jpg">
            <a:extLst>
              <a:ext uri="{FF2B5EF4-FFF2-40B4-BE49-F238E27FC236}">
                <a16:creationId xmlns:a16="http://schemas.microsoft.com/office/drawing/2014/main" id="{F1FCE722-E2A3-4DC3-83F1-244E6673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4269955" cy="43927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mcb.asm.org/content/mcb/34/23/4329/F8.large.jpg?width=800&amp;height=600&amp;carousel=1">
            <a:extLst>
              <a:ext uri="{FF2B5EF4-FFF2-40B4-BE49-F238E27FC236}">
                <a16:creationId xmlns:a16="http://schemas.microsoft.com/office/drawing/2014/main" id="{4828B8AD-FC4D-41BB-9297-DF74B37F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90352"/>
            <a:ext cx="4049156" cy="37170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4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BE8076D-BB09-4AF0-B447-99265E7A4952}"/>
              </a:ext>
            </a:extLst>
          </p:cNvPr>
          <p:cNvSpPr/>
          <p:nvPr/>
        </p:nvSpPr>
        <p:spPr>
          <a:xfrm>
            <a:off x="71438" y="985838"/>
            <a:ext cx="9037637" cy="5756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48131" name="Picture 10" descr="http://www.uoguelph.ca/%7Epwoo/Cryptobia.jpg">
            <a:extLst>
              <a:ext uri="{FF2B5EF4-FFF2-40B4-BE49-F238E27FC236}">
                <a16:creationId xmlns:a16="http://schemas.microsoft.com/office/drawing/2014/main" id="{E6CC5982-6297-4037-9ADC-3FA8E75B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3975"/>
            <a:ext cx="2765425" cy="1868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Rectangle 2">
            <a:extLst>
              <a:ext uri="{FF2B5EF4-FFF2-40B4-BE49-F238E27FC236}">
                <a16:creationId xmlns:a16="http://schemas.microsoft.com/office/drawing/2014/main" id="{60A5FE4A-8784-45B4-87F7-7061D21F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Kinetoplastea – „Bodonida“</a:t>
            </a:r>
          </a:p>
        </p:txBody>
      </p:sp>
      <p:pic>
        <p:nvPicPr>
          <p:cNvPr id="48133" name="Picture 4" descr="bodo">
            <a:extLst>
              <a:ext uri="{FF2B5EF4-FFF2-40B4-BE49-F238E27FC236}">
                <a16:creationId xmlns:a16="http://schemas.microsoft.com/office/drawing/2014/main" id="{9680DF55-AE14-4535-B9F2-D9B989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052513"/>
            <a:ext cx="3792537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8">
            <a:extLst>
              <a:ext uri="{FF2B5EF4-FFF2-40B4-BE49-F238E27FC236}">
                <a16:creationId xmlns:a16="http://schemas.microsoft.com/office/drawing/2014/main" id="{9F83B7A6-2C69-41C3-A692-B516C711A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63" y="3810000"/>
            <a:ext cx="1581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Trypanoplasma</a:t>
            </a:r>
          </a:p>
        </p:txBody>
      </p:sp>
      <p:sp>
        <p:nvSpPr>
          <p:cNvPr id="48135" name="Text Box 9">
            <a:extLst>
              <a:ext uri="{FF2B5EF4-FFF2-40B4-BE49-F238E27FC236}">
                <a16:creationId xmlns:a16="http://schemas.microsoft.com/office/drawing/2014/main" id="{3574B1A4-3597-42C9-B1CF-765B436B5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75" y="3744913"/>
            <a:ext cx="5638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cs typeface="Arial" panose="020B0604020202020204" pitchFamily="34" charset="0"/>
              </a:rPr>
              <a:t> Dva bičíky, jeden s 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2000">
                <a:cs typeface="Arial" panose="020B0604020202020204" pitchFamily="34" charset="0"/>
              </a:rPr>
              <a:t>mastigonemami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cs typeface="Arial" panose="020B0604020202020204" pitchFamily="34" charset="0"/>
              </a:rPr>
              <a:t> Cytostom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cs typeface="Arial" panose="020B0604020202020204" pitchFamily="34" charset="0"/>
              </a:rPr>
              <a:t> Volně žijící, typicky v organicky znečištěných vodách (</a:t>
            </a:r>
            <a:r>
              <a:rPr lang="cs-CZ" altLang="cs-CZ" sz="2000" i="1">
                <a:cs typeface="Arial" panose="020B0604020202020204" pitchFamily="34" charset="0"/>
              </a:rPr>
              <a:t>Bodo</a:t>
            </a:r>
            <a:r>
              <a:rPr lang="cs-CZ" altLang="cs-CZ" sz="2000">
                <a:cs typeface="Arial" panose="020B0604020202020204" pitchFamily="34" charset="0"/>
              </a:rPr>
              <a:t>, </a:t>
            </a:r>
            <a:r>
              <a:rPr lang="cs-CZ" altLang="cs-CZ" sz="2000" i="1">
                <a:cs typeface="Arial" panose="020B0604020202020204" pitchFamily="34" charset="0"/>
              </a:rPr>
              <a:t>Rhynchomonas</a:t>
            </a:r>
            <a:r>
              <a:rPr lang="cs-CZ" altLang="cs-CZ" sz="200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cs typeface="Arial" panose="020B0604020202020204" pitchFamily="34" charset="0"/>
              </a:rPr>
              <a:t> Paraziti ryb (</a:t>
            </a:r>
            <a:r>
              <a:rPr lang="cs-CZ" altLang="cs-CZ" sz="2000" i="1">
                <a:cs typeface="Arial" panose="020B0604020202020204" pitchFamily="34" charset="0"/>
              </a:rPr>
              <a:t>Trypanoplasma</a:t>
            </a:r>
            <a:r>
              <a:rPr lang="cs-CZ" altLang="cs-CZ" sz="2000">
                <a:cs typeface="Arial" panose="020B0604020202020204" pitchFamily="34" charset="0"/>
              </a:rPr>
              <a:t>, </a:t>
            </a:r>
            <a:r>
              <a:rPr lang="cs-CZ" altLang="cs-CZ" sz="2000" i="1">
                <a:cs typeface="Arial" panose="020B0604020202020204" pitchFamily="34" charset="0"/>
              </a:rPr>
              <a:t>Ichthyobodo</a:t>
            </a:r>
            <a:r>
              <a:rPr lang="cs-CZ" altLang="cs-CZ" sz="2000">
                <a:cs typeface="Arial" panose="020B0604020202020204" pitchFamily="34" charset="0"/>
              </a:rPr>
              <a:t>),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2000">
                <a:cs typeface="Arial" panose="020B0604020202020204" pitchFamily="34" charset="0"/>
              </a:rPr>
              <a:t>hlemýžďů (</a:t>
            </a:r>
            <a:r>
              <a:rPr lang="cs-CZ" altLang="cs-CZ" sz="2000" i="1">
                <a:cs typeface="Arial" panose="020B0604020202020204" pitchFamily="34" charset="0"/>
              </a:rPr>
              <a:t>Cryptobia</a:t>
            </a:r>
            <a:r>
              <a:rPr lang="cs-CZ" altLang="cs-CZ" sz="200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8136" name="Picture 14" descr="nies-1439">
            <a:extLst>
              <a:ext uri="{FF2B5EF4-FFF2-40B4-BE49-F238E27FC236}">
                <a16:creationId xmlns:a16="http://schemas.microsoft.com/office/drawing/2014/main" id="{C0BD8677-B65A-4A1F-A781-6EEDFB177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39850"/>
            <a:ext cx="3097213" cy="223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BE8076D-BB09-4AF0-B447-99265E7A4952}"/>
              </a:ext>
            </a:extLst>
          </p:cNvPr>
          <p:cNvSpPr/>
          <p:nvPr/>
        </p:nvSpPr>
        <p:spPr>
          <a:xfrm>
            <a:off x="71438" y="985838"/>
            <a:ext cx="9037637" cy="57562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48131" name="Picture 10" descr="http://www.uoguelph.ca/%7Epwoo/Cryptobia.jpg">
            <a:extLst>
              <a:ext uri="{FF2B5EF4-FFF2-40B4-BE49-F238E27FC236}">
                <a16:creationId xmlns:a16="http://schemas.microsoft.com/office/drawing/2014/main" id="{E6CC5982-6297-4037-9ADC-3FA8E75B3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3975"/>
            <a:ext cx="2765425" cy="1868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Rectangle 2">
            <a:extLst>
              <a:ext uri="{FF2B5EF4-FFF2-40B4-BE49-F238E27FC236}">
                <a16:creationId xmlns:a16="http://schemas.microsoft.com/office/drawing/2014/main" id="{60A5FE4A-8784-45B4-87F7-7061D21F3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Kinetoplastea – „Bodonida“</a:t>
            </a:r>
          </a:p>
        </p:txBody>
      </p:sp>
      <p:pic>
        <p:nvPicPr>
          <p:cNvPr id="48133" name="Picture 4" descr="bodo">
            <a:extLst>
              <a:ext uri="{FF2B5EF4-FFF2-40B4-BE49-F238E27FC236}">
                <a16:creationId xmlns:a16="http://schemas.microsoft.com/office/drawing/2014/main" id="{9680DF55-AE14-4535-B9F2-D9B9890F8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052513"/>
            <a:ext cx="3792537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8">
            <a:extLst>
              <a:ext uri="{FF2B5EF4-FFF2-40B4-BE49-F238E27FC236}">
                <a16:creationId xmlns:a16="http://schemas.microsoft.com/office/drawing/2014/main" id="{9F83B7A6-2C69-41C3-A692-B516C711A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63" y="3810000"/>
            <a:ext cx="1581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Trypanoplasma</a:t>
            </a:r>
          </a:p>
        </p:txBody>
      </p:sp>
      <p:sp>
        <p:nvSpPr>
          <p:cNvPr id="48135" name="Text Box 9">
            <a:extLst>
              <a:ext uri="{FF2B5EF4-FFF2-40B4-BE49-F238E27FC236}">
                <a16:creationId xmlns:a16="http://schemas.microsoft.com/office/drawing/2014/main" id="{3574B1A4-3597-42C9-B1CF-765B436B5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75" y="3744913"/>
            <a:ext cx="5638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cs typeface="Arial" panose="020B0604020202020204" pitchFamily="34" charset="0"/>
              </a:rPr>
              <a:t> Dva bičíky, jeden s 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2000">
                <a:cs typeface="Arial" panose="020B0604020202020204" pitchFamily="34" charset="0"/>
              </a:rPr>
              <a:t>mastigonemami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cs typeface="Arial" panose="020B0604020202020204" pitchFamily="34" charset="0"/>
              </a:rPr>
              <a:t> Cytostom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cs typeface="Arial" panose="020B0604020202020204" pitchFamily="34" charset="0"/>
              </a:rPr>
              <a:t> Volně žijící, typicky v organicky znečištěných vodách (</a:t>
            </a:r>
            <a:r>
              <a:rPr lang="cs-CZ" altLang="cs-CZ" sz="2000" i="1">
                <a:cs typeface="Arial" panose="020B0604020202020204" pitchFamily="34" charset="0"/>
              </a:rPr>
              <a:t>Bodo</a:t>
            </a:r>
            <a:r>
              <a:rPr lang="cs-CZ" altLang="cs-CZ" sz="2000">
                <a:cs typeface="Arial" panose="020B0604020202020204" pitchFamily="34" charset="0"/>
              </a:rPr>
              <a:t>, </a:t>
            </a:r>
            <a:r>
              <a:rPr lang="cs-CZ" altLang="cs-CZ" sz="2000" i="1">
                <a:cs typeface="Arial" panose="020B0604020202020204" pitchFamily="34" charset="0"/>
              </a:rPr>
              <a:t>Rhynchomonas</a:t>
            </a:r>
            <a:r>
              <a:rPr lang="cs-CZ" altLang="cs-CZ" sz="200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>
                <a:cs typeface="Arial" panose="020B0604020202020204" pitchFamily="34" charset="0"/>
              </a:rPr>
              <a:t> Paraziti ryb (</a:t>
            </a:r>
            <a:r>
              <a:rPr lang="cs-CZ" altLang="cs-CZ" sz="2000" i="1">
                <a:cs typeface="Arial" panose="020B0604020202020204" pitchFamily="34" charset="0"/>
              </a:rPr>
              <a:t>Trypanoplasma</a:t>
            </a:r>
            <a:r>
              <a:rPr lang="cs-CZ" altLang="cs-CZ" sz="2000">
                <a:cs typeface="Arial" panose="020B0604020202020204" pitchFamily="34" charset="0"/>
              </a:rPr>
              <a:t>, </a:t>
            </a:r>
            <a:r>
              <a:rPr lang="cs-CZ" altLang="cs-CZ" sz="2000" i="1">
                <a:cs typeface="Arial" panose="020B0604020202020204" pitchFamily="34" charset="0"/>
              </a:rPr>
              <a:t>Ichthyobodo</a:t>
            </a:r>
            <a:r>
              <a:rPr lang="cs-CZ" altLang="cs-CZ" sz="2000">
                <a:cs typeface="Arial" panose="020B0604020202020204" pitchFamily="34" charset="0"/>
              </a:rPr>
              <a:t>),</a:t>
            </a:r>
            <a:br>
              <a:rPr lang="cs-CZ" altLang="cs-CZ" sz="2000">
                <a:cs typeface="Arial" panose="020B0604020202020204" pitchFamily="34" charset="0"/>
              </a:rPr>
            </a:br>
            <a:r>
              <a:rPr lang="cs-CZ" altLang="cs-CZ" sz="2000">
                <a:cs typeface="Arial" panose="020B0604020202020204" pitchFamily="34" charset="0"/>
              </a:rPr>
              <a:t>hlemýžďů (</a:t>
            </a:r>
            <a:r>
              <a:rPr lang="cs-CZ" altLang="cs-CZ" sz="2000" i="1">
                <a:cs typeface="Arial" panose="020B0604020202020204" pitchFamily="34" charset="0"/>
              </a:rPr>
              <a:t>Cryptobia</a:t>
            </a:r>
            <a:r>
              <a:rPr lang="cs-CZ" altLang="cs-CZ" sz="200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8136" name="Picture 14" descr="nies-1439">
            <a:extLst>
              <a:ext uri="{FF2B5EF4-FFF2-40B4-BE49-F238E27FC236}">
                <a16:creationId xmlns:a16="http://schemas.microsoft.com/office/drawing/2014/main" id="{C0BD8677-B65A-4A1F-A781-6EEDFB177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39850"/>
            <a:ext cx="3097213" cy="223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hynchomonas_s6_pilgrimrock19_402_divx_200-90n">
            <a:hlinkClick r:id="" action="ppaction://media"/>
            <a:extLst>
              <a:ext uri="{FF2B5EF4-FFF2-40B4-BE49-F238E27FC236}">
                <a16:creationId xmlns:a16="http://schemas.microsoft.com/office/drawing/2014/main" id="{803D0BCE-FACB-4358-B88A-F93E4B0E2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90" y="985838"/>
            <a:ext cx="4353446" cy="3265085"/>
          </a:xfrm>
          <a:prstGeom prst="rect">
            <a:avLst/>
          </a:prstGeom>
        </p:spPr>
      </p:pic>
      <p:pic>
        <p:nvPicPr>
          <p:cNvPr id="10" name="Trypanoplasma">
            <a:hlinkClick r:id="" action="ppaction://media"/>
            <a:extLst>
              <a:ext uri="{FF2B5EF4-FFF2-40B4-BE49-F238E27FC236}">
                <a16:creationId xmlns:a16="http://schemas.microsoft.com/office/drawing/2014/main" id="{50E3DEBF-8F3F-40F0-A9A8-6B7B5954A0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65638" y="3113087"/>
            <a:ext cx="4356099" cy="34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C703F73-E3F5-4975-A4E3-30B61442F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4400" i="1" dirty="0" err="1">
                <a:latin typeface="+mn-lt"/>
              </a:rPr>
              <a:t>Jarrellia</a:t>
            </a:r>
            <a:r>
              <a:rPr lang="cs-CZ" altLang="cs-CZ" sz="4400" i="1" dirty="0">
                <a:latin typeface="+mn-lt"/>
              </a:rPr>
              <a:t> </a:t>
            </a:r>
            <a:r>
              <a:rPr lang="cs-CZ" altLang="cs-CZ" sz="4400" i="1" dirty="0" err="1">
                <a:latin typeface="+mn-lt"/>
              </a:rPr>
              <a:t>atramenti</a:t>
            </a:r>
            <a:endParaRPr lang="cs-CZ" altLang="cs-CZ" sz="4400" i="1" dirty="0">
              <a:latin typeface="+mn-lt"/>
            </a:endParaRPr>
          </a:p>
        </p:txBody>
      </p:sp>
      <p:pic>
        <p:nvPicPr>
          <p:cNvPr id="49155" name="Picture 10" descr="whale">
            <a:extLst>
              <a:ext uri="{FF2B5EF4-FFF2-40B4-BE49-F238E27FC236}">
                <a16:creationId xmlns:a16="http://schemas.microsoft.com/office/drawing/2014/main" id="{E6124E49-00A7-44E8-8362-47FD7F16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4648200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14">
            <a:extLst>
              <a:ext uri="{FF2B5EF4-FFF2-40B4-BE49-F238E27FC236}">
                <a16:creationId xmlns:a16="http://schemas.microsoft.com/office/drawing/2014/main" id="{C093B830-DD9F-4863-963D-5321280E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08275"/>
            <a:ext cx="3338513" cy="256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15">
            <a:extLst>
              <a:ext uri="{FF2B5EF4-FFF2-40B4-BE49-F238E27FC236}">
                <a16:creationId xmlns:a16="http://schemas.microsoft.com/office/drawing/2014/main" id="{C6F6D589-C46E-422A-B639-36D779911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5356225"/>
            <a:ext cx="3055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Poynton </a:t>
            </a:r>
            <a:r>
              <a:rPr lang="cs-CZ" altLang="cs-CZ" sz="1000" i="1"/>
              <a:t>et al</a:t>
            </a:r>
            <a:r>
              <a:rPr lang="cs-CZ" altLang="cs-CZ" sz="1000"/>
              <a:t>. (2001) Dis Aquat Organ 44: 191-201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41A947B-CAF8-4934-A3B3-6E9A50BF0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Kinetoplastea - Trypanosomatida</a:t>
            </a:r>
          </a:p>
        </p:txBody>
      </p:sp>
      <p:pic>
        <p:nvPicPr>
          <p:cNvPr id="50179" name="Picture 3" descr="Glycosome1">
            <a:extLst>
              <a:ext uri="{FF2B5EF4-FFF2-40B4-BE49-F238E27FC236}">
                <a16:creationId xmlns:a16="http://schemas.microsoft.com/office/drawing/2014/main" id="{B7221946-62BB-4A75-BA4F-1DD7239D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6"/>
          <a:stretch>
            <a:fillRect/>
          </a:stretch>
        </p:blipFill>
        <p:spPr bwMode="auto">
          <a:xfrm>
            <a:off x="5486400" y="4724400"/>
            <a:ext cx="1998663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>
            <a:extLst>
              <a:ext uri="{FF2B5EF4-FFF2-40B4-BE49-F238E27FC236}">
                <a16:creationId xmlns:a16="http://schemas.microsoft.com/office/drawing/2014/main" id="{2A644BA3-A642-4630-95C6-DB000EF66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191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latin typeface="Arial Narrow" panose="020B0606020202030204" pitchFamily="34" charset="0"/>
              </a:rPr>
              <a:t>glykosomy     acidokalcisomy</a:t>
            </a:r>
          </a:p>
        </p:txBody>
      </p:sp>
      <p:sp>
        <p:nvSpPr>
          <p:cNvPr id="50181" name="Text Box 7">
            <a:extLst>
              <a:ext uri="{FF2B5EF4-FFF2-40B4-BE49-F238E27FC236}">
                <a16:creationId xmlns:a16="http://schemas.microsoft.com/office/drawing/2014/main" id="{B0B015DF-4528-46D9-9958-B5CA07500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49530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 </a:t>
            </a:r>
            <a:r>
              <a:rPr lang="cs-CZ" altLang="cs-CZ" sz="1800">
                <a:cs typeface="Arial" panose="020B0604020202020204" pitchFamily="34" charset="0"/>
              </a:rPr>
              <a:t>1 bičík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Arial" panose="020B0604020202020204" pitchFamily="34" charset="0"/>
              </a:rPr>
              <a:t> Výhradně parazitické druhy – jednohostitelské (</a:t>
            </a:r>
            <a:r>
              <a:rPr lang="cs-CZ" altLang="cs-CZ" sz="1800" i="1">
                <a:cs typeface="Arial" panose="020B0604020202020204" pitchFamily="34" charset="0"/>
              </a:rPr>
              <a:t>Crithidia</a:t>
            </a:r>
            <a:r>
              <a:rPr lang="cs-CZ" altLang="cs-CZ" sz="1800">
                <a:cs typeface="Arial" panose="020B0604020202020204" pitchFamily="34" charset="0"/>
              </a:rPr>
              <a:t>, </a:t>
            </a:r>
            <a:r>
              <a:rPr lang="cs-CZ" altLang="cs-CZ" sz="1800" i="1">
                <a:cs typeface="Arial" panose="020B0604020202020204" pitchFamily="34" charset="0"/>
              </a:rPr>
              <a:t>Leptomonas</a:t>
            </a:r>
            <a:r>
              <a:rPr lang="cs-CZ" altLang="cs-CZ" sz="1800">
                <a:cs typeface="Arial" panose="020B0604020202020204" pitchFamily="34" charset="0"/>
              </a:rPr>
              <a:t>), dvouhostitelské (</a:t>
            </a:r>
            <a:r>
              <a:rPr lang="cs-CZ" altLang="cs-CZ" sz="1800" i="1">
                <a:cs typeface="Arial" panose="020B0604020202020204" pitchFamily="34" charset="0"/>
              </a:rPr>
              <a:t>Trypanosoma</a:t>
            </a:r>
            <a:r>
              <a:rPr lang="cs-CZ" altLang="cs-CZ" sz="1800">
                <a:cs typeface="Arial" panose="020B0604020202020204" pitchFamily="34" charset="0"/>
              </a:rPr>
              <a:t>, </a:t>
            </a:r>
            <a:r>
              <a:rPr lang="cs-CZ" altLang="cs-CZ" sz="1800" i="1">
                <a:cs typeface="Arial" panose="020B0604020202020204" pitchFamily="34" charset="0"/>
              </a:rPr>
              <a:t>Leishmania</a:t>
            </a:r>
            <a:r>
              <a:rPr lang="cs-CZ" altLang="cs-CZ" sz="180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Arial" panose="020B0604020202020204" pitchFamily="34" charset="0"/>
              </a:rPr>
              <a:t> Během životního cyklu se vyskytují v různých formách, které se liší polohou jádra, kinetoplastu a bičíku.</a:t>
            </a:r>
          </a:p>
        </p:txBody>
      </p:sp>
      <p:sp>
        <p:nvSpPr>
          <p:cNvPr id="50182" name="Rectangle 12">
            <a:extLst>
              <a:ext uri="{FF2B5EF4-FFF2-40B4-BE49-F238E27FC236}">
                <a16:creationId xmlns:a16="http://schemas.microsoft.com/office/drawing/2014/main" id="{F65ABDA6-ED99-4DEF-A88F-F26B419F8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581400"/>
            <a:ext cx="3686175" cy="304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50183" name="Rectangle 13">
            <a:extLst>
              <a:ext uri="{FF2B5EF4-FFF2-40B4-BE49-F238E27FC236}">
                <a16:creationId xmlns:a16="http://schemas.microsoft.com/office/drawing/2014/main" id="{155060CE-E7F5-45AD-A00C-A48C203AE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3605213"/>
            <a:ext cx="3657600" cy="5730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50184" name="Text Box 14">
            <a:extLst>
              <a:ext uri="{FF2B5EF4-FFF2-40B4-BE49-F238E27FC236}">
                <a16:creationId xmlns:a16="http://schemas.microsoft.com/office/drawing/2014/main" id="{4476F2D7-CA34-4CA2-A074-37D308C9A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313" y="3657600"/>
            <a:ext cx="3036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 Narrow" panose="020B0606020202030204" pitchFamily="34" charset="0"/>
              </a:rPr>
              <a:t>Mají specializované organely</a:t>
            </a:r>
          </a:p>
        </p:txBody>
      </p:sp>
      <p:pic>
        <p:nvPicPr>
          <p:cNvPr id="50185" name="Picture 16" descr="Acidocalcisome">
            <a:extLst>
              <a:ext uri="{FF2B5EF4-FFF2-40B4-BE49-F238E27FC236}">
                <a16:creationId xmlns:a16="http://schemas.microsoft.com/office/drawing/2014/main" id="{979A1FC8-16E2-4263-9FD3-371877B4B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27"/>
          <a:stretch>
            <a:fillRect/>
          </a:stretch>
        </p:blipFill>
        <p:spPr bwMode="auto">
          <a:xfrm>
            <a:off x="7512050" y="4724400"/>
            <a:ext cx="15795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8" descr="leptomonas">
            <a:extLst>
              <a:ext uri="{FF2B5EF4-FFF2-40B4-BE49-F238E27FC236}">
                <a16:creationId xmlns:a16="http://schemas.microsoft.com/office/drawing/2014/main" id="{C60862C0-25D6-47F9-8210-53E92CBBC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343400"/>
            <a:ext cx="1146175" cy="230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9" descr="trypanosoma-krev">
            <a:extLst>
              <a:ext uri="{FF2B5EF4-FFF2-40B4-BE49-F238E27FC236}">
                <a16:creationId xmlns:a16="http://schemas.microsoft.com/office/drawing/2014/main" id="{31113969-64E8-4A8B-B2CC-6BA2B1C4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57775"/>
            <a:ext cx="2133600" cy="155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8" name="Picture 20" descr="Leishmania-makrofag">
            <a:extLst>
              <a:ext uri="{FF2B5EF4-FFF2-40B4-BE49-F238E27FC236}">
                <a16:creationId xmlns:a16="http://schemas.microsoft.com/office/drawing/2014/main" id="{187B0CEE-9879-493E-9C75-C50B9410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7" b="28122"/>
          <a:stretch>
            <a:fillRect/>
          </a:stretch>
        </p:blipFill>
        <p:spPr bwMode="auto">
          <a:xfrm>
            <a:off x="1295400" y="5029200"/>
            <a:ext cx="1752600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Picture 21" descr="Glycosome1">
            <a:extLst>
              <a:ext uri="{FF2B5EF4-FFF2-40B4-BE49-F238E27FC236}">
                <a16:creationId xmlns:a16="http://schemas.microsoft.com/office/drawing/2014/main" id="{B68B3F7C-8815-4C50-BCCD-87E0BCD66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6"/>
          <a:stretch>
            <a:fillRect/>
          </a:stretch>
        </p:blipFill>
        <p:spPr bwMode="auto">
          <a:xfrm>
            <a:off x="5499100" y="4749800"/>
            <a:ext cx="1998663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26" descr="formy">
            <a:extLst>
              <a:ext uri="{FF2B5EF4-FFF2-40B4-BE49-F238E27FC236}">
                <a16:creationId xmlns:a16="http://schemas.microsoft.com/office/drawing/2014/main" id="{230C828F-59A8-42BA-9075-F98A9C7F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1371600"/>
            <a:ext cx="17462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Text Box 27">
            <a:extLst>
              <a:ext uri="{FF2B5EF4-FFF2-40B4-BE49-F238E27FC236}">
                <a16:creationId xmlns:a16="http://schemas.microsoft.com/office/drawing/2014/main" id="{507A0349-B710-43C0-AA77-7A506D6C8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828800"/>
            <a:ext cx="23622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800">
                <a:latin typeface="Arial Narrow" panose="020B0606020202030204" pitchFamily="34" charset="0"/>
              </a:rPr>
              <a:t>Amastigot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800">
                <a:latin typeface="Arial Narrow" panose="020B0606020202030204" pitchFamily="34" charset="0"/>
              </a:rPr>
              <a:t>Promastigot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800">
                <a:latin typeface="Arial Narrow" panose="020B0606020202030204" pitchFamily="34" charset="0"/>
              </a:rPr>
              <a:t>Epimastigot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800">
                <a:latin typeface="Arial Narrow" panose="020B0606020202030204" pitchFamily="34" charset="0"/>
              </a:rPr>
              <a:t>Trypomastigot</a:t>
            </a:r>
          </a:p>
        </p:txBody>
      </p:sp>
      <p:sp>
        <p:nvSpPr>
          <p:cNvPr id="50192" name="Rectangle 28">
            <a:extLst>
              <a:ext uri="{FF2B5EF4-FFF2-40B4-BE49-F238E27FC236}">
                <a16:creationId xmlns:a16="http://schemas.microsoft.com/office/drawing/2014/main" id="{BF51B634-A48B-48E8-8FD8-A6D097036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371600"/>
            <a:ext cx="3667125" cy="215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rebuchet MS" panose="020B0603020202020204" pitchFamily="34" charset="0"/>
              </a:rPr>
              <a:t>  </a:t>
            </a:r>
          </a:p>
        </p:txBody>
      </p:sp>
      <p:sp>
        <p:nvSpPr>
          <p:cNvPr id="50193" name="Text Box 29">
            <a:extLst>
              <a:ext uri="{FF2B5EF4-FFF2-40B4-BE49-F238E27FC236}">
                <a16:creationId xmlns:a16="http://schemas.microsoft.com/office/drawing/2014/main" id="{7A6FFFFB-8ACA-40DB-8802-74D06FCDD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86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 Narrow" panose="020B0606020202030204" pitchFamily="34" charset="0"/>
              </a:rPr>
              <a:t>Leptomonas</a:t>
            </a:r>
          </a:p>
        </p:txBody>
      </p:sp>
      <p:sp>
        <p:nvSpPr>
          <p:cNvPr id="50194" name="Text Box 30">
            <a:extLst>
              <a:ext uri="{FF2B5EF4-FFF2-40B4-BE49-F238E27FC236}">
                <a16:creationId xmlns:a16="http://schemas.microsoft.com/office/drawing/2014/main" id="{2B2590A3-BCAD-4057-A5B9-FB14E0E13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4572000"/>
            <a:ext cx="1144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 Narrow" panose="020B0606020202030204" pitchFamily="34" charset="0"/>
              </a:rPr>
              <a:t>Leishmania</a:t>
            </a:r>
          </a:p>
        </p:txBody>
      </p:sp>
      <p:sp>
        <p:nvSpPr>
          <p:cNvPr id="50195" name="Text Box 31">
            <a:extLst>
              <a:ext uri="{FF2B5EF4-FFF2-40B4-BE49-F238E27FC236}">
                <a16:creationId xmlns:a16="http://schemas.microsoft.com/office/drawing/2014/main" id="{295B224F-0D75-4E56-A2B8-2DD932EB2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43" y="3357563"/>
            <a:ext cx="1335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>
                <a:latin typeface="Arial Narrow" panose="020B0606020202030204" pitchFamily="34" charset="0"/>
              </a:rPr>
              <a:t>Trypanosoma</a:t>
            </a:r>
          </a:p>
        </p:txBody>
      </p:sp>
      <p:pic>
        <p:nvPicPr>
          <p:cNvPr id="50196" name="Picture 20">
            <a:extLst>
              <a:ext uri="{FF2B5EF4-FFF2-40B4-BE49-F238E27FC236}">
                <a16:creationId xmlns:a16="http://schemas.microsoft.com/office/drawing/2014/main" id="{FC4AC531-3A25-4955-9112-5D3E4BCB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3316288"/>
            <a:ext cx="1609725" cy="162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41A947B-CAF8-4934-A3B3-6E9A50BF0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Kinetoplastea - Trypanosomatida</a:t>
            </a:r>
          </a:p>
        </p:txBody>
      </p:sp>
      <p:pic>
        <p:nvPicPr>
          <p:cNvPr id="50179" name="Picture 3" descr="Glycosome1">
            <a:extLst>
              <a:ext uri="{FF2B5EF4-FFF2-40B4-BE49-F238E27FC236}">
                <a16:creationId xmlns:a16="http://schemas.microsoft.com/office/drawing/2014/main" id="{B7221946-62BB-4A75-BA4F-1DD7239D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6"/>
          <a:stretch>
            <a:fillRect/>
          </a:stretch>
        </p:blipFill>
        <p:spPr bwMode="auto">
          <a:xfrm>
            <a:off x="5486400" y="4724400"/>
            <a:ext cx="1998663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>
            <a:extLst>
              <a:ext uri="{FF2B5EF4-FFF2-40B4-BE49-F238E27FC236}">
                <a16:creationId xmlns:a16="http://schemas.microsoft.com/office/drawing/2014/main" id="{2A644BA3-A642-4630-95C6-DB000EF66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191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>
                <a:latin typeface="Arial Narrow" panose="020B0606020202030204" pitchFamily="34" charset="0"/>
              </a:rPr>
              <a:t>glykosomy     acidokalcisomy</a:t>
            </a:r>
          </a:p>
        </p:txBody>
      </p:sp>
      <p:sp>
        <p:nvSpPr>
          <p:cNvPr id="50181" name="Text Box 7">
            <a:extLst>
              <a:ext uri="{FF2B5EF4-FFF2-40B4-BE49-F238E27FC236}">
                <a16:creationId xmlns:a16="http://schemas.microsoft.com/office/drawing/2014/main" id="{B0B015DF-4528-46D9-9958-B5CA07500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49530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 </a:t>
            </a:r>
            <a:r>
              <a:rPr lang="cs-CZ" altLang="cs-CZ" sz="1800">
                <a:cs typeface="Arial" panose="020B0604020202020204" pitchFamily="34" charset="0"/>
              </a:rPr>
              <a:t>1 bičík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Arial" panose="020B0604020202020204" pitchFamily="34" charset="0"/>
              </a:rPr>
              <a:t> Výhradně parazitické druhy – jednohostitelské (</a:t>
            </a:r>
            <a:r>
              <a:rPr lang="cs-CZ" altLang="cs-CZ" sz="1800" i="1">
                <a:cs typeface="Arial" panose="020B0604020202020204" pitchFamily="34" charset="0"/>
              </a:rPr>
              <a:t>Crithidia</a:t>
            </a:r>
            <a:r>
              <a:rPr lang="cs-CZ" altLang="cs-CZ" sz="1800">
                <a:cs typeface="Arial" panose="020B0604020202020204" pitchFamily="34" charset="0"/>
              </a:rPr>
              <a:t>, </a:t>
            </a:r>
            <a:r>
              <a:rPr lang="cs-CZ" altLang="cs-CZ" sz="1800" i="1">
                <a:cs typeface="Arial" panose="020B0604020202020204" pitchFamily="34" charset="0"/>
              </a:rPr>
              <a:t>Leptomonas</a:t>
            </a:r>
            <a:r>
              <a:rPr lang="cs-CZ" altLang="cs-CZ" sz="1800">
                <a:cs typeface="Arial" panose="020B0604020202020204" pitchFamily="34" charset="0"/>
              </a:rPr>
              <a:t>), dvouhostitelské (</a:t>
            </a:r>
            <a:r>
              <a:rPr lang="cs-CZ" altLang="cs-CZ" sz="1800" i="1">
                <a:cs typeface="Arial" panose="020B0604020202020204" pitchFamily="34" charset="0"/>
              </a:rPr>
              <a:t>Trypanosoma</a:t>
            </a:r>
            <a:r>
              <a:rPr lang="cs-CZ" altLang="cs-CZ" sz="1800">
                <a:cs typeface="Arial" panose="020B0604020202020204" pitchFamily="34" charset="0"/>
              </a:rPr>
              <a:t>, </a:t>
            </a:r>
            <a:r>
              <a:rPr lang="cs-CZ" altLang="cs-CZ" sz="1800" i="1">
                <a:cs typeface="Arial" panose="020B0604020202020204" pitchFamily="34" charset="0"/>
              </a:rPr>
              <a:t>Leishmania</a:t>
            </a:r>
            <a:r>
              <a:rPr lang="cs-CZ" altLang="cs-CZ" sz="180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>
                <a:cs typeface="Arial" panose="020B0604020202020204" pitchFamily="34" charset="0"/>
              </a:rPr>
              <a:t> Během životního cyklu se vyskytují v různých formách, které se liší polohou jádra, kinetoplastu a bičíku.</a:t>
            </a:r>
          </a:p>
        </p:txBody>
      </p:sp>
      <p:sp>
        <p:nvSpPr>
          <p:cNvPr id="50182" name="Rectangle 12">
            <a:extLst>
              <a:ext uri="{FF2B5EF4-FFF2-40B4-BE49-F238E27FC236}">
                <a16:creationId xmlns:a16="http://schemas.microsoft.com/office/drawing/2014/main" id="{F65ABDA6-ED99-4DEF-A88F-F26B419F8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581400"/>
            <a:ext cx="3686175" cy="3048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50183" name="Rectangle 13">
            <a:extLst>
              <a:ext uri="{FF2B5EF4-FFF2-40B4-BE49-F238E27FC236}">
                <a16:creationId xmlns:a16="http://schemas.microsoft.com/office/drawing/2014/main" id="{155060CE-E7F5-45AD-A00C-A48C203AE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425" y="3605213"/>
            <a:ext cx="3657600" cy="5730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50184" name="Text Box 14">
            <a:extLst>
              <a:ext uri="{FF2B5EF4-FFF2-40B4-BE49-F238E27FC236}">
                <a16:creationId xmlns:a16="http://schemas.microsoft.com/office/drawing/2014/main" id="{4476F2D7-CA34-4CA2-A074-37D308C9A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313" y="3657600"/>
            <a:ext cx="3036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 Narrow" panose="020B0606020202030204" pitchFamily="34" charset="0"/>
              </a:rPr>
              <a:t>Mají specializované organely</a:t>
            </a:r>
          </a:p>
        </p:txBody>
      </p:sp>
      <p:pic>
        <p:nvPicPr>
          <p:cNvPr id="50185" name="Picture 16" descr="Acidocalcisome">
            <a:extLst>
              <a:ext uri="{FF2B5EF4-FFF2-40B4-BE49-F238E27FC236}">
                <a16:creationId xmlns:a16="http://schemas.microsoft.com/office/drawing/2014/main" id="{979A1FC8-16E2-4263-9FD3-371877B4B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27"/>
          <a:stretch>
            <a:fillRect/>
          </a:stretch>
        </p:blipFill>
        <p:spPr bwMode="auto">
          <a:xfrm>
            <a:off x="7512050" y="4724400"/>
            <a:ext cx="15795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8" descr="leptomonas">
            <a:extLst>
              <a:ext uri="{FF2B5EF4-FFF2-40B4-BE49-F238E27FC236}">
                <a16:creationId xmlns:a16="http://schemas.microsoft.com/office/drawing/2014/main" id="{C60862C0-25D6-47F9-8210-53E92CBBC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343400"/>
            <a:ext cx="1146175" cy="230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9" descr="trypanosoma-krev">
            <a:extLst>
              <a:ext uri="{FF2B5EF4-FFF2-40B4-BE49-F238E27FC236}">
                <a16:creationId xmlns:a16="http://schemas.microsoft.com/office/drawing/2014/main" id="{31113969-64E8-4A8B-B2CC-6BA2B1C41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57775"/>
            <a:ext cx="2133600" cy="155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8" name="Picture 20" descr="Leishmania-makrofag">
            <a:extLst>
              <a:ext uri="{FF2B5EF4-FFF2-40B4-BE49-F238E27FC236}">
                <a16:creationId xmlns:a16="http://schemas.microsoft.com/office/drawing/2014/main" id="{187B0CEE-9879-493E-9C75-C50B94100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7" b="28122"/>
          <a:stretch>
            <a:fillRect/>
          </a:stretch>
        </p:blipFill>
        <p:spPr bwMode="auto">
          <a:xfrm>
            <a:off x="1295400" y="5029200"/>
            <a:ext cx="1752600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Picture 21" descr="Glycosome1">
            <a:extLst>
              <a:ext uri="{FF2B5EF4-FFF2-40B4-BE49-F238E27FC236}">
                <a16:creationId xmlns:a16="http://schemas.microsoft.com/office/drawing/2014/main" id="{B68B3F7C-8815-4C50-BCCD-87E0BCD66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6"/>
          <a:stretch>
            <a:fillRect/>
          </a:stretch>
        </p:blipFill>
        <p:spPr bwMode="auto">
          <a:xfrm>
            <a:off x="5499100" y="4749800"/>
            <a:ext cx="1998663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26" descr="formy">
            <a:extLst>
              <a:ext uri="{FF2B5EF4-FFF2-40B4-BE49-F238E27FC236}">
                <a16:creationId xmlns:a16="http://schemas.microsoft.com/office/drawing/2014/main" id="{230C828F-59A8-42BA-9075-F98A9C7F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1371600"/>
            <a:ext cx="17462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1" name="Text Box 27">
            <a:extLst>
              <a:ext uri="{FF2B5EF4-FFF2-40B4-BE49-F238E27FC236}">
                <a16:creationId xmlns:a16="http://schemas.microsoft.com/office/drawing/2014/main" id="{507A0349-B710-43C0-AA77-7A506D6C8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828800"/>
            <a:ext cx="23622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800">
                <a:latin typeface="Arial Narrow" panose="020B0606020202030204" pitchFamily="34" charset="0"/>
              </a:rPr>
              <a:t>Amastigot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800">
                <a:latin typeface="Arial Narrow" panose="020B0606020202030204" pitchFamily="34" charset="0"/>
              </a:rPr>
              <a:t>Promastigot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800">
                <a:latin typeface="Arial Narrow" panose="020B0606020202030204" pitchFamily="34" charset="0"/>
              </a:rPr>
              <a:t>Epimastigot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cs-CZ" altLang="cs-CZ" sz="1800">
                <a:latin typeface="Arial Narrow" panose="020B0606020202030204" pitchFamily="34" charset="0"/>
              </a:rPr>
              <a:t>Trypomastigot</a:t>
            </a:r>
          </a:p>
        </p:txBody>
      </p:sp>
      <p:sp>
        <p:nvSpPr>
          <p:cNvPr id="50192" name="Rectangle 28">
            <a:extLst>
              <a:ext uri="{FF2B5EF4-FFF2-40B4-BE49-F238E27FC236}">
                <a16:creationId xmlns:a16="http://schemas.microsoft.com/office/drawing/2014/main" id="{BF51B634-A48B-48E8-8FD8-A6D097036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371600"/>
            <a:ext cx="3667125" cy="215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Trebuchet MS" panose="020B0603020202020204" pitchFamily="34" charset="0"/>
              </a:rPr>
              <a:t>  </a:t>
            </a:r>
          </a:p>
        </p:txBody>
      </p:sp>
      <p:sp>
        <p:nvSpPr>
          <p:cNvPr id="50193" name="Text Box 29">
            <a:extLst>
              <a:ext uri="{FF2B5EF4-FFF2-40B4-BE49-F238E27FC236}">
                <a16:creationId xmlns:a16="http://schemas.microsoft.com/office/drawing/2014/main" id="{7A6FFFFB-8ACA-40DB-8802-74D06FCDD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86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 Narrow" panose="020B0606020202030204" pitchFamily="34" charset="0"/>
              </a:rPr>
              <a:t>Leptomonas</a:t>
            </a:r>
          </a:p>
        </p:txBody>
      </p:sp>
      <p:sp>
        <p:nvSpPr>
          <p:cNvPr id="50194" name="Text Box 30">
            <a:extLst>
              <a:ext uri="{FF2B5EF4-FFF2-40B4-BE49-F238E27FC236}">
                <a16:creationId xmlns:a16="http://schemas.microsoft.com/office/drawing/2014/main" id="{2B2590A3-BCAD-4057-A5B9-FB14E0E13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4572000"/>
            <a:ext cx="1144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latin typeface="Arial Narrow" panose="020B0606020202030204" pitchFamily="34" charset="0"/>
              </a:rPr>
              <a:t>Leishmania</a:t>
            </a:r>
          </a:p>
        </p:txBody>
      </p:sp>
      <p:sp>
        <p:nvSpPr>
          <p:cNvPr id="50195" name="Text Box 31">
            <a:extLst>
              <a:ext uri="{FF2B5EF4-FFF2-40B4-BE49-F238E27FC236}">
                <a16:creationId xmlns:a16="http://schemas.microsoft.com/office/drawing/2014/main" id="{295B224F-0D75-4E56-A2B8-2DD932EB2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43" y="3357563"/>
            <a:ext cx="1335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>
                <a:latin typeface="Arial Narrow" panose="020B0606020202030204" pitchFamily="34" charset="0"/>
              </a:rPr>
              <a:t>Trypanosoma</a:t>
            </a:r>
          </a:p>
        </p:txBody>
      </p:sp>
      <p:pic>
        <p:nvPicPr>
          <p:cNvPr id="50196" name="Picture 20">
            <a:extLst>
              <a:ext uri="{FF2B5EF4-FFF2-40B4-BE49-F238E27FC236}">
                <a16:creationId xmlns:a16="http://schemas.microsoft.com/office/drawing/2014/main" id="{FC4AC531-3A25-4955-9112-5D3E4BCB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3316288"/>
            <a:ext cx="1609725" cy="162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nline médium 1" title="Trypanosoma evansi- Trypomastigote">
            <a:hlinkClick r:id="" action="ppaction://media"/>
            <a:extLst>
              <a:ext uri="{FF2B5EF4-FFF2-40B4-BE49-F238E27FC236}">
                <a16:creationId xmlns:a16="http://schemas.microsoft.com/office/drawing/2014/main" id="{7D4D39F3-1A60-46CC-AEE1-0878C2ED0D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670496" y="1000630"/>
            <a:ext cx="7377559" cy="55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181E3CF-BD11-46EF-8FD2-E3F61AF13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Původci onemocnění</a:t>
            </a:r>
          </a:p>
        </p:txBody>
      </p:sp>
      <p:pic>
        <p:nvPicPr>
          <p:cNvPr id="51203" name="Picture 4" descr="spava nemoc">
            <a:extLst>
              <a:ext uri="{FF2B5EF4-FFF2-40B4-BE49-F238E27FC236}">
                <a16:creationId xmlns:a16="http://schemas.microsoft.com/office/drawing/2014/main" id="{0F91F929-5014-4333-A312-5FAA0F3DC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51000"/>
            <a:ext cx="3886200" cy="368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5" descr="Afrika">
            <a:extLst>
              <a:ext uri="{FF2B5EF4-FFF2-40B4-BE49-F238E27FC236}">
                <a16:creationId xmlns:a16="http://schemas.microsoft.com/office/drawing/2014/main" id="{EEA45755-9E1C-45FD-8DF3-E4C0E221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803400"/>
            <a:ext cx="3494088" cy="3389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Text Box 6">
            <a:extLst>
              <a:ext uri="{FF2B5EF4-FFF2-40B4-BE49-F238E27FC236}">
                <a16:creationId xmlns:a16="http://schemas.microsoft.com/office/drawing/2014/main" id="{D613594D-5346-4A6D-A63B-B3A567541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i="1">
                <a:cs typeface="Arial" panose="020B0604020202020204" pitchFamily="34" charset="0"/>
              </a:rPr>
              <a:t>Trypanosoma brucei rhodesiense</a:t>
            </a:r>
            <a:r>
              <a:rPr lang="cs-CZ" altLang="cs-CZ" sz="1800">
                <a:cs typeface="Arial" panose="020B0604020202020204" pitchFamily="34" charset="0"/>
              </a:rPr>
              <a:t> a </a:t>
            </a:r>
            <a:r>
              <a:rPr lang="cs-CZ" altLang="cs-CZ" sz="1800" i="1">
                <a:cs typeface="Arial" panose="020B0604020202020204" pitchFamily="34" charset="0"/>
              </a:rPr>
              <a:t>T</a:t>
            </a:r>
            <a:r>
              <a:rPr lang="cs-CZ" altLang="cs-CZ" sz="1800">
                <a:cs typeface="Arial" panose="020B0604020202020204" pitchFamily="34" charset="0"/>
              </a:rPr>
              <a:t>. </a:t>
            </a:r>
            <a:r>
              <a:rPr lang="cs-CZ" altLang="cs-CZ" sz="1800" i="1">
                <a:cs typeface="Arial" panose="020B0604020202020204" pitchFamily="34" charset="0"/>
              </a:rPr>
              <a:t>b</a:t>
            </a:r>
            <a:r>
              <a:rPr lang="cs-CZ" altLang="cs-CZ" sz="1800">
                <a:cs typeface="Arial" panose="020B0604020202020204" pitchFamily="34" charset="0"/>
              </a:rPr>
              <a:t>. </a:t>
            </a:r>
            <a:r>
              <a:rPr lang="cs-CZ" altLang="cs-CZ" sz="1800" i="1">
                <a:cs typeface="Arial" panose="020B0604020202020204" pitchFamily="34" charset="0"/>
              </a:rPr>
              <a:t>gambiense</a:t>
            </a:r>
            <a:r>
              <a:rPr lang="cs-CZ" altLang="cs-CZ" sz="1800">
                <a:cs typeface="Arial" panose="020B0604020202020204" pitchFamily="34" charset="0"/>
              </a:rPr>
              <a:t> jsou původci lidské spavé nemoci (100 – 300 tisíc nemocných, 5000 ročně umírá). </a:t>
            </a:r>
          </a:p>
        </p:txBody>
      </p:sp>
      <p:sp>
        <p:nvSpPr>
          <p:cNvPr id="51206" name="Text Box 7">
            <a:extLst>
              <a:ext uri="{FF2B5EF4-FFF2-40B4-BE49-F238E27FC236}">
                <a16:creationId xmlns:a16="http://schemas.microsoft.com/office/drawing/2014/main" id="{E59E8E70-E3CC-4560-8D3D-C7C9559F2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589240"/>
            <a:ext cx="84740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Další původci chorob – </a:t>
            </a:r>
            <a:r>
              <a:rPr lang="cs-CZ" altLang="cs-CZ" sz="1800" i="1" dirty="0">
                <a:cs typeface="Arial" panose="020B0604020202020204" pitchFamily="34" charset="0"/>
              </a:rPr>
              <a:t>Trypanosoma </a:t>
            </a:r>
            <a:r>
              <a:rPr lang="cs-CZ" altLang="cs-CZ" sz="1800" i="1" dirty="0" err="1">
                <a:cs typeface="Arial" panose="020B0604020202020204" pitchFamily="34" charset="0"/>
              </a:rPr>
              <a:t>cruzi</a:t>
            </a:r>
            <a:r>
              <a:rPr lang="cs-CZ" altLang="cs-CZ" sz="1800" dirty="0"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cs typeface="Arial" panose="020B0604020202020204" pitchFamily="34" charset="0"/>
              </a:rPr>
              <a:t>Chagasova</a:t>
            </a:r>
            <a:r>
              <a:rPr lang="cs-CZ" altLang="cs-CZ" sz="1800" dirty="0">
                <a:cs typeface="Arial" panose="020B0604020202020204" pitchFamily="34" charset="0"/>
              </a:rPr>
              <a:t> choroba), </a:t>
            </a:r>
            <a:r>
              <a:rPr lang="cs-CZ" altLang="cs-CZ" sz="1800" i="1" dirty="0" err="1">
                <a:cs typeface="Arial" panose="020B0604020202020204" pitchFamily="34" charset="0"/>
              </a:rPr>
              <a:t>Leishmania</a:t>
            </a:r>
            <a:r>
              <a:rPr lang="cs-CZ" altLang="cs-CZ" sz="1800" dirty="0">
                <a:cs typeface="Arial" panose="020B0604020202020204" pitchFamily="34" charset="0"/>
              </a:rPr>
              <a:t> (suchý a vlhký vřed, kala-</a:t>
            </a:r>
            <a:r>
              <a:rPr lang="cs-CZ" altLang="cs-CZ" sz="1800" dirty="0" err="1">
                <a:cs typeface="Arial" panose="020B0604020202020204" pitchFamily="34" charset="0"/>
              </a:rPr>
              <a:t>azar</a:t>
            </a:r>
            <a:r>
              <a:rPr lang="cs-CZ" altLang="cs-CZ" sz="1800" dirty="0">
                <a:cs typeface="Arial" panose="020B0604020202020204" pitchFamily="34" charset="0"/>
              </a:rPr>
              <a:t>...).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Domácí úkol – naučit se jejich životní cykly.</a:t>
            </a:r>
          </a:p>
        </p:txBody>
      </p:sp>
      <p:pic>
        <p:nvPicPr>
          <p:cNvPr id="51207" name="Picture 8" descr="Krvinky">
            <a:extLst>
              <a:ext uri="{FF2B5EF4-FFF2-40B4-BE49-F238E27FC236}">
                <a16:creationId xmlns:a16="http://schemas.microsoft.com/office/drawing/2014/main" id="{AF487C3B-3EDA-46C0-AEE6-0A557B149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685704"/>
            <a:ext cx="1671637" cy="1687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C1ABBCBC-BDE1-4078-B4F3-4BEF31F16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>
                <a:cs typeface="Arial" panose="020B0604020202020204" pitchFamily="34" charset="0"/>
              </a:rPr>
              <a:t>systém </a:t>
            </a:r>
            <a:r>
              <a:rPr lang="cs-CZ" altLang="cs-CZ" sz="4400" dirty="0" err="1">
                <a:cs typeface="Arial" panose="020B0604020202020204" pitchFamily="34" charset="0"/>
              </a:rPr>
              <a:t>Kinetoplastea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52227" name="Rectangle 10">
            <a:extLst>
              <a:ext uri="{FF2B5EF4-FFF2-40B4-BE49-F238E27FC236}">
                <a16:creationId xmlns:a16="http://schemas.microsoft.com/office/drawing/2014/main" id="{8E2BFC01-A67B-4ADA-91F7-51741D748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0100" y="1746250"/>
            <a:ext cx="7772400" cy="4754563"/>
          </a:xfrm>
        </p:spPr>
        <p:txBody>
          <a:bodyPr/>
          <a:lstStyle/>
          <a:p>
            <a:pPr eaLnBrk="1" hangingPunct="1"/>
            <a:r>
              <a:rPr lang="cs-CZ" altLang="cs-CZ" b="1" dirty="0" err="1">
                <a:cs typeface="Arial" panose="020B0604020202020204" pitchFamily="34" charset="0"/>
              </a:rPr>
              <a:t>Prokinetoplastina</a:t>
            </a:r>
            <a:endParaRPr lang="cs-CZ" altLang="cs-CZ" b="1" dirty="0">
              <a:cs typeface="Arial" panose="020B0604020202020204" pitchFamily="34" charset="0"/>
            </a:endParaRPr>
          </a:p>
          <a:p>
            <a:pPr eaLnBrk="1" hangingPunct="1"/>
            <a:endParaRPr lang="cs-CZ" altLang="cs-CZ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dirty="0" err="1">
                <a:cs typeface="Arial" panose="020B0604020202020204" pitchFamily="34" charset="0"/>
              </a:rPr>
              <a:t>Metakinetoplastina</a:t>
            </a:r>
            <a:endParaRPr lang="cs-CZ" altLang="cs-CZ" b="1" dirty="0"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dirty="0" err="1">
                <a:cs typeface="Arial" panose="020B0604020202020204" pitchFamily="34" charset="0"/>
              </a:rPr>
              <a:t>Neobodonida</a:t>
            </a:r>
            <a:endParaRPr lang="cs-CZ" altLang="cs-CZ" dirty="0"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dirty="0" err="1">
                <a:cs typeface="Arial" panose="020B0604020202020204" pitchFamily="34" charset="0"/>
              </a:rPr>
              <a:t>Parabodonida</a:t>
            </a:r>
            <a:endParaRPr lang="cs-CZ" altLang="cs-CZ" dirty="0"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dirty="0" err="1">
                <a:cs typeface="Arial" panose="020B0604020202020204" pitchFamily="34" charset="0"/>
              </a:rPr>
              <a:t>Eubodonida</a:t>
            </a:r>
            <a:endParaRPr lang="cs-CZ" altLang="cs-CZ" dirty="0"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b="1" dirty="0" err="1">
                <a:cs typeface="Arial" panose="020B0604020202020204" pitchFamily="34" charset="0"/>
              </a:rPr>
              <a:t>Trypanosomatida</a:t>
            </a:r>
            <a:endParaRPr lang="cs-CZ" altLang="cs-CZ" b="1" dirty="0">
              <a:cs typeface="Arial" panose="020B0604020202020204" pitchFamily="34" charset="0"/>
            </a:endParaRPr>
          </a:p>
        </p:txBody>
      </p:sp>
      <p:cxnSp>
        <p:nvCxnSpPr>
          <p:cNvPr id="5" name="Přímá spojovací čára 4">
            <a:extLst>
              <a:ext uri="{FF2B5EF4-FFF2-40B4-BE49-F238E27FC236}">
                <a16:creationId xmlns:a16="http://schemas.microsoft.com/office/drawing/2014/main" id="{5BC89BEA-04B5-4FB7-A9B3-499575C04209}"/>
              </a:ext>
            </a:extLst>
          </p:cNvPr>
          <p:cNvCxnSpPr/>
          <p:nvPr/>
        </p:nvCxnSpPr>
        <p:spPr>
          <a:xfrm rot="5400000">
            <a:off x="3550444" y="3393282"/>
            <a:ext cx="32146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29" name="TextovéPole 6">
            <a:extLst>
              <a:ext uri="{FF2B5EF4-FFF2-40B4-BE49-F238E27FC236}">
                <a16:creationId xmlns:a16="http://schemas.microsoft.com/office/drawing/2014/main" id="{5607F6E5-846F-4468-B7F0-7C2A7766E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3103563"/>
            <a:ext cx="2201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cs typeface="Arial" panose="020B0604020202020204" pitchFamily="34" charset="0"/>
              </a:rPr>
              <a:t>„Bodonida“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2" descr="http://megasun.bch.umontreal.ca/protists/reclino/recflag.lab.gif">
            <a:extLst>
              <a:ext uri="{FF2B5EF4-FFF2-40B4-BE49-F238E27FC236}">
                <a16:creationId xmlns:a16="http://schemas.microsoft.com/office/drawing/2014/main" id="{C3D1C904-A63F-4BED-96A9-DC1FB14A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87" y="5021776"/>
            <a:ext cx="3482975" cy="1647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2">
            <a:extLst>
              <a:ext uri="{FF2B5EF4-FFF2-40B4-BE49-F238E27FC236}">
                <a16:creationId xmlns:a16="http://schemas.microsoft.com/office/drawing/2014/main" id="{4E530B3D-D17F-4F4E-8BF9-03A092E58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62" y="1208565"/>
            <a:ext cx="3484302" cy="36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Obrázek 1">
            <a:extLst>
              <a:ext uri="{FF2B5EF4-FFF2-40B4-BE49-F238E27FC236}">
                <a16:creationId xmlns:a16="http://schemas.microsoft.com/office/drawing/2014/main" id="{1F4DB5CA-3F20-47C0-A379-50A13E110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7" y="232029"/>
            <a:ext cx="1770063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115B4AA-7CAA-442C-AF18-259C25CE9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36" y="2407440"/>
            <a:ext cx="5043869" cy="4261920"/>
          </a:xfrm>
          <a:prstGeom prst="rect">
            <a:avLst/>
          </a:prstGeom>
        </p:spPr>
      </p:pic>
      <p:sp>
        <p:nvSpPr>
          <p:cNvPr id="15" name="Text Box 12">
            <a:extLst>
              <a:ext uri="{FF2B5EF4-FFF2-40B4-BE49-F238E27FC236}">
                <a16:creationId xmlns:a16="http://schemas.microsoft.com/office/drawing/2014/main" id="{F38EEDAC-F6E8-43EF-A623-4261652AD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76200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 dirty="0">
                <a:cs typeface="Arial" panose="020B0604020202020204" pitchFamily="34" charset="0"/>
              </a:rPr>
              <a:t>CYTOSKELET EXKAVÁT</a:t>
            </a: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43C7A051-8C27-47CF-A1C4-072DF118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6290" y="97422"/>
            <a:ext cx="1225013" cy="3152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3C8989C-5BD4-4EAC-9224-6A07A87B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Diplonemea</a:t>
            </a:r>
          </a:p>
        </p:txBody>
      </p:sp>
      <p:pic>
        <p:nvPicPr>
          <p:cNvPr id="53251" name="Picture 4" descr=" Fig. 1&amp;#x2013;14.  Light and scanning electron microscopy of Rhynchopus euleeides n. sp. Cell morphology and ...">
            <a:extLst>
              <a:ext uri="{FF2B5EF4-FFF2-40B4-BE49-F238E27FC236}">
                <a16:creationId xmlns:a16="http://schemas.microsoft.com/office/drawing/2014/main" id="{572547B9-FD16-44B8-9D51-CB1A9703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4557712" cy="5688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Text Box 6">
            <a:extLst>
              <a:ext uri="{FF2B5EF4-FFF2-40B4-BE49-F238E27FC236}">
                <a16:creationId xmlns:a16="http://schemas.microsoft.com/office/drawing/2014/main" id="{741CE618-3B93-460F-BC1A-8A1A9DCB2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088" y="1360488"/>
            <a:ext cx="369093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 err="1"/>
              <a:t>Rhynchopus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euleeides</a:t>
            </a: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Roy J </a:t>
            </a:r>
            <a:r>
              <a:rPr lang="cs-CZ" altLang="cs-CZ" sz="1200" i="1" dirty="0"/>
              <a:t>et al</a:t>
            </a:r>
            <a:r>
              <a:rPr lang="cs-CZ" altLang="cs-CZ" sz="1200" dirty="0"/>
              <a:t>. (2007) J Eukaryot </a:t>
            </a:r>
            <a:r>
              <a:rPr lang="cs-CZ" altLang="cs-CZ" sz="1200" dirty="0" err="1"/>
              <a:t>Microbiol</a:t>
            </a:r>
            <a:r>
              <a:rPr lang="cs-CZ" altLang="cs-CZ" sz="1200" dirty="0"/>
              <a:t> 54: 137-145</a:t>
            </a:r>
          </a:p>
        </p:txBody>
      </p:sp>
      <p:pic>
        <p:nvPicPr>
          <p:cNvPr id="53253" name="Picture 8" descr="rhynchopusam_oww">
            <a:extLst>
              <a:ext uri="{FF2B5EF4-FFF2-40B4-BE49-F238E27FC236}">
                <a16:creationId xmlns:a16="http://schemas.microsoft.com/office/drawing/2014/main" id="{A0243D3C-4D17-424B-8852-36741B515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624138"/>
            <a:ext cx="1296988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9">
            <a:extLst>
              <a:ext uri="{FF2B5EF4-FFF2-40B4-BE49-F238E27FC236}">
                <a16:creationId xmlns:a16="http://schemas.microsoft.com/office/drawing/2014/main" id="{C73D49A6-B0EF-4640-A896-C138959A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0" y="2636838"/>
            <a:ext cx="3027363" cy="218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53255" name="Text Box 10">
            <a:extLst>
              <a:ext uri="{FF2B5EF4-FFF2-40B4-BE49-F238E27FC236}">
                <a16:creationId xmlns:a16="http://schemas.microsoft.com/office/drawing/2014/main" id="{22F682CF-A943-4508-99A7-B71F44FD3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3357563"/>
            <a:ext cx="1517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Rhynchopus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amitus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2.wp.com/www.fonamental.cat/wp-content/uploads/2017/07/diplotree.png">
            <a:extLst>
              <a:ext uri="{FF2B5EF4-FFF2-40B4-BE49-F238E27FC236}">
                <a16:creationId xmlns:a16="http://schemas.microsoft.com/office/drawing/2014/main" id="{895DBF0D-EF8D-4916-968D-AC077DF3D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932040" cy="604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4139E5-6877-4655-B8C7-CDBCE86E4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Diplonemea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4AED6A5-979A-43AD-AB19-F6B750ECDBD3}"/>
              </a:ext>
            </a:extLst>
          </p:cNvPr>
          <p:cNvSpPr txBox="1"/>
          <p:nvPr/>
        </p:nvSpPr>
        <p:spPr>
          <a:xfrm>
            <a:off x="5360317" y="6525344"/>
            <a:ext cx="3355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>
                <a:latin typeface="+mn-lt"/>
              </a:rPr>
              <a:t>Gawryluk</a:t>
            </a:r>
            <a:r>
              <a:rPr lang="cs-CZ" sz="1100" dirty="0">
                <a:latin typeface="+mn-lt"/>
              </a:rPr>
              <a:t> MR et al. (2016) </a:t>
            </a:r>
            <a:r>
              <a:rPr lang="cs-CZ" sz="1100" dirty="0" err="1">
                <a:latin typeface="+mn-lt"/>
              </a:rPr>
              <a:t>Curr</a:t>
            </a:r>
            <a:r>
              <a:rPr lang="cs-CZ" sz="1100" dirty="0">
                <a:latin typeface="+mn-lt"/>
              </a:rPr>
              <a:t> </a:t>
            </a:r>
            <a:r>
              <a:rPr lang="cs-CZ" sz="1100" dirty="0" err="1">
                <a:latin typeface="+mn-lt"/>
              </a:rPr>
              <a:t>Biol</a:t>
            </a:r>
            <a:r>
              <a:rPr lang="cs-CZ" sz="1100" dirty="0">
                <a:latin typeface="+mn-lt"/>
              </a:rPr>
              <a:t> 26: 3053-3059</a:t>
            </a:r>
          </a:p>
        </p:txBody>
      </p:sp>
      <p:pic>
        <p:nvPicPr>
          <p:cNvPr id="5" name="Picture 8" descr="rhynchopusam_oww">
            <a:extLst>
              <a:ext uri="{FF2B5EF4-FFF2-40B4-BE49-F238E27FC236}">
                <a16:creationId xmlns:a16="http://schemas.microsoft.com/office/drawing/2014/main" id="{F634EDE5-1ED9-4115-85AE-F6AE9737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88840"/>
            <a:ext cx="1943695" cy="329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217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514126E-EEA7-4F20-9C16-704E1762A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Symbiontida</a:t>
            </a:r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9E8620F4-7C0D-43FD-ADDD-D8A321CB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71563"/>
            <a:ext cx="1695450" cy="4727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ovéPole 8">
            <a:extLst>
              <a:ext uri="{FF2B5EF4-FFF2-40B4-BE49-F238E27FC236}">
                <a16:creationId xmlns:a16="http://schemas.microsoft.com/office/drawing/2014/main" id="{1A595C8E-7C5B-412B-BFD0-DC7CE817D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188" y="4857750"/>
            <a:ext cx="1012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Calkinsia</a:t>
            </a:r>
          </a:p>
        </p:txBody>
      </p:sp>
      <p:pic>
        <p:nvPicPr>
          <p:cNvPr id="54277" name="Picture 3">
            <a:extLst>
              <a:ext uri="{FF2B5EF4-FFF2-40B4-BE49-F238E27FC236}">
                <a16:creationId xmlns:a16="http://schemas.microsoft.com/office/drawing/2014/main" id="{FEE75552-4FF4-4DE5-B0D4-48989931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071563"/>
            <a:ext cx="2541587" cy="4714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4">
            <a:extLst>
              <a:ext uri="{FF2B5EF4-FFF2-40B4-BE49-F238E27FC236}">
                <a16:creationId xmlns:a16="http://schemas.microsoft.com/office/drawing/2014/main" id="{D51613C1-95ED-4B88-AF4E-D659441A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1071563"/>
            <a:ext cx="4389437" cy="3286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5">
            <a:extLst>
              <a:ext uri="{FF2B5EF4-FFF2-40B4-BE49-F238E27FC236}">
                <a16:creationId xmlns:a16="http://schemas.microsoft.com/office/drawing/2014/main" id="{1522BF3D-C94C-4611-8884-911E1868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541838"/>
            <a:ext cx="2776537" cy="22145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0" name="Obdélník 8">
            <a:extLst>
              <a:ext uri="{FF2B5EF4-FFF2-40B4-BE49-F238E27FC236}">
                <a16:creationId xmlns:a16="http://schemas.microsoft.com/office/drawing/2014/main" id="{DD86227A-A396-4459-B5B2-3DC8B72E4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6286500"/>
            <a:ext cx="33575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cs typeface="Arial" panose="020B0604020202020204" pitchFamily="34" charset="0"/>
              </a:rPr>
              <a:t>Yubuki N. </a:t>
            </a:r>
            <a:r>
              <a:rPr lang="cs-CZ" altLang="cs-CZ" sz="1100" i="1">
                <a:cs typeface="Arial" panose="020B0604020202020204" pitchFamily="34" charset="0"/>
              </a:rPr>
              <a:t>et al</a:t>
            </a:r>
            <a:r>
              <a:rPr lang="cs-CZ" altLang="cs-CZ" sz="1100">
                <a:cs typeface="Arial" panose="020B0604020202020204" pitchFamily="34" charset="0"/>
              </a:rPr>
              <a:t>. (2009) BMC Microbiology 19:16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FFA143D7-E4A9-40EF-8336-5AE802E38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Symbiontida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7E3CF11E-EE09-4694-875D-46ECB52D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2447925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3">
            <a:extLst>
              <a:ext uri="{FF2B5EF4-FFF2-40B4-BE49-F238E27FC236}">
                <a16:creationId xmlns:a16="http://schemas.microsoft.com/office/drawing/2014/main" id="{9A484CBC-3862-4642-94D3-34230F710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209675"/>
            <a:ext cx="6048375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4">
            <a:extLst>
              <a:ext uri="{FF2B5EF4-FFF2-40B4-BE49-F238E27FC236}">
                <a16:creationId xmlns:a16="http://schemas.microsoft.com/office/drawing/2014/main" id="{4A98C152-35EC-4C23-A25E-89860996C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25950"/>
            <a:ext cx="265747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ovéPole 8">
            <a:extLst>
              <a:ext uri="{FF2B5EF4-FFF2-40B4-BE49-F238E27FC236}">
                <a16:creationId xmlns:a16="http://schemas.microsoft.com/office/drawing/2014/main" id="{96ED1A3F-9995-452A-AB1A-B971BD500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760" y="4425950"/>
            <a:ext cx="13917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 dirty="0" err="1">
                <a:cs typeface="Arial" panose="020B0604020202020204" pitchFamily="34" charset="0"/>
              </a:rPr>
              <a:t>Bihospites</a:t>
            </a:r>
            <a:endParaRPr lang="cs-CZ" altLang="cs-CZ" sz="1600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 err="1">
                <a:cs typeface="Arial" panose="020B0604020202020204" pitchFamily="34" charset="0"/>
              </a:rPr>
              <a:t>epixenosomy</a:t>
            </a:r>
            <a:endParaRPr lang="cs-CZ" altLang="cs-CZ" sz="1600" dirty="0">
              <a:cs typeface="Arial" panose="020B0604020202020204" pitchFamily="34" charset="0"/>
            </a:endParaRPr>
          </a:p>
        </p:txBody>
      </p:sp>
      <p:sp>
        <p:nvSpPr>
          <p:cNvPr id="55303" name="Obdélník 8">
            <a:extLst>
              <a:ext uri="{FF2B5EF4-FFF2-40B4-BE49-F238E27FC236}">
                <a16:creationId xmlns:a16="http://schemas.microsoft.com/office/drawing/2014/main" id="{6853DEE7-3F69-4709-844B-81560791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575" y="6092825"/>
            <a:ext cx="1920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cs typeface="Arial" panose="020B0604020202020204" pitchFamily="34" charset="0"/>
              </a:rPr>
              <a:t>Yubuki N. </a:t>
            </a:r>
            <a:r>
              <a:rPr lang="cs-CZ" altLang="cs-CZ" sz="1100" i="1">
                <a:cs typeface="Arial" panose="020B0604020202020204" pitchFamily="34" charset="0"/>
              </a:rPr>
              <a:t>et al</a:t>
            </a:r>
            <a:r>
              <a:rPr lang="cs-CZ" altLang="cs-CZ" sz="1100">
                <a:cs typeface="Arial" panose="020B0604020202020204" pitchFamily="34" charset="0"/>
              </a:rPr>
              <a:t>. (2010)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cs typeface="Arial" panose="020B0604020202020204" pitchFamily="34" charset="0"/>
              </a:rPr>
              <a:t>BMC Microbiology 10:146</a:t>
            </a:r>
          </a:p>
        </p:txBody>
      </p:sp>
      <p:pic>
        <p:nvPicPr>
          <p:cNvPr id="55304" name="Picture 5">
            <a:extLst>
              <a:ext uri="{FF2B5EF4-FFF2-40B4-BE49-F238E27FC236}">
                <a16:creationId xmlns:a16="http://schemas.microsoft.com/office/drawing/2014/main" id="{7B43D35A-8FA3-41F1-89FA-108F4AF9E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425950"/>
            <a:ext cx="16700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BC6AC9E-E5E0-4A72-8F07-BCCD4A50F13C}"/>
              </a:ext>
            </a:extLst>
          </p:cNvPr>
          <p:cNvSpPr/>
          <p:nvPr/>
        </p:nvSpPr>
        <p:spPr>
          <a:xfrm>
            <a:off x="4230688" y="3367088"/>
            <a:ext cx="4783137" cy="3443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EAB9D797-D34D-402B-BA75-AEFD90AC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Metamonada</a:t>
            </a:r>
          </a:p>
        </p:txBody>
      </p:sp>
      <p:sp>
        <p:nvSpPr>
          <p:cNvPr id="14340" name="Text Box 3">
            <a:extLst>
              <a:ext uri="{FF2B5EF4-FFF2-40B4-BE49-F238E27FC236}">
                <a16:creationId xmlns:a16="http://schemas.microsoft.com/office/drawing/2014/main" id="{AB7D7197-6DB5-45B1-B51F-FE384B65A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857250"/>
            <a:ext cx="9144000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cs typeface="Arial" panose="020B0604020202020204" pitchFamily="34" charset="0"/>
              </a:rPr>
              <a:t> V původním stavu čtyři bičíky, </a:t>
            </a:r>
            <a:r>
              <a:rPr lang="cs-CZ" altLang="cs-CZ" sz="1600" dirty="0" err="1">
                <a:cs typeface="Arial" panose="020B0604020202020204" pitchFamily="34" charset="0"/>
              </a:rPr>
              <a:t>exkavátní</a:t>
            </a:r>
            <a:r>
              <a:rPr lang="cs-CZ" altLang="cs-CZ" sz="1600" dirty="0">
                <a:cs typeface="Arial" panose="020B0604020202020204" pitchFamily="34" charset="0"/>
              </a:rPr>
              <a:t> rýha a cytoskelet jen u některých zástupců, u většiny redukovány nebo transformovány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cs typeface="Arial" panose="020B0604020202020204" pitchFamily="34" charset="0"/>
              </a:rPr>
              <a:t>Anaerobové</a:t>
            </a:r>
            <a:r>
              <a:rPr lang="cs-CZ" altLang="cs-CZ" sz="1600" dirty="0">
                <a:cs typeface="Arial" panose="020B0604020202020204" pitchFamily="34" charset="0"/>
              </a:rPr>
              <a:t>, anaerobní deriváty mitochondrií bez </a:t>
            </a:r>
            <a:r>
              <a:rPr lang="cs-CZ" altLang="cs-CZ" sz="1600" dirty="0" err="1">
                <a:cs typeface="Arial" panose="020B0604020202020204" pitchFamily="34" charset="0"/>
              </a:rPr>
              <a:t>krist</a:t>
            </a:r>
            <a:r>
              <a:rPr lang="cs-CZ" altLang="cs-CZ" sz="1600" dirty="0">
                <a:cs typeface="Arial" panose="020B0604020202020204" pitchFamily="34" charset="0"/>
              </a:rPr>
              <a:t> a genomu (</a:t>
            </a:r>
            <a:r>
              <a:rPr lang="cs-CZ" altLang="cs-CZ" sz="1600" dirty="0" err="1">
                <a:cs typeface="Arial" panose="020B0604020202020204" pitchFamily="34" charset="0"/>
              </a:rPr>
              <a:t>hydrogenosomy</a:t>
            </a:r>
            <a:r>
              <a:rPr lang="cs-CZ" altLang="cs-CZ" sz="1600" dirty="0">
                <a:cs typeface="Arial" panose="020B0604020202020204" pitchFamily="34" charset="0"/>
              </a:rPr>
              <a:t>, </a:t>
            </a:r>
            <a:r>
              <a:rPr lang="cs-CZ" altLang="cs-CZ" sz="1600" dirty="0" err="1">
                <a:cs typeface="Arial" panose="020B0604020202020204" pitchFamily="34" charset="0"/>
              </a:rPr>
              <a:t>mitosomy</a:t>
            </a:r>
            <a:r>
              <a:rPr lang="cs-CZ" altLang="cs-CZ" sz="1600" dirty="0">
                <a:cs typeface="Arial" panose="020B0604020202020204" pitchFamily="34" charset="0"/>
              </a:rPr>
              <a:t>), chybí </a:t>
            </a:r>
            <a:r>
              <a:rPr lang="cs-CZ" altLang="cs-CZ" sz="1600" dirty="0" err="1">
                <a:cs typeface="Arial" panose="020B0604020202020204" pitchFamily="34" charset="0"/>
              </a:rPr>
              <a:t>microbodies</a:t>
            </a:r>
            <a:r>
              <a:rPr lang="cs-CZ" altLang="cs-CZ" sz="1600" dirty="0">
                <a:cs typeface="Arial" panose="020B0604020202020204" pitchFamily="34" charset="0"/>
              </a:rPr>
              <a:t> (</a:t>
            </a:r>
            <a:r>
              <a:rPr lang="cs-CZ" altLang="cs-CZ" sz="1600" dirty="0" err="1">
                <a:cs typeface="Arial" panose="020B0604020202020204" pitchFamily="34" charset="0"/>
              </a:rPr>
              <a:t>peroxisomy</a:t>
            </a:r>
            <a:r>
              <a:rPr lang="cs-CZ" altLang="cs-CZ" sz="1600" dirty="0">
                <a:cs typeface="Arial" panose="020B0604020202020204" pitchFamily="34" charset="0"/>
              </a:rPr>
              <a:t>), kromě </a:t>
            </a:r>
            <a:r>
              <a:rPr lang="cs-CZ" altLang="cs-CZ" sz="1600" dirty="0" err="1">
                <a:cs typeface="Arial" panose="020B0604020202020204" pitchFamily="34" charset="0"/>
              </a:rPr>
              <a:t>Parabasalia</a:t>
            </a:r>
            <a:r>
              <a:rPr lang="cs-CZ" altLang="cs-CZ" sz="1600" dirty="0">
                <a:cs typeface="Arial" panose="020B0604020202020204" pitchFamily="34" charset="0"/>
              </a:rPr>
              <a:t> chybí typický Golgi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600" dirty="0">
                <a:cs typeface="Arial" panose="020B0604020202020204" pitchFamily="34" charset="0"/>
              </a:rPr>
              <a:t> Většina druhů </a:t>
            </a:r>
            <a:r>
              <a:rPr lang="cs-CZ" altLang="cs-CZ" sz="1600" dirty="0" err="1">
                <a:cs typeface="Arial" panose="020B0604020202020204" pitchFamily="34" charset="0"/>
              </a:rPr>
              <a:t>endobionti</a:t>
            </a:r>
            <a:r>
              <a:rPr lang="cs-CZ" altLang="cs-CZ" sz="1600" dirty="0">
                <a:cs typeface="Arial" panose="020B0604020202020204" pitchFamily="34" charset="0"/>
              </a:rPr>
              <a:t> živočichů – paraziti, komenzálové a </a:t>
            </a:r>
            <a:r>
              <a:rPr lang="cs-CZ" altLang="cs-CZ" sz="1600" dirty="0" err="1">
                <a:cs typeface="Arial" panose="020B0604020202020204" pitchFamily="34" charset="0"/>
              </a:rPr>
              <a:t>mutualisti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600" dirty="0">
                <a:cs typeface="Arial" panose="020B0604020202020204" pitchFamily="34" charset="0"/>
              </a:rPr>
              <a:t> 5 skupin </a:t>
            </a:r>
            <a:r>
              <a:rPr lang="cs-CZ" altLang="cs-CZ" sz="1600" dirty="0" err="1">
                <a:cs typeface="Arial" panose="020B0604020202020204" pitchFamily="34" charset="0"/>
              </a:rPr>
              <a:t>metamonád</a:t>
            </a:r>
            <a:r>
              <a:rPr lang="cs-CZ" altLang="cs-CZ" sz="1600" dirty="0">
                <a:cs typeface="Arial" panose="020B0604020202020204" pitchFamily="34" charset="0"/>
              </a:rPr>
              <a:t> – </a:t>
            </a:r>
            <a:r>
              <a:rPr lang="cs-CZ" altLang="cs-CZ" sz="1900" b="1" dirty="0">
                <a:cs typeface="Arial" panose="020B0604020202020204" pitchFamily="34" charset="0"/>
              </a:rPr>
              <a:t>Fornicata</a:t>
            </a:r>
            <a:r>
              <a:rPr lang="cs-CZ" altLang="cs-CZ" sz="1900" dirty="0">
                <a:cs typeface="Arial" panose="020B0604020202020204" pitchFamily="34" charset="0"/>
              </a:rPr>
              <a:t>, </a:t>
            </a:r>
            <a:r>
              <a:rPr lang="cs-CZ" altLang="cs-CZ" sz="1900" b="1" dirty="0" err="1">
                <a:cs typeface="Arial" panose="020B0604020202020204" pitchFamily="34" charset="0"/>
              </a:rPr>
              <a:t>Preaxostyla</a:t>
            </a:r>
            <a:r>
              <a:rPr lang="cs-CZ" altLang="cs-CZ" sz="1900" b="1" dirty="0">
                <a:cs typeface="Arial" panose="020B0604020202020204" pitchFamily="34" charset="0"/>
              </a:rPr>
              <a:t>,</a:t>
            </a:r>
            <a:r>
              <a:rPr lang="cs-CZ" altLang="cs-CZ" sz="1900" dirty="0">
                <a:cs typeface="Arial" panose="020B0604020202020204" pitchFamily="34" charset="0"/>
              </a:rPr>
              <a:t> </a:t>
            </a:r>
            <a:r>
              <a:rPr lang="cs-CZ" altLang="cs-CZ" sz="1900" b="1" dirty="0" err="1">
                <a:cs typeface="Arial" panose="020B0604020202020204" pitchFamily="34" charset="0"/>
              </a:rPr>
              <a:t>Parabasalia</a:t>
            </a:r>
            <a:r>
              <a:rPr lang="cs-CZ" altLang="cs-CZ" sz="19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>
                <a:cs typeface="Arial" panose="020B0604020202020204" pitchFamily="34" charset="0"/>
              </a:rPr>
              <a:t>(+ </a:t>
            </a:r>
            <a:r>
              <a:rPr lang="cs-CZ" altLang="cs-CZ" sz="1200" b="1" dirty="0" err="1">
                <a:cs typeface="Arial" panose="020B0604020202020204" pitchFamily="34" charset="0"/>
              </a:rPr>
              <a:t>Anaeramoebae</a:t>
            </a:r>
            <a:r>
              <a:rPr lang="cs-CZ" altLang="cs-CZ" sz="1200" b="1" dirty="0">
                <a:cs typeface="Arial" panose="020B0604020202020204" pitchFamily="34" charset="0"/>
              </a:rPr>
              <a:t> a </a:t>
            </a:r>
            <a:r>
              <a:rPr lang="cs-CZ" altLang="cs-CZ" sz="1200" b="1" i="1" dirty="0" err="1">
                <a:cs typeface="Arial" panose="020B0604020202020204" pitchFamily="34" charset="0"/>
              </a:rPr>
              <a:t>Barthelona</a:t>
            </a:r>
            <a:r>
              <a:rPr lang="cs-CZ" altLang="cs-CZ" sz="12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341" name="Picture 5" descr="carpediemonasmembranifera_maw">
            <a:extLst>
              <a:ext uri="{FF2B5EF4-FFF2-40B4-BE49-F238E27FC236}">
                <a16:creationId xmlns:a16="http://schemas.microsoft.com/office/drawing/2014/main" id="{B84D8D28-F340-4BA1-A14D-FD7FF1F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7" r="21057"/>
          <a:stretch>
            <a:fillRect/>
          </a:stretch>
        </p:blipFill>
        <p:spPr bwMode="auto">
          <a:xfrm>
            <a:off x="5592763" y="3367088"/>
            <a:ext cx="19621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trimastixmarina_maw">
            <a:extLst>
              <a:ext uri="{FF2B5EF4-FFF2-40B4-BE49-F238E27FC236}">
                <a16:creationId xmlns:a16="http://schemas.microsoft.com/office/drawing/2014/main" id="{1FD481E4-3A71-47E1-AEF8-421463A26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6" r="32396"/>
          <a:stretch>
            <a:fillRect/>
          </a:stretch>
        </p:blipFill>
        <p:spPr bwMode="auto">
          <a:xfrm>
            <a:off x="4892675" y="3519488"/>
            <a:ext cx="10731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RetortamonasL">
            <a:extLst>
              <a:ext uri="{FF2B5EF4-FFF2-40B4-BE49-F238E27FC236}">
                <a16:creationId xmlns:a16="http://schemas.microsoft.com/office/drawing/2014/main" id="{D778667A-295E-4A08-875B-F6F6D3AE7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20247"/>
          <a:stretch>
            <a:fillRect/>
          </a:stretch>
        </p:blipFill>
        <p:spPr bwMode="auto">
          <a:xfrm>
            <a:off x="7442200" y="4406900"/>
            <a:ext cx="10985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8">
            <a:extLst>
              <a:ext uri="{FF2B5EF4-FFF2-40B4-BE49-F238E27FC236}">
                <a16:creationId xmlns:a16="http://schemas.microsoft.com/office/drawing/2014/main" id="{FBD37620-783F-49B3-94A4-6D9BD4BC9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475413"/>
            <a:ext cx="4024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Trimastix   Carpediemonas  Retortamonas</a:t>
            </a:r>
          </a:p>
        </p:txBody>
      </p:sp>
      <p:pic>
        <p:nvPicPr>
          <p:cNvPr id="14345" name="Picture 9" descr="hydrogenosome">
            <a:extLst>
              <a:ext uri="{FF2B5EF4-FFF2-40B4-BE49-F238E27FC236}">
                <a16:creationId xmlns:a16="http://schemas.microsoft.com/office/drawing/2014/main" id="{5F56F0C0-8F2C-41F1-B38E-1F35EBB5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5825"/>
            <a:ext cx="39624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giardiamitosome">
            <a:extLst>
              <a:ext uri="{FF2B5EF4-FFF2-40B4-BE49-F238E27FC236}">
                <a16:creationId xmlns:a16="http://schemas.microsoft.com/office/drawing/2014/main" id="{393E50B6-0485-46DE-914D-849EE3746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5613400"/>
            <a:ext cx="14430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hydrogenosome-trimaxtix">
            <a:extLst>
              <a:ext uri="{FF2B5EF4-FFF2-40B4-BE49-F238E27FC236}">
                <a16:creationId xmlns:a16="http://schemas.microsoft.com/office/drawing/2014/main" id="{842D6733-9F90-46AD-B22C-945CC4C0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6"/>
          <a:stretch>
            <a:fillRect/>
          </a:stretch>
        </p:blipFill>
        <p:spPr bwMode="auto">
          <a:xfrm>
            <a:off x="1743075" y="5618163"/>
            <a:ext cx="244792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Rectangle 12">
            <a:extLst>
              <a:ext uri="{FF2B5EF4-FFF2-40B4-BE49-F238E27FC236}">
                <a16:creationId xmlns:a16="http://schemas.microsoft.com/office/drawing/2014/main" id="{A47AD8D8-B950-43EE-9247-93E0165A3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852738"/>
            <a:ext cx="3948113" cy="39544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C09C4460-973E-48C9-ACB6-B02F85678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52738"/>
            <a:ext cx="2751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cs typeface="Arial" panose="020B0604020202020204" pitchFamily="34" charset="0"/>
              </a:rPr>
              <a:t>Anaerobní mitochondrie </a:t>
            </a:r>
            <a:br>
              <a:rPr lang="cs-CZ" altLang="cs-CZ" sz="1600" dirty="0">
                <a:cs typeface="Arial" panose="020B0604020202020204" pitchFamily="34" charset="0"/>
              </a:rPr>
            </a:br>
            <a:r>
              <a:rPr lang="cs-CZ" altLang="cs-CZ" sz="1600" dirty="0" err="1">
                <a:cs typeface="Arial" panose="020B0604020202020204" pitchFamily="34" charset="0"/>
              </a:rPr>
              <a:t>hydrogenosomy</a:t>
            </a:r>
            <a:r>
              <a:rPr lang="cs-CZ" altLang="cs-CZ" sz="1600" dirty="0">
                <a:cs typeface="Arial" panose="020B0604020202020204" pitchFamily="34" charset="0"/>
              </a:rPr>
              <a:t> a </a:t>
            </a:r>
            <a:r>
              <a:rPr lang="cs-CZ" altLang="cs-CZ" sz="1600" dirty="0" err="1">
                <a:cs typeface="Arial" panose="020B0604020202020204" pitchFamily="34" charset="0"/>
              </a:rPr>
              <a:t>mitosomy</a:t>
            </a:r>
            <a:endParaRPr lang="cs-CZ" altLang="cs-CZ" sz="1600" dirty="0">
              <a:cs typeface="Arial" panose="020B0604020202020204" pitchFamily="34" charset="0"/>
            </a:endParaRPr>
          </a:p>
        </p:txBody>
      </p:sp>
      <p:sp>
        <p:nvSpPr>
          <p:cNvPr id="14350" name="Rectangle 14">
            <a:extLst>
              <a:ext uri="{FF2B5EF4-FFF2-40B4-BE49-F238E27FC236}">
                <a16:creationId xmlns:a16="http://schemas.microsoft.com/office/drawing/2014/main" id="{1BBDA2AC-7751-479F-85A6-7CEE4E3C9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854325"/>
            <a:ext cx="4783137" cy="39544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E414A2E9-8297-426C-8FF4-B59123523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025" y="2852738"/>
            <a:ext cx="380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Rody s typicky exkavátní morfologií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ACB9876-0503-4BD8-AFAA-179C19FC4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3" t="19201" r="21651" b="5200"/>
          <a:stretch/>
        </p:blipFill>
        <p:spPr>
          <a:xfrm>
            <a:off x="467544" y="1108846"/>
            <a:ext cx="7928881" cy="556051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244517C-B688-4235-B6B0-9DECAA57FD8C}"/>
              </a:ext>
            </a:extLst>
          </p:cNvPr>
          <p:cNvSpPr/>
          <p:nvPr/>
        </p:nvSpPr>
        <p:spPr>
          <a:xfrm>
            <a:off x="6732240" y="1162124"/>
            <a:ext cx="1561455" cy="5453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aoblený obdélník 11">
            <a:extLst>
              <a:ext uri="{FF2B5EF4-FFF2-40B4-BE49-F238E27FC236}">
                <a16:creationId xmlns:a16="http://schemas.microsoft.com/office/drawing/2014/main" id="{3B29C270-EE32-45FD-973B-984E81646E57}"/>
              </a:ext>
            </a:extLst>
          </p:cNvPr>
          <p:cNvSpPr/>
          <p:nvPr/>
        </p:nvSpPr>
        <p:spPr>
          <a:xfrm>
            <a:off x="1043609" y="1162124"/>
            <a:ext cx="7334142" cy="4671195"/>
          </a:xfrm>
          <a:prstGeom prst="roundRect">
            <a:avLst>
              <a:gd name="adj" fmla="val 2340"/>
            </a:avLst>
          </a:prstGeom>
          <a:solidFill>
            <a:schemeClr val="accent1">
              <a:alpha val="46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Zaoblený obdélník 9">
            <a:extLst>
              <a:ext uri="{FF2B5EF4-FFF2-40B4-BE49-F238E27FC236}">
                <a16:creationId xmlns:a16="http://schemas.microsoft.com/office/drawing/2014/main" id="{D8AAEF12-AEF9-4101-90AC-117D2464A313}"/>
              </a:ext>
            </a:extLst>
          </p:cNvPr>
          <p:cNvSpPr/>
          <p:nvPr/>
        </p:nvSpPr>
        <p:spPr>
          <a:xfrm>
            <a:off x="2267745" y="1576462"/>
            <a:ext cx="6110006" cy="638747"/>
          </a:xfrm>
          <a:prstGeom prst="roundRect">
            <a:avLst/>
          </a:prstGeom>
          <a:solidFill>
            <a:srgbClr val="FF0000">
              <a:alpha val="4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" name="Zaoblený obdélník 10">
            <a:extLst>
              <a:ext uri="{FF2B5EF4-FFF2-40B4-BE49-F238E27FC236}">
                <a16:creationId xmlns:a16="http://schemas.microsoft.com/office/drawing/2014/main" id="{6D782235-953F-4875-9E15-4455F9BE72EE}"/>
              </a:ext>
            </a:extLst>
          </p:cNvPr>
          <p:cNvSpPr/>
          <p:nvPr/>
        </p:nvSpPr>
        <p:spPr>
          <a:xfrm>
            <a:off x="2267745" y="3460477"/>
            <a:ext cx="6110006" cy="633686"/>
          </a:xfrm>
          <a:prstGeom prst="roundRect">
            <a:avLst/>
          </a:prstGeom>
          <a:solidFill>
            <a:schemeClr val="accent2">
              <a:alpha val="46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Zaoblený obdélník 10">
            <a:extLst>
              <a:ext uri="{FF2B5EF4-FFF2-40B4-BE49-F238E27FC236}">
                <a16:creationId xmlns:a16="http://schemas.microsoft.com/office/drawing/2014/main" id="{CD01488D-F3FC-4615-94B7-B84C91728572}"/>
              </a:ext>
            </a:extLst>
          </p:cNvPr>
          <p:cNvSpPr/>
          <p:nvPr/>
        </p:nvSpPr>
        <p:spPr>
          <a:xfrm>
            <a:off x="2771800" y="1162124"/>
            <a:ext cx="5605951" cy="414338"/>
          </a:xfrm>
          <a:prstGeom prst="roundRect">
            <a:avLst/>
          </a:prstGeom>
          <a:solidFill>
            <a:schemeClr val="accent2">
              <a:alpha val="46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Zaoblený obdélník 10">
            <a:extLst>
              <a:ext uri="{FF2B5EF4-FFF2-40B4-BE49-F238E27FC236}">
                <a16:creationId xmlns:a16="http://schemas.microsoft.com/office/drawing/2014/main" id="{D9D47779-BF64-4AFD-9A74-1EF7749E848D}"/>
              </a:ext>
            </a:extLst>
          </p:cNvPr>
          <p:cNvSpPr/>
          <p:nvPr/>
        </p:nvSpPr>
        <p:spPr>
          <a:xfrm>
            <a:off x="2699792" y="4119513"/>
            <a:ext cx="5677958" cy="633686"/>
          </a:xfrm>
          <a:prstGeom prst="roundRect">
            <a:avLst/>
          </a:prstGeom>
          <a:solidFill>
            <a:srgbClr val="00B050">
              <a:alpha val="46000"/>
            </a:srgb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TextovéPole 8">
            <a:extLst>
              <a:ext uri="{FF2B5EF4-FFF2-40B4-BE49-F238E27FC236}">
                <a16:creationId xmlns:a16="http://schemas.microsoft.com/office/drawing/2014/main" id="{273FA5C0-B70A-4162-8BF0-6C96368B5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7637" y="1130523"/>
            <a:ext cx="2170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Arial" panose="020B0604020202020204" pitchFamily="34" charset="0"/>
              </a:rPr>
              <a:t>retortamonády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10" name="TextovéPole 8">
            <a:extLst>
              <a:ext uri="{FF2B5EF4-FFF2-40B4-BE49-F238E27FC236}">
                <a16:creationId xmlns:a16="http://schemas.microsoft.com/office/drawing/2014/main" id="{4A114903-C1F8-478F-A07A-B9804ABB2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08" y="1627238"/>
            <a:ext cx="1933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Arial" panose="020B0604020202020204" pitchFamily="34" charset="0"/>
              </a:rPr>
              <a:t>diplomonády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DCE5F7ED-6FFD-410F-A964-8D688A46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288" y="2635350"/>
            <a:ext cx="2464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Arial" panose="020B0604020202020204" pitchFamily="34" charset="0"/>
              </a:rPr>
              <a:t>karpediemonády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13" name="TextovéPole 8">
            <a:extLst>
              <a:ext uri="{FF2B5EF4-FFF2-40B4-BE49-F238E27FC236}">
                <a16:creationId xmlns:a16="http://schemas.microsoft.com/office/drawing/2014/main" id="{DA368DC9-5B33-4497-AAA7-4BE2FA799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3499446"/>
            <a:ext cx="2170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Arial" panose="020B0604020202020204" pitchFamily="34" charset="0"/>
              </a:rPr>
              <a:t>retortamonády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14" name="TextovéPole 8">
            <a:extLst>
              <a:ext uri="{FF2B5EF4-FFF2-40B4-BE49-F238E27FC236}">
                <a16:creationId xmlns:a16="http://schemas.microsoft.com/office/drawing/2014/main" id="{C607C105-C79C-4D95-B2F4-59193EE06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555" y="4147518"/>
            <a:ext cx="20008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Arial" panose="020B0604020202020204" pitchFamily="34" charset="0"/>
              </a:rPr>
              <a:t>kaviomonády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15" name="TextovéPole 8">
            <a:extLst>
              <a:ext uri="{FF2B5EF4-FFF2-40B4-BE49-F238E27FC236}">
                <a16:creationId xmlns:a16="http://schemas.microsoft.com/office/drawing/2014/main" id="{F69C2E5C-4722-4B05-A443-E1027F9C7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614" y="5083622"/>
            <a:ext cx="2464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Arial" panose="020B0604020202020204" pitchFamily="34" charset="0"/>
              </a:rPr>
              <a:t>karpediemonády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AFEF199A-054F-4939-8622-BA823725F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54698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044B513-B192-4D33-977B-388959765F79}"/>
              </a:ext>
            </a:extLst>
          </p:cNvPr>
          <p:cNvSpPr txBox="1"/>
          <p:nvPr/>
        </p:nvSpPr>
        <p:spPr>
          <a:xfrm>
            <a:off x="6660232" y="26040"/>
            <a:ext cx="24625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lat. </a:t>
            </a:r>
            <a:r>
              <a:rPr lang="cs-CZ" sz="1400" dirty="0" err="1">
                <a:latin typeface="+mn-lt"/>
              </a:rPr>
              <a:t>fornix</a:t>
            </a:r>
            <a:r>
              <a:rPr lang="cs-CZ" sz="1400" dirty="0">
                <a:latin typeface="+mn-lt"/>
              </a:rPr>
              <a:t> – oblouk </a:t>
            </a:r>
          </a:p>
          <a:p>
            <a:r>
              <a:rPr lang="cs-CZ" sz="1400" dirty="0">
                <a:latin typeface="+mn-lt"/>
              </a:rPr>
              <a:t>      (ale taky </a:t>
            </a:r>
            <a:r>
              <a:rPr lang="cs-CZ" sz="1400" dirty="0" err="1">
                <a:latin typeface="+mn-lt"/>
              </a:rPr>
              <a:t>hampejz</a:t>
            </a:r>
            <a:r>
              <a:rPr lang="cs-CZ" sz="1400" dirty="0">
                <a:latin typeface="+mn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+mn-lt"/>
              </a:rPr>
              <a:t>angl. to </a:t>
            </a:r>
            <a:r>
              <a:rPr lang="cs-CZ" sz="1400" dirty="0" err="1">
                <a:latin typeface="+mn-lt"/>
              </a:rPr>
              <a:t>fornicate</a:t>
            </a:r>
            <a:r>
              <a:rPr lang="cs-CZ" sz="1400" dirty="0">
                <a:latin typeface="+mn-lt"/>
              </a:rPr>
              <a:t> - smilnit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E6BBF6D-E660-48E4-A73F-3FE16FD6117B}"/>
              </a:ext>
            </a:extLst>
          </p:cNvPr>
          <p:cNvSpPr txBox="1"/>
          <p:nvPr/>
        </p:nvSpPr>
        <p:spPr>
          <a:xfrm>
            <a:off x="179512" y="-76745"/>
            <a:ext cx="6178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4400" dirty="0" err="1">
                <a:latin typeface="+mn-lt"/>
                <a:cs typeface="Arial" panose="020B0604020202020204" pitchFamily="34" charset="0"/>
              </a:rPr>
              <a:t>Metamonada</a:t>
            </a:r>
            <a:r>
              <a:rPr lang="cs-CZ" altLang="cs-CZ" sz="4400" dirty="0"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4400" dirty="0" err="1">
                <a:latin typeface="+mn-lt"/>
                <a:cs typeface="Arial" panose="020B0604020202020204" pitchFamily="34" charset="0"/>
              </a:rPr>
              <a:t>Fornicata</a:t>
            </a:r>
            <a:endParaRPr lang="cs-CZ" altLang="cs-CZ" sz="4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F72F16-05F4-44B5-974B-701FD4FF1723}"/>
              </a:ext>
            </a:extLst>
          </p:cNvPr>
          <p:cNvSpPr txBox="1"/>
          <p:nvPr/>
        </p:nvSpPr>
        <p:spPr>
          <a:xfrm>
            <a:off x="99329" y="559713"/>
            <a:ext cx="3664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latin typeface="+mn-lt"/>
              </a:rPr>
              <a:t>Fornikátům</a:t>
            </a:r>
            <a:r>
              <a:rPr lang="cs-CZ" sz="1200" dirty="0">
                <a:latin typeface="+mn-lt"/>
              </a:rPr>
              <a:t> je příbuzný málo známý rod </a:t>
            </a:r>
            <a:r>
              <a:rPr lang="cs-CZ" sz="1200" i="1" dirty="0" err="1">
                <a:latin typeface="+mn-lt"/>
              </a:rPr>
              <a:t>Barthelona</a:t>
            </a:r>
            <a:endParaRPr lang="cs-CZ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6513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001FF2B-9351-4611-929D-DEDB1CC46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>
                <a:cs typeface="Arial" panose="020B0604020202020204" pitchFamily="34" charset="0"/>
              </a:rPr>
              <a:t>Fornicata – </a:t>
            </a:r>
            <a:r>
              <a:rPr lang="cs-CZ" altLang="cs-CZ" sz="4400" dirty="0" err="1">
                <a:cs typeface="Arial" panose="020B0604020202020204" pitchFamily="34" charset="0"/>
              </a:rPr>
              <a:t>karpediemonády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16387" name="TextovéPole 8">
            <a:extLst>
              <a:ext uri="{FF2B5EF4-FFF2-40B4-BE49-F238E27FC236}">
                <a16:creationId xmlns:a16="http://schemas.microsoft.com/office/drawing/2014/main" id="{CCC1AC63-7E7C-4FA4-9D39-CA7970664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9888" y="6457950"/>
            <a:ext cx="369411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>
                <a:cs typeface="Arial" panose="020B0604020202020204" pitchFamily="34" charset="0"/>
              </a:rPr>
              <a:t>Kolisko M </a:t>
            </a:r>
            <a:r>
              <a:rPr lang="cs-CZ" altLang="cs-CZ" sz="1100" i="1">
                <a:cs typeface="Arial" panose="020B0604020202020204" pitchFamily="34" charset="0"/>
              </a:rPr>
              <a:t>et al</a:t>
            </a:r>
            <a:r>
              <a:rPr lang="cs-CZ" altLang="cs-CZ" sz="1100">
                <a:cs typeface="Arial" panose="020B0604020202020204" pitchFamily="34" charset="0"/>
              </a:rPr>
              <a:t>. (2009) Environ Microbiol 12: 2700-2710 </a:t>
            </a: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8B0793C6-DB42-49E6-A677-A888C65B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87425"/>
            <a:ext cx="3097212" cy="5321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3">
            <a:extLst>
              <a:ext uri="{FF2B5EF4-FFF2-40B4-BE49-F238E27FC236}">
                <a16:creationId xmlns:a16="http://schemas.microsoft.com/office/drawing/2014/main" id="{ED2C92C3-F10E-4287-AE9A-AB06C1808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987425"/>
            <a:ext cx="511333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700" dirty="0">
                <a:cs typeface="Arial" panose="020B0604020202020204" pitchFamily="34" charset="0"/>
              </a:rPr>
              <a:t> </a:t>
            </a:r>
            <a:r>
              <a:rPr lang="cs-CZ" altLang="cs-CZ" sz="1700" dirty="0" err="1">
                <a:cs typeface="Arial" panose="020B0604020202020204" pitchFamily="34" charset="0"/>
              </a:rPr>
              <a:t>exkavátní</a:t>
            </a:r>
            <a:endParaRPr lang="cs-CZ" altLang="cs-CZ" sz="17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700" dirty="0">
                <a:cs typeface="Arial" panose="020B0604020202020204" pitchFamily="34" charset="0"/>
              </a:rPr>
              <a:t> </a:t>
            </a:r>
            <a:r>
              <a:rPr lang="cs-CZ" altLang="cs-CZ" sz="1700" dirty="0" err="1">
                <a:cs typeface="Arial" panose="020B0604020202020204" pitchFamily="34" charset="0"/>
              </a:rPr>
              <a:t>dvoubičíkaté</a:t>
            </a:r>
            <a:r>
              <a:rPr lang="cs-CZ" altLang="cs-CZ" sz="1700" dirty="0">
                <a:cs typeface="Arial" panose="020B0604020202020204" pitchFamily="34" charset="0"/>
              </a:rPr>
              <a:t> (ale obvykle mají více bazálních tělísek)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700" dirty="0">
                <a:cs typeface="Arial" panose="020B0604020202020204" pitchFamily="34" charset="0"/>
              </a:rPr>
              <a:t> volně žijící (moře)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700" dirty="0">
                <a:cs typeface="Arial" panose="020B0604020202020204" pitchFamily="34" charset="0"/>
              </a:rPr>
              <a:t> </a:t>
            </a:r>
            <a:r>
              <a:rPr lang="cs-CZ" altLang="cs-CZ" sz="1700" dirty="0" err="1">
                <a:cs typeface="Arial" panose="020B0604020202020204" pitchFamily="34" charset="0"/>
              </a:rPr>
              <a:t>parafyletické</a:t>
            </a:r>
            <a:r>
              <a:rPr lang="cs-CZ" altLang="cs-CZ" sz="1700" dirty="0">
                <a:cs typeface="Arial" panose="020B0604020202020204" pitchFamily="34" charset="0"/>
              </a:rPr>
              <a:t>, několik bazálních linií </a:t>
            </a:r>
            <a:r>
              <a:rPr lang="cs-CZ" altLang="cs-CZ" sz="1700" dirty="0" err="1">
                <a:cs typeface="Arial" panose="020B0604020202020204" pitchFamily="34" charset="0"/>
              </a:rPr>
              <a:t>fornikát</a:t>
            </a:r>
            <a:endParaRPr lang="cs-CZ" altLang="cs-CZ" sz="1700" dirty="0">
              <a:cs typeface="Arial" panose="020B0604020202020204" pitchFamily="34" charset="0"/>
            </a:endParaRP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74260F7A-ACB1-43AE-954A-C6FE26B7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806700"/>
            <a:ext cx="5267325" cy="350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8C4C744-20EB-45CD-A83A-1D96758C0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Fornicata – retortamonády</a:t>
            </a:r>
          </a:p>
        </p:txBody>
      </p:sp>
      <p:pic>
        <p:nvPicPr>
          <p:cNvPr id="17411" name="Picture 1057" descr="retor">
            <a:extLst>
              <a:ext uri="{FF2B5EF4-FFF2-40B4-BE49-F238E27FC236}">
                <a16:creationId xmlns:a16="http://schemas.microsoft.com/office/drawing/2014/main" id="{F4CEA187-3640-4559-AF4F-B4B425707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57475"/>
            <a:ext cx="4824413" cy="4084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1058" descr="Chilomastix na uvod 2">
            <a:extLst>
              <a:ext uri="{FF2B5EF4-FFF2-40B4-BE49-F238E27FC236}">
                <a16:creationId xmlns:a16="http://schemas.microsoft.com/office/drawing/2014/main" id="{5E8A3A7E-1276-4522-94A2-3803E631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33513"/>
            <a:ext cx="1643062" cy="280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Line 1059">
            <a:extLst>
              <a:ext uri="{FF2B5EF4-FFF2-40B4-BE49-F238E27FC236}">
                <a16:creationId xmlns:a16="http://schemas.microsoft.com/office/drawing/2014/main" id="{7751A6AD-213B-419F-BB21-6C2E04EEB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0063" y="3232150"/>
            <a:ext cx="0" cy="7477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4" name="Text Box 1060">
            <a:extLst>
              <a:ext uri="{FF2B5EF4-FFF2-40B4-BE49-F238E27FC236}">
                <a16:creationId xmlns:a16="http://schemas.microsoft.com/office/drawing/2014/main" id="{D9940275-C118-4DC8-B7EE-70557B1C7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1504950"/>
            <a:ext cx="1817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 dirty="0" err="1">
                <a:latin typeface="+mn-lt"/>
              </a:rPr>
              <a:t>Chilomastix</a:t>
            </a:r>
            <a:r>
              <a:rPr lang="cs-CZ" altLang="cs-CZ" sz="1400" i="1" dirty="0">
                <a:latin typeface="+mn-lt"/>
              </a:rPr>
              <a:t> </a:t>
            </a:r>
            <a:r>
              <a:rPr lang="cs-CZ" altLang="cs-CZ" sz="1400" i="1" dirty="0" err="1">
                <a:latin typeface="+mn-lt"/>
              </a:rPr>
              <a:t>caulleryi</a:t>
            </a:r>
            <a:endParaRPr lang="cs-CZ" altLang="cs-CZ" sz="1400" i="1" dirty="0">
              <a:latin typeface="+mn-lt"/>
            </a:endParaRPr>
          </a:p>
        </p:txBody>
      </p:sp>
      <p:pic>
        <p:nvPicPr>
          <p:cNvPr id="17415" name="Picture 16" descr="chilomastix">
            <a:extLst>
              <a:ext uri="{FF2B5EF4-FFF2-40B4-BE49-F238E27FC236}">
                <a16:creationId xmlns:a16="http://schemas.microsoft.com/office/drawing/2014/main" id="{58F6E20D-266E-4164-A253-CB10DDAC4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384675"/>
            <a:ext cx="1655762" cy="2338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1060">
            <a:extLst>
              <a:ext uri="{FF2B5EF4-FFF2-40B4-BE49-F238E27FC236}">
                <a16:creationId xmlns:a16="http://schemas.microsoft.com/office/drawing/2014/main" id="{4ACCBC8C-24DE-40D5-89C5-70230EF06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6021388"/>
            <a:ext cx="192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>
                <a:latin typeface="+mn-lt"/>
              </a:rPr>
              <a:t>Chilomastix cuspidata</a:t>
            </a:r>
          </a:p>
        </p:txBody>
      </p:sp>
      <p:pic>
        <p:nvPicPr>
          <p:cNvPr id="17417" name="Picture 8">
            <a:extLst>
              <a:ext uri="{FF2B5EF4-FFF2-40B4-BE49-F238E27FC236}">
                <a16:creationId xmlns:a16="http://schemas.microsoft.com/office/drawing/2014/main" id="{519AF088-C406-4FF0-92CE-7F4502980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657475"/>
            <a:ext cx="982663" cy="1195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Text Box 1060">
            <a:extLst>
              <a:ext uri="{FF2B5EF4-FFF2-40B4-BE49-F238E27FC236}">
                <a16:creationId xmlns:a16="http://schemas.microsoft.com/office/drawing/2014/main" id="{D39F09D7-43B4-4A7A-B557-B7A73DE3C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775" y="3860800"/>
            <a:ext cx="216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 dirty="0" err="1">
                <a:latin typeface="+mn-lt"/>
              </a:rPr>
              <a:t>Retortamonas</a:t>
            </a:r>
            <a:r>
              <a:rPr lang="cs-CZ" altLang="cs-CZ" sz="1400" i="1" dirty="0">
                <a:latin typeface="+mn-lt"/>
              </a:rPr>
              <a:t> </a:t>
            </a:r>
            <a:r>
              <a:rPr lang="cs-CZ" altLang="cs-CZ" sz="1400" i="1" dirty="0" err="1">
                <a:latin typeface="+mn-lt"/>
              </a:rPr>
              <a:t>saurarum</a:t>
            </a:r>
            <a:endParaRPr lang="cs-CZ" altLang="cs-CZ" sz="1400" i="1" dirty="0">
              <a:latin typeface="+mn-lt"/>
            </a:endParaRPr>
          </a:p>
        </p:txBody>
      </p:sp>
      <p:sp>
        <p:nvSpPr>
          <p:cNvPr id="17419" name="Text Box 3">
            <a:extLst>
              <a:ext uri="{FF2B5EF4-FFF2-40B4-BE49-F238E27FC236}">
                <a16:creationId xmlns:a16="http://schemas.microsoft.com/office/drawing/2014/main" id="{A48570E2-B141-46D1-94A1-887D429B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844550"/>
            <a:ext cx="489585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700" dirty="0">
                <a:cs typeface="Arial" panose="020B0604020202020204" pitchFamily="34" charset="0"/>
              </a:rPr>
              <a:t> </a:t>
            </a:r>
            <a:r>
              <a:rPr lang="cs-CZ" altLang="cs-CZ" sz="1700" dirty="0" err="1">
                <a:cs typeface="Arial" panose="020B0604020202020204" pitchFamily="34" charset="0"/>
              </a:rPr>
              <a:t>Exkavátní</a:t>
            </a:r>
            <a:r>
              <a:rPr lang="cs-CZ" altLang="cs-CZ" sz="1700" dirty="0">
                <a:cs typeface="Arial" panose="020B0604020202020204" pitchFamily="34" charset="0"/>
              </a:rPr>
              <a:t>, 4 nebo 2 bičíky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700" dirty="0">
                <a:cs typeface="Arial" panose="020B0604020202020204" pitchFamily="34" charset="0"/>
              </a:rPr>
              <a:t> Mohutný </a:t>
            </a:r>
            <a:r>
              <a:rPr lang="cs-CZ" altLang="cs-CZ" sz="1700" dirty="0" err="1">
                <a:cs typeface="Arial" panose="020B0604020202020204" pitchFamily="34" charset="0"/>
              </a:rPr>
              <a:t>cytostom</a:t>
            </a:r>
            <a:r>
              <a:rPr lang="cs-CZ" altLang="cs-CZ" sz="1700" dirty="0">
                <a:cs typeface="Arial" panose="020B0604020202020204" pitchFamily="34" charset="0"/>
              </a:rPr>
              <a:t> a </a:t>
            </a:r>
            <a:r>
              <a:rPr lang="cs-CZ" altLang="cs-CZ" sz="1700" dirty="0" err="1">
                <a:cs typeface="Arial" panose="020B0604020202020204" pitchFamily="34" charset="0"/>
              </a:rPr>
              <a:t>cytofarynx</a:t>
            </a:r>
            <a:endParaRPr lang="cs-CZ" altLang="cs-CZ" sz="17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700" dirty="0">
                <a:cs typeface="Arial" panose="020B0604020202020204" pitchFamily="34" charset="0"/>
              </a:rPr>
              <a:t> Převážně parazitičtí (např. </a:t>
            </a:r>
            <a:r>
              <a:rPr lang="cs-CZ" altLang="cs-CZ" sz="1700" i="1" dirty="0">
                <a:cs typeface="Arial" panose="020B0604020202020204" pitchFamily="34" charset="0"/>
              </a:rPr>
              <a:t>Chilomastix mesnili</a:t>
            </a:r>
            <a:r>
              <a:rPr lang="cs-CZ" altLang="cs-CZ" sz="1700" dirty="0">
                <a:cs typeface="Arial" panose="020B0604020202020204" pitchFamily="34" charset="0"/>
              </a:rPr>
              <a:t> u člověka)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700" dirty="0">
                <a:cs typeface="Arial" panose="020B0604020202020204" pitchFamily="34" charset="0"/>
              </a:rPr>
              <a:t> Polyfyletická skupina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95FA5BE-C3C2-4166-811A-6818F9F550AE}"/>
              </a:ext>
            </a:extLst>
          </p:cNvPr>
          <p:cNvSpPr/>
          <p:nvPr/>
        </p:nvSpPr>
        <p:spPr>
          <a:xfrm>
            <a:off x="179512" y="1916832"/>
            <a:ext cx="4108450" cy="345489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61B87F8-F412-4F96-ADD3-A827A5C4C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Fornicata</a:t>
            </a:r>
            <a:r>
              <a:rPr lang="cs-CZ" altLang="cs-CZ" sz="4400" dirty="0">
                <a:cs typeface="Arial" panose="020B0604020202020204" pitchFamily="34" charset="0"/>
              </a:rPr>
              <a:t> – </a:t>
            </a:r>
            <a:r>
              <a:rPr lang="cs-CZ" altLang="cs-CZ" sz="4400" dirty="0" err="1">
                <a:cs typeface="Arial" panose="020B0604020202020204" pitchFamily="34" charset="0"/>
              </a:rPr>
              <a:t>kaviomonády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18438" name="Text Box 5">
            <a:extLst>
              <a:ext uri="{FF2B5EF4-FFF2-40B4-BE49-F238E27FC236}">
                <a16:creationId xmlns:a16="http://schemas.microsoft.com/office/drawing/2014/main" id="{3AF56D8C-A69B-40C3-9A93-76D4FBCA8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024" y="2007319"/>
            <a:ext cx="38884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 dirty="0"/>
              <a:t>Caviomonas                 </a:t>
            </a:r>
            <a:r>
              <a:rPr lang="cs-CZ" altLang="cs-CZ" sz="1800" i="1" dirty="0" err="1"/>
              <a:t>Iotanema</a:t>
            </a:r>
            <a:endParaRPr lang="cs-CZ" altLang="cs-CZ" sz="1800" i="1" dirty="0"/>
          </a:p>
        </p:txBody>
      </p:sp>
      <p:sp>
        <p:nvSpPr>
          <p:cNvPr id="18443" name="Text Box 10">
            <a:extLst>
              <a:ext uri="{FF2B5EF4-FFF2-40B4-BE49-F238E27FC236}">
                <a16:creationId xmlns:a16="http://schemas.microsoft.com/office/drawing/2014/main" id="{86A78831-2B8D-4480-A8F0-D8864A873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742" y="2376651"/>
            <a:ext cx="4502472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Jen pro úplnost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Neexkavátní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Pouze jeden bičík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Endobiotické (morčata, gekoni) i volně žijící (moře)</a:t>
            </a:r>
            <a:endParaRPr lang="en-US" altLang="cs-CZ" sz="1800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6F8EA7-91A1-4D63-8920-EC19FC3E9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23540" r="55512" b="63860"/>
          <a:stretch/>
        </p:blipFill>
        <p:spPr>
          <a:xfrm>
            <a:off x="431032" y="2573099"/>
            <a:ext cx="1055856" cy="10558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E11214A-8ED2-4396-8BA4-AA7132EC4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13" t="18500" r="51936" b="40710"/>
          <a:stretch/>
        </p:blipFill>
        <p:spPr>
          <a:xfrm>
            <a:off x="2455089" y="2456721"/>
            <a:ext cx="1504335" cy="233114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28DAA7-128A-446B-A329-CEE32F20F0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8" t="23540" r="71262" b="57984"/>
          <a:stretch/>
        </p:blipFill>
        <p:spPr>
          <a:xfrm>
            <a:off x="2112542" y="3691687"/>
            <a:ext cx="1027684" cy="13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80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95FA5BE-C3C2-4166-811A-6818F9F550AE}"/>
              </a:ext>
            </a:extLst>
          </p:cNvPr>
          <p:cNvSpPr/>
          <p:nvPr/>
        </p:nvSpPr>
        <p:spPr>
          <a:xfrm>
            <a:off x="0" y="838200"/>
            <a:ext cx="4108450" cy="3871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61B87F8-F412-4F96-ADD3-A827A5C4C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Fornicata</a:t>
            </a:r>
            <a:r>
              <a:rPr lang="cs-CZ" altLang="cs-CZ" sz="4400" dirty="0">
                <a:cs typeface="Arial" panose="020B0604020202020204" pitchFamily="34" charset="0"/>
              </a:rPr>
              <a:t> – </a:t>
            </a:r>
            <a:r>
              <a:rPr lang="cs-CZ" altLang="cs-CZ" sz="4400" dirty="0" err="1">
                <a:cs typeface="Arial" panose="020B0604020202020204" pitchFamily="34" charset="0"/>
              </a:rPr>
              <a:t>diplomonády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pic>
        <p:nvPicPr>
          <p:cNvPr id="18436" name="Picture 3" descr="Hexamita">
            <a:extLst>
              <a:ext uri="{FF2B5EF4-FFF2-40B4-BE49-F238E27FC236}">
                <a16:creationId xmlns:a16="http://schemas.microsoft.com/office/drawing/2014/main" id="{989E9F0B-315F-4D5F-9FE5-DFE207D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790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Enteromonas">
            <a:extLst>
              <a:ext uri="{FF2B5EF4-FFF2-40B4-BE49-F238E27FC236}">
                <a16:creationId xmlns:a16="http://schemas.microsoft.com/office/drawing/2014/main" id="{A1C0AA2E-96B9-405A-8979-6141AE4B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4298950"/>
            <a:ext cx="2000250" cy="251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5">
            <a:extLst>
              <a:ext uri="{FF2B5EF4-FFF2-40B4-BE49-F238E27FC236}">
                <a16:creationId xmlns:a16="http://schemas.microsoft.com/office/drawing/2014/main" id="{3AF56D8C-A69B-40C3-9A93-76D4FBCA8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928688"/>
            <a:ext cx="319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Hexamita            Trepomonas</a:t>
            </a:r>
          </a:p>
        </p:txBody>
      </p:sp>
      <p:pic>
        <p:nvPicPr>
          <p:cNvPr id="18439" name="Picture 6" descr="art_spironucleus_08">
            <a:extLst>
              <a:ext uri="{FF2B5EF4-FFF2-40B4-BE49-F238E27FC236}">
                <a16:creationId xmlns:a16="http://schemas.microsoft.com/office/drawing/2014/main" id="{A9AF384E-EFCB-42ED-B5AE-AF65A0557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284663"/>
            <a:ext cx="13938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7" descr="hexamita%202">
            <a:extLst>
              <a:ext uri="{FF2B5EF4-FFF2-40B4-BE49-F238E27FC236}">
                <a16:creationId xmlns:a16="http://schemas.microsoft.com/office/drawing/2014/main" id="{9F199892-5150-4322-A551-270C3D1C6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5350"/>
            <a:ext cx="23685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8" descr="trepomonas_atw">
            <a:extLst>
              <a:ext uri="{FF2B5EF4-FFF2-40B4-BE49-F238E27FC236}">
                <a16:creationId xmlns:a16="http://schemas.microsoft.com/office/drawing/2014/main" id="{CEDBA40D-CBBF-44BA-AE75-21BFDE51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10113"/>
            <a:ext cx="1746250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 descr="trepomonas_gbw">
            <a:extLst>
              <a:ext uri="{FF2B5EF4-FFF2-40B4-BE49-F238E27FC236}">
                <a16:creationId xmlns:a16="http://schemas.microsoft.com/office/drawing/2014/main" id="{FA87663A-ADBC-404D-9A8F-60010053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420938"/>
            <a:ext cx="2362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10">
            <a:extLst>
              <a:ext uri="{FF2B5EF4-FFF2-40B4-BE49-F238E27FC236}">
                <a16:creationId xmlns:a16="http://schemas.microsoft.com/office/drawing/2014/main" id="{86A78831-2B8D-4480-A8F0-D8864A873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0" y="914400"/>
            <a:ext cx="4826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Ztráta některých </a:t>
            </a:r>
            <a:r>
              <a:rPr lang="cs-CZ" altLang="cs-CZ" sz="1800" dirty="0" err="1">
                <a:cs typeface="Arial" panose="020B0604020202020204" pitchFamily="34" charset="0"/>
              </a:rPr>
              <a:t>exkavátních</a:t>
            </a:r>
            <a:r>
              <a:rPr lang="cs-CZ" altLang="cs-CZ" sz="1800" dirty="0">
                <a:cs typeface="Arial" panose="020B0604020202020204" pitchFamily="34" charset="0"/>
              </a:rPr>
              <a:t> znaků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Druhy s </a:t>
            </a:r>
            <a:r>
              <a:rPr lang="cs-CZ" altLang="cs-CZ" sz="1800" dirty="0" err="1">
                <a:cs typeface="Arial" panose="020B0604020202020204" pitchFamily="34" charset="0"/>
              </a:rPr>
              <a:t>cytostomem</a:t>
            </a:r>
            <a:r>
              <a:rPr lang="cs-CZ" altLang="cs-CZ" sz="1800" dirty="0">
                <a:cs typeface="Arial" panose="020B0604020202020204" pitchFamily="34" charset="0"/>
              </a:rPr>
              <a:t> i bez, Golgi není patrný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Volně žijící i parazitické druhy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Diplozoické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diplomonády</a:t>
            </a:r>
            <a:r>
              <a:rPr lang="cs-CZ" altLang="cs-CZ" sz="1800" dirty="0">
                <a:cs typeface="Arial" panose="020B0604020202020204" pitchFamily="34" charset="0"/>
              </a:rPr>
              <a:t> - zdvojená jádra a cytoskeletální struktury vč. bičíků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Unizoické</a:t>
            </a:r>
            <a:r>
              <a:rPr lang="cs-CZ" altLang="cs-CZ" sz="1800" b="1" dirty="0">
                <a:cs typeface="Arial" panose="020B0604020202020204" pitchFamily="34" charset="0"/>
              </a:rPr>
              <a:t> d.</a:t>
            </a:r>
            <a:r>
              <a:rPr lang="cs-CZ" altLang="cs-CZ" sz="1800" dirty="0">
                <a:cs typeface="Arial" panose="020B0604020202020204" pitchFamily="34" charset="0"/>
              </a:rPr>
              <a:t> – „normální“ bičíkovci</a:t>
            </a:r>
            <a:endParaRPr lang="en-US" altLang="cs-CZ" sz="1800" dirty="0">
              <a:cs typeface="Arial" panose="020B0604020202020204" pitchFamily="34" charset="0"/>
            </a:endParaRPr>
          </a:p>
        </p:txBody>
      </p:sp>
      <p:sp>
        <p:nvSpPr>
          <p:cNvPr id="18444" name="Text Box 11">
            <a:extLst>
              <a:ext uri="{FF2B5EF4-FFF2-40B4-BE49-F238E27FC236}">
                <a16:creationId xmlns:a16="http://schemas.microsoft.com/office/drawing/2014/main" id="{4CD7DA65-C88F-4B76-A266-8D62D9B0B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648200"/>
            <a:ext cx="332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Hexamita              Trepomonas</a:t>
            </a:r>
          </a:p>
        </p:txBody>
      </p:sp>
      <p:sp>
        <p:nvSpPr>
          <p:cNvPr id="18445" name="Text Box 12">
            <a:extLst>
              <a:ext uri="{FF2B5EF4-FFF2-40B4-BE49-F238E27FC236}">
                <a16:creationId xmlns:a16="http://schemas.microsoft.com/office/drawing/2014/main" id="{B7E1BDDB-3098-40D0-86B0-521AE2B33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8608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Enteromonas</a:t>
            </a:r>
          </a:p>
        </p:txBody>
      </p:sp>
      <p:sp>
        <p:nvSpPr>
          <p:cNvPr id="18446" name="Text Box 13">
            <a:extLst>
              <a:ext uri="{FF2B5EF4-FFF2-40B4-BE49-F238E27FC236}">
                <a16:creationId xmlns:a16="http://schemas.microsoft.com/office/drawing/2014/main" id="{08561799-7394-4228-8254-5E22B4C01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646488"/>
            <a:ext cx="304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Léze způsobené infekcí druhem </a:t>
            </a:r>
            <a:r>
              <a:rPr lang="cs-CZ" altLang="cs-CZ" sz="1800" i="1"/>
              <a:t>Spironucleus</a:t>
            </a:r>
            <a:r>
              <a:rPr lang="cs-CZ" altLang="cs-CZ" sz="1800"/>
              <a:t> sp.</a:t>
            </a:r>
            <a:endParaRPr lang="cs-CZ" altLang="cs-CZ" sz="1800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>
            <a:extLst>
              <a:ext uri="{FF2B5EF4-FFF2-40B4-BE49-F238E27FC236}">
                <a16:creationId xmlns:a16="http://schemas.microsoft.com/office/drawing/2014/main" id="{E3CC2D70-368D-41C9-A046-96EE58396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571625"/>
            <a:ext cx="247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… často podivná</a:t>
            </a:r>
          </a:p>
        </p:txBody>
      </p:sp>
      <p:sp>
        <p:nvSpPr>
          <p:cNvPr id="8195" name="TextovéPole 3">
            <a:extLst>
              <a:ext uri="{FF2B5EF4-FFF2-40B4-BE49-F238E27FC236}">
                <a16:creationId xmlns:a16="http://schemas.microsoft.com/office/drawing/2014/main" id="{5B40D634-DE70-4673-AB04-3C1D058DF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708920"/>
            <a:ext cx="828944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cs typeface="Arial" panose="020B0604020202020204" pitchFamily="34" charset="0"/>
              </a:rPr>
              <a:t> nejméně redukovaný genom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Jakobida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cs typeface="Arial" panose="020B0604020202020204" pitchFamily="34" charset="0"/>
              </a:rPr>
              <a:t> největší genom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Kinetoplastea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cs typeface="Arial" panose="020B0604020202020204" pitchFamily="34" charset="0"/>
              </a:rPr>
              <a:t> zcela bez genomu </a:t>
            </a:r>
            <a:r>
              <a:rPr lang="cs-CZ" altLang="cs-CZ" sz="2000" dirty="0"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cs typeface="Arial" panose="020B0604020202020204" pitchFamily="34" charset="0"/>
              </a:rPr>
              <a:t>Metamonada</a:t>
            </a:r>
            <a:r>
              <a:rPr lang="cs-CZ" altLang="cs-CZ" sz="2000" dirty="0">
                <a:cs typeface="Arial" panose="020B0604020202020204" pitchFamily="34" charset="0"/>
              </a:rPr>
              <a:t>, část </a:t>
            </a:r>
            <a:r>
              <a:rPr lang="cs-CZ" altLang="cs-CZ" sz="2000" dirty="0" err="1">
                <a:cs typeface="Arial" panose="020B0604020202020204" pitchFamily="34" charset="0"/>
              </a:rPr>
              <a:t>Jakobida</a:t>
            </a:r>
            <a:r>
              <a:rPr lang="cs-CZ" altLang="cs-CZ" sz="2000" dirty="0">
                <a:cs typeface="Arial" panose="020B0604020202020204" pitchFamily="34" charset="0"/>
              </a:rPr>
              <a:t> a </a:t>
            </a:r>
            <a:r>
              <a:rPr lang="cs-CZ" altLang="cs-CZ" sz="2000" dirty="0" err="1">
                <a:cs typeface="Arial" panose="020B0604020202020204" pitchFamily="34" charset="0"/>
              </a:rPr>
              <a:t>Heterolobosea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cs typeface="Arial" panose="020B0604020202020204" pitchFamily="34" charset="0"/>
              </a:rPr>
              <a:t> úplně chybí </a:t>
            </a:r>
            <a:r>
              <a:rPr lang="cs-CZ" altLang="cs-CZ" sz="2000" dirty="0">
                <a:cs typeface="Arial" panose="020B0604020202020204" pitchFamily="34" charset="0"/>
              </a:rPr>
              <a:t>(alespoň některé </a:t>
            </a:r>
            <a:r>
              <a:rPr lang="cs-CZ" altLang="cs-CZ" sz="2000" dirty="0" err="1">
                <a:cs typeface="Arial" panose="020B0604020202020204" pitchFamily="34" charset="0"/>
              </a:rPr>
              <a:t>oxymonády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8196" name="Text Box 2">
            <a:extLst>
              <a:ext uri="{FF2B5EF4-FFF2-40B4-BE49-F238E27FC236}">
                <a16:creationId xmlns:a16="http://schemas.microsoft.com/office/drawing/2014/main" id="{3F02A24B-1F5E-4C96-AA75-F942A52E3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115888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000">
                <a:cs typeface="Arial" panose="020B0604020202020204" pitchFamily="34" charset="0"/>
              </a:rPr>
              <a:t>MITOCHONDRIE EXKAVÁT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80E53940-BA15-406F-8DE7-2A67888D0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>
                <a:cs typeface="Arial" panose="020B0604020202020204" pitchFamily="34" charset="0"/>
              </a:rPr>
              <a:t>l</a:t>
            </a:r>
            <a:r>
              <a:rPr lang="cs-CZ" altLang="cs-CZ" sz="4000">
                <a:cs typeface="Arial" panose="020B0604020202020204" pitchFamily="34" charset="0"/>
              </a:rPr>
              <a:t>amblie</a:t>
            </a:r>
            <a:r>
              <a:rPr lang="cs-CZ" altLang="cs-CZ" sz="4000" dirty="0">
                <a:cs typeface="Arial" panose="020B0604020202020204" pitchFamily="34" charset="0"/>
              </a:rPr>
              <a:t> střevní – </a:t>
            </a:r>
            <a:r>
              <a:rPr lang="cs-CZ" altLang="cs-CZ" sz="4000" i="1" dirty="0" err="1">
                <a:cs typeface="Arial" panose="020B0604020202020204" pitchFamily="34" charset="0"/>
              </a:rPr>
              <a:t>Giardia</a:t>
            </a:r>
            <a:r>
              <a:rPr lang="cs-CZ" altLang="cs-CZ" sz="4000" i="1" dirty="0">
                <a:cs typeface="Arial" panose="020B0604020202020204" pitchFamily="34" charset="0"/>
              </a:rPr>
              <a:t> </a:t>
            </a:r>
            <a:r>
              <a:rPr lang="cs-CZ" altLang="cs-CZ" sz="4000" i="1" dirty="0" err="1">
                <a:cs typeface="Arial" panose="020B0604020202020204" pitchFamily="34" charset="0"/>
              </a:rPr>
              <a:t>intestinalis</a:t>
            </a:r>
            <a:endParaRPr lang="cs-CZ" altLang="cs-CZ" sz="4000" i="1" dirty="0">
              <a:cs typeface="Arial" panose="020B0604020202020204" pitchFamily="34" charset="0"/>
            </a:endParaRPr>
          </a:p>
        </p:txBody>
      </p:sp>
      <p:pic>
        <p:nvPicPr>
          <p:cNvPr id="19459" name="Picture 1030" descr="Giardia_cyst2_Despommier">
            <a:extLst>
              <a:ext uri="{FF2B5EF4-FFF2-40B4-BE49-F238E27FC236}">
                <a16:creationId xmlns:a16="http://schemas.microsoft.com/office/drawing/2014/main" id="{B4406083-0BDB-4B9D-A9B2-04C5B47E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t="14604" r="25949" b="14604"/>
          <a:stretch>
            <a:fillRect/>
          </a:stretch>
        </p:blipFill>
        <p:spPr bwMode="auto">
          <a:xfrm>
            <a:off x="5653088" y="2624138"/>
            <a:ext cx="10668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31" descr="giardia-em">
            <a:extLst>
              <a:ext uri="{FF2B5EF4-FFF2-40B4-BE49-F238E27FC236}">
                <a16:creationId xmlns:a16="http://schemas.microsoft.com/office/drawing/2014/main" id="{03BF3018-09AE-4AB0-8E25-836C97F2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4938713"/>
            <a:ext cx="325437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34" descr="giardiascan">
            <a:extLst>
              <a:ext uri="{FF2B5EF4-FFF2-40B4-BE49-F238E27FC236}">
                <a16:creationId xmlns:a16="http://schemas.microsoft.com/office/drawing/2014/main" id="{1B03A754-382C-4464-8234-A6185702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941888"/>
            <a:ext cx="23082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35" descr="giardia-scan">
            <a:extLst>
              <a:ext uri="{FF2B5EF4-FFF2-40B4-BE49-F238E27FC236}">
                <a16:creationId xmlns:a16="http://schemas.microsoft.com/office/drawing/2014/main" id="{A1F727E2-4BD2-4181-BB35-83FDE7E8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990600"/>
            <a:ext cx="145732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36" descr="giardia-strevo">
            <a:extLst>
              <a:ext uri="{FF2B5EF4-FFF2-40B4-BE49-F238E27FC236}">
                <a16:creationId xmlns:a16="http://schemas.microsoft.com/office/drawing/2014/main" id="{AD3E48C8-6C40-4E65-9E9C-2F9A6353C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125"/>
            <a:ext cx="3733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37" descr="GiardiaL">
            <a:extLst>
              <a:ext uri="{FF2B5EF4-FFF2-40B4-BE49-F238E27FC236}">
                <a16:creationId xmlns:a16="http://schemas.microsoft.com/office/drawing/2014/main" id="{7FE40237-55A8-4F6B-82E7-4A95D4E18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836712"/>
            <a:ext cx="2146934" cy="27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038">
            <a:extLst>
              <a:ext uri="{FF2B5EF4-FFF2-40B4-BE49-F238E27FC236}">
                <a16:creationId xmlns:a16="http://schemas.microsoft.com/office/drawing/2014/main" id="{0390A5D1-0822-49C3-858C-699D8038B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738" y="990600"/>
            <a:ext cx="706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Jádra</a:t>
            </a:r>
          </a:p>
        </p:txBody>
      </p:sp>
      <p:sp>
        <p:nvSpPr>
          <p:cNvPr id="19466" name="Text Box 1039">
            <a:extLst>
              <a:ext uri="{FF2B5EF4-FFF2-40B4-BE49-F238E27FC236}">
                <a16:creationId xmlns:a16="http://schemas.microsoft.com/office/drawing/2014/main" id="{2F55C35C-6E14-4EBB-B5EE-36FCD20FB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8" y="3212976"/>
            <a:ext cx="741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 Narrow" panose="020B0606020202030204" pitchFamily="34" charset="0"/>
              </a:rPr>
              <a:t>Bičíky</a:t>
            </a:r>
          </a:p>
        </p:txBody>
      </p:sp>
      <p:sp>
        <p:nvSpPr>
          <p:cNvPr id="19467" name="Text Box 1040">
            <a:extLst>
              <a:ext uri="{FF2B5EF4-FFF2-40B4-BE49-F238E27FC236}">
                <a16:creationId xmlns:a16="http://schemas.microsoft.com/office/drawing/2014/main" id="{B748A4E7-909A-42F9-8DEA-FC88CA9B5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990600"/>
            <a:ext cx="1425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Přísavný disk</a:t>
            </a:r>
          </a:p>
        </p:txBody>
      </p:sp>
      <p:sp>
        <p:nvSpPr>
          <p:cNvPr id="19468" name="Text Box 1042">
            <a:extLst>
              <a:ext uri="{FF2B5EF4-FFF2-40B4-BE49-F238E27FC236}">
                <a16:creationId xmlns:a16="http://schemas.microsoft.com/office/drawing/2014/main" id="{A398CF3A-A686-451A-B5F3-9D7FD1F42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2233613"/>
            <a:ext cx="71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Cysta</a:t>
            </a:r>
          </a:p>
        </p:txBody>
      </p:sp>
      <p:sp>
        <p:nvSpPr>
          <p:cNvPr id="19469" name="Line 1043">
            <a:extLst>
              <a:ext uri="{FF2B5EF4-FFF2-40B4-BE49-F238E27FC236}">
                <a16:creationId xmlns:a16="http://schemas.microsoft.com/office/drawing/2014/main" id="{CA3DE336-3E21-40B9-89BE-32D33687A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8488" y="12954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Text Box 1044">
            <a:extLst>
              <a:ext uri="{FF2B5EF4-FFF2-40B4-BE49-F238E27FC236}">
                <a16:creationId xmlns:a16="http://schemas.microsoft.com/office/drawing/2014/main" id="{4B3C1A75-F177-43A2-9A91-A61D8E9FC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3730387"/>
            <a:ext cx="89312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700" b="1" dirty="0" err="1">
                <a:cs typeface="Arial" panose="020B0604020202020204" pitchFamily="34" charset="0"/>
              </a:rPr>
              <a:t>Lamblia</a:t>
            </a:r>
            <a:r>
              <a:rPr lang="cs-CZ" altLang="cs-CZ" sz="1700" b="1" dirty="0">
                <a:cs typeface="Arial" panose="020B0604020202020204" pitchFamily="34" charset="0"/>
              </a:rPr>
              <a:t> střevní</a:t>
            </a:r>
            <a:r>
              <a:rPr lang="cs-CZ" altLang="cs-CZ" sz="1700" dirty="0">
                <a:cs typeface="Arial" panose="020B0604020202020204" pitchFamily="34" charset="0"/>
              </a:rPr>
              <a:t>. Přísavným diskem se drží na stěně tenkého střeva, ztěžuje vstřebávání živin a způsobuje nekrvavý průjem. Epidemie zejména ve vyspělých zemích, kde je populace imunologicky naivní (USA). Zvířecí rezervoáry. Přenáší se pozřením cyst, většinou z vody. </a:t>
            </a:r>
            <a:r>
              <a:rPr lang="cs-CZ" altLang="cs-CZ" sz="1700" b="1" dirty="0">
                <a:cs typeface="Arial" panose="020B0604020202020204" pitchFamily="34" charset="0"/>
              </a:rPr>
              <a:t>Lamblióza je i venerická choroba</a:t>
            </a:r>
            <a:r>
              <a:rPr lang="cs-CZ" altLang="cs-CZ" sz="1700" dirty="0">
                <a:cs typeface="Arial" panose="020B0604020202020204" pitchFamily="34" charset="0"/>
              </a:rPr>
              <a:t>.                        </a:t>
            </a:r>
            <a:endParaRPr lang="cs-CZ" altLang="cs-CZ" sz="1200" dirty="0">
              <a:cs typeface="Arial" panose="020B0604020202020204" pitchFamily="34" charset="0"/>
            </a:endParaRPr>
          </a:p>
        </p:txBody>
      </p:sp>
      <p:pic>
        <p:nvPicPr>
          <p:cNvPr id="19471" name="Picture 1045" descr="giardia-giemsa">
            <a:extLst>
              <a:ext uri="{FF2B5EF4-FFF2-40B4-BE49-F238E27FC236}">
                <a16:creationId xmlns:a16="http://schemas.microsoft.com/office/drawing/2014/main" id="{75980886-A9EA-4C92-8C50-D9CA2F29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00125"/>
            <a:ext cx="185261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048" descr="nifu+lrender_mergebgnkopie">
            <a:extLst>
              <a:ext uri="{FF2B5EF4-FFF2-40B4-BE49-F238E27FC236}">
                <a16:creationId xmlns:a16="http://schemas.microsoft.com/office/drawing/2014/main" id="{8E9BBC8D-C85F-4B59-9B0D-5758B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004888"/>
            <a:ext cx="1785938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80E53940-BA15-406F-8DE7-2A67888D0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cs typeface="Arial" panose="020B0604020202020204" pitchFamily="34" charset="0"/>
              </a:rPr>
              <a:t>Diplomonadida – </a:t>
            </a:r>
            <a:r>
              <a:rPr lang="cs-CZ" altLang="cs-CZ" sz="4000" i="1">
                <a:cs typeface="Arial" panose="020B0604020202020204" pitchFamily="34" charset="0"/>
              </a:rPr>
              <a:t>Giardia intestinalis</a:t>
            </a:r>
          </a:p>
        </p:txBody>
      </p:sp>
      <p:pic>
        <p:nvPicPr>
          <p:cNvPr id="19459" name="Picture 1030" descr="Giardia_cyst2_Despommier">
            <a:extLst>
              <a:ext uri="{FF2B5EF4-FFF2-40B4-BE49-F238E27FC236}">
                <a16:creationId xmlns:a16="http://schemas.microsoft.com/office/drawing/2014/main" id="{B4406083-0BDB-4B9D-A9B2-04C5B47E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t="14604" r="25949" b="14604"/>
          <a:stretch>
            <a:fillRect/>
          </a:stretch>
        </p:blipFill>
        <p:spPr bwMode="auto">
          <a:xfrm>
            <a:off x="5653088" y="2624138"/>
            <a:ext cx="10668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31" descr="giardia-em">
            <a:extLst>
              <a:ext uri="{FF2B5EF4-FFF2-40B4-BE49-F238E27FC236}">
                <a16:creationId xmlns:a16="http://schemas.microsoft.com/office/drawing/2014/main" id="{03BF3018-09AE-4AB0-8E25-836C97F2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4938713"/>
            <a:ext cx="325437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34" descr="giardiascan">
            <a:extLst>
              <a:ext uri="{FF2B5EF4-FFF2-40B4-BE49-F238E27FC236}">
                <a16:creationId xmlns:a16="http://schemas.microsoft.com/office/drawing/2014/main" id="{1B03A754-382C-4464-8234-A6185702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941888"/>
            <a:ext cx="23082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35" descr="giardia-scan">
            <a:extLst>
              <a:ext uri="{FF2B5EF4-FFF2-40B4-BE49-F238E27FC236}">
                <a16:creationId xmlns:a16="http://schemas.microsoft.com/office/drawing/2014/main" id="{A1F727E2-4BD2-4181-BB35-83FDE7E8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990600"/>
            <a:ext cx="145732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36" descr="giardia-strevo">
            <a:extLst>
              <a:ext uri="{FF2B5EF4-FFF2-40B4-BE49-F238E27FC236}">
                <a16:creationId xmlns:a16="http://schemas.microsoft.com/office/drawing/2014/main" id="{AD3E48C8-6C40-4E65-9E9C-2F9A6353C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7125"/>
            <a:ext cx="3733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37" descr="GiardiaL">
            <a:extLst>
              <a:ext uri="{FF2B5EF4-FFF2-40B4-BE49-F238E27FC236}">
                <a16:creationId xmlns:a16="http://schemas.microsoft.com/office/drawing/2014/main" id="{7FE40237-55A8-4F6B-82E7-4A95D4E18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38" y="836712"/>
            <a:ext cx="2146934" cy="27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038">
            <a:extLst>
              <a:ext uri="{FF2B5EF4-FFF2-40B4-BE49-F238E27FC236}">
                <a16:creationId xmlns:a16="http://schemas.microsoft.com/office/drawing/2014/main" id="{0390A5D1-0822-49C3-858C-699D8038B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738" y="990600"/>
            <a:ext cx="706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Jádra</a:t>
            </a:r>
          </a:p>
        </p:txBody>
      </p:sp>
      <p:sp>
        <p:nvSpPr>
          <p:cNvPr id="19466" name="Text Box 1039">
            <a:extLst>
              <a:ext uri="{FF2B5EF4-FFF2-40B4-BE49-F238E27FC236}">
                <a16:creationId xmlns:a16="http://schemas.microsoft.com/office/drawing/2014/main" id="{2F55C35C-6E14-4EBB-B5EE-36FCD20FB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88" y="3212976"/>
            <a:ext cx="741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 Narrow" panose="020B0606020202030204" pitchFamily="34" charset="0"/>
              </a:rPr>
              <a:t>Bičíky</a:t>
            </a:r>
          </a:p>
        </p:txBody>
      </p:sp>
      <p:sp>
        <p:nvSpPr>
          <p:cNvPr id="19467" name="Text Box 1040">
            <a:extLst>
              <a:ext uri="{FF2B5EF4-FFF2-40B4-BE49-F238E27FC236}">
                <a16:creationId xmlns:a16="http://schemas.microsoft.com/office/drawing/2014/main" id="{B748A4E7-909A-42F9-8DEA-FC88CA9B5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990600"/>
            <a:ext cx="1425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Přísavný disk</a:t>
            </a:r>
          </a:p>
        </p:txBody>
      </p:sp>
      <p:sp>
        <p:nvSpPr>
          <p:cNvPr id="19468" name="Text Box 1042">
            <a:extLst>
              <a:ext uri="{FF2B5EF4-FFF2-40B4-BE49-F238E27FC236}">
                <a16:creationId xmlns:a16="http://schemas.microsoft.com/office/drawing/2014/main" id="{A398CF3A-A686-451A-B5F3-9D7FD1F42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2233613"/>
            <a:ext cx="71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 Narrow" panose="020B0606020202030204" pitchFamily="34" charset="0"/>
              </a:rPr>
              <a:t>Cysta</a:t>
            </a:r>
          </a:p>
        </p:txBody>
      </p:sp>
      <p:sp>
        <p:nvSpPr>
          <p:cNvPr id="19469" name="Line 1043">
            <a:extLst>
              <a:ext uri="{FF2B5EF4-FFF2-40B4-BE49-F238E27FC236}">
                <a16:creationId xmlns:a16="http://schemas.microsoft.com/office/drawing/2014/main" id="{CA3DE336-3E21-40B9-89BE-32D33687A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8488" y="12954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70" name="Text Box 1044">
            <a:extLst>
              <a:ext uri="{FF2B5EF4-FFF2-40B4-BE49-F238E27FC236}">
                <a16:creationId xmlns:a16="http://schemas.microsoft.com/office/drawing/2014/main" id="{4B3C1A75-F177-43A2-9A91-A61D8E9FC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3730387"/>
            <a:ext cx="89312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700" b="1" dirty="0" err="1">
                <a:cs typeface="Arial" panose="020B0604020202020204" pitchFamily="34" charset="0"/>
              </a:rPr>
              <a:t>Lamblia</a:t>
            </a:r>
            <a:r>
              <a:rPr lang="cs-CZ" altLang="cs-CZ" sz="1700" b="1" dirty="0">
                <a:cs typeface="Arial" panose="020B0604020202020204" pitchFamily="34" charset="0"/>
              </a:rPr>
              <a:t> střevní</a:t>
            </a:r>
            <a:r>
              <a:rPr lang="cs-CZ" altLang="cs-CZ" sz="1700" dirty="0">
                <a:cs typeface="Arial" panose="020B0604020202020204" pitchFamily="34" charset="0"/>
              </a:rPr>
              <a:t>. Přísavným diskem se drží na stěně tenkého střeva, ztěžuje vstřebávání živin a způsobuje nekrvavý průjem. Epidemie zejména ve vyspělých zemích, kde je populace imunologicky naivní (USA). Zvířecí rezervoáry. Přenáší se pozřením cyst, většinou z vody.                         </a:t>
            </a:r>
            <a:r>
              <a:rPr lang="cs-CZ" altLang="cs-CZ" sz="1200" dirty="0">
                <a:cs typeface="Arial" panose="020B0604020202020204" pitchFamily="34" charset="0"/>
              </a:rPr>
              <a:t>https://www.youtube.com/watch?v=-yIHkq9R5_c</a:t>
            </a:r>
          </a:p>
        </p:txBody>
      </p:sp>
      <p:pic>
        <p:nvPicPr>
          <p:cNvPr id="19471" name="Picture 1045" descr="giardia-giemsa">
            <a:extLst>
              <a:ext uri="{FF2B5EF4-FFF2-40B4-BE49-F238E27FC236}">
                <a16:creationId xmlns:a16="http://schemas.microsoft.com/office/drawing/2014/main" id="{75980886-A9EA-4C92-8C50-D9CA2F29C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00125"/>
            <a:ext cx="185261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048" descr="nifu+lrender_mergebgnkopie">
            <a:extLst>
              <a:ext uri="{FF2B5EF4-FFF2-40B4-BE49-F238E27FC236}">
                <a16:creationId xmlns:a16="http://schemas.microsoft.com/office/drawing/2014/main" id="{8E9BBC8D-C85F-4B59-9B0D-5758B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004888"/>
            <a:ext cx="1785938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C39CAD6-8D1A-497A-B635-58D414AB89F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20033" r="21738" b="68182"/>
          <a:stretch/>
        </p:blipFill>
        <p:spPr>
          <a:xfrm>
            <a:off x="136525" y="115082"/>
            <a:ext cx="8186738" cy="693440"/>
          </a:xfrm>
          <a:prstGeom prst="rect">
            <a:avLst/>
          </a:prstGeom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66043A23-1A1B-4544-908E-C545AA098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23604"/>
            <a:ext cx="3911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ardia">
            <a:hlinkClick r:id="" action="ppaction://media"/>
            <a:extLst>
              <a:ext uri="{FF2B5EF4-FFF2-40B4-BE49-F238E27FC236}">
                <a16:creationId xmlns:a16="http://schemas.microsoft.com/office/drawing/2014/main" id="{021AC532-9418-4184-B252-98B3683EE9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59275" y="269630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618311F3-34AE-447C-9836-FFDFD2EA2A40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dělení </a:t>
            </a:r>
            <a:r>
              <a:rPr lang="cs-CZ" altLang="cs-CZ" sz="4400" i="1">
                <a:cs typeface="Arial" panose="020B0604020202020204" pitchFamily="34" charset="0"/>
              </a:rPr>
              <a:t>Giardia intestinalis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C7C04F2B-91F1-4584-8FAE-E74D42CC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43000"/>
            <a:ext cx="806450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>
            <a:extLst>
              <a:ext uri="{FF2B5EF4-FFF2-40B4-BE49-F238E27FC236}">
                <a16:creationId xmlns:a16="http://schemas.microsoft.com/office/drawing/2014/main" id="{F3AD453C-6013-40E7-B4CD-B21615DEE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288" y="6319838"/>
            <a:ext cx="3690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Arial" panose="020B0604020202020204" pitchFamily="34" charset="0"/>
              </a:rPr>
              <a:t>Nohýnková E </a:t>
            </a:r>
            <a:r>
              <a:rPr lang="cs-CZ" altLang="cs-CZ" sz="1200" i="1">
                <a:cs typeface="Arial" panose="020B0604020202020204" pitchFamily="34" charset="0"/>
              </a:rPr>
              <a:t>et al</a:t>
            </a:r>
            <a:r>
              <a:rPr lang="cs-CZ" altLang="cs-CZ" sz="1200">
                <a:cs typeface="Arial" panose="020B0604020202020204" pitchFamily="34" charset="0"/>
              </a:rPr>
              <a:t>. (2006) Eukaryot Cell 5: 753-761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F1EEC1B-5C8E-46AC-AA6E-810C14344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Metamonada - Parabasalia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8CD24F19-7FC3-4665-897B-F1073C2B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1268760"/>
            <a:ext cx="399891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 původním stavu 4 bičíky, z toho 1 zpětný, někdy </a:t>
            </a:r>
            <a:r>
              <a:rPr lang="cs-CZ" altLang="cs-CZ" sz="1800" dirty="0" err="1">
                <a:cs typeface="Arial" panose="020B0604020202020204" pitchFamily="34" charset="0"/>
              </a:rPr>
              <a:t>undulující</a:t>
            </a:r>
            <a:r>
              <a:rPr lang="cs-CZ" altLang="cs-CZ" sz="1800" dirty="0">
                <a:cs typeface="Arial" panose="020B0604020202020204" pitchFamily="34" charset="0"/>
              </a:rPr>
              <a:t> membrána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b="1" dirty="0">
                <a:cs typeface="Arial" panose="020B0604020202020204" pitchFamily="34" charset="0"/>
              </a:rPr>
              <a:t> Úplná ztráta </a:t>
            </a:r>
            <a:r>
              <a:rPr lang="cs-CZ" altLang="cs-CZ" sz="1800" b="1" dirty="0" err="1">
                <a:cs typeface="Arial" panose="020B0604020202020204" pitchFamily="34" charset="0"/>
              </a:rPr>
              <a:t>exkavátnách</a:t>
            </a:r>
            <a:r>
              <a:rPr lang="cs-CZ" altLang="cs-CZ" sz="1800" b="1" dirty="0">
                <a:cs typeface="Arial" panose="020B0604020202020204" pitchFamily="34" charset="0"/>
              </a:rPr>
              <a:t> znaků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Jako jediné </a:t>
            </a:r>
            <a:r>
              <a:rPr lang="cs-CZ" altLang="cs-CZ" sz="1800" dirty="0" err="1">
                <a:cs typeface="Arial" panose="020B0604020202020204" pitchFamily="34" charset="0"/>
              </a:rPr>
              <a:t>metamonády</a:t>
            </a:r>
            <a:r>
              <a:rPr lang="cs-CZ" altLang="cs-CZ" sz="1800" dirty="0">
                <a:cs typeface="Arial" panose="020B0604020202020204" pitchFamily="34" charset="0"/>
              </a:rPr>
              <a:t> mají dobře vyvinutý Golgi, je navěšený na žíhané fibrily – </a:t>
            </a:r>
            <a:r>
              <a:rPr lang="cs-CZ" altLang="cs-CZ" sz="1800" dirty="0" err="1">
                <a:cs typeface="Arial" panose="020B0604020202020204" pitchFamily="34" charset="0"/>
              </a:rPr>
              <a:t>parabazální</a:t>
            </a:r>
            <a:r>
              <a:rPr lang="cs-CZ" altLang="cs-CZ" sz="1800" dirty="0">
                <a:cs typeface="Arial" panose="020B0604020202020204" pitchFamily="34" charset="0"/>
              </a:rPr>
              <a:t> aparát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Vnitřní </a:t>
            </a:r>
            <a:r>
              <a:rPr lang="cs-CZ" altLang="cs-CZ" sz="1800" dirty="0" err="1">
                <a:cs typeface="Arial" panose="020B0604020202020204" pitchFamily="34" charset="0"/>
              </a:rPr>
              <a:t>mikrotubulární</a:t>
            </a:r>
            <a:r>
              <a:rPr lang="cs-CZ" altLang="cs-CZ" sz="1800" dirty="0">
                <a:cs typeface="Arial" panose="020B0604020202020204" pitchFamily="34" charset="0"/>
              </a:rPr>
              <a:t> kostra – </a:t>
            </a:r>
            <a:r>
              <a:rPr lang="cs-CZ" altLang="cs-CZ" sz="1800" dirty="0" err="1">
                <a:cs typeface="Arial" panose="020B0604020202020204" pitchFamily="34" charset="0"/>
              </a:rPr>
              <a:t>axostyl</a:t>
            </a:r>
            <a:r>
              <a:rPr lang="cs-CZ" altLang="cs-CZ" sz="1800" dirty="0">
                <a:cs typeface="Arial" panose="020B0604020202020204" pitchFamily="34" charset="0"/>
              </a:rPr>
              <a:t> a </a:t>
            </a:r>
            <a:r>
              <a:rPr lang="cs-CZ" altLang="cs-CZ" sz="1800" dirty="0" err="1">
                <a:cs typeface="Arial" panose="020B0604020202020204" pitchFamily="34" charset="0"/>
              </a:rPr>
              <a:t>pelta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Hydrogenosomy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Někdy </a:t>
            </a:r>
            <a:r>
              <a:rPr lang="cs-CZ" altLang="cs-CZ" sz="1800" dirty="0" err="1">
                <a:cs typeface="Arial" panose="020B0604020202020204" pitchFamily="34" charset="0"/>
              </a:rPr>
              <a:t>undulující</a:t>
            </a:r>
            <a:r>
              <a:rPr lang="cs-CZ" altLang="cs-CZ" sz="1800" dirty="0">
                <a:cs typeface="Arial" panose="020B0604020202020204" pitchFamily="34" charset="0"/>
              </a:rPr>
              <a:t> membrána</a:t>
            </a:r>
            <a:endParaRPr lang="cs-CZ" altLang="cs-CZ" sz="12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Převážně endobiotické druhy, sekundárně opět volně žijící</a:t>
            </a:r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0773D179-DB7A-4FB7-8689-E2FB28EC7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393825"/>
            <a:ext cx="1533525" cy="3390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4">
            <a:extLst>
              <a:ext uri="{FF2B5EF4-FFF2-40B4-BE49-F238E27FC236}">
                <a16:creationId xmlns:a16="http://schemas.microsoft.com/office/drawing/2014/main" id="{D0584383-3272-46CD-841F-58B78EA1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1322388"/>
            <a:ext cx="2081212" cy="43894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1060">
            <a:extLst>
              <a:ext uri="{FF2B5EF4-FFF2-40B4-BE49-F238E27FC236}">
                <a16:creationId xmlns:a16="http://schemas.microsoft.com/office/drawing/2014/main" id="{B7A29E60-75BE-4BCD-9D29-72AD9982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4849813"/>
            <a:ext cx="1560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 dirty="0" err="1">
                <a:latin typeface="+mn-lt"/>
              </a:rPr>
              <a:t>Tetratrichomonas</a:t>
            </a:r>
            <a:endParaRPr lang="cs-CZ" altLang="cs-CZ" sz="1400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 dirty="0">
                <a:latin typeface="+mn-lt"/>
              </a:rPr>
              <a:t> </a:t>
            </a:r>
            <a:r>
              <a:rPr lang="cs-CZ" altLang="cs-CZ" sz="1400" i="1" dirty="0" err="1">
                <a:latin typeface="+mn-lt"/>
              </a:rPr>
              <a:t>gallinarum</a:t>
            </a:r>
            <a:endParaRPr lang="cs-CZ" altLang="cs-CZ" sz="1400" i="1" dirty="0">
              <a:latin typeface="+mn-lt"/>
            </a:endParaRPr>
          </a:p>
        </p:txBody>
      </p:sp>
      <p:sp>
        <p:nvSpPr>
          <p:cNvPr id="20487" name="Text Box 1060">
            <a:extLst>
              <a:ext uri="{FF2B5EF4-FFF2-40B4-BE49-F238E27FC236}">
                <a16:creationId xmlns:a16="http://schemas.microsoft.com/office/drawing/2014/main" id="{0DE2EC77-0717-43A6-A617-9EDECBF47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738" y="5786438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>
                <a:latin typeface="+mn-lt"/>
              </a:rPr>
              <a:t>Simplicimonas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>
                <a:latin typeface="+mn-lt"/>
              </a:rPr>
              <a:t>moskowitzi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F1EEC1B-5C8E-46AC-AA6E-810C14344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Metamonada - Parabasalia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8CD24F19-7FC3-4665-897B-F1073C2B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438" y="1268760"/>
            <a:ext cx="399891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 původním stavu 4 bičíky, z toho 1 zpětný, někdy </a:t>
            </a:r>
            <a:r>
              <a:rPr lang="cs-CZ" altLang="cs-CZ" sz="1800" dirty="0" err="1">
                <a:cs typeface="Arial" panose="020B0604020202020204" pitchFamily="34" charset="0"/>
              </a:rPr>
              <a:t>undulující</a:t>
            </a:r>
            <a:r>
              <a:rPr lang="cs-CZ" altLang="cs-CZ" sz="1800" dirty="0">
                <a:cs typeface="Arial" panose="020B0604020202020204" pitchFamily="34" charset="0"/>
              </a:rPr>
              <a:t> membrána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b="1" dirty="0">
                <a:cs typeface="Arial" panose="020B0604020202020204" pitchFamily="34" charset="0"/>
              </a:rPr>
              <a:t> Úplná ztráta </a:t>
            </a:r>
            <a:r>
              <a:rPr lang="cs-CZ" altLang="cs-CZ" sz="1800" b="1" dirty="0" err="1">
                <a:cs typeface="Arial" panose="020B0604020202020204" pitchFamily="34" charset="0"/>
              </a:rPr>
              <a:t>exkavátnách</a:t>
            </a:r>
            <a:r>
              <a:rPr lang="cs-CZ" altLang="cs-CZ" sz="1800" b="1" dirty="0">
                <a:cs typeface="Arial" panose="020B0604020202020204" pitchFamily="34" charset="0"/>
              </a:rPr>
              <a:t> znaků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Jako jediné </a:t>
            </a:r>
            <a:r>
              <a:rPr lang="cs-CZ" altLang="cs-CZ" sz="1800" dirty="0" err="1">
                <a:cs typeface="Arial" panose="020B0604020202020204" pitchFamily="34" charset="0"/>
              </a:rPr>
              <a:t>metamonády</a:t>
            </a:r>
            <a:r>
              <a:rPr lang="cs-CZ" altLang="cs-CZ" sz="1800" dirty="0">
                <a:cs typeface="Arial" panose="020B0604020202020204" pitchFamily="34" charset="0"/>
              </a:rPr>
              <a:t> mají dobře vyvinutý Golgi, je navěšený na žíhané fibrily – </a:t>
            </a:r>
            <a:r>
              <a:rPr lang="cs-CZ" altLang="cs-CZ" sz="1800" dirty="0" err="1">
                <a:cs typeface="Arial" panose="020B0604020202020204" pitchFamily="34" charset="0"/>
              </a:rPr>
              <a:t>parabazální</a:t>
            </a:r>
            <a:r>
              <a:rPr lang="cs-CZ" altLang="cs-CZ" sz="1800" dirty="0">
                <a:cs typeface="Arial" panose="020B0604020202020204" pitchFamily="34" charset="0"/>
              </a:rPr>
              <a:t> aparát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Vnitřní </a:t>
            </a:r>
            <a:r>
              <a:rPr lang="cs-CZ" altLang="cs-CZ" sz="1800" dirty="0" err="1">
                <a:cs typeface="Arial" panose="020B0604020202020204" pitchFamily="34" charset="0"/>
              </a:rPr>
              <a:t>mikrotubulární</a:t>
            </a:r>
            <a:r>
              <a:rPr lang="cs-CZ" altLang="cs-CZ" sz="1800" dirty="0">
                <a:cs typeface="Arial" panose="020B0604020202020204" pitchFamily="34" charset="0"/>
              </a:rPr>
              <a:t> kostra – </a:t>
            </a:r>
            <a:r>
              <a:rPr lang="cs-CZ" altLang="cs-CZ" sz="1800" dirty="0" err="1">
                <a:cs typeface="Arial" panose="020B0604020202020204" pitchFamily="34" charset="0"/>
              </a:rPr>
              <a:t>axostyl</a:t>
            </a:r>
            <a:r>
              <a:rPr lang="cs-CZ" altLang="cs-CZ" sz="1800" dirty="0">
                <a:cs typeface="Arial" panose="020B0604020202020204" pitchFamily="34" charset="0"/>
              </a:rPr>
              <a:t> a </a:t>
            </a:r>
            <a:r>
              <a:rPr lang="cs-CZ" altLang="cs-CZ" sz="1800" dirty="0" err="1">
                <a:cs typeface="Arial" panose="020B0604020202020204" pitchFamily="34" charset="0"/>
              </a:rPr>
              <a:t>pelta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Hydrogenosomy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Někdy </a:t>
            </a:r>
            <a:r>
              <a:rPr lang="cs-CZ" altLang="cs-CZ" sz="1800" dirty="0" err="1">
                <a:cs typeface="Arial" panose="020B0604020202020204" pitchFamily="34" charset="0"/>
              </a:rPr>
              <a:t>undulující</a:t>
            </a:r>
            <a:r>
              <a:rPr lang="cs-CZ" altLang="cs-CZ" sz="1800" dirty="0">
                <a:cs typeface="Arial" panose="020B0604020202020204" pitchFamily="34" charset="0"/>
              </a:rPr>
              <a:t> membrána</a:t>
            </a:r>
            <a:endParaRPr lang="cs-CZ" altLang="cs-CZ" sz="12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Převážně endobiotické druhy, sekundárně opět volně žijící</a:t>
            </a:r>
          </a:p>
        </p:txBody>
      </p:sp>
      <p:pic>
        <p:nvPicPr>
          <p:cNvPr id="21508" name="Picture 3">
            <a:extLst>
              <a:ext uri="{FF2B5EF4-FFF2-40B4-BE49-F238E27FC236}">
                <a16:creationId xmlns:a16="http://schemas.microsoft.com/office/drawing/2014/main" id="{0773D179-DB7A-4FB7-8689-E2FB28EC7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393825"/>
            <a:ext cx="1533525" cy="3390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4">
            <a:extLst>
              <a:ext uri="{FF2B5EF4-FFF2-40B4-BE49-F238E27FC236}">
                <a16:creationId xmlns:a16="http://schemas.microsoft.com/office/drawing/2014/main" id="{D0584383-3272-46CD-841F-58B78EA1A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1322388"/>
            <a:ext cx="2081212" cy="43894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1060">
            <a:extLst>
              <a:ext uri="{FF2B5EF4-FFF2-40B4-BE49-F238E27FC236}">
                <a16:creationId xmlns:a16="http://schemas.microsoft.com/office/drawing/2014/main" id="{B7A29E60-75BE-4BCD-9D29-72AD99829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4849813"/>
            <a:ext cx="1560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 dirty="0" err="1">
                <a:latin typeface="+mn-lt"/>
              </a:rPr>
              <a:t>Tetratrichomonas</a:t>
            </a:r>
            <a:endParaRPr lang="cs-CZ" altLang="cs-CZ" sz="1400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 dirty="0">
                <a:latin typeface="+mn-lt"/>
              </a:rPr>
              <a:t> </a:t>
            </a:r>
            <a:r>
              <a:rPr lang="cs-CZ" altLang="cs-CZ" sz="1400" i="1" dirty="0" err="1">
                <a:latin typeface="+mn-lt"/>
              </a:rPr>
              <a:t>gallinarum</a:t>
            </a:r>
            <a:endParaRPr lang="cs-CZ" altLang="cs-CZ" sz="1400" i="1" dirty="0">
              <a:latin typeface="+mn-lt"/>
            </a:endParaRPr>
          </a:p>
        </p:txBody>
      </p:sp>
      <p:sp>
        <p:nvSpPr>
          <p:cNvPr id="20487" name="Text Box 1060">
            <a:extLst>
              <a:ext uri="{FF2B5EF4-FFF2-40B4-BE49-F238E27FC236}">
                <a16:creationId xmlns:a16="http://schemas.microsoft.com/office/drawing/2014/main" id="{0DE2EC77-0717-43A6-A617-9EDECBF47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738" y="5786438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>
                <a:latin typeface="+mn-lt"/>
              </a:rPr>
              <a:t>Simplicimonas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i="1">
                <a:latin typeface="+mn-lt"/>
              </a:rPr>
              <a:t>moskowitzi</a:t>
            </a:r>
          </a:p>
        </p:txBody>
      </p:sp>
      <p:pic>
        <p:nvPicPr>
          <p:cNvPr id="2" name="Tritrichomonas">
            <a:hlinkClick r:id="" action="ppaction://media"/>
            <a:extLst>
              <a:ext uri="{FF2B5EF4-FFF2-40B4-BE49-F238E27FC236}">
                <a16:creationId xmlns:a16="http://schemas.microsoft.com/office/drawing/2014/main" id="{809ACC97-65B8-40A4-8873-F8F1B57894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5408" y="1034405"/>
            <a:ext cx="6684235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F5B2C46-C3A0-4F3E-BDCE-F6B674285A75}"/>
              </a:ext>
            </a:extLst>
          </p:cNvPr>
          <p:cNvSpPr/>
          <p:nvPr/>
        </p:nvSpPr>
        <p:spPr>
          <a:xfrm>
            <a:off x="1042988" y="1268413"/>
            <a:ext cx="6842125" cy="5329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31AD9735-BB3C-473F-81AF-FE420F152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Metamonada - Parabasalia</a:t>
            </a:r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56B0D3F4-BD5C-48E6-A151-1D3EB70B7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0113" y="5500688"/>
            <a:ext cx="838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22533" name="Picture 10" descr="auto0">
            <a:extLst>
              <a:ext uri="{FF2B5EF4-FFF2-40B4-BE49-F238E27FC236}">
                <a16:creationId xmlns:a16="http://schemas.microsoft.com/office/drawing/2014/main" id="{706D7AC2-2B7D-4EDA-BCBC-297FA3B7F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4313"/>
            <a:ext cx="1366838" cy="4824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11">
            <a:extLst>
              <a:ext uri="{FF2B5EF4-FFF2-40B4-BE49-F238E27FC236}">
                <a16:creationId xmlns:a16="http://schemas.microsoft.com/office/drawing/2014/main" id="{DF562408-DF1F-4FD0-9211-7CC3F0765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975" y="3059113"/>
            <a:ext cx="6127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Pelta</a:t>
            </a:r>
          </a:p>
        </p:txBody>
      </p:sp>
      <p:pic>
        <p:nvPicPr>
          <p:cNvPr id="22535" name="Picture 13" descr="tricho-mastigont">
            <a:extLst>
              <a:ext uri="{FF2B5EF4-FFF2-40B4-BE49-F238E27FC236}">
                <a16:creationId xmlns:a16="http://schemas.microsoft.com/office/drawing/2014/main" id="{ABC36F79-219A-4801-921E-FB579E5A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1916113"/>
            <a:ext cx="39322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14">
            <a:extLst>
              <a:ext uri="{FF2B5EF4-FFF2-40B4-BE49-F238E27FC236}">
                <a16:creationId xmlns:a16="http://schemas.microsoft.com/office/drawing/2014/main" id="{764D2C24-10E9-47D1-B637-9DDE97978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975" y="3414713"/>
            <a:ext cx="118745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Parabazální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aparát</a:t>
            </a:r>
          </a:p>
        </p:txBody>
      </p:sp>
      <p:sp>
        <p:nvSpPr>
          <p:cNvPr id="22537" name="Line 15">
            <a:extLst>
              <a:ext uri="{FF2B5EF4-FFF2-40B4-BE49-F238E27FC236}">
                <a16:creationId xmlns:a16="http://schemas.microsoft.com/office/drawing/2014/main" id="{9740275A-297E-44DE-B076-308C2DDB3D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30575" y="2449513"/>
            <a:ext cx="2133600" cy="838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Line 16">
            <a:extLst>
              <a:ext uri="{FF2B5EF4-FFF2-40B4-BE49-F238E27FC236}">
                <a16:creationId xmlns:a16="http://schemas.microsoft.com/office/drawing/2014/main" id="{82ECB6A4-1137-4CCE-BDC8-6347C0F64E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59175" y="3821113"/>
            <a:ext cx="1447800" cy="7620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9" name="Text Box 18">
            <a:extLst>
              <a:ext uri="{FF2B5EF4-FFF2-40B4-BE49-F238E27FC236}">
                <a16:creationId xmlns:a16="http://schemas.microsoft.com/office/drawing/2014/main" id="{E982A080-A3EC-40BA-8858-E65AD683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5" y="4659313"/>
            <a:ext cx="7889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 Narrow" panose="020B0606020202030204" pitchFamily="34" charset="0"/>
              </a:rPr>
              <a:t>Axostyl</a:t>
            </a:r>
          </a:p>
        </p:txBody>
      </p:sp>
      <p:sp>
        <p:nvSpPr>
          <p:cNvPr id="22540" name="Line 19">
            <a:extLst>
              <a:ext uri="{FF2B5EF4-FFF2-40B4-BE49-F238E27FC236}">
                <a16:creationId xmlns:a16="http://schemas.microsoft.com/office/drawing/2014/main" id="{FDE9C485-A56D-4CEC-B3B5-285E86DE50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9019" y="4616245"/>
            <a:ext cx="840556" cy="19546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1" name="Line 20">
            <a:extLst>
              <a:ext uri="{FF2B5EF4-FFF2-40B4-BE49-F238E27FC236}">
                <a16:creationId xmlns:a16="http://schemas.microsoft.com/office/drawing/2014/main" id="{C0EB8704-DAFE-4530-9BDF-F6DEF2B69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4811713"/>
            <a:ext cx="2514600" cy="9144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2" name="Rectangle 5">
            <a:extLst>
              <a:ext uri="{FF2B5EF4-FFF2-40B4-BE49-F238E27FC236}">
                <a16:creationId xmlns:a16="http://schemas.microsoft.com/office/drawing/2014/main" id="{EDAAE63E-A430-41E8-9BEA-A42CCCA21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5726113"/>
            <a:ext cx="838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D16EF57-0A67-449E-9A30-7FB6E20F0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Metamonada - Parabasalia</a:t>
            </a:r>
          </a:p>
        </p:txBody>
      </p:sp>
      <p:graphicFrame>
        <p:nvGraphicFramePr>
          <p:cNvPr id="32803" name="Object 35">
            <a:extLst>
              <a:ext uri="{FF2B5EF4-FFF2-40B4-BE49-F238E27FC236}">
                <a16:creationId xmlns:a16="http://schemas.microsoft.com/office/drawing/2014/main" id="{C6266D77-57A3-4B5F-A065-CDBEF68195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25" y="3500438"/>
          <a:ext cx="7391400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042650" imgH="1623625" progId="Photoshop.Image.6">
                  <p:embed/>
                </p:oleObj>
              </mc:Choice>
              <mc:Fallback>
                <p:oleObj name="Image" r:id="rId2" imgW="4042650" imgH="1623625" progId="Photoshop.Image.6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3500438"/>
                        <a:ext cx="7391400" cy="29686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2" descr="hydrogenosome">
            <a:extLst>
              <a:ext uri="{FF2B5EF4-FFF2-40B4-BE49-F238E27FC236}">
                <a16:creationId xmlns:a16="http://schemas.microsoft.com/office/drawing/2014/main" id="{6B237843-B21F-49A2-A3EC-0122288AD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52513"/>
            <a:ext cx="3889375" cy="2097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062CBD4-31B1-4D43-8549-7E3D193113AC}"/>
              </a:ext>
            </a:extLst>
          </p:cNvPr>
          <p:cNvSpPr/>
          <p:nvPr/>
        </p:nvSpPr>
        <p:spPr>
          <a:xfrm>
            <a:off x="4108450" y="3205163"/>
            <a:ext cx="4883150" cy="3576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91A7CC0-2523-4503-9971-25F9EA6FD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>
                <a:cs typeface="Arial" panose="020B0604020202020204" pitchFamily="34" charset="0"/>
              </a:rPr>
              <a:t>Parabasalia – „malé“ trichomonády</a:t>
            </a:r>
          </a:p>
        </p:txBody>
      </p:sp>
      <p:pic>
        <p:nvPicPr>
          <p:cNvPr id="24580" name="Picture 3" descr="auto0">
            <a:extLst>
              <a:ext uri="{FF2B5EF4-FFF2-40B4-BE49-F238E27FC236}">
                <a16:creationId xmlns:a16="http://schemas.microsoft.com/office/drawing/2014/main" id="{1DFD8BC3-F11C-4D5D-8B5E-251C0EF02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81300"/>
            <a:ext cx="1258888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1" name="Object 4">
            <a:extLst>
              <a:ext uri="{FF2B5EF4-FFF2-40B4-BE49-F238E27FC236}">
                <a16:creationId xmlns:a16="http://schemas.microsoft.com/office/drawing/2014/main" id="{8FC6CD90-8DD5-447B-83E1-5F9D637920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2800" y="5445125"/>
          <a:ext cx="1770063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6089658" imgH="5272827" progId="CorelPhotoPaint.Image.9">
                  <p:embed/>
                </p:oleObj>
              </mc:Choice>
              <mc:Fallback>
                <p:oleObj name="CorelPhotoPaint.Image.9" r:id="rId3" imgW="6089658" imgH="5272827" progId="CorelPhotoPaint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8274" r="70940" b="6827"/>
                      <a:stretch>
                        <a:fillRect/>
                      </a:stretch>
                    </p:blipFill>
                    <p:spPr bwMode="auto">
                      <a:xfrm>
                        <a:off x="7162800" y="5445125"/>
                        <a:ext cx="1770063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2" name="Picture 5" descr="monocercomonas colubrorum-moskowitsch">
            <a:extLst>
              <a:ext uri="{FF2B5EF4-FFF2-40B4-BE49-F238E27FC236}">
                <a16:creationId xmlns:a16="http://schemas.microsoft.com/office/drawing/2014/main" id="{B4C65C29-9AF4-445A-AE5E-39A9404A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89363"/>
            <a:ext cx="121443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8" descr="images">
            <a:extLst>
              <a:ext uri="{FF2B5EF4-FFF2-40B4-BE49-F238E27FC236}">
                <a16:creationId xmlns:a16="http://schemas.microsoft.com/office/drawing/2014/main" id="{A3D5BE66-24D3-41D5-8F60-C8212F735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76800"/>
            <a:ext cx="1493838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9">
            <a:extLst>
              <a:ext uri="{FF2B5EF4-FFF2-40B4-BE49-F238E27FC236}">
                <a16:creationId xmlns:a16="http://schemas.microsoft.com/office/drawing/2014/main" id="{A35F1CB2-F275-4D6E-9F19-C091CC73D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6027738"/>
            <a:ext cx="501650" cy="496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24585" name="Text Box 10">
            <a:extLst>
              <a:ext uri="{FF2B5EF4-FFF2-40B4-BE49-F238E27FC236}">
                <a16:creationId xmlns:a16="http://schemas.microsoft.com/office/drawing/2014/main" id="{1A4AC512-2617-4E39-A1C1-11A7E07B2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246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cs typeface="Arial" panose="020B0604020202020204" pitchFamily="34" charset="0"/>
              </a:rPr>
              <a:t>Trichomonas vaginalis</a:t>
            </a:r>
          </a:p>
        </p:txBody>
      </p:sp>
      <p:sp>
        <p:nvSpPr>
          <p:cNvPr id="24586" name="Text Box 11">
            <a:extLst>
              <a:ext uri="{FF2B5EF4-FFF2-40B4-BE49-F238E27FC236}">
                <a16:creationId xmlns:a16="http://schemas.microsoft.com/office/drawing/2014/main" id="{2CA34362-3FED-4C2D-98BB-C83573307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708275"/>
            <a:ext cx="2286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Původce lidské urogenitální trichomonózy. V méně rozvinutých zemích stále velmi časté onemocnění.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4587" name="Rectangle 12">
            <a:extLst>
              <a:ext uri="{FF2B5EF4-FFF2-40B4-BE49-F238E27FC236}">
                <a16:creationId xmlns:a16="http://schemas.microsoft.com/office/drawing/2014/main" id="{4C7A24F2-8F1C-4E5A-9876-93D94DAA9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6207125"/>
            <a:ext cx="142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Arial" panose="020B0604020202020204" pitchFamily="34" charset="0"/>
              </a:rPr>
              <a:t>Améboidní forma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cs typeface="Arial" panose="020B0604020202020204" pitchFamily="34" charset="0"/>
              </a:rPr>
              <a:t>na poševní sliznici</a:t>
            </a:r>
          </a:p>
        </p:txBody>
      </p:sp>
      <p:sp>
        <p:nvSpPr>
          <p:cNvPr id="24588" name="Rectangle 13">
            <a:extLst>
              <a:ext uri="{FF2B5EF4-FFF2-40B4-BE49-F238E27FC236}">
                <a16:creationId xmlns:a16="http://schemas.microsoft.com/office/drawing/2014/main" id="{6863A780-082E-4617-ACE2-A30B8980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133600"/>
            <a:ext cx="3810000" cy="464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24589" name="Picture 14" descr="auto0">
            <a:extLst>
              <a:ext uri="{FF2B5EF4-FFF2-40B4-BE49-F238E27FC236}">
                <a16:creationId xmlns:a16="http://schemas.microsoft.com/office/drawing/2014/main" id="{9A4F89CC-A4DA-4D75-B9FC-B6A7D543B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1"/>
          <a:stretch>
            <a:fillRect/>
          </a:stretch>
        </p:blipFill>
        <p:spPr bwMode="auto">
          <a:xfrm>
            <a:off x="4283075" y="3644900"/>
            <a:ext cx="944563" cy="300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5" descr="histomonas_gbw">
            <a:extLst>
              <a:ext uri="{FF2B5EF4-FFF2-40B4-BE49-F238E27FC236}">
                <a16:creationId xmlns:a16="http://schemas.microsoft.com/office/drawing/2014/main" id="{AC9659AE-C6DA-4165-B9A6-FBFDF127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819525"/>
            <a:ext cx="1360488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Rectangle 17">
            <a:extLst>
              <a:ext uri="{FF2B5EF4-FFF2-40B4-BE49-F238E27FC236}">
                <a16:creationId xmlns:a16="http://schemas.microsoft.com/office/drawing/2014/main" id="{FEAA3F46-1A9E-4276-95BB-68A273BD1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257800"/>
            <a:ext cx="685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24592" name="Text Box 18">
            <a:extLst>
              <a:ext uri="{FF2B5EF4-FFF2-40B4-BE49-F238E27FC236}">
                <a16:creationId xmlns:a16="http://schemas.microsoft.com/office/drawing/2014/main" id="{50B1BF0E-9541-41D2-A313-4960FF297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387725"/>
            <a:ext cx="1814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Monocercomonas</a:t>
            </a:r>
          </a:p>
        </p:txBody>
      </p:sp>
      <p:sp>
        <p:nvSpPr>
          <p:cNvPr id="24593" name="Text Box 19">
            <a:extLst>
              <a:ext uri="{FF2B5EF4-FFF2-40B4-BE49-F238E27FC236}">
                <a16:creationId xmlns:a16="http://schemas.microsoft.com/office/drawing/2014/main" id="{9D6DA83C-EE02-4830-B426-48F933814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450" y="3205163"/>
            <a:ext cx="152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Tritrichomonas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foetus</a:t>
            </a:r>
          </a:p>
        </p:txBody>
      </p:sp>
      <p:sp>
        <p:nvSpPr>
          <p:cNvPr id="24594" name="Text Box 20">
            <a:extLst>
              <a:ext uri="{FF2B5EF4-FFF2-40B4-BE49-F238E27FC236}">
                <a16:creationId xmlns:a16="http://schemas.microsoft.com/office/drawing/2014/main" id="{598EB903-CEA2-43E3-8066-3E0D69626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3387725"/>
            <a:ext cx="12668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Histomonas</a:t>
            </a:r>
          </a:p>
        </p:txBody>
      </p:sp>
      <p:sp>
        <p:nvSpPr>
          <p:cNvPr id="24595" name="Text Box 21">
            <a:extLst>
              <a:ext uri="{FF2B5EF4-FFF2-40B4-BE49-F238E27FC236}">
                <a16:creationId xmlns:a16="http://schemas.microsoft.com/office/drawing/2014/main" id="{6EAE0B71-28B5-4119-B3C8-92B469603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208588"/>
            <a:ext cx="1403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Dientamoeba</a:t>
            </a:r>
          </a:p>
        </p:txBody>
      </p:sp>
      <p:sp>
        <p:nvSpPr>
          <p:cNvPr id="24596" name="Text Box 22">
            <a:extLst>
              <a:ext uri="{FF2B5EF4-FFF2-40B4-BE49-F238E27FC236}">
                <a16:creationId xmlns:a16="http://schemas.microsoft.com/office/drawing/2014/main" id="{B8AB97A9-C03B-417B-BE42-1C812FF9A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5715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Většinou neškodní komenzálové střev hmyzu a obratlovců. Několik druhů je parazitických, jiné druhy jsou volně žijící.</a:t>
            </a:r>
          </a:p>
        </p:txBody>
      </p:sp>
      <p:pic>
        <p:nvPicPr>
          <p:cNvPr id="24598" name="Picture 22">
            <a:extLst>
              <a:ext uri="{FF2B5EF4-FFF2-40B4-BE49-F238E27FC236}">
                <a16:creationId xmlns:a16="http://schemas.microsoft.com/office/drawing/2014/main" id="{265FCEF8-3A3F-4C11-8BDD-0BC4A29E9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250758" cy="12234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5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4285F530-5C38-4451-A73E-1F940B4CE11B}"/>
              </a:ext>
            </a:extLst>
          </p:cNvPr>
          <p:cNvSpPr/>
          <p:nvPr/>
        </p:nvSpPr>
        <p:spPr>
          <a:xfrm>
            <a:off x="0" y="3657600"/>
            <a:ext cx="91440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0B1CF5A-2189-405D-97AA-56999867726F}"/>
              </a:ext>
            </a:extLst>
          </p:cNvPr>
          <p:cNvSpPr/>
          <p:nvPr/>
        </p:nvSpPr>
        <p:spPr>
          <a:xfrm>
            <a:off x="4284663" y="838200"/>
            <a:ext cx="4859337" cy="352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D640ABB0-A21E-4D1F-91A1-A3AB766AB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Mnohobičíkatá Parabasalia</a:t>
            </a:r>
          </a:p>
        </p:txBody>
      </p:sp>
      <p:pic>
        <p:nvPicPr>
          <p:cNvPr id="25605" name="Picture 8" descr="auto0">
            <a:extLst>
              <a:ext uri="{FF2B5EF4-FFF2-40B4-BE49-F238E27FC236}">
                <a16:creationId xmlns:a16="http://schemas.microsoft.com/office/drawing/2014/main" id="{2615517A-E697-4941-A3F0-F2DEB4670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1120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auto0">
            <a:extLst>
              <a:ext uri="{FF2B5EF4-FFF2-40B4-BE49-F238E27FC236}">
                <a16:creationId xmlns:a16="http://schemas.microsoft.com/office/drawing/2014/main" id="{2A57067D-34AC-41B1-AA6B-C47C01AAF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143000"/>
            <a:ext cx="15113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auto0">
            <a:extLst>
              <a:ext uri="{FF2B5EF4-FFF2-40B4-BE49-F238E27FC236}">
                <a16:creationId xmlns:a16="http://schemas.microsoft.com/office/drawing/2014/main" id="{77BB2247-0ACF-4F64-B8F9-B497C2BE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"/>
          <a:stretch>
            <a:fillRect/>
          </a:stretch>
        </p:blipFill>
        <p:spPr bwMode="auto">
          <a:xfrm>
            <a:off x="6948488" y="3994150"/>
            <a:ext cx="863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auto0">
            <a:extLst>
              <a:ext uri="{FF2B5EF4-FFF2-40B4-BE49-F238E27FC236}">
                <a16:creationId xmlns:a16="http://schemas.microsoft.com/office/drawing/2014/main" id="{537E114C-D125-4470-98A5-5DAF75BC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1331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9">
            <a:extLst>
              <a:ext uri="{FF2B5EF4-FFF2-40B4-BE49-F238E27FC236}">
                <a16:creationId xmlns:a16="http://schemas.microsoft.com/office/drawing/2014/main" id="{7A8358FB-1B0D-4BBF-80A6-14A94C1A1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89038" y="3657600"/>
            <a:ext cx="95758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                                        Calonympha                         Holomastigotoides                    Spirotrichonympha</a:t>
            </a:r>
          </a:p>
        </p:txBody>
      </p:sp>
      <p:sp>
        <p:nvSpPr>
          <p:cNvPr id="25610" name="Text Box 21">
            <a:extLst>
              <a:ext uri="{FF2B5EF4-FFF2-40B4-BE49-F238E27FC236}">
                <a16:creationId xmlns:a16="http://schemas.microsoft.com/office/drawing/2014/main" id="{4A0CFFF3-2A46-4A5B-9FFC-C4EEF810B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838200"/>
            <a:ext cx="495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  Lophomonas              Joenia            Trichonympha</a:t>
            </a:r>
          </a:p>
        </p:txBody>
      </p:sp>
      <p:sp>
        <p:nvSpPr>
          <p:cNvPr id="25611" name="Text Box 23">
            <a:extLst>
              <a:ext uri="{FF2B5EF4-FFF2-40B4-BE49-F238E27FC236}">
                <a16:creationId xmlns:a16="http://schemas.microsoft.com/office/drawing/2014/main" id="{13C20277-4DF4-46F3-94C4-20055DA04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39798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Největší diverzita je u „nižších“ termitů a dřevožravých švábů. Popsáno několik set druhů, často gigantické formy se zmnoženými bičíky, jádry („brvitky“, jsou však polyfyletické). Jsou to striktní anaerobové a nedokážou žít mimo hostitele. Pomáhají mu trávit celulózu.</a:t>
            </a:r>
          </a:p>
        </p:txBody>
      </p:sp>
      <p:pic>
        <p:nvPicPr>
          <p:cNvPr id="25612" name="Picture 22" descr="calonympha_gbw">
            <a:extLst>
              <a:ext uri="{FF2B5EF4-FFF2-40B4-BE49-F238E27FC236}">
                <a16:creationId xmlns:a16="http://schemas.microsoft.com/office/drawing/2014/main" id="{BB2ACEFB-6DBB-4749-9DB2-024E6166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329113"/>
            <a:ext cx="2667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2" descr="auto0">
            <a:extLst>
              <a:ext uri="{FF2B5EF4-FFF2-40B4-BE49-F238E27FC236}">
                <a16:creationId xmlns:a16="http://schemas.microsoft.com/office/drawing/2014/main" id="{31C5775E-7442-4A7C-B4F4-94060265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/>
          <a:stretch>
            <a:fillRect/>
          </a:stretch>
        </p:blipFill>
        <p:spPr bwMode="auto">
          <a:xfrm>
            <a:off x="3559175" y="4146550"/>
            <a:ext cx="194945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Rectangle 2049">
            <a:extLst>
              <a:ext uri="{FF2B5EF4-FFF2-40B4-BE49-F238E27FC236}">
                <a16:creationId xmlns:a16="http://schemas.microsoft.com/office/drawing/2014/main" id="{9178FB82-7833-4688-BD7F-FE5FAA84A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284538"/>
            <a:ext cx="14287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25615" name="Rectangle 2050">
            <a:extLst>
              <a:ext uri="{FF2B5EF4-FFF2-40B4-BE49-F238E27FC236}">
                <a16:creationId xmlns:a16="http://schemas.microsoft.com/office/drawing/2014/main" id="{0BA1137C-BD91-4742-A2D6-3370CD731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1196975"/>
            <a:ext cx="287337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25616" name="Rectangle 2051">
            <a:extLst>
              <a:ext uri="{FF2B5EF4-FFF2-40B4-BE49-F238E27FC236}">
                <a16:creationId xmlns:a16="http://schemas.microsoft.com/office/drawing/2014/main" id="{01396670-9C13-4A0C-8A0D-90BB8A934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6597650"/>
            <a:ext cx="142875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2" descr="Deltotrichonympha_1 dlouha 185 um.tif">
            <a:extLst>
              <a:ext uri="{FF2B5EF4-FFF2-40B4-BE49-F238E27FC236}">
                <a16:creationId xmlns:a16="http://schemas.microsoft.com/office/drawing/2014/main" id="{385E7418-6B95-48CF-B3FC-763D2ECA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79488"/>
            <a:ext cx="3721100" cy="415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ovéPole 3">
            <a:extLst>
              <a:ext uri="{FF2B5EF4-FFF2-40B4-BE49-F238E27FC236}">
                <a16:creationId xmlns:a16="http://schemas.microsoft.com/office/drawing/2014/main" id="{B87EF738-2712-4C8D-9DEE-B5804A17B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148263"/>
            <a:ext cx="7600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Trichonympha</a:t>
            </a:r>
            <a:r>
              <a:rPr lang="cs-CZ" altLang="cs-CZ" sz="1600">
                <a:cs typeface="Arial" panose="020B0604020202020204" pitchFamily="34" charset="0"/>
              </a:rPr>
              <a:t> sp.180</a:t>
            </a:r>
            <a:r>
              <a:rPr lang="el-GR" altLang="cs-CZ" sz="1600">
                <a:cs typeface="Arial" panose="020B0604020202020204" pitchFamily="34" charset="0"/>
              </a:rPr>
              <a:t> μ</a:t>
            </a:r>
            <a:r>
              <a:rPr lang="cs-CZ" altLang="cs-CZ" sz="1600">
                <a:cs typeface="Arial" panose="020B0604020202020204" pitchFamily="34" charset="0"/>
              </a:rPr>
              <a:t>m</a:t>
            </a:r>
            <a:r>
              <a:rPr lang="cs-CZ" altLang="cs-CZ" sz="1600" i="1">
                <a:cs typeface="Arial" panose="020B0604020202020204" pitchFamily="34" charset="0"/>
              </a:rPr>
              <a:t>                                                Staurojoenina</a:t>
            </a:r>
            <a:r>
              <a:rPr lang="cs-CZ" altLang="cs-CZ" sz="1600">
                <a:cs typeface="Arial" panose="020B0604020202020204" pitchFamily="34" charset="0"/>
              </a:rPr>
              <a:t> sp. 150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m</a:t>
            </a:r>
            <a:endParaRPr lang="cs-CZ" altLang="cs-CZ" sz="1600" i="1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cs typeface="Arial" panose="020B0604020202020204" pitchFamily="34" charset="0"/>
              </a:rPr>
              <a:t>https://www.youtube.com/watch?v=RlynCW7viIE</a:t>
            </a:r>
            <a:r>
              <a:rPr lang="cs-CZ" altLang="cs-CZ" sz="1600">
                <a:cs typeface="Arial" panose="020B0604020202020204" pitchFamily="34" charset="0"/>
              </a:rPr>
              <a:t>        </a:t>
            </a:r>
          </a:p>
        </p:txBody>
      </p:sp>
      <p:pic>
        <p:nvPicPr>
          <p:cNvPr id="26628" name="Obrázek 1" descr="Staurjoenina_01 dlouha 146 um.tif">
            <a:extLst>
              <a:ext uri="{FF2B5EF4-FFF2-40B4-BE49-F238E27FC236}">
                <a16:creationId xmlns:a16="http://schemas.microsoft.com/office/drawing/2014/main" id="{9FCA930F-1E1C-4CE5-B94D-75317FDDF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38" y="971550"/>
            <a:ext cx="3368675" cy="4175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2">
            <a:extLst>
              <a:ext uri="{FF2B5EF4-FFF2-40B4-BE49-F238E27FC236}">
                <a16:creationId xmlns:a16="http://schemas.microsoft.com/office/drawing/2014/main" id="{174E0BA9-D72F-4532-BB70-EE16A4E30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5732463"/>
            <a:ext cx="1285875" cy="100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ovéPole 3">
            <a:extLst>
              <a:ext uri="{FF2B5EF4-FFF2-40B4-BE49-F238E27FC236}">
                <a16:creationId xmlns:a16="http://schemas.microsoft.com/office/drawing/2014/main" id="{6DF4ABB3-51A9-48AA-AC4E-FDA50226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0863" y="6186488"/>
            <a:ext cx="3019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Hypotrichomonas acosta </a:t>
            </a:r>
            <a:r>
              <a:rPr lang="cs-CZ" altLang="cs-CZ" sz="1600">
                <a:cs typeface="Arial" panose="020B0604020202020204" pitchFamily="34" charset="0"/>
              </a:rPr>
              <a:t>8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m</a:t>
            </a:r>
          </a:p>
        </p:txBody>
      </p:sp>
      <p:sp>
        <p:nvSpPr>
          <p:cNvPr id="26631" name="Rectangle 3">
            <a:extLst>
              <a:ext uri="{FF2B5EF4-FFF2-40B4-BE49-F238E27FC236}">
                <a16:creationId xmlns:a16="http://schemas.microsoft.com/office/drawing/2014/main" id="{FE45F734-9B64-4AC8-8147-D126A6ED9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Mnohobičíkatá Parabasalia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AEA946FD-E2CB-FBBB-5771-6DA1D488C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908050"/>
            <a:ext cx="7651750" cy="5545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2A7072-6A6B-EE9A-DDA1-5B0B549C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61" y="930153"/>
            <a:ext cx="7477055" cy="5523035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5F19ACB0-A1C5-4995-BA62-BA3ED6A82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14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4400" b="1" dirty="0" err="1">
                <a:cs typeface="Arial" panose="020B0604020202020204" pitchFamily="34" charset="0"/>
              </a:rPr>
              <a:t>Exkavátní</a:t>
            </a:r>
            <a:r>
              <a:rPr lang="cs-CZ" altLang="cs-CZ" sz="4400" b="1" dirty="0">
                <a:cs typeface="Arial" panose="020B0604020202020204" pitchFamily="34" charset="0"/>
              </a:rPr>
              <a:t> organismy</a:t>
            </a:r>
          </a:p>
        </p:txBody>
      </p:sp>
      <p:sp>
        <p:nvSpPr>
          <p:cNvPr id="5" name="Oval 9">
            <a:extLst>
              <a:ext uri="{FF2B5EF4-FFF2-40B4-BE49-F238E27FC236}">
                <a16:creationId xmlns:a16="http://schemas.microsoft.com/office/drawing/2014/main" id="{C9E10B3B-C0F8-4AD4-A197-FA37DAB2A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402" y="5024457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5995E661-BFEA-453C-98AD-11D519207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402" y="516948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217C2B31-DDFC-45EF-BBB1-DB4124EC0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518440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E3A6310-A1D5-4D36-9635-E45478341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Exkavátní</a:t>
            </a:r>
            <a:r>
              <a:rPr lang="cs-CZ" altLang="cs-CZ" sz="4400" dirty="0">
                <a:cs typeface="Arial" panose="020B0604020202020204" pitchFamily="34" charset="0"/>
              </a:rPr>
              <a:t> organismy</a:t>
            </a:r>
          </a:p>
        </p:txBody>
      </p:sp>
    </p:spTree>
    <p:extLst>
      <p:ext uri="{BB962C8B-B14F-4D97-AF65-F5344CB8AC3E}">
        <p14:creationId xmlns:p14="http://schemas.microsoft.com/office/powerpoint/2010/main" val="3682878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9CD1AEA-A0E4-41D4-A80B-45FB907E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53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8A5DA76-E419-40FA-BDF9-9A7076FFD62B}"/>
              </a:ext>
            </a:extLst>
          </p:cNvPr>
          <p:cNvSpPr txBox="1"/>
          <p:nvPr/>
        </p:nvSpPr>
        <p:spPr>
          <a:xfrm>
            <a:off x="5724128" y="622802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Cthulhu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macrofasciculumque</a:t>
            </a:r>
            <a:endParaRPr lang="cs-CZ" i="1" dirty="0">
              <a:latin typeface="+mn-lt"/>
            </a:endParaRPr>
          </a:p>
        </p:txBody>
      </p:sp>
      <p:pic>
        <p:nvPicPr>
          <p:cNvPr id="25604" name="Picture 4" descr="H.P. Lovecraft Poem Syncs Up Perfectly With Billy Joel's 'Piano Man'">
            <a:extLst>
              <a:ext uri="{FF2B5EF4-FFF2-40B4-BE49-F238E27FC236}">
                <a16:creationId xmlns:a16="http://schemas.microsoft.com/office/drawing/2014/main" id="{6E596176-3600-41BE-8514-69AC46568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3" r="22066"/>
          <a:stretch/>
        </p:blipFill>
        <p:spPr bwMode="auto">
          <a:xfrm>
            <a:off x="5652120" y="1124744"/>
            <a:ext cx="3159840" cy="264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1245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rikenresearch.riken.jp/images/figures/hi_4272.jpg">
            <a:extLst>
              <a:ext uri="{FF2B5EF4-FFF2-40B4-BE49-F238E27FC236}">
                <a16:creationId xmlns:a16="http://schemas.microsoft.com/office/drawing/2014/main" id="{664BFF42-C84F-4E70-8BB2-3DECF62BB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1211263"/>
            <a:ext cx="9340850" cy="839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E3ECD48C-D232-4DB1-AF74-A7D01C97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0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765D3F6-FF3F-4EC8-A04D-582330162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Termití endosymbionti</a:t>
            </a:r>
          </a:p>
        </p:txBody>
      </p:sp>
      <p:pic>
        <p:nvPicPr>
          <p:cNvPr id="29699" name="Picture 4" descr="termit">
            <a:extLst>
              <a:ext uri="{FF2B5EF4-FFF2-40B4-BE49-F238E27FC236}">
                <a16:creationId xmlns:a16="http://schemas.microsoft.com/office/drawing/2014/main" id="{7443D016-3AFD-4DB2-B220-7C53BDA2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570F893-18BA-40BA-84D7-088693D68F71}"/>
              </a:ext>
            </a:extLst>
          </p:cNvPr>
          <p:cNvSpPr/>
          <p:nvPr/>
        </p:nvSpPr>
        <p:spPr>
          <a:xfrm>
            <a:off x="0" y="1628775"/>
            <a:ext cx="5795963" cy="3887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22EEF1A-3749-430D-BBA4-AC441266E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i="1">
                <a:cs typeface="Arial" panose="020B0604020202020204" pitchFamily="34" charset="0"/>
              </a:rPr>
              <a:t>Mixotricha paradoxa</a:t>
            </a: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DC89E13A-52D6-4927-9FC6-AD3CB41B3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1285875"/>
            <a:ext cx="2419350" cy="4524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2048" descr="mixotricha_gbw">
            <a:extLst>
              <a:ext uri="{FF2B5EF4-FFF2-40B4-BE49-F238E27FC236}">
                <a16:creationId xmlns:a16="http://schemas.microsoft.com/office/drawing/2014/main" id="{30FD07FB-62E6-48ED-8200-A9F2C899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938" y="1714500"/>
            <a:ext cx="4162426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>
            <a:extLst>
              <a:ext uri="{FF2B5EF4-FFF2-40B4-BE49-F238E27FC236}">
                <a16:creationId xmlns:a16="http://schemas.microsoft.com/office/drawing/2014/main" id="{E9A4A70A-CEC4-42C8-B404-02FAE1F8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060575"/>
            <a:ext cx="2578100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0">
            <a:extLst>
              <a:ext uri="{FF2B5EF4-FFF2-40B4-BE49-F238E27FC236}">
                <a16:creationId xmlns:a16="http://schemas.microsoft.com/office/drawing/2014/main" id="{6BE80C66-895A-4A1D-9638-A670F85E5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Metamonada - Preaxostyla</a:t>
            </a:r>
          </a:p>
        </p:txBody>
      </p:sp>
      <p:pic>
        <p:nvPicPr>
          <p:cNvPr id="31747" name="Picture 4" descr="http://content10.eol.org/content/2008/12/10/22/18923_large.jpg">
            <a:extLst>
              <a:ext uri="{FF2B5EF4-FFF2-40B4-BE49-F238E27FC236}">
                <a16:creationId xmlns:a16="http://schemas.microsoft.com/office/drawing/2014/main" id="{E02FAE63-2F22-4979-BF91-9A593390C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31" y="1792288"/>
            <a:ext cx="1285875" cy="328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ovéPole 3">
            <a:extLst>
              <a:ext uri="{FF2B5EF4-FFF2-40B4-BE49-F238E27FC236}">
                <a16:creationId xmlns:a16="http://schemas.microsoft.com/office/drawing/2014/main" id="{CB886B86-42CE-4997-A9A3-6CEA30143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263" y="5157192"/>
            <a:ext cx="39135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cs typeface="Arial" panose="020B0604020202020204" pitchFamily="34" charset="0"/>
              </a:rPr>
              <a:t>Trimastigidaa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Paratrimastigida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cs typeface="Arial" panose="020B0604020202020204" pitchFamily="34" charset="0"/>
              </a:rPr>
              <a:t>volně žijící, 5 druhů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cs typeface="Arial" panose="020B0604020202020204" pitchFamily="34" charset="0"/>
              </a:rPr>
              <a:t>exkavátní</a:t>
            </a:r>
            <a:endParaRPr lang="cs-CZ" altLang="cs-CZ" sz="2000" dirty="0">
              <a:cs typeface="Arial" panose="020B0604020202020204" pitchFamily="34" charset="0"/>
            </a:endParaRPr>
          </a:p>
        </p:txBody>
      </p:sp>
      <p:pic>
        <p:nvPicPr>
          <p:cNvPr id="31749" name="Picture 6" descr="http://tolweb.org/tree/ToLimages/pyrsonympha-rl-protargol.jpg">
            <a:extLst>
              <a:ext uri="{FF2B5EF4-FFF2-40B4-BE49-F238E27FC236}">
                <a16:creationId xmlns:a16="http://schemas.microsoft.com/office/drawing/2014/main" id="{A3C469C6-6969-4366-9588-7D57A7B5F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68" y="1792288"/>
            <a:ext cx="2681288" cy="330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ovéPole 5">
            <a:extLst>
              <a:ext uri="{FF2B5EF4-FFF2-40B4-BE49-F238E27FC236}">
                <a16:creationId xmlns:a16="http://schemas.microsoft.com/office/drawing/2014/main" id="{0A5E447A-1480-4F4F-84F7-AA8B938A4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368" y="5149850"/>
            <a:ext cx="292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cs typeface="Arial" panose="020B0604020202020204" pitchFamily="34" charset="0"/>
              </a:rPr>
              <a:t>oxymonády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endobiotické, 400 druhů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neexkavátní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yrsonympha">
            <a:extLst>
              <a:ext uri="{FF2B5EF4-FFF2-40B4-BE49-F238E27FC236}">
                <a16:creationId xmlns:a16="http://schemas.microsoft.com/office/drawing/2014/main" id="{80DBC45F-7038-41D4-BF37-4FCCBE26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r="-4623"/>
          <a:stretch>
            <a:fillRect/>
          </a:stretch>
        </p:blipFill>
        <p:spPr bwMode="auto">
          <a:xfrm>
            <a:off x="2033588" y="1728788"/>
            <a:ext cx="1601787" cy="472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7" descr="monocercomonoides">
            <a:extLst>
              <a:ext uri="{FF2B5EF4-FFF2-40B4-BE49-F238E27FC236}">
                <a16:creationId xmlns:a16="http://schemas.microsoft.com/office/drawing/2014/main" id="{96232B32-626C-4C7C-A68C-631CACEA8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r="9306"/>
          <a:stretch>
            <a:fillRect/>
          </a:stretch>
        </p:blipFill>
        <p:spPr bwMode="auto">
          <a:xfrm>
            <a:off x="6516688" y="779463"/>
            <a:ext cx="234315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 Box 8">
            <a:extLst>
              <a:ext uri="{FF2B5EF4-FFF2-40B4-BE49-F238E27FC236}">
                <a16:creationId xmlns:a16="http://schemas.microsoft.com/office/drawing/2014/main" id="{65B2B6BA-0FEC-41B5-8299-CD41A49A9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4044950"/>
            <a:ext cx="2087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Monocercomonoides</a:t>
            </a:r>
            <a:endParaRPr lang="en-US" altLang="cs-CZ" sz="1600" i="1">
              <a:cs typeface="Arial" panose="020B0604020202020204" pitchFamily="34" charset="0"/>
            </a:endParaRPr>
          </a:p>
        </p:txBody>
      </p:sp>
      <p:sp>
        <p:nvSpPr>
          <p:cNvPr id="32773" name="Text Box 9">
            <a:extLst>
              <a:ext uri="{FF2B5EF4-FFF2-40B4-BE49-F238E27FC236}">
                <a16:creationId xmlns:a16="http://schemas.microsoft.com/office/drawing/2014/main" id="{53CA8386-9D89-489D-95A9-2057E3B6D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1066800"/>
            <a:ext cx="1323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Pyrsonymha</a:t>
            </a:r>
            <a:endParaRPr lang="en-US" altLang="cs-CZ" sz="1600" i="1">
              <a:cs typeface="Arial" panose="020B0604020202020204" pitchFamily="34" charset="0"/>
            </a:endParaRPr>
          </a:p>
        </p:txBody>
      </p:sp>
      <p:sp>
        <p:nvSpPr>
          <p:cNvPr id="32774" name="Text Box 10">
            <a:extLst>
              <a:ext uri="{FF2B5EF4-FFF2-40B4-BE49-F238E27FC236}">
                <a16:creationId xmlns:a16="http://schemas.microsoft.com/office/drawing/2014/main" id="{A7B1EB0D-CA19-4F2F-8E7A-C0A348939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2085975"/>
            <a:ext cx="1755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Microrhopalodina</a:t>
            </a:r>
            <a:endParaRPr lang="en-US" altLang="cs-CZ" sz="1600" i="1">
              <a:cs typeface="Arial" panose="020B0604020202020204" pitchFamily="34" charset="0"/>
            </a:endParaRPr>
          </a:p>
        </p:txBody>
      </p:sp>
      <p:sp>
        <p:nvSpPr>
          <p:cNvPr id="32775" name="Text Box 12">
            <a:extLst>
              <a:ext uri="{FF2B5EF4-FFF2-40B4-BE49-F238E27FC236}">
                <a16:creationId xmlns:a16="http://schemas.microsoft.com/office/drawing/2014/main" id="{106C5F50-CE76-4B3F-8180-19E64F628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100" y="1084263"/>
            <a:ext cx="650875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Pelta</a:t>
            </a:r>
          </a:p>
        </p:txBody>
      </p:sp>
      <p:sp>
        <p:nvSpPr>
          <p:cNvPr id="32776" name="Line 15">
            <a:extLst>
              <a:ext uri="{FF2B5EF4-FFF2-40B4-BE49-F238E27FC236}">
                <a16:creationId xmlns:a16="http://schemas.microsoft.com/office/drawing/2014/main" id="{6944FD0E-7F12-424E-B22C-2EAD562BDE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07300" y="1465263"/>
            <a:ext cx="76200" cy="457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Text Box 16">
            <a:extLst>
              <a:ext uri="{FF2B5EF4-FFF2-40B4-BE49-F238E27FC236}">
                <a16:creationId xmlns:a16="http://schemas.microsoft.com/office/drawing/2014/main" id="{11C73EC1-526A-49C7-B2FC-A57704723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2590800"/>
            <a:ext cx="1841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cs typeface="Arial" panose="020B0604020202020204" pitchFamily="34" charset="0"/>
            </a:endParaRPr>
          </a:p>
        </p:txBody>
      </p:sp>
      <p:sp>
        <p:nvSpPr>
          <p:cNvPr id="32778" name="Text Box 19">
            <a:extLst>
              <a:ext uri="{FF2B5EF4-FFF2-40B4-BE49-F238E27FC236}">
                <a16:creationId xmlns:a16="http://schemas.microsoft.com/office/drawing/2014/main" id="{FFBD1B1C-B490-4F0A-995E-05055BA7A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429125"/>
            <a:ext cx="48768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 Bez cytostomu (exkavátní znaky téměř vymizely), bez Golgi a patrné mitochondrie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 Jen endobiotické druhy, většinou endosymbionti larev hmyzu a termitů – trávení celulózy. Mají přichycovací struktury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 Časté asociace s bakteriemi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 Některé druhy se hýbou pomocí mikrotubulární struktury – axostylu</a:t>
            </a:r>
          </a:p>
        </p:txBody>
      </p:sp>
      <p:sp>
        <p:nvSpPr>
          <p:cNvPr id="32779" name="Rectangle 20">
            <a:extLst>
              <a:ext uri="{FF2B5EF4-FFF2-40B4-BE49-F238E27FC236}">
                <a16:creationId xmlns:a16="http://schemas.microsoft.com/office/drawing/2014/main" id="{DD40D6AB-7705-40C5-800F-DA5D6755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Preaxostyla - Oxymonadida</a:t>
            </a:r>
          </a:p>
        </p:txBody>
      </p:sp>
      <p:sp>
        <p:nvSpPr>
          <p:cNvPr id="32780" name="Line 14">
            <a:extLst>
              <a:ext uri="{FF2B5EF4-FFF2-40B4-BE49-F238E27FC236}">
                <a16:creationId xmlns:a16="http://schemas.microsoft.com/office/drawing/2014/main" id="{C1470858-CF86-479D-AFD3-1FF9600853F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31100" y="2684463"/>
            <a:ext cx="819150" cy="2000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2781" name="Picture 6" descr="http://tolweb.org/tree/ToLimages/pyrsonympha-rl-protargol.jpg">
            <a:extLst>
              <a:ext uri="{FF2B5EF4-FFF2-40B4-BE49-F238E27FC236}">
                <a16:creationId xmlns:a16="http://schemas.microsoft.com/office/drawing/2014/main" id="{89285440-530E-416C-A2E7-2B9E4D86A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000125"/>
            <a:ext cx="2681288" cy="3303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2" name="Picture 16">
            <a:extLst>
              <a:ext uri="{FF2B5EF4-FFF2-40B4-BE49-F238E27FC236}">
                <a16:creationId xmlns:a16="http://schemas.microsoft.com/office/drawing/2014/main" id="{23ED20E3-DE15-4DCA-A772-FE6329A6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443163"/>
            <a:ext cx="1857375" cy="352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25A683C-C15A-4CA2-85E3-A297D71608A7}"/>
              </a:ext>
            </a:extLst>
          </p:cNvPr>
          <p:cNvSpPr txBox="1"/>
          <p:nvPr/>
        </p:nvSpPr>
        <p:spPr>
          <a:xfrm>
            <a:off x="8116888" y="2819400"/>
            <a:ext cx="8223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600" dirty="0" err="1">
                <a:latin typeface="+mn-lt"/>
              </a:rPr>
              <a:t>axostyl</a:t>
            </a:r>
            <a:endParaRPr lang="cs-CZ" sz="1600" dirty="0">
              <a:latin typeface="+mn-l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>
            <a:extLst>
              <a:ext uri="{FF2B5EF4-FFF2-40B4-BE49-F238E27FC236}">
                <a16:creationId xmlns:a16="http://schemas.microsoft.com/office/drawing/2014/main" id="{AFAB9D52-C6E9-40EE-B890-C41F49535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0350"/>
            <a:ext cx="6353175" cy="551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AFACE23-2B5E-4178-AA84-B22E292AED61}"/>
              </a:ext>
            </a:extLst>
          </p:cNvPr>
          <p:cNvSpPr/>
          <p:nvPr/>
        </p:nvSpPr>
        <p:spPr>
          <a:xfrm>
            <a:off x="4716463" y="2636838"/>
            <a:ext cx="3113087" cy="3138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366E4DF-2341-4102-8DA1-5EFE884C4265}"/>
              </a:ext>
            </a:extLst>
          </p:cNvPr>
          <p:cNvSpPr txBox="1"/>
          <p:nvPr/>
        </p:nvSpPr>
        <p:spPr>
          <a:xfrm>
            <a:off x="1557338" y="2349500"/>
            <a:ext cx="18621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dirty="0" err="1">
                <a:latin typeface="+mn-lt"/>
              </a:rPr>
              <a:t>Curr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Biol</a:t>
            </a:r>
            <a:r>
              <a:rPr lang="cs-CZ" sz="1200" dirty="0">
                <a:latin typeface="+mn-lt"/>
              </a:rPr>
              <a:t> 26:1274 (2016)</a:t>
            </a:r>
          </a:p>
        </p:txBody>
      </p:sp>
      <p:pic>
        <p:nvPicPr>
          <p:cNvPr id="46085" name="Obrázek 6">
            <a:extLst>
              <a:ext uri="{FF2B5EF4-FFF2-40B4-BE49-F238E27FC236}">
                <a16:creationId xmlns:a16="http://schemas.microsoft.com/office/drawing/2014/main" id="{F1C80AC9-063A-44F5-8A11-51034A178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"/>
          <a:stretch>
            <a:fillRect/>
          </a:stretch>
        </p:blipFill>
        <p:spPr bwMode="auto">
          <a:xfrm>
            <a:off x="5357813" y="2247900"/>
            <a:ext cx="2238375" cy="3341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6A2EA4-5AD0-49EF-978F-173A5B992892}"/>
              </a:ext>
            </a:extLst>
          </p:cNvPr>
          <p:cNvSpPr txBox="1"/>
          <p:nvPr/>
        </p:nvSpPr>
        <p:spPr>
          <a:xfrm>
            <a:off x="5435600" y="5056188"/>
            <a:ext cx="212090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i="1" dirty="0" err="1">
                <a:latin typeface="+mn-lt"/>
              </a:rPr>
              <a:t>Monocercomonoides</a:t>
            </a:r>
            <a:r>
              <a:rPr lang="cs-CZ" sz="1200" i="1" dirty="0">
                <a:latin typeface="+mn-lt"/>
              </a:rPr>
              <a:t> </a:t>
            </a:r>
            <a:r>
              <a:rPr lang="cs-CZ" sz="1200" i="1" dirty="0" err="1">
                <a:latin typeface="+mn-lt"/>
              </a:rPr>
              <a:t>exilis</a:t>
            </a:r>
            <a:endParaRPr lang="cs-CZ" sz="1200" i="1" dirty="0">
              <a:latin typeface="+mn-lt"/>
            </a:endParaRPr>
          </a:p>
          <a:p>
            <a:pPr>
              <a:defRPr/>
            </a:pPr>
            <a:r>
              <a:rPr lang="cs-CZ" sz="1200" dirty="0">
                <a:latin typeface="+mn-lt"/>
              </a:rPr>
              <a:t>(</a:t>
            </a:r>
            <a:r>
              <a:rPr lang="cs-CZ" sz="1200" dirty="0" err="1">
                <a:latin typeface="+mn-lt"/>
              </a:rPr>
              <a:t>Preaxostyla</a:t>
            </a:r>
            <a:r>
              <a:rPr lang="cs-CZ" sz="1200" dirty="0">
                <a:latin typeface="+mn-lt"/>
              </a:rPr>
              <a:t>: </a:t>
            </a:r>
            <a:r>
              <a:rPr lang="cs-CZ" sz="1200" dirty="0" err="1">
                <a:latin typeface="+mn-lt"/>
              </a:rPr>
              <a:t>Oxymonadida</a:t>
            </a:r>
            <a:r>
              <a:rPr lang="cs-CZ" sz="1200" dirty="0">
                <a:latin typeface="+mn-lt"/>
              </a:rPr>
              <a:t>)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4F00FFD-0B45-40AD-A709-9CB081C527E7}"/>
              </a:ext>
            </a:extLst>
          </p:cNvPr>
          <p:cNvSpPr/>
          <p:nvPr/>
        </p:nvSpPr>
        <p:spPr>
          <a:xfrm>
            <a:off x="1606550" y="4762500"/>
            <a:ext cx="3092450" cy="295275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517D514-228B-4102-A90D-0954A280CCA6}"/>
              </a:ext>
            </a:extLst>
          </p:cNvPr>
          <p:cNvSpPr/>
          <p:nvPr/>
        </p:nvSpPr>
        <p:spPr>
          <a:xfrm>
            <a:off x="4108450" y="4603750"/>
            <a:ext cx="590550" cy="15875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CF23AAF-9039-44DA-A3A5-C4DC5BAF32DB}"/>
              </a:ext>
            </a:extLst>
          </p:cNvPr>
          <p:cNvSpPr/>
          <p:nvPr/>
        </p:nvSpPr>
        <p:spPr>
          <a:xfrm>
            <a:off x="1603375" y="5057775"/>
            <a:ext cx="771525" cy="158750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20">
            <a:extLst>
              <a:ext uri="{FF2B5EF4-FFF2-40B4-BE49-F238E27FC236}">
                <a16:creationId xmlns:a16="http://schemas.microsoft.com/office/drawing/2014/main" id="{DD40D6AB-7705-40C5-800F-DA5D6755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Anaeramoebae</a:t>
            </a:r>
            <a:r>
              <a:rPr lang="cs-CZ" altLang="cs-CZ" sz="2000" dirty="0">
                <a:cs typeface="Arial" panose="020B0604020202020204" pitchFamily="34" charset="0"/>
              </a:rPr>
              <a:t> (nově objevený kmen </a:t>
            </a:r>
            <a:r>
              <a:rPr lang="cs-CZ" altLang="cs-CZ" sz="2000" dirty="0" err="1">
                <a:cs typeface="Arial" panose="020B0604020202020204" pitchFamily="34" charset="0"/>
              </a:rPr>
              <a:t>metamonád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177C39-6AD7-497D-8219-5D6CEB1B6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6839712" cy="42260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9DBB44-AF55-4507-9A2A-ED5A426A7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2368677"/>
            <a:ext cx="5218358" cy="4489323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60CF96-61E1-4197-ABAC-03F74C07ECDC}"/>
              </a:ext>
            </a:extLst>
          </p:cNvPr>
          <p:cNvSpPr txBox="1"/>
          <p:nvPr/>
        </p:nvSpPr>
        <p:spPr>
          <a:xfrm>
            <a:off x="773178" y="559179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+mn-lt"/>
              </a:rPr>
              <a:t>Anaeramoeba </a:t>
            </a:r>
            <a:r>
              <a:rPr lang="cs-CZ" i="1" dirty="0" err="1">
                <a:latin typeface="+mn-lt"/>
              </a:rPr>
              <a:t>ignava</a:t>
            </a:r>
            <a:endParaRPr lang="cs-CZ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47605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20">
            <a:extLst>
              <a:ext uri="{FF2B5EF4-FFF2-40B4-BE49-F238E27FC236}">
                <a16:creationId xmlns:a16="http://schemas.microsoft.com/office/drawing/2014/main" id="{DD40D6AB-7705-40C5-800F-DA5D6755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Anaeramoebae</a:t>
            </a:r>
            <a:r>
              <a:rPr lang="cs-CZ" altLang="cs-CZ" sz="2000" dirty="0">
                <a:cs typeface="Arial" panose="020B0604020202020204" pitchFamily="34" charset="0"/>
              </a:rPr>
              <a:t> (nově objevená linie </a:t>
            </a:r>
            <a:r>
              <a:rPr lang="cs-CZ" altLang="cs-CZ" sz="2000" dirty="0" err="1">
                <a:cs typeface="Arial" panose="020B0604020202020204" pitchFamily="34" charset="0"/>
              </a:rPr>
              <a:t>metamonád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177C39-6AD7-497D-8219-5D6CEB1B6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6839712" cy="422605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9DBB44-AF55-4507-9A2A-ED5A426A7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9" y="2368677"/>
            <a:ext cx="5218358" cy="4489323"/>
          </a:xfrm>
          <a:prstGeom prst="rect">
            <a:avLst/>
          </a:prstGeom>
        </p:spPr>
      </p:pic>
      <p:pic>
        <p:nvPicPr>
          <p:cNvPr id="7" name="4bic sipek1a">
            <a:hlinkClick r:id="" action="ppaction://media"/>
            <a:extLst>
              <a:ext uri="{FF2B5EF4-FFF2-40B4-BE49-F238E27FC236}">
                <a16:creationId xmlns:a16="http://schemas.microsoft.com/office/drawing/2014/main" id="{C1210541-B6F6-42E6-9AFE-B1711378B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3929" y="2397317"/>
            <a:ext cx="5246766" cy="4197412"/>
          </a:xfrm>
          <a:prstGeom prst="rect">
            <a:avLst/>
          </a:prstGeom>
        </p:spPr>
      </p:pic>
      <p:pic>
        <p:nvPicPr>
          <p:cNvPr id="10" name="flamelloides time lapse">
            <a:hlinkClick r:id="" action="ppaction://media"/>
            <a:extLst>
              <a:ext uri="{FF2B5EF4-FFF2-40B4-BE49-F238E27FC236}">
                <a16:creationId xmlns:a16="http://schemas.microsoft.com/office/drawing/2014/main" id="{D37B17D3-0A4C-40B3-8417-CE32C86731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699" y="748653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9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7FDB7EF-061A-4061-8A5C-601F4B4EE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Excavata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88802F11-BD62-4E09-BDD9-5C4BB287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035893"/>
            <a:ext cx="892537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cs typeface="Arial" panose="020B0604020202020204" pitchFamily="34" charset="0"/>
              </a:rPr>
              <a:t>Discoba</a:t>
            </a: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(</a:t>
            </a:r>
            <a:r>
              <a:rPr lang="cs-CZ" altLang="cs-CZ" sz="1800" dirty="0" err="1">
                <a:cs typeface="Arial" panose="020B0604020202020204" pitchFamily="34" charset="0"/>
              </a:rPr>
              <a:t>Jakobida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Heterolobosea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Euglenozoa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cs typeface="Arial" panose="020B0604020202020204" pitchFamily="34" charset="0"/>
              </a:rPr>
              <a:t>Tsukubamonas</a:t>
            </a:r>
            <a:r>
              <a:rPr lang="cs-CZ" altLang="cs-CZ" sz="18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2400" dirty="0"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cs typeface="Arial" panose="020B0604020202020204" pitchFamily="34" charset="0"/>
              </a:rPr>
              <a:t>Metamonada</a:t>
            </a:r>
            <a:r>
              <a:rPr lang="cs-CZ" altLang="cs-CZ" sz="1800" dirty="0"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cs typeface="Arial" panose="020B0604020202020204" pitchFamily="34" charset="0"/>
              </a:rPr>
              <a:t>Fornicata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Parabasalia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Preaxostyla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Anaeramoebae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i="1" dirty="0" err="1">
                <a:cs typeface="Arial" panose="020B0604020202020204" pitchFamily="34" charset="0"/>
              </a:rPr>
              <a:t>Barthelona</a:t>
            </a:r>
            <a:r>
              <a:rPr lang="cs-CZ" altLang="cs-CZ" sz="18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Ve skutečnosti nevíme, jestli jsou si ty dvě skupiny příbuzné</a:t>
            </a:r>
          </a:p>
          <a:p>
            <a:pPr eaLnBrk="1" hangingPunct="1">
              <a:spcBef>
                <a:spcPct val="0"/>
              </a:spcBef>
              <a:buNone/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 obou liniích častý zánik </a:t>
            </a:r>
            <a:r>
              <a:rPr lang="cs-CZ" altLang="cs-CZ" sz="1800" dirty="0" err="1">
                <a:cs typeface="Arial" panose="020B0604020202020204" pitchFamily="34" charset="0"/>
              </a:rPr>
              <a:t>exkavátních</a:t>
            </a:r>
            <a:r>
              <a:rPr lang="cs-CZ" altLang="cs-CZ" sz="1800" dirty="0">
                <a:cs typeface="Arial" panose="020B0604020202020204" pitchFamily="34" charset="0"/>
              </a:rPr>
              <a:t> znaků (zejména ventrální rýhy)</a:t>
            </a:r>
          </a:p>
          <a:p>
            <a:pPr eaLnBrk="1" hangingPunct="1">
              <a:spcBef>
                <a:spcPct val="0"/>
              </a:spcBef>
              <a:buNone/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Exkavátní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exkaváti</a:t>
            </a:r>
            <a:r>
              <a:rPr lang="cs-CZ" altLang="cs-CZ" sz="1800" dirty="0">
                <a:cs typeface="Arial" panose="020B0604020202020204" pitchFamily="34" charset="0"/>
              </a:rPr>
              <a:t> jsou si navzájem podobní, </a:t>
            </a:r>
            <a:r>
              <a:rPr lang="cs-CZ" altLang="cs-CZ" sz="1800" dirty="0" err="1">
                <a:cs typeface="Arial" panose="020B0604020202020204" pitchFamily="34" charset="0"/>
              </a:rPr>
              <a:t>morfostáze</a:t>
            </a:r>
            <a:endParaRPr lang="cs-CZ" altLang="cs-CZ" sz="1800" dirty="0"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355EEA0-36C1-4B43-9D5C-083F3438F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27868" r="59450" b="37262"/>
          <a:stretch/>
        </p:blipFill>
        <p:spPr>
          <a:xfrm>
            <a:off x="1475656" y="3356992"/>
            <a:ext cx="1215495" cy="233749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53F7305-4366-48F5-BF0F-FE7D56009C27}"/>
              </a:ext>
            </a:extLst>
          </p:cNvPr>
          <p:cNvSpPr txBox="1"/>
          <p:nvPr/>
        </p:nvSpPr>
        <p:spPr>
          <a:xfrm>
            <a:off x="1475656" y="6047111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Velundella</a:t>
            </a:r>
            <a:endParaRPr lang="cs-CZ" i="1" dirty="0">
              <a:latin typeface="+mn-lt"/>
            </a:endParaRPr>
          </a:p>
          <a:p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Discoba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Jakobida</a:t>
            </a:r>
            <a:r>
              <a:rPr lang="cs-CZ" dirty="0">
                <a:latin typeface="+mn-lt"/>
              </a:rPr>
              <a:t>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0C1453-1475-427D-86F1-3020A4155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30400" r="53937" b="36000"/>
          <a:stretch/>
        </p:blipFill>
        <p:spPr>
          <a:xfrm>
            <a:off x="5597049" y="3356992"/>
            <a:ext cx="1211871" cy="1938993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E7FBCE02-C40A-45B3-8648-7657C043D006}"/>
              </a:ext>
            </a:extLst>
          </p:cNvPr>
          <p:cNvSpPr txBox="1"/>
          <p:nvPr/>
        </p:nvSpPr>
        <p:spPr>
          <a:xfrm>
            <a:off x="5330527" y="604711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Aduncisulcus</a:t>
            </a:r>
            <a:endParaRPr lang="cs-CZ" i="1" dirty="0">
              <a:latin typeface="+mn-lt"/>
            </a:endParaRPr>
          </a:p>
          <a:p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Metamonada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Fornicata</a:t>
            </a:r>
            <a:r>
              <a:rPr lang="cs-CZ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50078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5B9E91D-41F4-4626-8EC0-BE32F32DE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cs typeface="Arial" panose="020B0604020202020204" pitchFamily="34" charset="0"/>
              </a:rPr>
              <a:t>Jsou Metamonada prastará?</a:t>
            </a:r>
          </a:p>
        </p:txBody>
      </p:sp>
      <p:pic>
        <p:nvPicPr>
          <p:cNvPr id="33795" name="Picture 3" descr="18S">
            <a:extLst>
              <a:ext uri="{FF2B5EF4-FFF2-40B4-BE49-F238E27FC236}">
                <a16:creationId xmlns:a16="http://schemas.microsoft.com/office/drawing/2014/main" id="{215C7F28-859E-4A8C-8F72-4FC3111F8C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0"/>
          <a:stretch>
            <a:fillRect/>
          </a:stretch>
        </p:blipFill>
        <p:spPr bwMode="auto">
          <a:xfrm>
            <a:off x="990600" y="914400"/>
            <a:ext cx="7239000" cy="5711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Freeform 4">
            <a:extLst>
              <a:ext uri="{FF2B5EF4-FFF2-40B4-BE49-F238E27FC236}">
                <a16:creationId xmlns:a16="http://schemas.microsoft.com/office/drawing/2014/main" id="{95DEDF0A-8E4E-48F6-A0F3-5E18DA30A980}"/>
              </a:ext>
            </a:extLst>
          </p:cNvPr>
          <p:cNvSpPr>
            <a:spLocks/>
          </p:cNvSpPr>
          <p:nvPr/>
        </p:nvSpPr>
        <p:spPr bwMode="auto">
          <a:xfrm>
            <a:off x="4953000" y="5257800"/>
            <a:ext cx="1455738" cy="481013"/>
          </a:xfrm>
          <a:custGeom>
            <a:avLst/>
            <a:gdLst>
              <a:gd name="T0" fmla="*/ 2147483646 w 1307"/>
              <a:gd name="T1" fmla="*/ 0 h 772"/>
              <a:gd name="T2" fmla="*/ 2147483646 w 1307"/>
              <a:gd name="T3" fmla="*/ 2147483646 h 772"/>
              <a:gd name="T4" fmla="*/ 2147483646 w 1307"/>
              <a:gd name="T5" fmla="*/ 2147483646 h 772"/>
              <a:gd name="T6" fmla="*/ 2147483646 w 1307"/>
              <a:gd name="T7" fmla="*/ 2147483646 h 772"/>
              <a:gd name="T8" fmla="*/ 2147483646 w 1307"/>
              <a:gd name="T9" fmla="*/ 2147483646 h 772"/>
              <a:gd name="T10" fmla="*/ 0 w 1307"/>
              <a:gd name="T11" fmla="*/ 2147483646 h 772"/>
              <a:gd name="T12" fmla="*/ 2147483646 w 1307"/>
              <a:gd name="T13" fmla="*/ 2147483646 h 772"/>
              <a:gd name="T14" fmla="*/ 2147483646 w 1307"/>
              <a:gd name="T15" fmla="*/ 2147483646 h 772"/>
              <a:gd name="T16" fmla="*/ 2147483646 w 1307"/>
              <a:gd name="T17" fmla="*/ 2147483646 h 772"/>
              <a:gd name="T18" fmla="*/ 2147483646 w 1307"/>
              <a:gd name="T19" fmla="*/ 2147483646 h 772"/>
              <a:gd name="T20" fmla="*/ 2147483646 w 1307"/>
              <a:gd name="T21" fmla="*/ 2147483646 h 772"/>
              <a:gd name="T22" fmla="*/ 2147483646 w 1307"/>
              <a:gd name="T23" fmla="*/ 2147483646 h 772"/>
              <a:gd name="T24" fmla="*/ 2147483646 w 1307"/>
              <a:gd name="T25" fmla="*/ 2147483646 h 772"/>
              <a:gd name="T26" fmla="*/ 2147483646 w 1307"/>
              <a:gd name="T27" fmla="*/ 2147483646 h 772"/>
              <a:gd name="T28" fmla="*/ 2147483646 w 1307"/>
              <a:gd name="T29" fmla="*/ 2147483646 h 772"/>
              <a:gd name="T30" fmla="*/ 2147483646 w 1307"/>
              <a:gd name="T31" fmla="*/ 2147483646 h 772"/>
              <a:gd name="T32" fmla="*/ 2147483646 w 1307"/>
              <a:gd name="T33" fmla="*/ 2147483646 h 772"/>
              <a:gd name="T34" fmla="*/ 2147483646 w 1307"/>
              <a:gd name="T35" fmla="*/ 2147483646 h 772"/>
              <a:gd name="T36" fmla="*/ 2147483646 w 1307"/>
              <a:gd name="T37" fmla="*/ 0 h 77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07"/>
              <a:gd name="T58" fmla="*/ 0 h 772"/>
              <a:gd name="T59" fmla="*/ 1307 w 1307"/>
              <a:gd name="T60" fmla="*/ 772 h 77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07" h="772">
                <a:moveTo>
                  <a:pt x="1194" y="0"/>
                </a:moveTo>
                <a:cubicBezTo>
                  <a:pt x="914" y="12"/>
                  <a:pt x="637" y="42"/>
                  <a:pt x="359" y="77"/>
                </a:cubicBezTo>
                <a:cubicBezTo>
                  <a:pt x="309" y="93"/>
                  <a:pt x="279" y="106"/>
                  <a:pt x="225" y="112"/>
                </a:cubicBezTo>
                <a:cubicBezTo>
                  <a:pt x="181" y="130"/>
                  <a:pt x="139" y="149"/>
                  <a:pt x="99" y="175"/>
                </a:cubicBezTo>
                <a:cubicBezTo>
                  <a:pt x="71" y="218"/>
                  <a:pt x="44" y="263"/>
                  <a:pt x="21" y="309"/>
                </a:cubicBezTo>
                <a:cubicBezTo>
                  <a:pt x="13" y="348"/>
                  <a:pt x="5" y="381"/>
                  <a:pt x="0" y="421"/>
                </a:cubicBezTo>
                <a:cubicBezTo>
                  <a:pt x="0" y="424"/>
                  <a:pt x="3" y="530"/>
                  <a:pt x="14" y="561"/>
                </a:cubicBezTo>
                <a:cubicBezTo>
                  <a:pt x="36" y="621"/>
                  <a:pt x="118" y="669"/>
                  <a:pt x="176" y="688"/>
                </a:cubicBezTo>
                <a:cubicBezTo>
                  <a:pt x="288" y="772"/>
                  <a:pt x="507" y="751"/>
                  <a:pt x="633" y="758"/>
                </a:cubicBezTo>
                <a:cubicBezTo>
                  <a:pt x="784" y="746"/>
                  <a:pt x="824" y="746"/>
                  <a:pt x="956" y="702"/>
                </a:cubicBezTo>
                <a:cubicBezTo>
                  <a:pt x="994" y="689"/>
                  <a:pt x="1029" y="668"/>
                  <a:pt x="1068" y="660"/>
                </a:cubicBezTo>
                <a:cubicBezTo>
                  <a:pt x="1080" y="658"/>
                  <a:pt x="1091" y="656"/>
                  <a:pt x="1103" y="653"/>
                </a:cubicBezTo>
                <a:cubicBezTo>
                  <a:pt x="1126" y="647"/>
                  <a:pt x="1166" y="618"/>
                  <a:pt x="1166" y="618"/>
                </a:cubicBezTo>
                <a:cubicBezTo>
                  <a:pt x="1171" y="609"/>
                  <a:pt x="1174" y="599"/>
                  <a:pt x="1180" y="590"/>
                </a:cubicBezTo>
                <a:cubicBezTo>
                  <a:pt x="1191" y="573"/>
                  <a:pt x="1216" y="540"/>
                  <a:pt x="1216" y="540"/>
                </a:cubicBezTo>
                <a:cubicBezTo>
                  <a:pt x="1225" y="513"/>
                  <a:pt x="1233" y="476"/>
                  <a:pt x="1244" y="449"/>
                </a:cubicBezTo>
                <a:cubicBezTo>
                  <a:pt x="1260" y="411"/>
                  <a:pt x="1288" y="375"/>
                  <a:pt x="1307" y="337"/>
                </a:cubicBezTo>
                <a:cubicBezTo>
                  <a:pt x="1305" y="274"/>
                  <a:pt x="1306" y="210"/>
                  <a:pt x="1300" y="147"/>
                </a:cubicBezTo>
                <a:cubicBezTo>
                  <a:pt x="1295" y="94"/>
                  <a:pt x="1231" y="36"/>
                  <a:pt x="1194" y="0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7" name="Freeform 6">
            <a:extLst>
              <a:ext uri="{FF2B5EF4-FFF2-40B4-BE49-F238E27FC236}">
                <a16:creationId xmlns:a16="http://schemas.microsoft.com/office/drawing/2014/main" id="{4ED68399-770F-416A-BE28-5B4CC81F04F0}"/>
              </a:ext>
            </a:extLst>
          </p:cNvPr>
          <p:cNvSpPr>
            <a:spLocks/>
          </p:cNvSpPr>
          <p:nvPr/>
        </p:nvSpPr>
        <p:spPr bwMode="auto">
          <a:xfrm>
            <a:off x="5486400" y="4495800"/>
            <a:ext cx="1492250" cy="300038"/>
          </a:xfrm>
          <a:custGeom>
            <a:avLst/>
            <a:gdLst>
              <a:gd name="T0" fmla="*/ 2147483646 w 940"/>
              <a:gd name="T1" fmla="*/ 2147483646 h 189"/>
              <a:gd name="T2" fmla="*/ 2147483646 w 940"/>
              <a:gd name="T3" fmla="*/ 0 h 189"/>
              <a:gd name="T4" fmla="*/ 2147483646 w 940"/>
              <a:gd name="T5" fmla="*/ 2147483646 h 189"/>
              <a:gd name="T6" fmla="*/ 2147483646 w 940"/>
              <a:gd name="T7" fmla="*/ 2147483646 h 189"/>
              <a:gd name="T8" fmla="*/ 2147483646 w 940"/>
              <a:gd name="T9" fmla="*/ 2147483646 h 189"/>
              <a:gd name="T10" fmla="*/ 2147483646 w 940"/>
              <a:gd name="T11" fmla="*/ 2147483646 h 189"/>
              <a:gd name="T12" fmla="*/ 2147483646 w 940"/>
              <a:gd name="T13" fmla="*/ 2147483646 h 189"/>
              <a:gd name="T14" fmla="*/ 2147483646 w 940"/>
              <a:gd name="T15" fmla="*/ 2147483646 h 189"/>
              <a:gd name="T16" fmla="*/ 2147483646 w 940"/>
              <a:gd name="T17" fmla="*/ 2147483646 h 189"/>
              <a:gd name="T18" fmla="*/ 2147483646 w 940"/>
              <a:gd name="T19" fmla="*/ 2147483646 h 189"/>
              <a:gd name="T20" fmla="*/ 2147483646 w 940"/>
              <a:gd name="T21" fmla="*/ 2147483646 h 1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40"/>
              <a:gd name="T34" fmla="*/ 0 h 189"/>
              <a:gd name="T35" fmla="*/ 940 w 940"/>
              <a:gd name="T36" fmla="*/ 189 h 18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40" h="189">
                <a:moveTo>
                  <a:pt x="731" y="21"/>
                </a:moveTo>
                <a:cubicBezTo>
                  <a:pt x="600" y="28"/>
                  <a:pt x="473" y="32"/>
                  <a:pt x="345" y="0"/>
                </a:cubicBezTo>
                <a:cubicBezTo>
                  <a:pt x="235" y="6"/>
                  <a:pt x="142" y="21"/>
                  <a:pt x="36" y="42"/>
                </a:cubicBezTo>
                <a:cubicBezTo>
                  <a:pt x="31" y="56"/>
                  <a:pt x="27" y="70"/>
                  <a:pt x="22" y="84"/>
                </a:cubicBezTo>
                <a:cubicBezTo>
                  <a:pt x="0" y="150"/>
                  <a:pt x="133" y="171"/>
                  <a:pt x="169" y="175"/>
                </a:cubicBezTo>
                <a:cubicBezTo>
                  <a:pt x="195" y="178"/>
                  <a:pt x="220" y="179"/>
                  <a:pt x="246" y="182"/>
                </a:cubicBezTo>
                <a:cubicBezTo>
                  <a:pt x="265" y="184"/>
                  <a:pt x="284" y="187"/>
                  <a:pt x="303" y="189"/>
                </a:cubicBezTo>
                <a:cubicBezTo>
                  <a:pt x="479" y="180"/>
                  <a:pt x="623" y="169"/>
                  <a:pt x="794" y="154"/>
                </a:cubicBezTo>
                <a:cubicBezTo>
                  <a:pt x="827" y="146"/>
                  <a:pt x="856" y="134"/>
                  <a:pt x="886" y="119"/>
                </a:cubicBezTo>
                <a:cubicBezTo>
                  <a:pt x="940" y="38"/>
                  <a:pt x="791" y="22"/>
                  <a:pt x="745" y="7"/>
                </a:cubicBezTo>
                <a:cubicBezTo>
                  <a:pt x="703" y="15"/>
                  <a:pt x="699" y="10"/>
                  <a:pt x="731" y="21"/>
                </a:cubicBezTo>
                <a:close/>
              </a:path>
            </a:pathLst>
          </a:cu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72DD42-517A-4146-8F3B-C02D20F9392B}"/>
              </a:ext>
            </a:extLst>
          </p:cNvPr>
          <p:cNvSpPr txBox="1"/>
          <p:nvPr/>
        </p:nvSpPr>
        <p:spPr>
          <a:xfrm>
            <a:off x="5886043" y="609329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n-lt"/>
              </a:rPr>
              <a:t>viz první přednáška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051EECE-0934-41E9-BD7A-043D418E9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Malawimonadida</a:t>
            </a:r>
            <a:r>
              <a:rPr lang="cs-CZ" altLang="cs-CZ" sz="2800" dirty="0">
                <a:cs typeface="Arial" panose="020B0604020202020204" pitchFamily="34" charset="0"/>
              </a:rPr>
              <a:t> (nepatří do </a:t>
            </a:r>
            <a:r>
              <a:rPr lang="cs-CZ" altLang="cs-CZ" sz="2800" dirty="0" err="1">
                <a:cs typeface="Arial" panose="020B0604020202020204" pitchFamily="34" charset="0"/>
              </a:rPr>
              <a:t>Excavata</a:t>
            </a:r>
            <a:r>
              <a:rPr lang="cs-CZ" altLang="cs-CZ" sz="2800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315" name="Picture 21" descr="malawimonas2_atw">
            <a:extLst>
              <a:ext uri="{FF2B5EF4-FFF2-40B4-BE49-F238E27FC236}">
                <a16:creationId xmlns:a16="http://schemas.microsoft.com/office/drawing/2014/main" id="{4D7F2035-F434-4761-BA6A-9300BE34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28" y="4005064"/>
            <a:ext cx="2389188" cy="2211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24">
            <a:extLst>
              <a:ext uri="{FF2B5EF4-FFF2-40B4-BE49-F238E27FC236}">
                <a16:creationId xmlns:a16="http://schemas.microsoft.com/office/drawing/2014/main" id="{42073D67-3C31-4D7F-8E26-E2680243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615" y="6332872"/>
            <a:ext cx="173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 err="1"/>
              <a:t>Malawimonas</a:t>
            </a:r>
            <a:endParaRPr lang="en-US" altLang="cs-CZ" sz="2000" i="1" dirty="0"/>
          </a:p>
        </p:txBody>
      </p:sp>
      <p:sp>
        <p:nvSpPr>
          <p:cNvPr id="13317" name="Text Box 3">
            <a:extLst>
              <a:ext uri="{FF2B5EF4-FFF2-40B4-BE49-F238E27FC236}">
                <a16:creationId xmlns:a16="http://schemas.microsoft.com/office/drawing/2014/main" id="{7DFF2158-9B77-4A0E-93E9-867B6EA90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875978"/>
            <a:ext cx="4968552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Dva popsané druhy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Exkavátní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dvoubičíkaté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Sladkovodní a půdní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Velmi se podobají se </a:t>
            </a:r>
            <a:r>
              <a:rPr lang="cs-CZ" altLang="cs-CZ" sz="1800" dirty="0" err="1">
                <a:cs typeface="Arial" panose="020B0604020202020204" pitchFamily="34" charset="0"/>
              </a:rPr>
              <a:t>jakobidům</a:t>
            </a:r>
            <a:r>
              <a:rPr lang="cs-CZ" altLang="cs-CZ" sz="1800" dirty="0">
                <a:cs typeface="Arial" panose="020B0604020202020204" pitchFamily="34" charset="0"/>
              </a:rPr>
              <a:t>, dříve </a:t>
            </a:r>
            <a:r>
              <a:rPr lang="cs-CZ" altLang="cs-CZ" sz="1800" dirty="0" err="1">
                <a:cs typeface="Arial" panose="020B0604020202020204" pitchFamily="34" charset="0"/>
              </a:rPr>
              <a:t>nezi</a:t>
            </a:r>
            <a:r>
              <a:rPr lang="cs-CZ" altLang="cs-CZ" sz="1800" dirty="0">
                <a:cs typeface="Arial" panose="020B0604020202020204" pitchFamily="34" charset="0"/>
              </a:rPr>
              <a:t> ně patřily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Diskovité mitochondriální </a:t>
            </a:r>
            <a:r>
              <a:rPr lang="cs-CZ" altLang="cs-CZ" sz="1800" dirty="0" err="1">
                <a:cs typeface="Arial" panose="020B0604020202020204" pitchFamily="34" charset="0"/>
              </a:rPr>
              <a:t>kristy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Nepatří mezi </a:t>
            </a:r>
            <a:r>
              <a:rPr lang="cs-CZ" altLang="cs-CZ" sz="1800" b="1" dirty="0" err="1">
                <a:cs typeface="Arial" panose="020B0604020202020204" pitchFamily="34" charset="0"/>
              </a:rPr>
              <a:t>Excavata</a:t>
            </a:r>
            <a:r>
              <a:rPr lang="cs-CZ" altLang="cs-CZ" sz="1800" b="1" dirty="0">
                <a:cs typeface="Arial" panose="020B0604020202020204" pitchFamily="34" charset="0"/>
              </a:rPr>
              <a:t>, ale jsou to </a:t>
            </a:r>
            <a:r>
              <a:rPr lang="cs-CZ" altLang="cs-CZ" sz="1800" b="1" dirty="0" err="1">
                <a:cs typeface="Arial" panose="020B0604020202020204" pitchFamily="34" charset="0"/>
              </a:rPr>
              <a:t>exkavátní</a:t>
            </a:r>
            <a:r>
              <a:rPr lang="cs-CZ" altLang="cs-CZ" sz="1800" b="1" dirty="0">
                <a:cs typeface="Arial" panose="020B0604020202020204" pitchFamily="34" charset="0"/>
              </a:rPr>
              <a:t> protisti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50DB6E2-D912-40F3-BD3F-2AD91D990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0" t="24800" r="38975" b="12201"/>
          <a:stretch/>
        </p:blipFill>
        <p:spPr>
          <a:xfrm>
            <a:off x="5220072" y="908720"/>
            <a:ext cx="3816424" cy="5724636"/>
          </a:xfrm>
          <a:prstGeom prst="rect">
            <a:avLst/>
          </a:prstGeom>
        </p:spPr>
      </p:pic>
      <p:sp>
        <p:nvSpPr>
          <p:cNvPr id="7" name="Text Box 24">
            <a:extLst>
              <a:ext uri="{FF2B5EF4-FFF2-40B4-BE49-F238E27FC236}">
                <a16:creationId xmlns:a16="http://schemas.microsoft.com/office/drawing/2014/main" id="{78A4A0FC-5971-44AE-B39C-0963BB3A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640" y="6332872"/>
            <a:ext cx="1340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 err="1"/>
              <a:t>Gefionella</a:t>
            </a:r>
            <a:endParaRPr lang="en-US" altLang="cs-CZ" sz="2000" i="1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2051A4F-3001-4FA2-AE6D-0CBC421B4BB8}"/>
              </a:ext>
            </a:extLst>
          </p:cNvPr>
          <p:cNvSpPr/>
          <p:nvPr/>
        </p:nvSpPr>
        <p:spPr>
          <a:xfrm>
            <a:off x="707459" y="2800990"/>
            <a:ext cx="4175125" cy="495300"/>
          </a:xfrm>
          <a:prstGeom prst="rect">
            <a:avLst/>
          </a:prstGeom>
          <a:solidFill>
            <a:srgbClr val="6600FF">
              <a:alpha val="9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ED5CE4E-BB79-4002-B8E1-3B34F9045F48}"/>
              </a:ext>
            </a:extLst>
          </p:cNvPr>
          <p:cNvSpPr/>
          <p:nvPr/>
        </p:nvSpPr>
        <p:spPr>
          <a:xfrm flipV="1">
            <a:off x="994796" y="2667640"/>
            <a:ext cx="3671888" cy="133350"/>
          </a:xfrm>
          <a:prstGeom prst="rect">
            <a:avLst/>
          </a:prstGeom>
          <a:solidFill>
            <a:srgbClr val="FF0000">
              <a:alpha val="15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70A90F45-9E6B-47C6-9CB5-7F158BC7A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311" y="953889"/>
            <a:ext cx="5176547" cy="383104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ED94E753-5537-4D8E-8041-273B6E16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25" y="1067351"/>
            <a:ext cx="4937624" cy="358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9">
            <a:extLst>
              <a:ext uri="{FF2B5EF4-FFF2-40B4-BE49-F238E27FC236}">
                <a16:creationId xmlns:a16="http://schemas.microsoft.com/office/drawing/2014/main" id="{888B870B-42E6-4B51-A3A2-52FCBCB94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2114" y="3844666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875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051EECE-0934-41E9-BD7A-043D418E9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Malawimonadida</a:t>
            </a:r>
            <a:r>
              <a:rPr lang="cs-CZ" altLang="cs-CZ" sz="2800" dirty="0">
                <a:cs typeface="Arial" panose="020B0604020202020204" pitchFamily="34" charset="0"/>
              </a:rPr>
              <a:t> (nepatří do </a:t>
            </a:r>
            <a:r>
              <a:rPr lang="cs-CZ" altLang="cs-CZ" sz="2800" dirty="0" err="1">
                <a:cs typeface="Arial" panose="020B0604020202020204" pitchFamily="34" charset="0"/>
              </a:rPr>
              <a:t>Excavata</a:t>
            </a:r>
            <a:r>
              <a:rPr lang="cs-CZ" altLang="cs-CZ" sz="2800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315" name="Picture 21" descr="malawimonas2_atw">
            <a:extLst>
              <a:ext uri="{FF2B5EF4-FFF2-40B4-BE49-F238E27FC236}">
                <a16:creationId xmlns:a16="http://schemas.microsoft.com/office/drawing/2014/main" id="{4D7F2035-F434-4761-BA6A-9300BE34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28" y="4005064"/>
            <a:ext cx="2389188" cy="2211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24">
            <a:extLst>
              <a:ext uri="{FF2B5EF4-FFF2-40B4-BE49-F238E27FC236}">
                <a16:creationId xmlns:a16="http://schemas.microsoft.com/office/drawing/2014/main" id="{42073D67-3C31-4D7F-8E26-E2680243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615" y="6332872"/>
            <a:ext cx="173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 err="1"/>
              <a:t>Malawimonas</a:t>
            </a:r>
            <a:endParaRPr lang="en-US" altLang="cs-CZ" sz="2000" i="1" dirty="0"/>
          </a:p>
        </p:txBody>
      </p:sp>
      <p:sp>
        <p:nvSpPr>
          <p:cNvPr id="13317" name="Text Box 3">
            <a:extLst>
              <a:ext uri="{FF2B5EF4-FFF2-40B4-BE49-F238E27FC236}">
                <a16:creationId xmlns:a16="http://schemas.microsoft.com/office/drawing/2014/main" id="{7DFF2158-9B77-4A0E-93E9-867B6EA90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875978"/>
            <a:ext cx="4968552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Dva popsané druhy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Exkavátní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dvoubičíkaté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Sladkovodní a půdní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Velmi se podobají se </a:t>
            </a:r>
            <a:r>
              <a:rPr lang="cs-CZ" altLang="cs-CZ" sz="1800" dirty="0" err="1">
                <a:cs typeface="Arial" panose="020B0604020202020204" pitchFamily="34" charset="0"/>
              </a:rPr>
              <a:t>jakobidům</a:t>
            </a:r>
            <a:r>
              <a:rPr lang="cs-CZ" altLang="cs-CZ" sz="1800" dirty="0">
                <a:cs typeface="Arial" panose="020B0604020202020204" pitchFamily="34" charset="0"/>
              </a:rPr>
              <a:t>, dříve </a:t>
            </a:r>
            <a:r>
              <a:rPr lang="cs-CZ" altLang="cs-CZ" sz="1800" dirty="0" err="1">
                <a:cs typeface="Arial" panose="020B0604020202020204" pitchFamily="34" charset="0"/>
              </a:rPr>
              <a:t>nezi</a:t>
            </a:r>
            <a:r>
              <a:rPr lang="cs-CZ" altLang="cs-CZ" sz="1800" dirty="0">
                <a:cs typeface="Arial" panose="020B0604020202020204" pitchFamily="34" charset="0"/>
              </a:rPr>
              <a:t> ně patřily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Diskovité mitochondriální </a:t>
            </a:r>
            <a:r>
              <a:rPr lang="cs-CZ" altLang="cs-CZ" sz="1800" dirty="0" err="1">
                <a:cs typeface="Arial" panose="020B0604020202020204" pitchFamily="34" charset="0"/>
              </a:rPr>
              <a:t>kristy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Dnes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nepatří mezi </a:t>
            </a:r>
            <a:r>
              <a:rPr lang="cs-CZ" altLang="cs-CZ" sz="1800" b="1" dirty="0" err="1">
                <a:cs typeface="Arial" panose="020B0604020202020204" pitchFamily="34" charset="0"/>
              </a:rPr>
              <a:t>Excavata</a:t>
            </a:r>
            <a:r>
              <a:rPr lang="cs-CZ" altLang="cs-CZ" sz="1800" b="1" dirty="0">
                <a:cs typeface="Arial" panose="020B0604020202020204" pitchFamily="34" charset="0"/>
              </a:rPr>
              <a:t>, ale jsou to </a:t>
            </a:r>
            <a:r>
              <a:rPr lang="cs-CZ" altLang="cs-CZ" sz="1800" b="1" dirty="0" err="1">
                <a:cs typeface="Arial" panose="020B0604020202020204" pitchFamily="34" charset="0"/>
              </a:rPr>
              <a:t>exkavátní</a:t>
            </a:r>
            <a:r>
              <a:rPr lang="cs-CZ" altLang="cs-CZ" sz="1800" b="1" dirty="0">
                <a:cs typeface="Arial" panose="020B0604020202020204" pitchFamily="34" charset="0"/>
              </a:rPr>
              <a:t> protisti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50DB6E2-D912-40F3-BD3F-2AD91D990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0" t="24800" r="38975" b="12201"/>
          <a:stretch/>
        </p:blipFill>
        <p:spPr>
          <a:xfrm>
            <a:off x="5220072" y="908720"/>
            <a:ext cx="3816424" cy="5724636"/>
          </a:xfrm>
          <a:prstGeom prst="rect">
            <a:avLst/>
          </a:prstGeom>
        </p:spPr>
      </p:pic>
      <p:sp>
        <p:nvSpPr>
          <p:cNvPr id="7" name="Text Box 24">
            <a:extLst>
              <a:ext uri="{FF2B5EF4-FFF2-40B4-BE49-F238E27FC236}">
                <a16:creationId xmlns:a16="http://schemas.microsoft.com/office/drawing/2014/main" id="{78A4A0FC-5971-44AE-B39C-0963BB3A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640" y="6332872"/>
            <a:ext cx="1340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 err="1"/>
              <a:t>Gefionella</a:t>
            </a:r>
            <a:endParaRPr lang="en-US" alt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23280816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051EECE-0934-41E9-BD7A-043D418E9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4427984" cy="838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Malawimonadida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pic>
        <p:nvPicPr>
          <p:cNvPr id="13315" name="Picture 21" descr="malawimonas2_atw">
            <a:extLst>
              <a:ext uri="{FF2B5EF4-FFF2-40B4-BE49-F238E27FC236}">
                <a16:creationId xmlns:a16="http://schemas.microsoft.com/office/drawing/2014/main" id="{4D7F2035-F434-4761-BA6A-9300BE34F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23036"/>
            <a:ext cx="2389188" cy="2211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24">
            <a:extLst>
              <a:ext uri="{FF2B5EF4-FFF2-40B4-BE49-F238E27FC236}">
                <a16:creationId xmlns:a16="http://schemas.microsoft.com/office/drawing/2014/main" id="{42073D67-3C31-4D7F-8E26-E26802435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045" y="3530968"/>
            <a:ext cx="173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 err="1"/>
              <a:t>Malawimonas</a:t>
            </a:r>
            <a:endParaRPr lang="en-US" altLang="cs-CZ" sz="2000" i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50DB6E2-D912-40F3-BD3F-2AD91D990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0" t="24800" r="56654" b="60144"/>
          <a:stretch/>
        </p:blipFill>
        <p:spPr>
          <a:xfrm>
            <a:off x="1873102" y="4203356"/>
            <a:ext cx="960588" cy="1368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24">
            <a:extLst>
              <a:ext uri="{FF2B5EF4-FFF2-40B4-BE49-F238E27FC236}">
                <a16:creationId xmlns:a16="http://schemas.microsoft.com/office/drawing/2014/main" id="{78A4A0FC-5971-44AE-B39C-0963BB3A9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180" y="5710553"/>
            <a:ext cx="13404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 err="1"/>
              <a:t>Gefionella</a:t>
            </a:r>
            <a:endParaRPr lang="en-US" altLang="cs-CZ" sz="2000" i="1" dirty="0"/>
          </a:p>
        </p:txBody>
      </p:sp>
      <p:pic>
        <p:nvPicPr>
          <p:cNvPr id="9" name="Picture 20" descr="jakoba_att">
            <a:extLst>
              <a:ext uri="{FF2B5EF4-FFF2-40B4-BE49-F238E27FC236}">
                <a16:creationId xmlns:a16="http://schemas.microsoft.com/office/drawing/2014/main" id="{F44DBDBE-32CD-4FB3-85C6-BEC55B5B5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37" y="1124744"/>
            <a:ext cx="2392363" cy="2176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B66BB2ED-637E-43DC-BCB9-5646ECCA0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237" y="3312889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/>
              <a:t>Jakoba</a:t>
            </a:r>
            <a:endParaRPr lang="en-US" altLang="cs-CZ" sz="2000" i="1" dirty="0"/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6944DEA1-9EBB-486A-AF4B-E85C2A41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37" y="3861048"/>
            <a:ext cx="2409825" cy="2243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6">
            <a:extLst>
              <a:ext uri="{FF2B5EF4-FFF2-40B4-BE49-F238E27FC236}">
                <a16:creationId xmlns:a16="http://schemas.microsoft.com/office/drawing/2014/main" id="{C635A3E4-A901-4981-8677-78C49B62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337" y="6165304"/>
            <a:ext cx="1312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 err="1"/>
              <a:t>Andalucia</a:t>
            </a:r>
            <a:endParaRPr lang="en-US" altLang="cs-CZ" sz="2000" i="1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59B3907-B41E-4443-9D79-E89D5E220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264" y="-3089"/>
            <a:ext cx="3356248" cy="838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Jakobida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5C79018-2547-472C-8725-CAEDE4DE0629}"/>
              </a:ext>
            </a:extLst>
          </p:cNvPr>
          <p:cNvSpPr txBox="1"/>
          <p:nvPr/>
        </p:nvSpPr>
        <p:spPr>
          <a:xfrm>
            <a:off x="4530178" y="34379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+mn-lt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4479199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A5A6689-ABC9-467F-A7E6-9A81460651ED}"/>
              </a:ext>
            </a:extLst>
          </p:cNvPr>
          <p:cNvSpPr/>
          <p:nvPr/>
        </p:nvSpPr>
        <p:spPr>
          <a:xfrm>
            <a:off x="1046692" y="4509959"/>
            <a:ext cx="4175125" cy="495300"/>
          </a:xfrm>
          <a:prstGeom prst="rect">
            <a:avLst/>
          </a:prstGeom>
          <a:solidFill>
            <a:srgbClr val="6600FF">
              <a:alpha val="9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12ACF71-32EC-4184-9AD9-22A7D0A87EF3}"/>
              </a:ext>
            </a:extLst>
          </p:cNvPr>
          <p:cNvSpPr/>
          <p:nvPr/>
        </p:nvSpPr>
        <p:spPr>
          <a:xfrm flipV="1">
            <a:off x="1334029" y="4376609"/>
            <a:ext cx="3671888" cy="133350"/>
          </a:xfrm>
          <a:prstGeom prst="rect">
            <a:avLst/>
          </a:prstGeom>
          <a:solidFill>
            <a:srgbClr val="FF0000">
              <a:alpha val="15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8D517DA-2CF3-4C30-A72D-E79BA37176CE}"/>
              </a:ext>
            </a:extLst>
          </p:cNvPr>
          <p:cNvSpPr txBox="1"/>
          <p:nvPr/>
        </p:nvSpPr>
        <p:spPr>
          <a:xfrm>
            <a:off x="189232" y="186501"/>
            <a:ext cx="8487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LECA (=poslední společný předek </a:t>
            </a:r>
            <a:r>
              <a:rPr lang="cs-CZ" dirty="0" err="1">
                <a:latin typeface="+mn-lt"/>
              </a:rPr>
              <a:t>předek</a:t>
            </a:r>
            <a:r>
              <a:rPr lang="cs-CZ" dirty="0">
                <a:latin typeface="+mn-lt"/>
              </a:rPr>
              <a:t> všech dnes známých eukaryot) byl nejspíš </a:t>
            </a:r>
            <a:r>
              <a:rPr lang="cs-CZ" dirty="0" err="1">
                <a:latin typeface="+mn-lt"/>
              </a:rPr>
              <a:t>exkavátní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protist</a:t>
            </a:r>
            <a:endParaRPr lang="cs-CZ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Naši předkové byly nejspíš </a:t>
            </a:r>
            <a:r>
              <a:rPr lang="cs-CZ" dirty="0" err="1">
                <a:latin typeface="+mn-lt"/>
              </a:rPr>
              <a:t>exkavátní</a:t>
            </a:r>
            <a:r>
              <a:rPr lang="cs-CZ" dirty="0">
                <a:latin typeface="+mn-lt"/>
              </a:rPr>
              <a:t> organismy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CA6F3D7-FCC6-408D-B244-F6EECDE52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728" y="2569075"/>
            <a:ext cx="1064768" cy="2740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CBDF11C4-B577-4100-8520-9E847037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1772816"/>
            <a:ext cx="6323376" cy="4721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  <p:pic>
        <p:nvPicPr>
          <p:cNvPr id="12" name="Obrázek 5">
            <a:extLst>
              <a:ext uri="{FF2B5EF4-FFF2-40B4-BE49-F238E27FC236}">
                <a16:creationId xmlns:a16="http://schemas.microsoft.com/office/drawing/2014/main" id="{F062EF22-B070-4D10-9F10-AA47E1D99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8" y="1943554"/>
            <a:ext cx="6084750" cy="441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9">
            <a:extLst>
              <a:ext uri="{FF2B5EF4-FFF2-40B4-BE49-F238E27FC236}">
                <a16:creationId xmlns:a16="http://schemas.microsoft.com/office/drawing/2014/main" id="{A4C77D9C-0556-48E6-B5F6-5F7DA65B3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336" y="561911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Trebuchet MS" panose="020B0603020202020204" pitchFamily="34" charset="0"/>
            </a:endParaRP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7D1372A6-B2FD-41D8-9A4D-7186A91D1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1112" y="544525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109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C7FDB7EF-061A-4061-8A5C-601F4B4EE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Excavata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88802F11-BD62-4E09-BDD9-5C4BB287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1035893"/>
            <a:ext cx="86373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V obou liniích </a:t>
            </a:r>
            <a:r>
              <a:rPr lang="cs-CZ" altLang="cs-CZ" sz="1800" dirty="0" err="1">
                <a:cs typeface="Arial" panose="020B0604020202020204" pitchFamily="34" charset="0"/>
              </a:rPr>
              <a:t>exkavát</a:t>
            </a:r>
            <a:r>
              <a:rPr lang="cs-CZ" altLang="cs-CZ" sz="1800" dirty="0">
                <a:cs typeface="Arial" panose="020B0604020202020204" pitchFamily="34" charset="0"/>
              </a:rPr>
              <a:t> častý zánik </a:t>
            </a:r>
            <a:r>
              <a:rPr lang="cs-CZ" altLang="cs-CZ" sz="1800" dirty="0" err="1">
                <a:cs typeface="Arial" panose="020B0604020202020204" pitchFamily="34" charset="0"/>
              </a:rPr>
              <a:t>exkavátních</a:t>
            </a:r>
            <a:r>
              <a:rPr lang="cs-CZ" altLang="cs-CZ" sz="1800" dirty="0">
                <a:cs typeface="Arial" panose="020B0604020202020204" pitchFamily="34" charset="0"/>
              </a:rPr>
              <a:t> znaků (zejména ventrální rýhy)</a:t>
            </a:r>
          </a:p>
          <a:p>
            <a:pPr eaLnBrk="1" hangingPunct="1">
              <a:spcBef>
                <a:spcPct val="0"/>
              </a:spcBef>
              <a:buNone/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Neexkavátní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exkaváti</a:t>
            </a:r>
            <a:r>
              <a:rPr lang="cs-CZ" altLang="cs-CZ" sz="1800" dirty="0">
                <a:cs typeface="Arial" panose="020B0604020202020204" pitchFamily="34" charset="0"/>
              </a:rPr>
              <a:t> jsou velmi variabilní…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3F7305-4366-48F5-BF0F-FE7D56009C27}"/>
              </a:ext>
            </a:extLst>
          </p:cNvPr>
          <p:cNvSpPr txBox="1"/>
          <p:nvPr/>
        </p:nvSpPr>
        <p:spPr>
          <a:xfrm>
            <a:off x="2862435" y="2494084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Sawyeria</a:t>
            </a:r>
            <a:r>
              <a:rPr lang="cs-CZ" i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Discoba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Heterolobosea</a:t>
            </a:r>
            <a:r>
              <a:rPr lang="cs-CZ" dirty="0">
                <a:latin typeface="+mn-lt"/>
              </a:rPr>
              <a:t>)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7FBCE02-C40A-45B3-8648-7657C043D006}"/>
              </a:ext>
            </a:extLst>
          </p:cNvPr>
          <p:cNvSpPr txBox="1"/>
          <p:nvPr/>
        </p:nvSpPr>
        <p:spPr>
          <a:xfrm>
            <a:off x="5868144" y="5443231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Simplicimonas</a:t>
            </a:r>
            <a:endParaRPr lang="cs-CZ" i="1" dirty="0">
              <a:latin typeface="+mn-lt"/>
            </a:endParaRPr>
          </a:p>
          <a:p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Metamonada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Parabasalia</a:t>
            </a:r>
            <a:r>
              <a:rPr lang="cs-CZ" dirty="0">
                <a:latin typeface="+mn-lt"/>
              </a:rPr>
              <a:t>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49C62BD-192F-4754-96ED-95B6BF51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001614"/>
            <a:ext cx="1659328" cy="349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F1E8C38A-13EF-4175-A068-A05F8142D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37718"/>
            <a:ext cx="2841625" cy="1119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 descr="http://tolweb.org/tree/ToLimages/pyrsonympha-rl-protargol.jpg">
            <a:extLst>
              <a:ext uri="{FF2B5EF4-FFF2-40B4-BE49-F238E27FC236}">
                <a16:creationId xmlns:a16="http://schemas.microsoft.com/office/drawing/2014/main" id="{437C903B-2AC0-4A08-A619-782DA8AA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1" y="2577678"/>
            <a:ext cx="2287905" cy="2818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4CB92D2-AF33-4DD3-9D02-6AACAA48A980}"/>
              </a:ext>
            </a:extLst>
          </p:cNvPr>
          <p:cNvSpPr txBox="1"/>
          <p:nvPr/>
        </p:nvSpPr>
        <p:spPr>
          <a:xfrm>
            <a:off x="244257" y="5385990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Pyrsonympha</a:t>
            </a:r>
            <a:endParaRPr lang="cs-CZ" i="1" dirty="0">
              <a:latin typeface="+mn-lt"/>
            </a:endParaRPr>
          </a:p>
          <a:p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Metamonada</a:t>
            </a:r>
            <a:r>
              <a:rPr lang="cs-CZ" dirty="0">
                <a:latin typeface="+mn-lt"/>
              </a:rPr>
              <a:t>: </a:t>
            </a:r>
          </a:p>
          <a:p>
            <a:r>
              <a:rPr lang="cs-CZ" dirty="0" err="1">
                <a:latin typeface="+mn-lt"/>
              </a:rPr>
              <a:t>Preaxostyla</a:t>
            </a:r>
            <a:r>
              <a:rPr lang="cs-CZ" dirty="0">
                <a:latin typeface="+mn-lt"/>
              </a:rPr>
              <a:t>)</a:t>
            </a:r>
          </a:p>
        </p:txBody>
      </p:sp>
      <p:pic>
        <p:nvPicPr>
          <p:cNvPr id="12" name="Picture 5" descr="euglenaxflag_lpw">
            <a:extLst>
              <a:ext uri="{FF2B5EF4-FFF2-40B4-BE49-F238E27FC236}">
                <a16:creationId xmlns:a16="http://schemas.microsoft.com/office/drawing/2014/main" id="{59521495-056C-44D3-832C-328562E92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1101" y="3589136"/>
            <a:ext cx="1304844" cy="25942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7D1ACB9-C429-4CEF-BD79-8489E7734747}"/>
              </a:ext>
            </a:extLst>
          </p:cNvPr>
          <p:cNvSpPr txBox="1"/>
          <p:nvPr/>
        </p:nvSpPr>
        <p:spPr>
          <a:xfrm>
            <a:off x="2439000" y="5746030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Euglena</a:t>
            </a:r>
            <a:r>
              <a:rPr lang="cs-CZ" i="1" dirty="0">
                <a:latin typeface="+mn-lt"/>
              </a:rPr>
              <a:t> </a:t>
            </a:r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Discoba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Euglenozoa</a:t>
            </a:r>
            <a:r>
              <a:rPr lang="cs-CZ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266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2" descr="Deltotrichonympha_1 dlouha 185 um.tif">
            <a:extLst>
              <a:ext uri="{FF2B5EF4-FFF2-40B4-BE49-F238E27FC236}">
                <a16:creationId xmlns:a16="http://schemas.microsoft.com/office/drawing/2014/main" id="{8E194C54-9A60-408F-9780-80C1D3F9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7" y="1420866"/>
            <a:ext cx="4565197" cy="510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C7FDB7EF-061A-4061-8A5C-601F4B4EE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>
                <a:cs typeface="Arial" panose="020B0604020202020204" pitchFamily="34" charset="0"/>
              </a:rPr>
              <a:t>Excavata</a:t>
            </a:r>
            <a:endParaRPr lang="cs-CZ" altLang="cs-CZ" sz="4400" dirty="0">
              <a:cs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88802F11-BD62-4E09-BDD9-5C4BB287F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620688"/>
            <a:ext cx="86373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cs-CZ" altLang="cs-CZ" sz="1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Neexkavátní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exkaváti</a:t>
            </a:r>
            <a:r>
              <a:rPr lang="cs-CZ" altLang="cs-CZ" sz="1800" dirty="0">
                <a:cs typeface="Arial" panose="020B0604020202020204" pitchFamily="34" charset="0"/>
              </a:rPr>
              <a:t> jsou velmi variabilní… až bizarní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7FBCE02-C40A-45B3-8648-7657C043D006}"/>
              </a:ext>
            </a:extLst>
          </p:cNvPr>
          <p:cNvSpPr txBox="1"/>
          <p:nvPr/>
        </p:nvSpPr>
        <p:spPr>
          <a:xfrm>
            <a:off x="5042227" y="5674022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Creneis</a:t>
            </a:r>
            <a:endParaRPr lang="cs-CZ" i="1" dirty="0">
              <a:latin typeface="+mn-lt"/>
            </a:endParaRPr>
          </a:p>
          <a:p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Discoba</a:t>
            </a:r>
            <a:r>
              <a:rPr lang="cs-CZ" dirty="0">
                <a:latin typeface="+mn-lt"/>
              </a:rPr>
              <a:t>: </a:t>
            </a:r>
          </a:p>
          <a:p>
            <a:r>
              <a:rPr lang="cs-CZ" dirty="0" err="1">
                <a:latin typeface="+mn-lt"/>
              </a:rPr>
              <a:t>Heterolobosea</a:t>
            </a:r>
            <a:r>
              <a:rPr lang="cs-CZ" dirty="0">
                <a:latin typeface="+mn-lt"/>
              </a:rPr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4CB92D2-AF33-4DD3-9D02-6AACAA48A980}"/>
              </a:ext>
            </a:extLst>
          </p:cNvPr>
          <p:cNvSpPr txBox="1"/>
          <p:nvPr/>
        </p:nvSpPr>
        <p:spPr>
          <a:xfrm>
            <a:off x="244257" y="5877272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Trichonympha</a:t>
            </a:r>
            <a:endParaRPr lang="cs-CZ" i="1" dirty="0">
              <a:latin typeface="+mn-lt"/>
            </a:endParaRPr>
          </a:p>
          <a:p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Metamonada</a:t>
            </a:r>
            <a:r>
              <a:rPr lang="cs-CZ" dirty="0">
                <a:latin typeface="+mn-lt"/>
              </a:rPr>
              <a:t>:  </a:t>
            </a:r>
            <a:r>
              <a:rPr lang="cs-CZ" dirty="0" err="1">
                <a:latin typeface="+mn-lt"/>
              </a:rPr>
              <a:t>Parabasalia</a:t>
            </a:r>
            <a:r>
              <a:rPr lang="cs-CZ" dirty="0">
                <a:latin typeface="+mn-lt"/>
              </a:rPr>
              <a:t>)</a:t>
            </a:r>
          </a:p>
        </p:txBody>
      </p:sp>
      <p:pic>
        <p:nvPicPr>
          <p:cNvPr id="15" name="Picture 0">
            <a:extLst>
              <a:ext uri="{FF2B5EF4-FFF2-40B4-BE49-F238E27FC236}">
                <a16:creationId xmlns:a16="http://schemas.microsoft.com/office/drawing/2014/main" id="{23916D8A-1F0C-4104-87C8-11785A8EC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87" y="1421478"/>
            <a:ext cx="2714625" cy="2736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7D1ACB9-C429-4CEF-BD79-8489E7734747}"/>
              </a:ext>
            </a:extLst>
          </p:cNvPr>
          <p:cNvSpPr txBox="1"/>
          <p:nvPr/>
        </p:nvSpPr>
        <p:spPr>
          <a:xfrm>
            <a:off x="4940140" y="4149681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+mn-lt"/>
              </a:rPr>
              <a:t>Stephanopogon</a:t>
            </a:r>
            <a:r>
              <a:rPr lang="cs-CZ" i="1" dirty="0">
                <a:latin typeface="+mn-lt"/>
              </a:rPr>
              <a:t> </a:t>
            </a:r>
          </a:p>
          <a:p>
            <a:r>
              <a:rPr lang="cs-CZ" dirty="0">
                <a:latin typeface="+mn-lt"/>
              </a:rPr>
              <a:t>(</a:t>
            </a:r>
            <a:r>
              <a:rPr lang="cs-CZ" dirty="0" err="1">
                <a:latin typeface="+mn-lt"/>
              </a:rPr>
              <a:t>Discoba</a:t>
            </a:r>
            <a:r>
              <a:rPr lang="cs-CZ" dirty="0">
                <a:latin typeface="+mn-lt"/>
              </a:rPr>
              <a:t>: </a:t>
            </a:r>
          </a:p>
          <a:p>
            <a:r>
              <a:rPr lang="cs-CZ" dirty="0" err="1">
                <a:latin typeface="+mn-lt"/>
              </a:rPr>
              <a:t>Heterolobosea</a:t>
            </a:r>
            <a:r>
              <a:rPr lang="cs-CZ" dirty="0">
                <a:latin typeface="+mn-lt"/>
              </a:rPr>
              <a:t>)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967992-7C5D-457F-99EA-67E18D5270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3" t="42460"/>
          <a:stretch/>
        </p:blipFill>
        <p:spPr>
          <a:xfrm>
            <a:off x="6817577" y="1420866"/>
            <a:ext cx="2246986" cy="5176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3188641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5168</TotalTime>
  <Words>2298</Words>
  <Application>Microsoft Office PowerPoint</Application>
  <PresentationFormat>Předvádění na obrazovce (4:3)</PresentationFormat>
  <Paragraphs>449</Paragraphs>
  <Slides>74</Slides>
  <Notes>1</Notes>
  <HiddenSlides>0</HiddenSlides>
  <MMClips>13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74</vt:i4>
      </vt:variant>
    </vt:vector>
  </HeadingPairs>
  <TitlesOfParts>
    <vt:vector size="84" baseType="lpstr">
      <vt:lpstr>Arial</vt:lpstr>
      <vt:lpstr>Arial Narrow</vt:lpstr>
      <vt:lpstr>Calibri</vt:lpstr>
      <vt:lpstr>Times New Roman</vt:lpstr>
      <vt:lpstr>Trebuchet MS</vt:lpstr>
      <vt:lpstr>Tw Cen MT Condensed Extra Bold</vt:lpstr>
      <vt:lpstr>Wingdings</vt:lpstr>
      <vt:lpstr>Výchozí návrh</vt:lpstr>
      <vt:lpstr>Image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Katedra parazitologie</dc:creator>
  <cp:lastModifiedBy>Čepička Ivan</cp:lastModifiedBy>
  <cp:revision>516</cp:revision>
  <cp:lastPrinted>2012-10-03T07:22:24Z</cp:lastPrinted>
  <dcterms:created xsi:type="dcterms:W3CDTF">2005-09-30T13:52:27Z</dcterms:created>
  <dcterms:modified xsi:type="dcterms:W3CDTF">2023-10-25T07:33:23Z</dcterms:modified>
</cp:coreProperties>
</file>