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8"/>
  </p:handoutMasterIdLst>
  <p:sldIdLst>
    <p:sldId id="336" r:id="rId2"/>
    <p:sldId id="284" r:id="rId3"/>
    <p:sldId id="286" r:id="rId4"/>
    <p:sldId id="287" r:id="rId5"/>
    <p:sldId id="288" r:id="rId6"/>
    <p:sldId id="289" r:id="rId7"/>
    <p:sldId id="363" r:id="rId8"/>
    <p:sldId id="267" r:id="rId9"/>
    <p:sldId id="303" r:id="rId10"/>
    <p:sldId id="331" r:id="rId11"/>
    <p:sldId id="311" r:id="rId12"/>
    <p:sldId id="276" r:id="rId13"/>
    <p:sldId id="292" r:id="rId14"/>
    <p:sldId id="293" r:id="rId15"/>
    <p:sldId id="280" r:id="rId16"/>
    <p:sldId id="338" r:id="rId17"/>
    <p:sldId id="339" r:id="rId18"/>
    <p:sldId id="340" r:id="rId19"/>
    <p:sldId id="298" r:id="rId20"/>
    <p:sldId id="299" r:id="rId21"/>
    <p:sldId id="365" r:id="rId22"/>
    <p:sldId id="274" r:id="rId23"/>
    <p:sldId id="312" r:id="rId24"/>
    <p:sldId id="366" r:id="rId25"/>
    <p:sldId id="367" r:id="rId26"/>
    <p:sldId id="269" r:id="rId27"/>
    <p:sldId id="362" r:id="rId28"/>
    <p:sldId id="270" r:id="rId29"/>
    <p:sldId id="307" r:id="rId30"/>
    <p:sldId id="268" r:id="rId31"/>
    <p:sldId id="346" r:id="rId32"/>
    <p:sldId id="258" r:id="rId33"/>
    <p:sldId id="263" r:id="rId34"/>
    <p:sldId id="313" r:id="rId35"/>
    <p:sldId id="314" r:id="rId36"/>
    <p:sldId id="361" r:id="rId37"/>
    <p:sldId id="360" r:id="rId38"/>
    <p:sldId id="283" r:id="rId39"/>
    <p:sldId id="315" r:id="rId40"/>
    <p:sldId id="316" r:id="rId41"/>
    <p:sldId id="344" r:id="rId42"/>
    <p:sldId id="300" r:id="rId43"/>
    <p:sldId id="301" r:id="rId44"/>
    <p:sldId id="275" r:id="rId45"/>
    <p:sldId id="259" r:id="rId46"/>
    <p:sldId id="542" r:id="rId47"/>
    <p:sldId id="329" r:id="rId48"/>
    <p:sldId id="325" r:id="rId49"/>
    <p:sldId id="326" r:id="rId50"/>
    <p:sldId id="327" r:id="rId51"/>
    <p:sldId id="541" r:id="rId52"/>
    <p:sldId id="321" r:id="rId53"/>
    <p:sldId id="324" r:id="rId54"/>
    <p:sldId id="357" r:id="rId55"/>
    <p:sldId id="322" r:id="rId56"/>
    <p:sldId id="323" r:id="rId57"/>
    <p:sldId id="540" r:id="rId58"/>
    <p:sldId id="531" r:id="rId59"/>
    <p:sldId id="543" r:id="rId60"/>
    <p:sldId id="539" r:id="rId61"/>
    <p:sldId id="544" r:id="rId62"/>
    <p:sldId id="320" r:id="rId63"/>
    <p:sldId id="319" r:id="rId64"/>
    <p:sldId id="358" r:id="rId65"/>
    <p:sldId id="545" r:id="rId66"/>
    <p:sldId id="359" r:id="rId6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pl Vladimí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AFB"/>
    <a:srgbClr val="CC9900"/>
    <a:srgbClr val="FFFFCC"/>
    <a:srgbClr val="993300"/>
    <a:srgbClr val="C20000"/>
    <a:srgbClr val="FFCC99"/>
    <a:srgbClr val="345F8E"/>
    <a:srgbClr val="FFB9A3"/>
    <a:srgbClr val="FF7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2" autoAdjust="0"/>
    <p:restoredTop sz="97830" autoAdjust="0"/>
  </p:normalViewPr>
  <p:slideViewPr>
    <p:cSldViewPr>
      <p:cViewPr varScale="1">
        <p:scale>
          <a:sx n="78" d="100"/>
          <a:sy n="78" d="100"/>
        </p:scale>
        <p:origin x="83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6" d="100"/>
        <a:sy n="36" d="100"/>
      </p:scale>
      <p:origin x="0" y="-6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2FCFB41-BDD1-8EB7-99FD-92C510AAC9D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B7389BF-1C5F-BB5B-35EE-B9B093160FE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30C3B6A6-CF0C-E16C-5F7A-7847C39A6FE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FB60AD9D-4CDF-F823-A257-35C1C84BA71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C68CCB-4703-4A0D-ADE7-74F0F054B4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FDA573-0B64-B39C-9654-61C4822A4B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05BE2A-7945-C94C-00AB-F44CBCB613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A3057B-A446-DF34-E2C5-C94AE97ACD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B8923-CF55-4C12-ACBB-D1C8CF0B0BE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801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843277-BCFC-3D0C-5DEC-13079FB12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802C78-923E-2F81-4BA3-AE50BD089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77F13F-31AA-F8BC-337E-3A5E50D383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B2147-1B4B-49DE-BF5D-B6B0CB7BCD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777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0441B7-48B4-4CD3-CD3D-D64607B785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11D8B6-7E33-3836-AF0C-7A43B95C83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691C46-04C5-D42C-7A48-38716C839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63E3-C63B-4382-954C-3E99ABD2E1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4952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79D718-20F8-914B-BF68-39D01F5C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4A080B-37A3-044E-73FB-5D515164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4CFBD7-2ED4-7026-1432-0A7D6849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7ED4F-EF84-4794-83DB-6180A353A1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727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ABDE41-B091-0C30-A7A0-6F939246AE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4F62C2-F63E-3C95-DDF5-8FFF4DF0F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A999E3-BD5A-61B3-DA6F-16E7360954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E1220-B035-4042-B886-FF97DA5764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403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47DB20-4582-18E9-5FE5-29387BFDDB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B04EDA-E3B3-6F7E-3EEC-B22AE8D27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C6CB0E-AEAE-2E7C-738A-C6219394F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363FB-1A31-4735-8D0A-CD864D370E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576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059E9B-AC5F-956B-ECCD-C87DEFB49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81BF1-AB13-36A3-C819-A75F17983A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260BF-745B-B781-4F59-886CC950CE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F0497-7E9C-4BA2-97CC-39BD19A1BB0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885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3D1BEC-6FCB-27D8-AC5B-BF9DA52E72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6EA51BD-840B-13D4-D39E-0FA546961A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5F5816D-38DD-7946-5720-2AD96BD2B1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4D196-972C-41E9-A6FE-60486C7220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968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A5F0BEB-F4A1-E494-65BC-AB11B620E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293C98-F03E-ED9F-9FB3-E3E247F95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ED55FA3-7502-23E3-70CF-79414FEF2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E7FA1-65B1-4D81-903F-935B97F3EC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55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F16B40-B4F4-1E8C-DCA6-0373FD262A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9250B-3F36-8E98-E864-80ECFD33E9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8E4CA3-260E-48F3-94C0-17EFACD26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2AF69-4820-45BA-82DE-E0197A6CC0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805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0B6FFF-B539-8248-1BEA-14BC7465C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B1663-12E1-A0F6-6E55-340E6ABEC0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BA2FDD-44E3-276C-13B7-2902B5330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85BE9-4630-4258-85C9-21FA6B3CFF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881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757F6C-9465-1E44-4158-2E049AE0D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C680EE-DE3A-6C52-9DFB-B54DCE0261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1C21F4-67C7-7089-1F67-81FEDB0C08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F6A99-3303-41ED-858D-722776A363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630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45F8E"/>
            </a:gs>
            <a:gs pos="50000">
              <a:srgbClr val="182C42"/>
            </a:gs>
            <a:gs pos="100000">
              <a:srgbClr val="345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CA4A2A-5EF9-492B-1789-B3917412A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7B62CFC-24F2-6C37-605A-2AC5C7383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BA9EAF-5DB0-C8AE-BFDF-20D7BCB08F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C6C824C-FB6D-401D-ED96-3F5532AF9D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D136DDD-3500-840B-BFBD-718A0BF4C1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E75A77C-2FA0-49CF-8538-FA7B56DE7F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pilzfotopage.de/Boletales3/images/Boletus%20reticulatu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7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61.jpeg"/><Relationship Id="rId10" Type="http://schemas.openxmlformats.org/officeDocument/2006/relationships/image" Target="../media/image4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lzfotopage.de/Boletales3/images/Boletus%20reticulatus.jpg" TargetMode="External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hyperlink" Target="http://images.google.com/imgres?imgurl=www.niwa.co.nz/pubs/wa/09-2/pg9-3.jpg&amp;imgrefurl=http://www.niwa.co.nz/pubs/wa/09-2/evolution.htm&amp;h=145&amp;w=150&amp;sz=7&amp;tbnid=BQEmiyq-19IJ:&amp;tbnh=87&amp;tbnw=90&amp;prev=/images?q=codosiga&amp;hl=cs&amp;lr=&amp;ie=UTF-8&amp;oe=UTF-8" TargetMode="Externa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emf"/><Relationship Id="rId4" Type="http://schemas.openxmlformats.org/officeDocument/2006/relationships/hyperlink" Target="http://mtlab.biol.tsukuba.ac.jp/WWW/PDB/Images/Sarcodina/Nuclearia/sp_2.jpg" TargetMode="Externa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vhamp\Documents\Vyuka\Protistologie\Opisthokonta\Videa\Salpingoeca-1.mov" TargetMode="Externa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video" Target="file:///C:\Users\vhamp\Documents\Vyuka\Protistologie\Opisthokonta\10-Videa\Salpingoeca-5.mov" TargetMode="External"/><Relationship Id="rId13" Type="http://schemas.openxmlformats.org/officeDocument/2006/relationships/image" Target="../media/image106.png"/><Relationship Id="rId3" Type="http://schemas.microsoft.com/office/2007/relationships/media" Target="file:///C:\Users\vhamp\Documents\Vyuka\Protistologie\Opisthokonta\10-Videa\Salpingoeca-3.mov" TargetMode="External"/><Relationship Id="rId7" Type="http://schemas.microsoft.com/office/2007/relationships/media" Target="file:///C:\Users\vhamp\Documents\Vyuka\Protistologie\Opisthokonta\10-Videa\Salpingoeca-5.mov" TargetMode="External"/><Relationship Id="rId12" Type="http://schemas.openxmlformats.org/officeDocument/2006/relationships/image" Target="../media/image105.png"/><Relationship Id="rId2" Type="http://schemas.openxmlformats.org/officeDocument/2006/relationships/video" Target="file:///C:\Users\vhamp\Documents\Vyuka\Protistologie\Opisthokonta\10-Videa\Salpingoeca-2.mov" TargetMode="External"/><Relationship Id="rId1" Type="http://schemas.microsoft.com/office/2007/relationships/media" Target="file:///C:\Users\vhamp\Documents\Vyuka\Protistologie\Opisthokonta\10-Videa\Salpingoeca-2.mov" TargetMode="External"/><Relationship Id="rId6" Type="http://schemas.openxmlformats.org/officeDocument/2006/relationships/video" Target="file:///C:\Users\vhamp\Documents\Vyuka\Protistologie\Opisthokonta\10-Videa\Salpingoeca-4.mov" TargetMode="External"/><Relationship Id="rId11" Type="http://schemas.openxmlformats.org/officeDocument/2006/relationships/image" Target="../media/image104.png"/><Relationship Id="rId5" Type="http://schemas.microsoft.com/office/2007/relationships/media" Target="file:///C:\Users\vhamp\Documents\Vyuka\Protistologie\Opisthokonta\10-Videa\Salpingoeca-4.mov" TargetMode="External"/><Relationship Id="rId10" Type="http://schemas.openxmlformats.org/officeDocument/2006/relationships/image" Target="../media/image103.png"/><Relationship Id="rId4" Type="http://schemas.openxmlformats.org/officeDocument/2006/relationships/video" Target="file:///C:\Users\vhamp\Documents\Vyuka\Protistologie\Opisthokonta\10-Videa\Salpingoeca-3.mov" TargetMode="External"/><Relationship Id="rId9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vhamp\Documents\Vyuka\Protistologie\Opisthokonta\10-Videa\Mantamonas%20plastica.mov" TargetMode="External"/><Relationship Id="rId1" Type="http://schemas.microsoft.com/office/2007/relationships/media" Target="file:///C:\Users\vhamp\Documents\Vyuka\Protistologie\Opisthokonta\10-Videa\Mantamonas%20plastica.mov" TargetMode="External"/><Relationship Id="rId4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lzfotopage.de/Boletales3/images/Boletus%20reticulatus.jpg" TargetMode="External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hyperlink" Target="http://images.google.com/imgres?imgurl=www.niwa.co.nz/pubs/wa/09-2/pg9-3.jpg&amp;imgrefurl=http://www.niwa.co.nz/pubs/wa/09-2/evolution.htm&amp;h=145&amp;w=150&amp;sz=7&amp;tbnid=BQEmiyq-19IJ:&amp;tbnh=87&amp;tbnw=90&amp;prev=/images?q=codosiga&amp;hl=cs&amp;lr=&amp;ie=UTF-8&amp;oe=UTF-8" TargetMode="Externa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emf"/><Relationship Id="rId4" Type="http://schemas.openxmlformats.org/officeDocument/2006/relationships/hyperlink" Target="http://mtlab.biol.tsukuba.ac.jp/WWW/PDB/Images/Sarcodina/Nuclearia/sp_2.jpg" TargetMode="Externa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vhamp\Documents\Vyuka\Protistologie\Opisthokonta\10-Videa\Nebulimonas.mp4" TargetMode="External"/><Relationship Id="rId1" Type="http://schemas.microsoft.com/office/2007/relationships/media" Target="file:///C:\Users\vhamp\Documents\Vyuka\Protistologie\Opisthokonta\10-Videa\Nebulimonas.mp4" TargetMode="External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vhamp\Documents\Vyuka\Protistologie\Opisthokonta\10-Videa\Met-0008-01_J.avi" TargetMode="External"/><Relationship Id="rId1" Type="http://schemas.microsoft.com/office/2007/relationships/media" Target="file:///C:\Users\vhamp\Documents\Vyuka\Protistologie\Opisthokonta\10-Videa\Met-0008-01_J.avi" TargetMode="External"/><Relationship Id="rId4" Type="http://schemas.openxmlformats.org/officeDocument/2006/relationships/image" Target="../media/image15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vhamp\Documents\Vyuka\Protistologie\Opisthokonta\10-Videa\Met-0016_JPEG_collision.avi" TargetMode="External"/><Relationship Id="rId1" Type="http://schemas.microsoft.com/office/2007/relationships/media" Target="file:///C:\Users\vhamp\Documents\Vyuka\Protistologie\Opisthokonta\10-Videa\Met-0016_JPEG_collision.avi" TargetMode="External"/><Relationship Id="rId4" Type="http://schemas.openxmlformats.org/officeDocument/2006/relationships/image" Target="../media/image1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lzfotopage.de/Boletales3/images/Boletus%20reticulatus.jpg" TargetMode="External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hyperlink" Target="http://images.google.com/imgres?imgurl=www.niwa.co.nz/pubs/wa/09-2/pg9-3.jpg&amp;imgrefurl=http://www.niwa.co.nz/pubs/wa/09-2/evolution.htm&amp;h=145&amp;w=150&amp;sz=7&amp;tbnid=BQEmiyq-19IJ:&amp;tbnh=87&amp;tbnw=90&amp;prev=/images?q=codosiga&amp;hl=cs&amp;lr=&amp;ie=UTF-8&amp;oe=UTF-8" TargetMode="Externa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emf"/><Relationship Id="rId4" Type="http://schemas.openxmlformats.org/officeDocument/2006/relationships/hyperlink" Target="http://mtlab.biol.tsukuba.ac.jp/WWW/PDB/Images/Sarcodina/Nuclearia/sp_2.jpg" TargetMode="Externa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http://mtlab.biol.tsukuba.ac.jp/WWW/PDB/Images/Sarcodina/Nuclearia/sp_2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diagram&#10;&#10;Popis byl vytvořen automaticky">
            <a:extLst>
              <a:ext uri="{FF2B5EF4-FFF2-40B4-BE49-F238E27FC236}">
                <a16:creationId xmlns:a16="http://schemas.microsoft.com/office/drawing/2014/main" id="{B08EAC57-2408-FA67-20A7-FA5F18313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5" y="730028"/>
            <a:ext cx="8692475" cy="6299372"/>
          </a:xfrm>
          <a:prstGeom prst="rect">
            <a:avLst/>
          </a:prstGeom>
        </p:spPr>
      </p:pic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9F4B0927-0E9E-7F28-2230-4EECFAC5B754}"/>
              </a:ext>
            </a:extLst>
          </p:cNvPr>
          <p:cNvSpPr/>
          <p:nvPr/>
        </p:nvSpPr>
        <p:spPr>
          <a:xfrm>
            <a:off x="251520" y="2060848"/>
            <a:ext cx="3900487" cy="2626246"/>
          </a:xfrm>
          <a:custGeom>
            <a:avLst/>
            <a:gdLst>
              <a:gd name="connsiteX0" fmla="*/ 3872942 w 3901033"/>
              <a:gd name="connsiteY0" fmla="*/ 1567543 h 2519266"/>
              <a:gd name="connsiteX1" fmla="*/ 3872942 w 3901033"/>
              <a:gd name="connsiteY1" fmla="*/ 1567543 h 2519266"/>
              <a:gd name="connsiteX2" fmla="*/ 3900934 w 3901033"/>
              <a:gd name="connsiteY2" fmla="*/ 1642188 h 2519266"/>
              <a:gd name="connsiteX3" fmla="*/ 3882273 w 3901033"/>
              <a:gd name="connsiteY3" fmla="*/ 1698172 h 2519266"/>
              <a:gd name="connsiteX4" fmla="*/ 3872942 w 3901033"/>
              <a:gd name="connsiteY4" fmla="*/ 1726164 h 2519266"/>
              <a:gd name="connsiteX5" fmla="*/ 3863612 w 3901033"/>
              <a:gd name="connsiteY5" fmla="*/ 1754155 h 2519266"/>
              <a:gd name="connsiteX6" fmla="*/ 3835620 w 3901033"/>
              <a:gd name="connsiteY6" fmla="*/ 1763486 h 2519266"/>
              <a:gd name="connsiteX7" fmla="*/ 3788967 w 3901033"/>
              <a:gd name="connsiteY7" fmla="*/ 1838131 h 2519266"/>
              <a:gd name="connsiteX8" fmla="*/ 3770305 w 3901033"/>
              <a:gd name="connsiteY8" fmla="*/ 1866123 h 2519266"/>
              <a:gd name="connsiteX9" fmla="*/ 3742314 w 3901033"/>
              <a:gd name="connsiteY9" fmla="*/ 1884784 h 2519266"/>
              <a:gd name="connsiteX10" fmla="*/ 3704991 w 3901033"/>
              <a:gd name="connsiteY10" fmla="*/ 1922106 h 2519266"/>
              <a:gd name="connsiteX11" fmla="*/ 3658338 w 3901033"/>
              <a:gd name="connsiteY11" fmla="*/ 1968759 h 2519266"/>
              <a:gd name="connsiteX12" fmla="*/ 3639677 w 3901033"/>
              <a:gd name="connsiteY12" fmla="*/ 1987421 h 2519266"/>
              <a:gd name="connsiteX13" fmla="*/ 3583693 w 3901033"/>
              <a:gd name="connsiteY13" fmla="*/ 2015413 h 2519266"/>
              <a:gd name="connsiteX14" fmla="*/ 3518379 w 3901033"/>
              <a:gd name="connsiteY14" fmla="*/ 2052735 h 2519266"/>
              <a:gd name="connsiteX15" fmla="*/ 3481056 w 3901033"/>
              <a:gd name="connsiteY15" fmla="*/ 2062066 h 2519266"/>
              <a:gd name="connsiteX16" fmla="*/ 3397081 w 3901033"/>
              <a:gd name="connsiteY16" fmla="*/ 2099388 h 2519266"/>
              <a:gd name="connsiteX17" fmla="*/ 3322436 w 3901033"/>
              <a:gd name="connsiteY17" fmla="*/ 2136710 h 2519266"/>
              <a:gd name="connsiteX18" fmla="*/ 3294444 w 3901033"/>
              <a:gd name="connsiteY18" fmla="*/ 2146041 h 2519266"/>
              <a:gd name="connsiteX19" fmla="*/ 3229130 w 3901033"/>
              <a:gd name="connsiteY19" fmla="*/ 2164702 h 2519266"/>
              <a:gd name="connsiteX20" fmla="*/ 3210469 w 3901033"/>
              <a:gd name="connsiteY20" fmla="*/ 2183364 h 2519266"/>
              <a:gd name="connsiteX21" fmla="*/ 3154485 w 3901033"/>
              <a:gd name="connsiteY21" fmla="*/ 2202025 h 2519266"/>
              <a:gd name="connsiteX22" fmla="*/ 3098501 w 3901033"/>
              <a:gd name="connsiteY22" fmla="*/ 2220686 h 2519266"/>
              <a:gd name="connsiteX23" fmla="*/ 3033187 w 3901033"/>
              <a:gd name="connsiteY23" fmla="*/ 2248678 h 2519266"/>
              <a:gd name="connsiteX24" fmla="*/ 3005195 w 3901033"/>
              <a:gd name="connsiteY24" fmla="*/ 2267339 h 2519266"/>
              <a:gd name="connsiteX25" fmla="*/ 2921220 w 3901033"/>
              <a:gd name="connsiteY25" fmla="*/ 2286000 h 2519266"/>
              <a:gd name="connsiteX26" fmla="*/ 2874567 w 3901033"/>
              <a:gd name="connsiteY26" fmla="*/ 2295331 h 2519266"/>
              <a:gd name="connsiteX27" fmla="*/ 2855905 w 3901033"/>
              <a:gd name="connsiteY27" fmla="*/ 2313992 h 2519266"/>
              <a:gd name="connsiteX28" fmla="*/ 2790591 w 3901033"/>
              <a:gd name="connsiteY28" fmla="*/ 2332653 h 2519266"/>
              <a:gd name="connsiteX29" fmla="*/ 2753269 w 3901033"/>
              <a:gd name="connsiteY29" fmla="*/ 2351315 h 2519266"/>
              <a:gd name="connsiteX30" fmla="*/ 2706616 w 3901033"/>
              <a:gd name="connsiteY30" fmla="*/ 2360645 h 2519266"/>
              <a:gd name="connsiteX31" fmla="*/ 2678624 w 3901033"/>
              <a:gd name="connsiteY31" fmla="*/ 2369976 h 2519266"/>
              <a:gd name="connsiteX32" fmla="*/ 2641301 w 3901033"/>
              <a:gd name="connsiteY32" fmla="*/ 2379306 h 2519266"/>
              <a:gd name="connsiteX33" fmla="*/ 2613309 w 3901033"/>
              <a:gd name="connsiteY33" fmla="*/ 2388637 h 2519266"/>
              <a:gd name="connsiteX34" fmla="*/ 2575987 w 3901033"/>
              <a:gd name="connsiteY34" fmla="*/ 2397968 h 2519266"/>
              <a:gd name="connsiteX35" fmla="*/ 2547995 w 3901033"/>
              <a:gd name="connsiteY35" fmla="*/ 2407298 h 2519266"/>
              <a:gd name="connsiteX36" fmla="*/ 2492012 w 3901033"/>
              <a:gd name="connsiteY36" fmla="*/ 2416629 h 2519266"/>
              <a:gd name="connsiteX37" fmla="*/ 2454689 w 3901033"/>
              <a:gd name="connsiteY37" fmla="*/ 2425959 h 2519266"/>
              <a:gd name="connsiteX38" fmla="*/ 2389375 w 3901033"/>
              <a:gd name="connsiteY38" fmla="*/ 2435290 h 2519266"/>
              <a:gd name="connsiteX39" fmla="*/ 2296069 w 3901033"/>
              <a:gd name="connsiteY39" fmla="*/ 2463282 h 2519266"/>
              <a:gd name="connsiteX40" fmla="*/ 2193432 w 3901033"/>
              <a:gd name="connsiteY40" fmla="*/ 2481943 h 2519266"/>
              <a:gd name="connsiteX41" fmla="*/ 2090795 w 3901033"/>
              <a:gd name="connsiteY41" fmla="*/ 2509935 h 2519266"/>
              <a:gd name="connsiteX42" fmla="*/ 1885522 w 3901033"/>
              <a:gd name="connsiteY42" fmla="*/ 2519266 h 2519266"/>
              <a:gd name="connsiteX43" fmla="*/ 1670918 w 3901033"/>
              <a:gd name="connsiteY43" fmla="*/ 2509935 h 2519266"/>
              <a:gd name="connsiteX44" fmla="*/ 1577612 w 3901033"/>
              <a:gd name="connsiteY44" fmla="*/ 2491274 h 2519266"/>
              <a:gd name="connsiteX45" fmla="*/ 1549620 w 3901033"/>
              <a:gd name="connsiteY45" fmla="*/ 2481943 h 2519266"/>
              <a:gd name="connsiteX46" fmla="*/ 1195056 w 3901033"/>
              <a:gd name="connsiteY46" fmla="*/ 2472613 h 2519266"/>
              <a:gd name="connsiteX47" fmla="*/ 1120412 w 3901033"/>
              <a:gd name="connsiteY47" fmla="*/ 2463282 h 2519266"/>
              <a:gd name="connsiteX48" fmla="*/ 961791 w 3901033"/>
              <a:gd name="connsiteY48" fmla="*/ 2444621 h 2519266"/>
              <a:gd name="connsiteX49" fmla="*/ 887146 w 3901033"/>
              <a:gd name="connsiteY49" fmla="*/ 2425959 h 2519266"/>
              <a:gd name="connsiteX50" fmla="*/ 775179 w 3901033"/>
              <a:gd name="connsiteY50" fmla="*/ 2397968 h 2519266"/>
              <a:gd name="connsiteX51" fmla="*/ 737856 w 3901033"/>
              <a:gd name="connsiteY51" fmla="*/ 2388637 h 2519266"/>
              <a:gd name="connsiteX52" fmla="*/ 653881 w 3901033"/>
              <a:gd name="connsiteY52" fmla="*/ 2360645 h 2519266"/>
              <a:gd name="connsiteX53" fmla="*/ 597897 w 3901033"/>
              <a:gd name="connsiteY53" fmla="*/ 2341984 h 2519266"/>
              <a:gd name="connsiteX54" fmla="*/ 569905 w 3901033"/>
              <a:gd name="connsiteY54" fmla="*/ 2332653 h 2519266"/>
              <a:gd name="connsiteX55" fmla="*/ 541914 w 3901033"/>
              <a:gd name="connsiteY55" fmla="*/ 2323323 h 2519266"/>
              <a:gd name="connsiteX56" fmla="*/ 523252 w 3901033"/>
              <a:gd name="connsiteY56" fmla="*/ 2304662 h 2519266"/>
              <a:gd name="connsiteX57" fmla="*/ 429946 w 3901033"/>
              <a:gd name="connsiteY57" fmla="*/ 2248678 h 2519266"/>
              <a:gd name="connsiteX58" fmla="*/ 373963 w 3901033"/>
              <a:gd name="connsiteY58" fmla="*/ 2192694 h 2519266"/>
              <a:gd name="connsiteX59" fmla="*/ 345971 w 3901033"/>
              <a:gd name="connsiteY59" fmla="*/ 2136710 h 2519266"/>
              <a:gd name="connsiteX60" fmla="*/ 336640 w 3901033"/>
              <a:gd name="connsiteY60" fmla="*/ 2108719 h 2519266"/>
              <a:gd name="connsiteX61" fmla="*/ 317979 w 3901033"/>
              <a:gd name="connsiteY61" fmla="*/ 2080727 h 2519266"/>
              <a:gd name="connsiteX62" fmla="*/ 299318 w 3901033"/>
              <a:gd name="connsiteY62" fmla="*/ 2024743 h 2519266"/>
              <a:gd name="connsiteX63" fmla="*/ 289987 w 3901033"/>
              <a:gd name="connsiteY63" fmla="*/ 1996751 h 2519266"/>
              <a:gd name="connsiteX64" fmla="*/ 261995 w 3901033"/>
              <a:gd name="connsiteY64" fmla="*/ 1922106 h 2519266"/>
              <a:gd name="connsiteX65" fmla="*/ 243334 w 3901033"/>
              <a:gd name="connsiteY65" fmla="*/ 1884784 h 2519266"/>
              <a:gd name="connsiteX66" fmla="*/ 215342 w 3901033"/>
              <a:gd name="connsiteY66" fmla="*/ 1819470 h 2519266"/>
              <a:gd name="connsiteX67" fmla="*/ 196681 w 3901033"/>
              <a:gd name="connsiteY67" fmla="*/ 1744825 h 2519266"/>
              <a:gd name="connsiteX68" fmla="*/ 187350 w 3901033"/>
              <a:gd name="connsiteY68" fmla="*/ 1716833 h 2519266"/>
              <a:gd name="connsiteX69" fmla="*/ 168689 w 3901033"/>
              <a:gd name="connsiteY69" fmla="*/ 1688841 h 2519266"/>
              <a:gd name="connsiteX70" fmla="*/ 150028 w 3901033"/>
              <a:gd name="connsiteY70" fmla="*/ 1604866 h 2519266"/>
              <a:gd name="connsiteX71" fmla="*/ 140697 w 3901033"/>
              <a:gd name="connsiteY71" fmla="*/ 1576874 h 2519266"/>
              <a:gd name="connsiteX72" fmla="*/ 112705 w 3901033"/>
              <a:gd name="connsiteY72" fmla="*/ 1530221 h 2519266"/>
              <a:gd name="connsiteX73" fmla="*/ 75383 w 3901033"/>
              <a:gd name="connsiteY73" fmla="*/ 1455576 h 2519266"/>
              <a:gd name="connsiteX74" fmla="*/ 66052 w 3901033"/>
              <a:gd name="connsiteY74" fmla="*/ 1418253 h 2519266"/>
              <a:gd name="connsiteX75" fmla="*/ 47391 w 3901033"/>
              <a:gd name="connsiteY75" fmla="*/ 1362270 h 2519266"/>
              <a:gd name="connsiteX76" fmla="*/ 28730 w 3901033"/>
              <a:gd name="connsiteY76" fmla="*/ 1250302 h 2519266"/>
              <a:gd name="connsiteX77" fmla="*/ 19399 w 3901033"/>
              <a:gd name="connsiteY77" fmla="*/ 1222310 h 2519266"/>
              <a:gd name="connsiteX78" fmla="*/ 738 w 3901033"/>
              <a:gd name="connsiteY78" fmla="*/ 1035698 h 2519266"/>
              <a:gd name="connsiteX79" fmla="*/ 28730 w 3901033"/>
              <a:gd name="connsiteY79" fmla="*/ 811764 h 2519266"/>
              <a:gd name="connsiteX80" fmla="*/ 56722 w 3901033"/>
              <a:gd name="connsiteY80" fmla="*/ 709127 h 2519266"/>
              <a:gd name="connsiteX81" fmla="*/ 66052 w 3901033"/>
              <a:gd name="connsiteY81" fmla="*/ 681135 h 2519266"/>
              <a:gd name="connsiteX82" fmla="*/ 84714 w 3901033"/>
              <a:gd name="connsiteY82" fmla="*/ 653143 h 2519266"/>
              <a:gd name="connsiteX83" fmla="*/ 94044 w 3901033"/>
              <a:gd name="connsiteY83" fmla="*/ 615821 h 2519266"/>
              <a:gd name="connsiteX84" fmla="*/ 112705 w 3901033"/>
              <a:gd name="connsiteY84" fmla="*/ 587829 h 2519266"/>
              <a:gd name="connsiteX85" fmla="*/ 122036 w 3901033"/>
              <a:gd name="connsiteY85" fmla="*/ 559837 h 2519266"/>
              <a:gd name="connsiteX86" fmla="*/ 140697 w 3901033"/>
              <a:gd name="connsiteY86" fmla="*/ 531845 h 2519266"/>
              <a:gd name="connsiteX87" fmla="*/ 178020 w 3901033"/>
              <a:gd name="connsiteY87" fmla="*/ 457200 h 2519266"/>
              <a:gd name="connsiteX88" fmla="*/ 187350 w 3901033"/>
              <a:gd name="connsiteY88" fmla="*/ 429208 h 2519266"/>
              <a:gd name="connsiteX89" fmla="*/ 206012 w 3901033"/>
              <a:gd name="connsiteY89" fmla="*/ 410547 h 2519266"/>
              <a:gd name="connsiteX90" fmla="*/ 234003 w 3901033"/>
              <a:gd name="connsiteY90" fmla="*/ 373225 h 2519266"/>
              <a:gd name="connsiteX91" fmla="*/ 252665 w 3901033"/>
              <a:gd name="connsiteY91" fmla="*/ 354564 h 2519266"/>
              <a:gd name="connsiteX92" fmla="*/ 327309 w 3901033"/>
              <a:gd name="connsiteY92" fmla="*/ 270588 h 2519266"/>
              <a:gd name="connsiteX93" fmla="*/ 355301 w 3901033"/>
              <a:gd name="connsiteY93" fmla="*/ 251927 h 2519266"/>
              <a:gd name="connsiteX94" fmla="*/ 383293 w 3901033"/>
              <a:gd name="connsiteY94" fmla="*/ 223935 h 2519266"/>
              <a:gd name="connsiteX95" fmla="*/ 448607 w 3901033"/>
              <a:gd name="connsiteY95" fmla="*/ 186613 h 2519266"/>
              <a:gd name="connsiteX96" fmla="*/ 523252 w 3901033"/>
              <a:gd name="connsiteY96" fmla="*/ 130629 h 2519266"/>
              <a:gd name="connsiteX97" fmla="*/ 560575 w 3901033"/>
              <a:gd name="connsiteY97" fmla="*/ 111968 h 2519266"/>
              <a:gd name="connsiteX98" fmla="*/ 588567 w 3901033"/>
              <a:gd name="connsiteY98" fmla="*/ 102637 h 2519266"/>
              <a:gd name="connsiteX99" fmla="*/ 644550 w 3901033"/>
              <a:gd name="connsiteY99" fmla="*/ 74645 h 2519266"/>
              <a:gd name="connsiteX100" fmla="*/ 700534 w 3901033"/>
              <a:gd name="connsiteY100" fmla="*/ 65315 h 2519266"/>
              <a:gd name="connsiteX101" fmla="*/ 728526 w 3901033"/>
              <a:gd name="connsiteY101" fmla="*/ 46653 h 2519266"/>
              <a:gd name="connsiteX102" fmla="*/ 840493 w 3901033"/>
              <a:gd name="connsiteY102" fmla="*/ 18662 h 2519266"/>
              <a:gd name="connsiteX103" fmla="*/ 971122 w 3901033"/>
              <a:gd name="connsiteY103" fmla="*/ 0 h 2519266"/>
              <a:gd name="connsiteX104" fmla="*/ 1484305 w 3901033"/>
              <a:gd name="connsiteY104" fmla="*/ 9331 h 2519266"/>
              <a:gd name="connsiteX105" fmla="*/ 1708240 w 3901033"/>
              <a:gd name="connsiteY105" fmla="*/ 27992 h 2519266"/>
              <a:gd name="connsiteX106" fmla="*/ 1885522 w 3901033"/>
              <a:gd name="connsiteY106" fmla="*/ 46653 h 2519266"/>
              <a:gd name="connsiteX107" fmla="*/ 1969497 w 3901033"/>
              <a:gd name="connsiteY107" fmla="*/ 65315 h 2519266"/>
              <a:gd name="connsiteX108" fmla="*/ 2025481 w 3901033"/>
              <a:gd name="connsiteY108" fmla="*/ 74645 h 2519266"/>
              <a:gd name="connsiteX109" fmla="*/ 2118787 w 3901033"/>
              <a:gd name="connsiteY109" fmla="*/ 93306 h 2519266"/>
              <a:gd name="connsiteX110" fmla="*/ 2146779 w 3901033"/>
              <a:gd name="connsiteY110" fmla="*/ 102637 h 2519266"/>
              <a:gd name="connsiteX111" fmla="*/ 2221424 w 3901033"/>
              <a:gd name="connsiteY111" fmla="*/ 111968 h 2519266"/>
              <a:gd name="connsiteX112" fmla="*/ 2286738 w 3901033"/>
              <a:gd name="connsiteY112" fmla="*/ 121298 h 2519266"/>
              <a:gd name="connsiteX113" fmla="*/ 2380044 w 3901033"/>
              <a:gd name="connsiteY113" fmla="*/ 149290 h 2519266"/>
              <a:gd name="connsiteX114" fmla="*/ 2408036 w 3901033"/>
              <a:gd name="connsiteY114" fmla="*/ 158621 h 2519266"/>
              <a:gd name="connsiteX115" fmla="*/ 2510673 w 3901033"/>
              <a:gd name="connsiteY115" fmla="*/ 177282 h 2519266"/>
              <a:gd name="connsiteX116" fmla="*/ 2603979 w 3901033"/>
              <a:gd name="connsiteY116" fmla="*/ 205274 h 2519266"/>
              <a:gd name="connsiteX117" fmla="*/ 2631971 w 3901033"/>
              <a:gd name="connsiteY117" fmla="*/ 214604 h 2519266"/>
              <a:gd name="connsiteX118" fmla="*/ 2669293 w 3901033"/>
              <a:gd name="connsiteY118" fmla="*/ 223935 h 2519266"/>
              <a:gd name="connsiteX119" fmla="*/ 2725277 w 3901033"/>
              <a:gd name="connsiteY119" fmla="*/ 242596 h 2519266"/>
              <a:gd name="connsiteX120" fmla="*/ 2781260 w 3901033"/>
              <a:gd name="connsiteY120" fmla="*/ 270588 h 2519266"/>
              <a:gd name="connsiteX121" fmla="*/ 2818583 w 3901033"/>
              <a:gd name="connsiteY121" fmla="*/ 289249 h 2519266"/>
              <a:gd name="connsiteX122" fmla="*/ 2874567 w 3901033"/>
              <a:gd name="connsiteY122" fmla="*/ 307910 h 2519266"/>
              <a:gd name="connsiteX123" fmla="*/ 2893228 w 3901033"/>
              <a:gd name="connsiteY123" fmla="*/ 326572 h 2519266"/>
              <a:gd name="connsiteX124" fmla="*/ 2958542 w 3901033"/>
              <a:gd name="connsiteY124" fmla="*/ 345233 h 2519266"/>
              <a:gd name="connsiteX125" fmla="*/ 3023856 w 3901033"/>
              <a:gd name="connsiteY125" fmla="*/ 391886 h 2519266"/>
              <a:gd name="connsiteX126" fmla="*/ 3051848 w 3901033"/>
              <a:gd name="connsiteY126" fmla="*/ 401217 h 2519266"/>
              <a:gd name="connsiteX127" fmla="*/ 3107832 w 3901033"/>
              <a:gd name="connsiteY127" fmla="*/ 438539 h 2519266"/>
              <a:gd name="connsiteX128" fmla="*/ 3163816 w 3901033"/>
              <a:gd name="connsiteY128" fmla="*/ 485192 h 2519266"/>
              <a:gd name="connsiteX129" fmla="*/ 3238460 w 3901033"/>
              <a:gd name="connsiteY129" fmla="*/ 569168 h 2519266"/>
              <a:gd name="connsiteX130" fmla="*/ 3285114 w 3901033"/>
              <a:gd name="connsiteY130" fmla="*/ 606490 h 2519266"/>
              <a:gd name="connsiteX131" fmla="*/ 3322436 w 3901033"/>
              <a:gd name="connsiteY131" fmla="*/ 653143 h 2519266"/>
              <a:gd name="connsiteX132" fmla="*/ 3369089 w 3901033"/>
              <a:gd name="connsiteY132" fmla="*/ 699796 h 2519266"/>
              <a:gd name="connsiteX133" fmla="*/ 3387750 w 3901033"/>
              <a:gd name="connsiteY133" fmla="*/ 727788 h 2519266"/>
              <a:gd name="connsiteX134" fmla="*/ 3406412 w 3901033"/>
              <a:gd name="connsiteY134" fmla="*/ 746449 h 2519266"/>
              <a:gd name="connsiteX135" fmla="*/ 3443734 w 3901033"/>
              <a:gd name="connsiteY135" fmla="*/ 793102 h 2519266"/>
              <a:gd name="connsiteX136" fmla="*/ 3462395 w 3901033"/>
              <a:gd name="connsiteY136" fmla="*/ 821094 h 2519266"/>
              <a:gd name="connsiteX137" fmla="*/ 3490387 w 3901033"/>
              <a:gd name="connsiteY137" fmla="*/ 830425 h 2519266"/>
              <a:gd name="connsiteX138" fmla="*/ 3499718 w 3901033"/>
              <a:gd name="connsiteY138" fmla="*/ 858417 h 2519266"/>
              <a:gd name="connsiteX139" fmla="*/ 3565032 w 3901033"/>
              <a:gd name="connsiteY139" fmla="*/ 933062 h 2519266"/>
              <a:gd name="connsiteX140" fmla="*/ 3593024 w 3901033"/>
              <a:gd name="connsiteY140" fmla="*/ 961053 h 2519266"/>
              <a:gd name="connsiteX141" fmla="*/ 3611685 w 3901033"/>
              <a:gd name="connsiteY141" fmla="*/ 979715 h 2519266"/>
              <a:gd name="connsiteX142" fmla="*/ 3667669 w 3901033"/>
              <a:gd name="connsiteY142" fmla="*/ 1073021 h 2519266"/>
              <a:gd name="connsiteX143" fmla="*/ 3686330 w 3901033"/>
              <a:gd name="connsiteY143" fmla="*/ 1101013 h 2519266"/>
              <a:gd name="connsiteX144" fmla="*/ 3714322 w 3901033"/>
              <a:gd name="connsiteY144" fmla="*/ 1147666 h 2519266"/>
              <a:gd name="connsiteX145" fmla="*/ 3742314 w 3901033"/>
              <a:gd name="connsiteY145" fmla="*/ 1194319 h 2519266"/>
              <a:gd name="connsiteX146" fmla="*/ 3760975 w 3901033"/>
              <a:gd name="connsiteY146" fmla="*/ 1250302 h 2519266"/>
              <a:gd name="connsiteX147" fmla="*/ 3770305 w 3901033"/>
              <a:gd name="connsiteY147" fmla="*/ 1278294 h 2519266"/>
              <a:gd name="connsiteX148" fmla="*/ 3788967 w 3901033"/>
              <a:gd name="connsiteY148" fmla="*/ 1296955 h 2519266"/>
              <a:gd name="connsiteX149" fmla="*/ 3816958 w 3901033"/>
              <a:gd name="connsiteY149" fmla="*/ 1380931 h 2519266"/>
              <a:gd name="connsiteX150" fmla="*/ 3826289 w 3901033"/>
              <a:gd name="connsiteY150" fmla="*/ 1408923 h 2519266"/>
              <a:gd name="connsiteX151" fmla="*/ 3844950 w 3901033"/>
              <a:gd name="connsiteY151" fmla="*/ 1436915 h 2519266"/>
              <a:gd name="connsiteX152" fmla="*/ 3882273 w 3901033"/>
              <a:gd name="connsiteY152" fmla="*/ 1520890 h 2519266"/>
              <a:gd name="connsiteX153" fmla="*/ 3891603 w 3901033"/>
              <a:gd name="connsiteY153" fmla="*/ 1548882 h 2519266"/>
              <a:gd name="connsiteX154" fmla="*/ 3872942 w 3901033"/>
              <a:gd name="connsiteY154" fmla="*/ 1567543 h 25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901033" h="2519266">
                <a:moveTo>
                  <a:pt x="3872942" y="1567543"/>
                </a:moveTo>
                <a:lnTo>
                  <a:pt x="3872942" y="1567543"/>
                </a:lnTo>
                <a:cubicBezTo>
                  <a:pt x="3882273" y="1592425"/>
                  <a:pt x="3899041" y="1615682"/>
                  <a:pt x="3900934" y="1642188"/>
                </a:cubicBezTo>
                <a:cubicBezTo>
                  <a:pt x="3902336" y="1661809"/>
                  <a:pt x="3888493" y="1679511"/>
                  <a:pt x="3882273" y="1698172"/>
                </a:cubicBezTo>
                <a:lnTo>
                  <a:pt x="3872942" y="1726164"/>
                </a:lnTo>
                <a:cubicBezTo>
                  <a:pt x="3869832" y="1735494"/>
                  <a:pt x="3872942" y="1751045"/>
                  <a:pt x="3863612" y="1754155"/>
                </a:cubicBezTo>
                <a:lnTo>
                  <a:pt x="3835620" y="1763486"/>
                </a:lnTo>
                <a:cubicBezTo>
                  <a:pt x="3813412" y="1830108"/>
                  <a:pt x="3833325" y="1808558"/>
                  <a:pt x="3788967" y="1838131"/>
                </a:cubicBezTo>
                <a:cubicBezTo>
                  <a:pt x="3782746" y="1847462"/>
                  <a:pt x="3778235" y="1858193"/>
                  <a:pt x="3770305" y="1866123"/>
                </a:cubicBezTo>
                <a:cubicBezTo>
                  <a:pt x="3762376" y="1874052"/>
                  <a:pt x="3749319" y="1876028"/>
                  <a:pt x="3742314" y="1884784"/>
                </a:cubicBezTo>
                <a:cubicBezTo>
                  <a:pt x="3706124" y="1930022"/>
                  <a:pt x="3766062" y="1901750"/>
                  <a:pt x="3704991" y="1922106"/>
                </a:cubicBezTo>
                <a:lnTo>
                  <a:pt x="3658338" y="1968759"/>
                </a:lnTo>
                <a:cubicBezTo>
                  <a:pt x="3652118" y="1974980"/>
                  <a:pt x="3646997" y="1982541"/>
                  <a:pt x="3639677" y="1987421"/>
                </a:cubicBezTo>
                <a:cubicBezTo>
                  <a:pt x="3559456" y="2040901"/>
                  <a:pt x="3660954" y="1976782"/>
                  <a:pt x="3583693" y="2015413"/>
                </a:cubicBezTo>
                <a:cubicBezTo>
                  <a:pt x="3529554" y="2042482"/>
                  <a:pt x="3583807" y="2028199"/>
                  <a:pt x="3518379" y="2052735"/>
                </a:cubicBezTo>
                <a:cubicBezTo>
                  <a:pt x="3506372" y="2057238"/>
                  <a:pt x="3493497" y="2058956"/>
                  <a:pt x="3481056" y="2062066"/>
                </a:cubicBezTo>
                <a:cubicBezTo>
                  <a:pt x="3398723" y="2116956"/>
                  <a:pt x="3530318" y="2032770"/>
                  <a:pt x="3397081" y="2099388"/>
                </a:cubicBezTo>
                <a:cubicBezTo>
                  <a:pt x="3372199" y="2111829"/>
                  <a:pt x="3348827" y="2127913"/>
                  <a:pt x="3322436" y="2136710"/>
                </a:cubicBezTo>
                <a:cubicBezTo>
                  <a:pt x="3313105" y="2139820"/>
                  <a:pt x="3303901" y="2143339"/>
                  <a:pt x="3294444" y="2146041"/>
                </a:cubicBezTo>
                <a:cubicBezTo>
                  <a:pt x="3212406" y="2169482"/>
                  <a:pt x="3296266" y="2142325"/>
                  <a:pt x="3229130" y="2164702"/>
                </a:cubicBezTo>
                <a:cubicBezTo>
                  <a:pt x="3222910" y="2170923"/>
                  <a:pt x="3218337" y="2179430"/>
                  <a:pt x="3210469" y="2183364"/>
                </a:cubicBezTo>
                <a:cubicBezTo>
                  <a:pt x="3192875" y="2192161"/>
                  <a:pt x="3173146" y="2195805"/>
                  <a:pt x="3154485" y="2202025"/>
                </a:cubicBezTo>
                <a:lnTo>
                  <a:pt x="3098501" y="2220686"/>
                </a:lnTo>
                <a:cubicBezTo>
                  <a:pt x="3067097" y="2231154"/>
                  <a:pt x="3065470" y="2230231"/>
                  <a:pt x="3033187" y="2248678"/>
                </a:cubicBezTo>
                <a:cubicBezTo>
                  <a:pt x="3023450" y="2254242"/>
                  <a:pt x="3015225" y="2262324"/>
                  <a:pt x="3005195" y="2267339"/>
                </a:cubicBezTo>
                <a:cubicBezTo>
                  <a:pt x="2981690" y="2279091"/>
                  <a:pt x="2943751" y="2281903"/>
                  <a:pt x="2921220" y="2286000"/>
                </a:cubicBezTo>
                <a:cubicBezTo>
                  <a:pt x="2905617" y="2288837"/>
                  <a:pt x="2890118" y="2292221"/>
                  <a:pt x="2874567" y="2295331"/>
                </a:cubicBezTo>
                <a:cubicBezTo>
                  <a:pt x="2868346" y="2301551"/>
                  <a:pt x="2863448" y="2309466"/>
                  <a:pt x="2855905" y="2313992"/>
                </a:cubicBezTo>
                <a:cubicBezTo>
                  <a:pt x="2846340" y="2319731"/>
                  <a:pt x="2797568" y="2330909"/>
                  <a:pt x="2790591" y="2332653"/>
                </a:cubicBezTo>
                <a:cubicBezTo>
                  <a:pt x="2778150" y="2338874"/>
                  <a:pt x="2766464" y="2346916"/>
                  <a:pt x="2753269" y="2351315"/>
                </a:cubicBezTo>
                <a:cubicBezTo>
                  <a:pt x="2738224" y="2356330"/>
                  <a:pt x="2722001" y="2356799"/>
                  <a:pt x="2706616" y="2360645"/>
                </a:cubicBezTo>
                <a:cubicBezTo>
                  <a:pt x="2697074" y="2363030"/>
                  <a:pt x="2688081" y="2367274"/>
                  <a:pt x="2678624" y="2369976"/>
                </a:cubicBezTo>
                <a:cubicBezTo>
                  <a:pt x="2666294" y="2373499"/>
                  <a:pt x="2653631" y="2375783"/>
                  <a:pt x="2641301" y="2379306"/>
                </a:cubicBezTo>
                <a:cubicBezTo>
                  <a:pt x="2631844" y="2382008"/>
                  <a:pt x="2622766" y="2385935"/>
                  <a:pt x="2613309" y="2388637"/>
                </a:cubicBezTo>
                <a:cubicBezTo>
                  <a:pt x="2600979" y="2392160"/>
                  <a:pt x="2588317" y="2394445"/>
                  <a:pt x="2575987" y="2397968"/>
                </a:cubicBezTo>
                <a:cubicBezTo>
                  <a:pt x="2566530" y="2400670"/>
                  <a:pt x="2557596" y="2405164"/>
                  <a:pt x="2547995" y="2407298"/>
                </a:cubicBezTo>
                <a:cubicBezTo>
                  <a:pt x="2529527" y="2411402"/>
                  <a:pt x="2510563" y="2412919"/>
                  <a:pt x="2492012" y="2416629"/>
                </a:cubicBezTo>
                <a:cubicBezTo>
                  <a:pt x="2479437" y="2419144"/>
                  <a:pt x="2467306" y="2423665"/>
                  <a:pt x="2454689" y="2425959"/>
                </a:cubicBezTo>
                <a:cubicBezTo>
                  <a:pt x="2433051" y="2429893"/>
                  <a:pt x="2411013" y="2431356"/>
                  <a:pt x="2389375" y="2435290"/>
                </a:cubicBezTo>
                <a:cubicBezTo>
                  <a:pt x="2335077" y="2445163"/>
                  <a:pt x="2360984" y="2447053"/>
                  <a:pt x="2296069" y="2463282"/>
                </a:cubicBezTo>
                <a:cubicBezTo>
                  <a:pt x="2237410" y="2477947"/>
                  <a:pt x="2271441" y="2470800"/>
                  <a:pt x="2193432" y="2481943"/>
                </a:cubicBezTo>
                <a:cubicBezTo>
                  <a:pt x="2162133" y="2492376"/>
                  <a:pt x="2124705" y="2507423"/>
                  <a:pt x="2090795" y="2509935"/>
                </a:cubicBezTo>
                <a:cubicBezTo>
                  <a:pt x="2022487" y="2514995"/>
                  <a:pt x="1953946" y="2516156"/>
                  <a:pt x="1885522" y="2519266"/>
                </a:cubicBezTo>
                <a:cubicBezTo>
                  <a:pt x="1813987" y="2516156"/>
                  <a:pt x="1742226" y="2516418"/>
                  <a:pt x="1670918" y="2509935"/>
                </a:cubicBezTo>
                <a:cubicBezTo>
                  <a:pt x="1639330" y="2507063"/>
                  <a:pt x="1607702" y="2501304"/>
                  <a:pt x="1577612" y="2491274"/>
                </a:cubicBezTo>
                <a:cubicBezTo>
                  <a:pt x="1568281" y="2488164"/>
                  <a:pt x="1559444" y="2482422"/>
                  <a:pt x="1549620" y="2481943"/>
                </a:cubicBezTo>
                <a:cubicBezTo>
                  <a:pt x="1431531" y="2476183"/>
                  <a:pt x="1313244" y="2475723"/>
                  <a:pt x="1195056" y="2472613"/>
                </a:cubicBezTo>
                <a:lnTo>
                  <a:pt x="1120412" y="2463282"/>
                </a:lnTo>
                <a:cubicBezTo>
                  <a:pt x="1078788" y="2458657"/>
                  <a:pt x="1006288" y="2453520"/>
                  <a:pt x="961791" y="2444621"/>
                </a:cubicBezTo>
                <a:cubicBezTo>
                  <a:pt x="936642" y="2439591"/>
                  <a:pt x="912296" y="2430989"/>
                  <a:pt x="887146" y="2425959"/>
                </a:cubicBezTo>
                <a:cubicBezTo>
                  <a:pt x="808218" y="2410174"/>
                  <a:pt x="870122" y="2423862"/>
                  <a:pt x="775179" y="2397968"/>
                </a:cubicBezTo>
                <a:cubicBezTo>
                  <a:pt x="762807" y="2394594"/>
                  <a:pt x="750113" y="2392408"/>
                  <a:pt x="737856" y="2388637"/>
                </a:cubicBezTo>
                <a:cubicBezTo>
                  <a:pt x="709655" y="2379960"/>
                  <a:pt x="681873" y="2369975"/>
                  <a:pt x="653881" y="2360645"/>
                </a:cubicBezTo>
                <a:lnTo>
                  <a:pt x="597897" y="2341984"/>
                </a:lnTo>
                <a:lnTo>
                  <a:pt x="569905" y="2332653"/>
                </a:lnTo>
                <a:lnTo>
                  <a:pt x="541914" y="2323323"/>
                </a:lnTo>
                <a:cubicBezTo>
                  <a:pt x="535693" y="2317103"/>
                  <a:pt x="530572" y="2309542"/>
                  <a:pt x="523252" y="2304662"/>
                </a:cubicBezTo>
                <a:cubicBezTo>
                  <a:pt x="479083" y="2275216"/>
                  <a:pt x="476198" y="2294931"/>
                  <a:pt x="429946" y="2248678"/>
                </a:cubicBezTo>
                <a:lnTo>
                  <a:pt x="373963" y="2192694"/>
                </a:lnTo>
                <a:cubicBezTo>
                  <a:pt x="350510" y="2122339"/>
                  <a:pt x="382145" y="2209057"/>
                  <a:pt x="345971" y="2136710"/>
                </a:cubicBezTo>
                <a:cubicBezTo>
                  <a:pt x="341573" y="2127913"/>
                  <a:pt x="341038" y="2117516"/>
                  <a:pt x="336640" y="2108719"/>
                </a:cubicBezTo>
                <a:cubicBezTo>
                  <a:pt x="331625" y="2098689"/>
                  <a:pt x="322533" y="2090975"/>
                  <a:pt x="317979" y="2080727"/>
                </a:cubicBezTo>
                <a:cubicBezTo>
                  <a:pt x="309990" y="2062752"/>
                  <a:pt x="305538" y="2043404"/>
                  <a:pt x="299318" y="2024743"/>
                </a:cubicBezTo>
                <a:cubicBezTo>
                  <a:pt x="296208" y="2015412"/>
                  <a:pt x="294386" y="2005548"/>
                  <a:pt x="289987" y="1996751"/>
                </a:cubicBezTo>
                <a:cubicBezTo>
                  <a:pt x="238033" y="1892843"/>
                  <a:pt x="300107" y="2023738"/>
                  <a:pt x="261995" y="1922106"/>
                </a:cubicBezTo>
                <a:cubicBezTo>
                  <a:pt x="257111" y="1909083"/>
                  <a:pt x="248218" y="1897807"/>
                  <a:pt x="243334" y="1884784"/>
                </a:cubicBezTo>
                <a:cubicBezTo>
                  <a:pt x="217511" y="1815925"/>
                  <a:pt x="253159" y="1876197"/>
                  <a:pt x="215342" y="1819470"/>
                </a:cubicBezTo>
                <a:cubicBezTo>
                  <a:pt x="209122" y="1794588"/>
                  <a:pt x="204792" y="1769156"/>
                  <a:pt x="196681" y="1744825"/>
                </a:cubicBezTo>
                <a:cubicBezTo>
                  <a:pt x="193571" y="1735494"/>
                  <a:pt x="191749" y="1725630"/>
                  <a:pt x="187350" y="1716833"/>
                </a:cubicBezTo>
                <a:cubicBezTo>
                  <a:pt x="182335" y="1706803"/>
                  <a:pt x="174909" y="1698172"/>
                  <a:pt x="168689" y="1688841"/>
                </a:cubicBezTo>
                <a:cubicBezTo>
                  <a:pt x="162278" y="1656786"/>
                  <a:pt x="158810" y="1635602"/>
                  <a:pt x="150028" y="1604866"/>
                </a:cubicBezTo>
                <a:cubicBezTo>
                  <a:pt x="147326" y="1595409"/>
                  <a:pt x="145096" y="1585671"/>
                  <a:pt x="140697" y="1576874"/>
                </a:cubicBezTo>
                <a:cubicBezTo>
                  <a:pt x="132586" y="1560653"/>
                  <a:pt x="120815" y="1546442"/>
                  <a:pt x="112705" y="1530221"/>
                </a:cubicBezTo>
                <a:cubicBezTo>
                  <a:pt x="67051" y="1438913"/>
                  <a:pt x="118619" y="1520431"/>
                  <a:pt x="75383" y="1455576"/>
                </a:cubicBezTo>
                <a:cubicBezTo>
                  <a:pt x="72273" y="1443135"/>
                  <a:pt x="69737" y="1430536"/>
                  <a:pt x="66052" y="1418253"/>
                </a:cubicBezTo>
                <a:cubicBezTo>
                  <a:pt x="60400" y="1399412"/>
                  <a:pt x="47391" y="1362270"/>
                  <a:pt x="47391" y="1362270"/>
                </a:cubicBezTo>
                <a:cubicBezTo>
                  <a:pt x="42126" y="1325415"/>
                  <a:pt x="37824" y="1286677"/>
                  <a:pt x="28730" y="1250302"/>
                </a:cubicBezTo>
                <a:cubicBezTo>
                  <a:pt x="26345" y="1240760"/>
                  <a:pt x="22509" y="1231641"/>
                  <a:pt x="19399" y="1222310"/>
                </a:cubicBezTo>
                <a:cubicBezTo>
                  <a:pt x="13179" y="1160106"/>
                  <a:pt x="-3716" y="1098053"/>
                  <a:pt x="738" y="1035698"/>
                </a:cubicBezTo>
                <a:cubicBezTo>
                  <a:pt x="12329" y="873425"/>
                  <a:pt x="1508" y="947881"/>
                  <a:pt x="28730" y="811764"/>
                </a:cubicBezTo>
                <a:cubicBezTo>
                  <a:pt x="41920" y="745810"/>
                  <a:pt x="33041" y="780169"/>
                  <a:pt x="56722" y="709127"/>
                </a:cubicBezTo>
                <a:cubicBezTo>
                  <a:pt x="59832" y="699796"/>
                  <a:pt x="60596" y="689318"/>
                  <a:pt x="66052" y="681135"/>
                </a:cubicBezTo>
                <a:lnTo>
                  <a:pt x="84714" y="653143"/>
                </a:lnTo>
                <a:cubicBezTo>
                  <a:pt x="87824" y="640702"/>
                  <a:pt x="88993" y="627608"/>
                  <a:pt x="94044" y="615821"/>
                </a:cubicBezTo>
                <a:cubicBezTo>
                  <a:pt x="98461" y="605514"/>
                  <a:pt x="107690" y="597859"/>
                  <a:pt x="112705" y="587829"/>
                </a:cubicBezTo>
                <a:cubicBezTo>
                  <a:pt x="117104" y="579032"/>
                  <a:pt x="117637" y="568634"/>
                  <a:pt x="122036" y="559837"/>
                </a:cubicBezTo>
                <a:cubicBezTo>
                  <a:pt x="127051" y="549807"/>
                  <a:pt x="135327" y="541690"/>
                  <a:pt x="140697" y="531845"/>
                </a:cubicBezTo>
                <a:cubicBezTo>
                  <a:pt x="154018" y="507423"/>
                  <a:pt x="169224" y="483591"/>
                  <a:pt x="178020" y="457200"/>
                </a:cubicBezTo>
                <a:cubicBezTo>
                  <a:pt x="181130" y="447869"/>
                  <a:pt x="182290" y="437642"/>
                  <a:pt x="187350" y="429208"/>
                </a:cubicBezTo>
                <a:cubicBezTo>
                  <a:pt x="191876" y="421665"/>
                  <a:pt x="200380" y="417305"/>
                  <a:pt x="206012" y="410547"/>
                </a:cubicBezTo>
                <a:cubicBezTo>
                  <a:pt x="215967" y="398601"/>
                  <a:pt x="224048" y="385171"/>
                  <a:pt x="234003" y="373225"/>
                </a:cubicBezTo>
                <a:cubicBezTo>
                  <a:pt x="239635" y="366467"/>
                  <a:pt x="247169" y="361433"/>
                  <a:pt x="252665" y="354564"/>
                </a:cubicBezTo>
                <a:cubicBezTo>
                  <a:pt x="284719" y="314497"/>
                  <a:pt x="266329" y="311241"/>
                  <a:pt x="327309" y="270588"/>
                </a:cubicBezTo>
                <a:cubicBezTo>
                  <a:pt x="336640" y="264368"/>
                  <a:pt x="346686" y="259106"/>
                  <a:pt x="355301" y="251927"/>
                </a:cubicBezTo>
                <a:cubicBezTo>
                  <a:pt x="365438" y="243479"/>
                  <a:pt x="372555" y="231605"/>
                  <a:pt x="383293" y="223935"/>
                </a:cubicBezTo>
                <a:cubicBezTo>
                  <a:pt x="472681" y="160087"/>
                  <a:pt x="375154" y="245376"/>
                  <a:pt x="448607" y="186613"/>
                </a:cubicBezTo>
                <a:cubicBezTo>
                  <a:pt x="492343" y="151623"/>
                  <a:pt x="436455" y="174026"/>
                  <a:pt x="523252" y="130629"/>
                </a:cubicBezTo>
                <a:cubicBezTo>
                  <a:pt x="535693" y="124409"/>
                  <a:pt x="547790" y="117447"/>
                  <a:pt x="560575" y="111968"/>
                </a:cubicBezTo>
                <a:cubicBezTo>
                  <a:pt x="569615" y="108094"/>
                  <a:pt x="579770" y="107036"/>
                  <a:pt x="588567" y="102637"/>
                </a:cubicBezTo>
                <a:cubicBezTo>
                  <a:pt x="628826" y="82507"/>
                  <a:pt x="602337" y="84026"/>
                  <a:pt x="644550" y="74645"/>
                </a:cubicBezTo>
                <a:cubicBezTo>
                  <a:pt x="663018" y="70541"/>
                  <a:pt x="681873" y="68425"/>
                  <a:pt x="700534" y="65315"/>
                </a:cubicBezTo>
                <a:cubicBezTo>
                  <a:pt x="709865" y="59094"/>
                  <a:pt x="718278" y="51208"/>
                  <a:pt x="728526" y="46653"/>
                </a:cubicBezTo>
                <a:cubicBezTo>
                  <a:pt x="779541" y="23979"/>
                  <a:pt x="787146" y="29331"/>
                  <a:pt x="840493" y="18662"/>
                </a:cubicBezTo>
                <a:cubicBezTo>
                  <a:pt x="941974" y="-1634"/>
                  <a:pt x="782589" y="18854"/>
                  <a:pt x="971122" y="0"/>
                </a:cubicBezTo>
                <a:lnTo>
                  <a:pt x="1484305" y="9331"/>
                </a:lnTo>
                <a:cubicBezTo>
                  <a:pt x="1616159" y="12994"/>
                  <a:pt x="1610723" y="14062"/>
                  <a:pt x="1708240" y="27992"/>
                </a:cubicBezTo>
                <a:cubicBezTo>
                  <a:pt x="1787849" y="54529"/>
                  <a:pt x="1704538" y="29417"/>
                  <a:pt x="1885522" y="46653"/>
                </a:cubicBezTo>
                <a:cubicBezTo>
                  <a:pt x="1916636" y="49616"/>
                  <a:pt x="1939522" y="59320"/>
                  <a:pt x="1969497" y="65315"/>
                </a:cubicBezTo>
                <a:cubicBezTo>
                  <a:pt x="1988048" y="69025"/>
                  <a:pt x="2006820" y="71535"/>
                  <a:pt x="2025481" y="74645"/>
                </a:cubicBezTo>
                <a:cubicBezTo>
                  <a:pt x="2088721" y="95726"/>
                  <a:pt x="2011572" y="71863"/>
                  <a:pt x="2118787" y="93306"/>
                </a:cubicBezTo>
                <a:cubicBezTo>
                  <a:pt x="2128431" y="95235"/>
                  <a:pt x="2137102" y="100878"/>
                  <a:pt x="2146779" y="102637"/>
                </a:cubicBezTo>
                <a:cubicBezTo>
                  <a:pt x="2171450" y="107123"/>
                  <a:pt x="2196569" y="108654"/>
                  <a:pt x="2221424" y="111968"/>
                </a:cubicBezTo>
                <a:cubicBezTo>
                  <a:pt x="2243223" y="114875"/>
                  <a:pt x="2265100" y="117364"/>
                  <a:pt x="2286738" y="121298"/>
                </a:cubicBezTo>
                <a:cubicBezTo>
                  <a:pt x="2317754" y="126937"/>
                  <a:pt x="2350840" y="139555"/>
                  <a:pt x="2380044" y="149290"/>
                </a:cubicBezTo>
                <a:cubicBezTo>
                  <a:pt x="2389375" y="152400"/>
                  <a:pt x="2398334" y="157004"/>
                  <a:pt x="2408036" y="158621"/>
                </a:cubicBezTo>
                <a:cubicBezTo>
                  <a:pt x="2448559" y="165374"/>
                  <a:pt x="2471542" y="168586"/>
                  <a:pt x="2510673" y="177282"/>
                </a:cubicBezTo>
                <a:cubicBezTo>
                  <a:pt x="2552975" y="186683"/>
                  <a:pt x="2557463" y="189769"/>
                  <a:pt x="2603979" y="205274"/>
                </a:cubicBezTo>
                <a:cubicBezTo>
                  <a:pt x="2613310" y="208384"/>
                  <a:pt x="2622429" y="212218"/>
                  <a:pt x="2631971" y="214604"/>
                </a:cubicBezTo>
                <a:cubicBezTo>
                  <a:pt x="2644412" y="217714"/>
                  <a:pt x="2657010" y="220250"/>
                  <a:pt x="2669293" y="223935"/>
                </a:cubicBezTo>
                <a:cubicBezTo>
                  <a:pt x="2688134" y="229587"/>
                  <a:pt x="2725277" y="242596"/>
                  <a:pt x="2725277" y="242596"/>
                </a:cubicBezTo>
                <a:cubicBezTo>
                  <a:pt x="2779068" y="278456"/>
                  <a:pt x="2727181" y="247411"/>
                  <a:pt x="2781260" y="270588"/>
                </a:cubicBezTo>
                <a:cubicBezTo>
                  <a:pt x="2794045" y="276067"/>
                  <a:pt x="2805668" y="284083"/>
                  <a:pt x="2818583" y="289249"/>
                </a:cubicBezTo>
                <a:cubicBezTo>
                  <a:pt x="2836847" y="296554"/>
                  <a:pt x="2874567" y="307910"/>
                  <a:pt x="2874567" y="307910"/>
                </a:cubicBezTo>
                <a:cubicBezTo>
                  <a:pt x="2880787" y="314131"/>
                  <a:pt x="2885685" y="322046"/>
                  <a:pt x="2893228" y="326572"/>
                </a:cubicBezTo>
                <a:cubicBezTo>
                  <a:pt x="2902785" y="332306"/>
                  <a:pt x="2951576" y="343491"/>
                  <a:pt x="2958542" y="345233"/>
                </a:cubicBezTo>
                <a:cubicBezTo>
                  <a:pt x="2966992" y="351570"/>
                  <a:pt x="3010215" y="385065"/>
                  <a:pt x="3023856" y="391886"/>
                </a:cubicBezTo>
                <a:cubicBezTo>
                  <a:pt x="3032653" y="396285"/>
                  <a:pt x="3043250" y="396441"/>
                  <a:pt x="3051848" y="401217"/>
                </a:cubicBezTo>
                <a:cubicBezTo>
                  <a:pt x="3071454" y="412109"/>
                  <a:pt x="3091973" y="422680"/>
                  <a:pt x="3107832" y="438539"/>
                </a:cubicBezTo>
                <a:cubicBezTo>
                  <a:pt x="3143753" y="474460"/>
                  <a:pt x="3124845" y="459212"/>
                  <a:pt x="3163816" y="485192"/>
                </a:cubicBezTo>
                <a:cubicBezTo>
                  <a:pt x="3184621" y="512934"/>
                  <a:pt x="3209633" y="549951"/>
                  <a:pt x="3238460" y="569168"/>
                </a:cubicBezTo>
                <a:cubicBezTo>
                  <a:pt x="3273772" y="592709"/>
                  <a:pt x="3258522" y="579900"/>
                  <a:pt x="3285114" y="606490"/>
                </a:cubicBezTo>
                <a:cubicBezTo>
                  <a:pt x="3303278" y="660985"/>
                  <a:pt x="3280232" y="610939"/>
                  <a:pt x="3322436" y="653143"/>
                </a:cubicBezTo>
                <a:cubicBezTo>
                  <a:pt x="3384640" y="715347"/>
                  <a:pt x="3294444" y="650033"/>
                  <a:pt x="3369089" y="699796"/>
                </a:cubicBezTo>
                <a:cubicBezTo>
                  <a:pt x="3375309" y="709127"/>
                  <a:pt x="3380745" y="719031"/>
                  <a:pt x="3387750" y="727788"/>
                </a:cubicBezTo>
                <a:cubicBezTo>
                  <a:pt x="3393246" y="734657"/>
                  <a:pt x="3401886" y="738906"/>
                  <a:pt x="3406412" y="746449"/>
                </a:cubicBezTo>
                <a:cubicBezTo>
                  <a:pt x="3436459" y="796527"/>
                  <a:pt x="3387981" y="755934"/>
                  <a:pt x="3443734" y="793102"/>
                </a:cubicBezTo>
                <a:cubicBezTo>
                  <a:pt x="3449954" y="802433"/>
                  <a:pt x="3453638" y="814089"/>
                  <a:pt x="3462395" y="821094"/>
                </a:cubicBezTo>
                <a:cubicBezTo>
                  <a:pt x="3470075" y="827238"/>
                  <a:pt x="3483432" y="823470"/>
                  <a:pt x="3490387" y="830425"/>
                </a:cubicBezTo>
                <a:cubicBezTo>
                  <a:pt x="3497342" y="837380"/>
                  <a:pt x="3495319" y="849620"/>
                  <a:pt x="3499718" y="858417"/>
                </a:cubicBezTo>
                <a:cubicBezTo>
                  <a:pt x="3515147" y="889275"/>
                  <a:pt x="3540714" y="908744"/>
                  <a:pt x="3565032" y="933062"/>
                </a:cubicBezTo>
                <a:lnTo>
                  <a:pt x="3593024" y="961053"/>
                </a:lnTo>
                <a:cubicBezTo>
                  <a:pt x="3599245" y="967274"/>
                  <a:pt x="3607751" y="971847"/>
                  <a:pt x="3611685" y="979715"/>
                </a:cubicBezTo>
                <a:cubicBezTo>
                  <a:pt x="3640377" y="1037099"/>
                  <a:pt x="3622629" y="1005462"/>
                  <a:pt x="3667669" y="1073021"/>
                </a:cubicBezTo>
                <a:lnTo>
                  <a:pt x="3686330" y="1101013"/>
                </a:lnTo>
                <a:cubicBezTo>
                  <a:pt x="3712759" y="1180304"/>
                  <a:pt x="3675899" y="1083628"/>
                  <a:pt x="3714322" y="1147666"/>
                </a:cubicBezTo>
                <a:cubicBezTo>
                  <a:pt x="3750660" y="1208229"/>
                  <a:pt x="3695027" y="1147032"/>
                  <a:pt x="3742314" y="1194319"/>
                </a:cubicBezTo>
                <a:lnTo>
                  <a:pt x="3760975" y="1250302"/>
                </a:lnTo>
                <a:cubicBezTo>
                  <a:pt x="3764085" y="1259633"/>
                  <a:pt x="3763350" y="1271340"/>
                  <a:pt x="3770305" y="1278294"/>
                </a:cubicBezTo>
                <a:lnTo>
                  <a:pt x="3788967" y="1296955"/>
                </a:lnTo>
                <a:lnTo>
                  <a:pt x="3816958" y="1380931"/>
                </a:lnTo>
                <a:cubicBezTo>
                  <a:pt x="3820068" y="1390262"/>
                  <a:pt x="3820833" y="1400739"/>
                  <a:pt x="3826289" y="1408923"/>
                </a:cubicBezTo>
                <a:cubicBezTo>
                  <a:pt x="3832509" y="1418254"/>
                  <a:pt x="3840395" y="1426668"/>
                  <a:pt x="3844950" y="1436915"/>
                </a:cubicBezTo>
                <a:cubicBezTo>
                  <a:pt x="3889366" y="1536848"/>
                  <a:pt x="3840041" y="1457541"/>
                  <a:pt x="3882273" y="1520890"/>
                </a:cubicBezTo>
                <a:cubicBezTo>
                  <a:pt x="3885383" y="1530221"/>
                  <a:pt x="3891603" y="1539047"/>
                  <a:pt x="3891603" y="1548882"/>
                </a:cubicBezTo>
                <a:lnTo>
                  <a:pt x="3872942" y="1567543"/>
                </a:lnTo>
                <a:close/>
              </a:path>
            </a:pathLst>
          </a:cu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0CAF8CE4-53FF-6779-A58C-D91B31D13870}"/>
              </a:ext>
            </a:extLst>
          </p:cNvPr>
          <p:cNvSpPr/>
          <p:nvPr/>
        </p:nvSpPr>
        <p:spPr>
          <a:xfrm>
            <a:off x="442599" y="4221088"/>
            <a:ext cx="4049712" cy="2286000"/>
          </a:xfrm>
          <a:custGeom>
            <a:avLst/>
            <a:gdLst>
              <a:gd name="connsiteX0" fmla="*/ 3918857 w 4049485"/>
              <a:gd name="connsiteY0" fmla="*/ 0 h 2286000"/>
              <a:gd name="connsiteX1" fmla="*/ 3918857 w 4049485"/>
              <a:gd name="connsiteY1" fmla="*/ 0 h 2286000"/>
              <a:gd name="connsiteX2" fmla="*/ 3200400 w 4049485"/>
              <a:gd name="connsiteY2" fmla="*/ 317241 h 2286000"/>
              <a:gd name="connsiteX3" fmla="*/ 3125755 w 4049485"/>
              <a:gd name="connsiteY3" fmla="*/ 335902 h 2286000"/>
              <a:gd name="connsiteX4" fmla="*/ 3097763 w 4049485"/>
              <a:gd name="connsiteY4" fmla="*/ 354563 h 2286000"/>
              <a:gd name="connsiteX5" fmla="*/ 3060440 w 4049485"/>
              <a:gd name="connsiteY5" fmla="*/ 363894 h 2286000"/>
              <a:gd name="connsiteX6" fmla="*/ 2995126 w 4049485"/>
              <a:gd name="connsiteY6" fmla="*/ 382555 h 2286000"/>
              <a:gd name="connsiteX7" fmla="*/ 2967134 w 4049485"/>
              <a:gd name="connsiteY7" fmla="*/ 401216 h 2286000"/>
              <a:gd name="connsiteX8" fmla="*/ 2920481 w 4049485"/>
              <a:gd name="connsiteY8" fmla="*/ 410547 h 2286000"/>
              <a:gd name="connsiteX9" fmla="*/ 2845836 w 4049485"/>
              <a:gd name="connsiteY9" fmla="*/ 429208 h 2286000"/>
              <a:gd name="connsiteX10" fmla="*/ 2808514 w 4049485"/>
              <a:gd name="connsiteY10" fmla="*/ 438539 h 2286000"/>
              <a:gd name="connsiteX11" fmla="*/ 2752530 w 4049485"/>
              <a:gd name="connsiteY11" fmla="*/ 457200 h 2286000"/>
              <a:gd name="connsiteX12" fmla="*/ 2705877 w 4049485"/>
              <a:gd name="connsiteY12" fmla="*/ 466531 h 2286000"/>
              <a:gd name="connsiteX13" fmla="*/ 2640563 w 4049485"/>
              <a:gd name="connsiteY13" fmla="*/ 485192 h 2286000"/>
              <a:gd name="connsiteX14" fmla="*/ 2565918 w 4049485"/>
              <a:gd name="connsiteY14" fmla="*/ 503853 h 2286000"/>
              <a:gd name="connsiteX15" fmla="*/ 2537926 w 4049485"/>
              <a:gd name="connsiteY15" fmla="*/ 513184 h 2286000"/>
              <a:gd name="connsiteX16" fmla="*/ 2500604 w 4049485"/>
              <a:gd name="connsiteY16" fmla="*/ 522514 h 2286000"/>
              <a:gd name="connsiteX17" fmla="*/ 2444620 w 4049485"/>
              <a:gd name="connsiteY17" fmla="*/ 541176 h 2286000"/>
              <a:gd name="connsiteX18" fmla="*/ 2295330 w 4049485"/>
              <a:gd name="connsiteY18" fmla="*/ 559837 h 2286000"/>
              <a:gd name="connsiteX19" fmla="*/ 2267338 w 4049485"/>
              <a:gd name="connsiteY19" fmla="*/ 569167 h 2286000"/>
              <a:gd name="connsiteX20" fmla="*/ 2220685 w 4049485"/>
              <a:gd name="connsiteY20" fmla="*/ 578498 h 2286000"/>
              <a:gd name="connsiteX21" fmla="*/ 2164702 w 4049485"/>
              <a:gd name="connsiteY21" fmla="*/ 597159 h 2286000"/>
              <a:gd name="connsiteX22" fmla="*/ 2136710 w 4049485"/>
              <a:gd name="connsiteY22" fmla="*/ 606490 h 2286000"/>
              <a:gd name="connsiteX23" fmla="*/ 2080726 w 4049485"/>
              <a:gd name="connsiteY23" fmla="*/ 615820 h 2286000"/>
              <a:gd name="connsiteX24" fmla="*/ 2015412 w 4049485"/>
              <a:gd name="connsiteY24" fmla="*/ 634482 h 2286000"/>
              <a:gd name="connsiteX25" fmla="*/ 1959428 w 4049485"/>
              <a:gd name="connsiteY25" fmla="*/ 653143 h 2286000"/>
              <a:gd name="connsiteX26" fmla="*/ 1903445 w 4049485"/>
              <a:gd name="connsiteY26" fmla="*/ 671804 h 2286000"/>
              <a:gd name="connsiteX27" fmla="*/ 1875453 w 4049485"/>
              <a:gd name="connsiteY27" fmla="*/ 681135 h 2286000"/>
              <a:gd name="connsiteX28" fmla="*/ 1754155 w 4049485"/>
              <a:gd name="connsiteY28" fmla="*/ 699796 h 2286000"/>
              <a:gd name="connsiteX29" fmla="*/ 895738 w 4049485"/>
              <a:gd name="connsiteY29" fmla="*/ 709127 h 2286000"/>
              <a:gd name="connsiteX30" fmla="*/ 774440 w 4049485"/>
              <a:gd name="connsiteY30" fmla="*/ 727788 h 2286000"/>
              <a:gd name="connsiteX31" fmla="*/ 718457 w 4049485"/>
              <a:gd name="connsiteY31" fmla="*/ 737118 h 2286000"/>
              <a:gd name="connsiteX32" fmla="*/ 681134 w 4049485"/>
              <a:gd name="connsiteY32" fmla="*/ 746449 h 2286000"/>
              <a:gd name="connsiteX33" fmla="*/ 625151 w 4049485"/>
              <a:gd name="connsiteY33" fmla="*/ 765110 h 2286000"/>
              <a:gd name="connsiteX34" fmla="*/ 569167 w 4049485"/>
              <a:gd name="connsiteY34" fmla="*/ 774441 h 2286000"/>
              <a:gd name="connsiteX35" fmla="*/ 531845 w 4049485"/>
              <a:gd name="connsiteY35" fmla="*/ 793102 h 2286000"/>
              <a:gd name="connsiteX36" fmla="*/ 466530 w 4049485"/>
              <a:gd name="connsiteY36" fmla="*/ 821094 h 2286000"/>
              <a:gd name="connsiteX37" fmla="*/ 429208 w 4049485"/>
              <a:gd name="connsiteY37" fmla="*/ 849086 h 2286000"/>
              <a:gd name="connsiteX38" fmla="*/ 363894 w 4049485"/>
              <a:gd name="connsiteY38" fmla="*/ 895739 h 2286000"/>
              <a:gd name="connsiteX39" fmla="*/ 345232 w 4049485"/>
              <a:gd name="connsiteY39" fmla="*/ 914400 h 2286000"/>
              <a:gd name="connsiteX40" fmla="*/ 317240 w 4049485"/>
              <a:gd name="connsiteY40" fmla="*/ 923731 h 2286000"/>
              <a:gd name="connsiteX41" fmla="*/ 233265 w 4049485"/>
              <a:gd name="connsiteY41" fmla="*/ 961053 h 2286000"/>
              <a:gd name="connsiteX42" fmla="*/ 214604 w 4049485"/>
              <a:gd name="connsiteY42" fmla="*/ 989045 h 2286000"/>
              <a:gd name="connsiteX43" fmla="*/ 177281 w 4049485"/>
              <a:gd name="connsiteY43" fmla="*/ 1017037 h 2286000"/>
              <a:gd name="connsiteX44" fmla="*/ 130628 w 4049485"/>
              <a:gd name="connsiteY44" fmla="*/ 1091682 h 2286000"/>
              <a:gd name="connsiteX45" fmla="*/ 102636 w 4049485"/>
              <a:gd name="connsiteY45" fmla="*/ 1119673 h 2286000"/>
              <a:gd name="connsiteX46" fmla="*/ 83975 w 4049485"/>
              <a:gd name="connsiteY46" fmla="*/ 1156996 h 2286000"/>
              <a:gd name="connsiteX47" fmla="*/ 27992 w 4049485"/>
              <a:gd name="connsiteY47" fmla="*/ 1212980 h 2286000"/>
              <a:gd name="connsiteX48" fmla="*/ 9330 w 4049485"/>
              <a:gd name="connsiteY48" fmla="*/ 1268963 h 2286000"/>
              <a:gd name="connsiteX49" fmla="*/ 0 w 4049485"/>
              <a:gd name="connsiteY49" fmla="*/ 1296955 h 2286000"/>
              <a:gd name="connsiteX50" fmla="*/ 18661 w 4049485"/>
              <a:gd name="connsiteY50" fmla="*/ 1623527 h 2286000"/>
              <a:gd name="connsiteX51" fmla="*/ 37322 w 4049485"/>
              <a:gd name="connsiteY51" fmla="*/ 1660849 h 2286000"/>
              <a:gd name="connsiteX52" fmla="*/ 46653 w 4049485"/>
              <a:gd name="connsiteY52" fmla="*/ 1688841 h 2286000"/>
              <a:gd name="connsiteX53" fmla="*/ 93306 w 4049485"/>
              <a:gd name="connsiteY53" fmla="*/ 1744825 h 2286000"/>
              <a:gd name="connsiteX54" fmla="*/ 130628 w 4049485"/>
              <a:gd name="connsiteY54" fmla="*/ 1772816 h 2286000"/>
              <a:gd name="connsiteX55" fmla="*/ 195943 w 4049485"/>
              <a:gd name="connsiteY55" fmla="*/ 1838131 h 2286000"/>
              <a:gd name="connsiteX56" fmla="*/ 233265 w 4049485"/>
              <a:gd name="connsiteY56" fmla="*/ 1866122 h 2286000"/>
              <a:gd name="connsiteX57" fmla="*/ 251926 w 4049485"/>
              <a:gd name="connsiteY57" fmla="*/ 1884784 h 2286000"/>
              <a:gd name="connsiteX58" fmla="*/ 279918 w 4049485"/>
              <a:gd name="connsiteY58" fmla="*/ 1894114 h 2286000"/>
              <a:gd name="connsiteX59" fmla="*/ 345232 w 4049485"/>
              <a:gd name="connsiteY59" fmla="*/ 1922106 h 2286000"/>
              <a:gd name="connsiteX60" fmla="*/ 438538 w 4049485"/>
              <a:gd name="connsiteY60" fmla="*/ 1950098 h 2286000"/>
              <a:gd name="connsiteX61" fmla="*/ 503853 w 4049485"/>
              <a:gd name="connsiteY61" fmla="*/ 1978090 h 2286000"/>
              <a:gd name="connsiteX62" fmla="*/ 541175 w 4049485"/>
              <a:gd name="connsiteY62" fmla="*/ 1996751 h 2286000"/>
              <a:gd name="connsiteX63" fmla="*/ 662473 w 4049485"/>
              <a:gd name="connsiteY63" fmla="*/ 2024743 h 2286000"/>
              <a:gd name="connsiteX64" fmla="*/ 718457 w 4049485"/>
              <a:gd name="connsiteY64" fmla="*/ 2052735 h 2286000"/>
              <a:gd name="connsiteX65" fmla="*/ 774440 w 4049485"/>
              <a:gd name="connsiteY65" fmla="*/ 2071396 h 2286000"/>
              <a:gd name="connsiteX66" fmla="*/ 877077 w 4049485"/>
              <a:gd name="connsiteY66" fmla="*/ 2090057 h 2286000"/>
              <a:gd name="connsiteX67" fmla="*/ 923730 w 4049485"/>
              <a:gd name="connsiteY67" fmla="*/ 2099388 h 2286000"/>
              <a:gd name="connsiteX68" fmla="*/ 1054359 w 4049485"/>
              <a:gd name="connsiteY68" fmla="*/ 2118049 h 2286000"/>
              <a:gd name="connsiteX69" fmla="*/ 1166326 w 4049485"/>
              <a:gd name="connsiteY69" fmla="*/ 2146041 h 2286000"/>
              <a:gd name="connsiteX70" fmla="*/ 1203649 w 4049485"/>
              <a:gd name="connsiteY70" fmla="*/ 2155371 h 2286000"/>
              <a:gd name="connsiteX71" fmla="*/ 1259632 w 4049485"/>
              <a:gd name="connsiteY71" fmla="*/ 2164702 h 2286000"/>
              <a:gd name="connsiteX72" fmla="*/ 1343608 w 4049485"/>
              <a:gd name="connsiteY72" fmla="*/ 2183363 h 2286000"/>
              <a:gd name="connsiteX73" fmla="*/ 1399592 w 4049485"/>
              <a:gd name="connsiteY73" fmla="*/ 2192694 h 2286000"/>
              <a:gd name="connsiteX74" fmla="*/ 1670179 w 4049485"/>
              <a:gd name="connsiteY74" fmla="*/ 2211355 h 2286000"/>
              <a:gd name="connsiteX75" fmla="*/ 1716832 w 4049485"/>
              <a:gd name="connsiteY75" fmla="*/ 2220686 h 2286000"/>
              <a:gd name="connsiteX76" fmla="*/ 1754155 w 4049485"/>
              <a:gd name="connsiteY76" fmla="*/ 2230016 h 2286000"/>
              <a:gd name="connsiteX77" fmla="*/ 2248677 w 4049485"/>
              <a:gd name="connsiteY77" fmla="*/ 2248678 h 2286000"/>
              <a:gd name="connsiteX78" fmla="*/ 2453951 w 4049485"/>
              <a:gd name="connsiteY78" fmla="*/ 2258008 h 2286000"/>
              <a:gd name="connsiteX79" fmla="*/ 2733869 w 4049485"/>
              <a:gd name="connsiteY79" fmla="*/ 2276669 h 2286000"/>
              <a:gd name="connsiteX80" fmla="*/ 2836506 w 4049485"/>
              <a:gd name="connsiteY80" fmla="*/ 2286000 h 2286000"/>
              <a:gd name="connsiteX81" fmla="*/ 3247053 w 4049485"/>
              <a:gd name="connsiteY81" fmla="*/ 2276669 h 2286000"/>
              <a:gd name="connsiteX82" fmla="*/ 3424334 w 4049485"/>
              <a:gd name="connsiteY82" fmla="*/ 2258008 h 2286000"/>
              <a:gd name="connsiteX83" fmla="*/ 3480318 w 4049485"/>
              <a:gd name="connsiteY83" fmla="*/ 2239347 h 2286000"/>
              <a:gd name="connsiteX84" fmla="*/ 3545632 w 4049485"/>
              <a:gd name="connsiteY84" fmla="*/ 2192694 h 2286000"/>
              <a:gd name="connsiteX85" fmla="*/ 3564294 w 4049485"/>
              <a:gd name="connsiteY85" fmla="*/ 2174033 h 2286000"/>
              <a:gd name="connsiteX86" fmla="*/ 3592285 w 4049485"/>
              <a:gd name="connsiteY86" fmla="*/ 2164702 h 2286000"/>
              <a:gd name="connsiteX87" fmla="*/ 3601616 w 4049485"/>
              <a:gd name="connsiteY87" fmla="*/ 2136710 h 2286000"/>
              <a:gd name="connsiteX88" fmla="*/ 3638938 w 4049485"/>
              <a:gd name="connsiteY88" fmla="*/ 2108718 h 2286000"/>
              <a:gd name="connsiteX89" fmla="*/ 3685592 w 4049485"/>
              <a:gd name="connsiteY89" fmla="*/ 2071396 h 2286000"/>
              <a:gd name="connsiteX90" fmla="*/ 3722914 w 4049485"/>
              <a:gd name="connsiteY90" fmla="*/ 2015412 h 2286000"/>
              <a:gd name="connsiteX91" fmla="*/ 3760236 w 4049485"/>
              <a:gd name="connsiteY91" fmla="*/ 1940767 h 2286000"/>
              <a:gd name="connsiteX92" fmla="*/ 3778898 w 4049485"/>
              <a:gd name="connsiteY92" fmla="*/ 1875453 h 2286000"/>
              <a:gd name="connsiteX93" fmla="*/ 3788228 w 4049485"/>
              <a:gd name="connsiteY93" fmla="*/ 1791478 h 2286000"/>
              <a:gd name="connsiteX94" fmla="*/ 3806889 w 4049485"/>
              <a:gd name="connsiteY94" fmla="*/ 1735494 h 2286000"/>
              <a:gd name="connsiteX95" fmla="*/ 3825551 w 4049485"/>
              <a:gd name="connsiteY95" fmla="*/ 1679510 h 2286000"/>
              <a:gd name="connsiteX96" fmla="*/ 3834881 w 4049485"/>
              <a:gd name="connsiteY96" fmla="*/ 1651518 h 2286000"/>
              <a:gd name="connsiteX97" fmla="*/ 3844212 w 4049485"/>
              <a:gd name="connsiteY97" fmla="*/ 1614196 h 2286000"/>
              <a:gd name="connsiteX98" fmla="*/ 3853543 w 4049485"/>
              <a:gd name="connsiteY98" fmla="*/ 1586204 h 2286000"/>
              <a:gd name="connsiteX99" fmla="*/ 3872204 w 4049485"/>
              <a:gd name="connsiteY99" fmla="*/ 1511559 h 2286000"/>
              <a:gd name="connsiteX100" fmla="*/ 3890865 w 4049485"/>
              <a:gd name="connsiteY100" fmla="*/ 1455576 h 2286000"/>
              <a:gd name="connsiteX101" fmla="*/ 3909526 w 4049485"/>
              <a:gd name="connsiteY101" fmla="*/ 1362269 h 2286000"/>
              <a:gd name="connsiteX102" fmla="*/ 3918857 w 4049485"/>
              <a:gd name="connsiteY102" fmla="*/ 1324947 h 2286000"/>
              <a:gd name="connsiteX103" fmla="*/ 3946849 w 4049485"/>
              <a:gd name="connsiteY103" fmla="*/ 1259633 h 2286000"/>
              <a:gd name="connsiteX104" fmla="*/ 3956179 w 4049485"/>
              <a:gd name="connsiteY104" fmla="*/ 1212980 h 2286000"/>
              <a:gd name="connsiteX105" fmla="*/ 3965510 w 4049485"/>
              <a:gd name="connsiteY105" fmla="*/ 1184988 h 2286000"/>
              <a:gd name="connsiteX106" fmla="*/ 3984171 w 4049485"/>
              <a:gd name="connsiteY106" fmla="*/ 1101012 h 2286000"/>
              <a:gd name="connsiteX107" fmla="*/ 3993502 w 4049485"/>
              <a:gd name="connsiteY107" fmla="*/ 970384 h 2286000"/>
              <a:gd name="connsiteX108" fmla="*/ 4012163 w 4049485"/>
              <a:gd name="connsiteY108" fmla="*/ 606490 h 2286000"/>
              <a:gd name="connsiteX109" fmla="*/ 4021494 w 4049485"/>
              <a:gd name="connsiteY109" fmla="*/ 345233 h 2286000"/>
              <a:gd name="connsiteX110" fmla="*/ 4030824 w 4049485"/>
              <a:gd name="connsiteY110" fmla="*/ 317241 h 2286000"/>
              <a:gd name="connsiteX111" fmla="*/ 4049485 w 4049485"/>
              <a:gd name="connsiteY111" fmla="*/ 242596 h 2286000"/>
              <a:gd name="connsiteX112" fmla="*/ 4030824 w 4049485"/>
              <a:gd name="connsiteY112" fmla="*/ 93306 h 2286000"/>
              <a:gd name="connsiteX113" fmla="*/ 4021494 w 4049485"/>
              <a:gd name="connsiteY113" fmla="*/ 65314 h 2286000"/>
              <a:gd name="connsiteX114" fmla="*/ 3993502 w 4049485"/>
              <a:gd name="connsiteY114" fmla="*/ 55984 h 2286000"/>
              <a:gd name="connsiteX115" fmla="*/ 3974840 w 4049485"/>
              <a:gd name="connsiteY115" fmla="*/ 37322 h 2286000"/>
              <a:gd name="connsiteX116" fmla="*/ 3918857 w 4049485"/>
              <a:gd name="connsiteY11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049485" h="2286000">
                <a:moveTo>
                  <a:pt x="3918857" y="0"/>
                </a:moveTo>
                <a:lnTo>
                  <a:pt x="3918857" y="0"/>
                </a:lnTo>
                <a:lnTo>
                  <a:pt x="3200400" y="317241"/>
                </a:lnTo>
                <a:cubicBezTo>
                  <a:pt x="3176783" y="327243"/>
                  <a:pt x="3125755" y="335902"/>
                  <a:pt x="3125755" y="335902"/>
                </a:cubicBezTo>
                <a:cubicBezTo>
                  <a:pt x="3116424" y="342122"/>
                  <a:pt x="3108070" y="350146"/>
                  <a:pt x="3097763" y="354563"/>
                </a:cubicBezTo>
                <a:cubicBezTo>
                  <a:pt x="3085976" y="359615"/>
                  <a:pt x="3072770" y="360371"/>
                  <a:pt x="3060440" y="363894"/>
                </a:cubicBezTo>
                <a:cubicBezTo>
                  <a:pt x="2966779" y="390656"/>
                  <a:pt x="3111754" y="353400"/>
                  <a:pt x="2995126" y="382555"/>
                </a:cubicBezTo>
                <a:cubicBezTo>
                  <a:pt x="2985795" y="388775"/>
                  <a:pt x="2977634" y="397278"/>
                  <a:pt x="2967134" y="401216"/>
                </a:cubicBezTo>
                <a:cubicBezTo>
                  <a:pt x="2952285" y="406784"/>
                  <a:pt x="2935934" y="406981"/>
                  <a:pt x="2920481" y="410547"/>
                </a:cubicBezTo>
                <a:cubicBezTo>
                  <a:pt x="2895490" y="416314"/>
                  <a:pt x="2870718" y="422988"/>
                  <a:pt x="2845836" y="429208"/>
                </a:cubicBezTo>
                <a:cubicBezTo>
                  <a:pt x="2833395" y="432318"/>
                  <a:pt x="2820680" y="434484"/>
                  <a:pt x="2808514" y="438539"/>
                </a:cubicBezTo>
                <a:cubicBezTo>
                  <a:pt x="2789853" y="444759"/>
                  <a:pt x="2771819" y="453342"/>
                  <a:pt x="2752530" y="457200"/>
                </a:cubicBezTo>
                <a:cubicBezTo>
                  <a:pt x="2736979" y="460310"/>
                  <a:pt x="2721358" y="463091"/>
                  <a:pt x="2705877" y="466531"/>
                </a:cubicBezTo>
                <a:cubicBezTo>
                  <a:pt x="2621938" y="485184"/>
                  <a:pt x="2709156" y="466485"/>
                  <a:pt x="2640563" y="485192"/>
                </a:cubicBezTo>
                <a:cubicBezTo>
                  <a:pt x="2615819" y="491940"/>
                  <a:pt x="2590249" y="495742"/>
                  <a:pt x="2565918" y="503853"/>
                </a:cubicBezTo>
                <a:cubicBezTo>
                  <a:pt x="2556587" y="506963"/>
                  <a:pt x="2547383" y="510482"/>
                  <a:pt x="2537926" y="513184"/>
                </a:cubicBezTo>
                <a:cubicBezTo>
                  <a:pt x="2525596" y="516707"/>
                  <a:pt x="2512887" y="518829"/>
                  <a:pt x="2500604" y="522514"/>
                </a:cubicBezTo>
                <a:cubicBezTo>
                  <a:pt x="2481763" y="528166"/>
                  <a:pt x="2464193" y="539219"/>
                  <a:pt x="2444620" y="541176"/>
                </a:cubicBezTo>
                <a:cubicBezTo>
                  <a:pt x="2397674" y="545870"/>
                  <a:pt x="2342692" y="549312"/>
                  <a:pt x="2295330" y="559837"/>
                </a:cubicBezTo>
                <a:cubicBezTo>
                  <a:pt x="2285729" y="561971"/>
                  <a:pt x="2276880" y="566782"/>
                  <a:pt x="2267338" y="569167"/>
                </a:cubicBezTo>
                <a:cubicBezTo>
                  <a:pt x="2251953" y="573013"/>
                  <a:pt x="2235985" y="574325"/>
                  <a:pt x="2220685" y="578498"/>
                </a:cubicBezTo>
                <a:cubicBezTo>
                  <a:pt x="2201708" y="583674"/>
                  <a:pt x="2183363" y="590939"/>
                  <a:pt x="2164702" y="597159"/>
                </a:cubicBezTo>
                <a:cubicBezTo>
                  <a:pt x="2155371" y="600269"/>
                  <a:pt x="2146412" y="604873"/>
                  <a:pt x="2136710" y="606490"/>
                </a:cubicBezTo>
                <a:lnTo>
                  <a:pt x="2080726" y="615820"/>
                </a:lnTo>
                <a:cubicBezTo>
                  <a:pt x="1986681" y="647169"/>
                  <a:pt x="2132535" y="599345"/>
                  <a:pt x="2015412" y="634482"/>
                </a:cubicBezTo>
                <a:cubicBezTo>
                  <a:pt x="1996571" y="640134"/>
                  <a:pt x="1978089" y="646923"/>
                  <a:pt x="1959428" y="653143"/>
                </a:cubicBezTo>
                <a:lnTo>
                  <a:pt x="1903445" y="671804"/>
                </a:lnTo>
                <a:cubicBezTo>
                  <a:pt x="1894114" y="674914"/>
                  <a:pt x="1885097" y="679206"/>
                  <a:pt x="1875453" y="681135"/>
                </a:cubicBezTo>
                <a:cubicBezTo>
                  <a:pt x="1837560" y="688713"/>
                  <a:pt x="1791808" y="699043"/>
                  <a:pt x="1754155" y="699796"/>
                </a:cubicBezTo>
                <a:lnTo>
                  <a:pt x="895738" y="709127"/>
                </a:lnTo>
                <a:cubicBezTo>
                  <a:pt x="769301" y="724931"/>
                  <a:pt x="868487" y="710689"/>
                  <a:pt x="774440" y="727788"/>
                </a:cubicBezTo>
                <a:cubicBezTo>
                  <a:pt x="755827" y="731172"/>
                  <a:pt x="737008" y="733408"/>
                  <a:pt x="718457" y="737118"/>
                </a:cubicBezTo>
                <a:cubicBezTo>
                  <a:pt x="705882" y="739633"/>
                  <a:pt x="693417" y="742764"/>
                  <a:pt x="681134" y="746449"/>
                </a:cubicBezTo>
                <a:cubicBezTo>
                  <a:pt x="662293" y="752101"/>
                  <a:pt x="644554" y="761876"/>
                  <a:pt x="625151" y="765110"/>
                </a:cubicBezTo>
                <a:lnTo>
                  <a:pt x="569167" y="774441"/>
                </a:lnTo>
                <a:cubicBezTo>
                  <a:pt x="556726" y="780661"/>
                  <a:pt x="544629" y="787623"/>
                  <a:pt x="531845" y="793102"/>
                </a:cubicBezTo>
                <a:cubicBezTo>
                  <a:pt x="491444" y="810417"/>
                  <a:pt x="511537" y="792964"/>
                  <a:pt x="466530" y="821094"/>
                </a:cubicBezTo>
                <a:cubicBezTo>
                  <a:pt x="453343" y="829336"/>
                  <a:pt x="441862" y="840047"/>
                  <a:pt x="429208" y="849086"/>
                </a:cubicBezTo>
                <a:cubicBezTo>
                  <a:pt x="395262" y="873333"/>
                  <a:pt x="400500" y="865234"/>
                  <a:pt x="363894" y="895739"/>
                </a:cubicBezTo>
                <a:cubicBezTo>
                  <a:pt x="357136" y="901371"/>
                  <a:pt x="352775" y="909874"/>
                  <a:pt x="345232" y="914400"/>
                </a:cubicBezTo>
                <a:cubicBezTo>
                  <a:pt x="336798" y="919460"/>
                  <a:pt x="326449" y="920278"/>
                  <a:pt x="317240" y="923731"/>
                </a:cubicBezTo>
                <a:cubicBezTo>
                  <a:pt x="269583" y="941602"/>
                  <a:pt x="275676" y="939847"/>
                  <a:pt x="233265" y="961053"/>
                </a:cubicBezTo>
                <a:cubicBezTo>
                  <a:pt x="227045" y="970384"/>
                  <a:pt x="222533" y="981116"/>
                  <a:pt x="214604" y="989045"/>
                </a:cubicBezTo>
                <a:cubicBezTo>
                  <a:pt x="203608" y="1000041"/>
                  <a:pt x="187129" y="1005001"/>
                  <a:pt x="177281" y="1017037"/>
                </a:cubicBezTo>
                <a:cubicBezTo>
                  <a:pt x="158701" y="1039746"/>
                  <a:pt x="151376" y="1070935"/>
                  <a:pt x="130628" y="1091682"/>
                </a:cubicBezTo>
                <a:lnTo>
                  <a:pt x="102636" y="1119673"/>
                </a:lnTo>
                <a:cubicBezTo>
                  <a:pt x="96416" y="1132114"/>
                  <a:pt x="92664" y="1146135"/>
                  <a:pt x="83975" y="1156996"/>
                </a:cubicBezTo>
                <a:cubicBezTo>
                  <a:pt x="67489" y="1177604"/>
                  <a:pt x="27992" y="1212980"/>
                  <a:pt x="27992" y="1212980"/>
                </a:cubicBezTo>
                <a:lnTo>
                  <a:pt x="9330" y="1268963"/>
                </a:lnTo>
                <a:lnTo>
                  <a:pt x="0" y="1296955"/>
                </a:lnTo>
                <a:cubicBezTo>
                  <a:pt x="6220" y="1405812"/>
                  <a:pt x="7536" y="1515061"/>
                  <a:pt x="18661" y="1623527"/>
                </a:cubicBezTo>
                <a:cubicBezTo>
                  <a:pt x="20080" y="1637364"/>
                  <a:pt x="31843" y="1648065"/>
                  <a:pt x="37322" y="1660849"/>
                </a:cubicBezTo>
                <a:cubicBezTo>
                  <a:pt x="41196" y="1669889"/>
                  <a:pt x="41773" y="1680302"/>
                  <a:pt x="46653" y="1688841"/>
                </a:cubicBezTo>
                <a:cubicBezTo>
                  <a:pt x="55265" y="1703912"/>
                  <a:pt x="77598" y="1731735"/>
                  <a:pt x="93306" y="1744825"/>
                </a:cubicBezTo>
                <a:cubicBezTo>
                  <a:pt x="105252" y="1754780"/>
                  <a:pt x="119121" y="1762355"/>
                  <a:pt x="130628" y="1772816"/>
                </a:cubicBezTo>
                <a:cubicBezTo>
                  <a:pt x="153411" y="1793527"/>
                  <a:pt x="171311" y="1819657"/>
                  <a:pt x="195943" y="1838131"/>
                </a:cubicBezTo>
                <a:cubicBezTo>
                  <a:pt x="208384" y="1847461"/>
                  <a:pt x="221319" y="1856167"/>
                  <a:pt x="233265" y="1866122"/>
                </a:cubicBezTo>
                <a:cubicBezTo>
                  <a:pt x="240023" y="1871754"/>
                  <a:pt x="244383" y="1880258"/>
                  <a:pt x="251926" y="1884784"/>
                </a:cubicBezTo>
                <a:cubicBezTo>
                  <a:pt x="260360" y="1889844"/>
                  <a:pt x="270878" y="1890240"/>
                  <a:pt x="279918" y="1894114"/>
                </a:cubicBezTo>
                <a:cubicBezTo>
                  <a:pt x="329694" y="1915447"/>
                  <a:pt x="301458" y="1909600"/>
                  <a:pt x="345232" y="1922106"/>
                </a:cubicBezTo>
                <a:cubicBezTo>
                  <a:pt x="376482" y="1931034"/>
                  <a:pt x="408976" y="1935317"/>
                  <a:pt x="438538" y="1950098"/>
                </a:cubicBezTo>
                <a:cubicBezTo>
                  <a:pt x="562335" y="2011995"/>
                  <a:pt x="407739" y="1936898"/>
                  <a:pt x="503853" y="1978090"/>
                </a:cubicBezTo>
                <a:cubicBezTo>
                  <a:pt x="516637" y="1983569"/>
                  <a:pt x="527980" y="1992353"/>
                  <a:pt x="541175" y="1996751"/>
                </a:cubicBezTo>
                <a:cubicBezTo>
                  <a:pt x="574931" y="2008003"/>
                  <a:pt x="625468" y="2017342"/>
                  <a:pt x="662473" y="2024743"/>
                </a:cubicBezTo>
                <a:cubicBezTo>
                  <a:pt x="681134" y="2034074"/>
                  <a:pt x="699198" y="2044710"/>
                  <a:pt x="718457" y="2052735"/>
                </a:cubicBezTo>
                <a:cubicBezTo>
                  <a:pt x="736614" y="2060301"/>
                  <a:pt x="755463" y="2066220"/>
                  <a:pt x="774440" y="2071396"/>
                </a:cubicBezTo>
                <a:cubicBezTo>
                  <a:pt x="797497" y="2077684"/>
                  <a:pt x="855728" y="2086175"/>
                  <a:pt x="877077" y="2090057"/>
                </a:cubicBezTo>
                <a:cubicBezTo>
                  <a:pt x="892680" y="2092894"/>
                  <a:pt x="908065" y="2096915"/>
                  <a:pt x="923730" y="2099388"/>
                </a:cubicBezTo>
                <a:cubicBezTo>
                  <a:pt x="967177" y="2106248"/>
                  <a:pt x="1012066" y="2105965"/>
                  <a:pt x="1054359" y="2118049"/>
                </a:cubicBezTo>
                <a:cubicBezTo>
                  <a:pt x="1169309" y="2150892"/>
                  <a:pt x="1073385" y="2125388"/>
                  <a:pt x="1166326" y="2146041"/>
                </a:cubicBezTo>
                <a:cubicBezTo>
                  <a:pt x="1178844" y="2148823"/>
                  <a:pt x="1191074" y="2152856"/>
                  <a:pt x="1203649" y="2155371"/>
                </a:cubicBezTo>
                <a:cubicBezTo>
                  <a:pt x="1222200" y="2159081"/>
                  <a:pt x="1241081" y="2160992"/>
                  <a:pt x="1259632" y="2164702"/>
                </a:cubicBezTo>
                <a:cubicBezTo>
                  <a:pt x="1409357" y="2194648"/>
                  <a:pt x="1164403" y="2150781"/>
                  <a:pt x="1343608" y="2183363"/>
                </a:cubicBezTo>
                <a:cubicBezTo>
                  <a:pt x="1362222" y="2186747"/>
                  <a:pt x="1380742" y="2191078"/>
                  <a:pt x="1399592" y="2192694"/>
                </a:cubicBezTo>
                <a:cubicBezTo>
                  <a:pt x="1489672" y="2200415"/>
                  <a:pt x="1670179" y="2211355"/>
                  <a:pt x="1670179" y="2211355"/>
                </a:cubicBezTo>
                <a:cubicBezTo>
                  <a:pt x="1685730" y="2214465"/>
                  <a:pt x="1701351" y="2217246"/>
                  <a:pt x="1716832" y="2220686"/>
                </a:cubicBezTo>
                <a:cubicBezTo>
                  <a:pt x="1729350" y="2223468"/>
                  <a:pt x="1741480" y="2228066"/>
                  <a:pt x="1754155" y="2230016"/>
                </a:cubicBezTo>
                <a:cubicBezTo>
                  <a:pt x="1903615" y="2253010"/>
                  <a:pt x="2152925" y="2245776"/>
                  <a:pt x="2248677" y="2248678"/>
                </a:cubicBezTo>
                <a:cubicBezTo>
                  <a:pt x="2317141" y="2250753"/>
                  <a:pt x="2385546" y="2254500"/>
                  <a:pt x="2453951" y="2258008"/>
                </a:cubicBezTo>
                <a:cubicBezTo>
                  <a:pt x="2560676" y="2263481"/>
                  <a:pt x="2630490" y="2268054"/>
                  <a:pt x="2733869" y="2276669"/>
                </a:cubicBezTo>
                <a:lnTo>
                  <a:pt x="2836506" y="2286000"/>
                </a:lnTo>
                <a:lnTo>
                  <a:pt x="3247053" y="2276669"/>
                </a:lnTo>
                <a:cubicBezTo>
                  <a:pt x="3296145" y="2274884"/>
                  <a:pt x="3372913" y="2264436"/>
                  <a:pt x="3424334" y="2258008"/>
                </a:cubicBezTo>
                <a:cubicBezTo>
                  <a:pt x="3442995" y="2251788"/>
                  <a:pt x="3463951" y="2250258"/>
                  <a:pt x="3480318" y="2239347"/>
                </a:cubicBezTo>
                <a:cubicBezTo>
                  <a:pt x="3504562" y="2223184"/>
                  <a:pt x="3522479" y="2211988"/>
                  <a:pt x="3545632" y="2192694"/>
                </a:cubicBezTo>
                <a:cubicBezTo>
                  <a:pt x="3552390" y="2187062"/>
                  <a:pt x="3556751" y="2178559"/>
                  <a:pt x="3564294" y="2174033"/>
                </a:cubicBezTo>
                <a:cubicBezTo>
                  <a:pt x="3572728" y="2168973"/>
                  <a:pt x="3582955" y="2167812"/>
                  <a:pt x="3592285" y="2164702"/>
                </a:cubicBezTo>
                <a:cubicBezTo>
                  <a:pt x="3595395" y="2155371"/>
                  <a:pt x="3595320" y="2144266"/>
                  <a:pt x="3601616" y="2136710"/>
                </a:cubicBezTo>
                <a:cubicBezTo>
                  <a:pt x="3611571" y="2124763"/>
                  <a:pt x="3626991" y="2118673"/>
                  <a:pt x="3638938" y="2108718"/>
                </a:cubicBezTo>
                <a:cubicBezTo>
                  <a:pt x="3692113" y="2064406"/>
                  <a:pt x="3616394" y="2117527"/>
                  <a:pt x="3685592" y="2071396"/>
                </a:cubicBezTo>
                <a:cubicBezTo>
                  <a:pt x="3698033" y="2052735"/>
                  <a:pt x="3715822" y="2036689"/>
                  <a:pt x="3722914" y="2015412"/>
                </a:cubicBezTo>
                <a:cubicBezTo>
                  <a:pt x="3744357" y="1951083"/>
                  <a:pt x="3727666" y="1973338"/>
                  <a:pt x="3760236" y="1940767"/>
                </a:cubicBezTo>
                <a:cubicBezTo>
                  <a:pt x="3767204" y="1919864"/>
                  <a:pt x="3775550" y="1897213"/>
                  <a:pt x="3778898" y="1875453"/>
                </a:cubicBezTo>
                <a:cubicBezTo>
                  <a:pt x="3783180" y="1847617"/>
                  <a:pt x="3782705" y="1819095"/>
                  <a:pt x="3788228" y="1791478"/>
                </a:cubicBezTo>
                <a:cubicBezTo>
                  <a:pt x="3792086" y="1772189"/>
                  <a:pt x="3800669" y="1754155"/>
                  <a:pt x="3806889" y="1735494"/>
                </a:cubicBezTo>
                <a:lnTo>
                  <a:pt x="3825551" y="1679510"/>
                </a:lnTo>
                <a:cubicBezTo>
                  <a:pt x="3828661" y="1670179"/>
                  <a:pt x="3832495" y="1661060"/>
                  <a:pt x="3834881" y="1651518"/>
                </a:cubicBezTo>
                <a:cubicBezTo>
                  <a:pt x="3837991" y="1639077"/>
                  <a:pt x="3840689" y="1626526"/>
                  <a:pt x="3844212" y="1614196"/>
                </a:cubicBezTo>
                <a:cubicBezTo>
                  <a:pt x="3846914" y="1604739"/>
                  <a:pt x="3850955" y="1595693"/>
                  <a:pt x="3853543" y="1586204"/>
                </a:cubicBezTo>
                <a:cubicBezTo>
                  <a:pt x="3860291" y="1561460"/>
                  <a:pt x="3864094" y="1535890"/>
                  <a:pt x="3872204" y="1511559"/>
                </a:cubicBezTo>
                <a:lnTo>
                  <a:pt x="3890865" y="1455576"/>
                </a:lnTo>
                <a:cubicBezTo>
                  <a:pt x="3906787" y="1344124"/>
                  <a:pt x="3890916" y="1427404"/>
                  <a:pt x="3909526" y="1362269"/>
                </a:cubicBezTo>
                <a:cubicBezTo>
                  <a:pt x="3913049" y="1349939"/>
                  <a:pt x="3914354" y="1336954"/>
                  <a:pt x="3918857" y="1324947"/>
                </a:cubicBezTo>
                <a:cubicBezTo>
                  <a:pt x="3938881" y="1271550"/>
                  <a:pt x="3935266" y="1305967"/>
                  <a:pt x="3946849" y="1259633"/>
                </a:cubicBezTo>
                <a:cubicBezTo>
                  <a:pt x="3950695" y="1244248"/>
                  <a:pt x="3952333" y="1228365"/>
                  <a:pt x="3956179" y="1212980"/>
                </a:cubicBezTo>
                <a:cubicBezTo>
                  <a:pt x="3958564" y="1203438"/>
                  <a:pt x="3962808" y="1194445"/>
                  <a:pt x="3965510" y="1184988"/>
                </a:cubicBezTo>
                <a:cubicBezTo>
                  <a:pt x="3974291" y="1154254"/>
                  <a:pt x="3977760" y="1133065"/>
                  <a:pt x="3984171" y="1101012"/>
                </a:cubicBezTo>
                <a:cubicBezTo>
                  <a:pt x="3987281" y="1057469"/>
                  <a:pt x="3991426" y="1013988"/>
                  <a:pt x="3993502" y="970384"/>
                </a:cubicBezTo>
                <a:cubicBezTo>
                  <a:pt x="4011449" y="593504"/>
                  <a:pt x="3992029" y="827958"/>
                  <a:pt x="4012163" y="606490"/>
                </a:cubicBezTo>
                <a:cubicBezTo>
                  <a:pt x="4015273" y="519404"/>
                  <a:pt x="4015884" y="432193"/>
                  <a:pt x="4021494" y="345233"/>
                </a:cubicBezTo>
                <a:cubicBezTo>
                  <a:pt x="4022127" y="335418"/>
                  <a:pt x="4028439" y="326783"/>
                  <a:pt x="4030824" y="317241"/>
                </a:cubicBezTo>
                <a:lnTo>
                  <a:pt x="4049485" y="242596"/>
                </a:lnTo>
                <a:cubicBezTo>
                  <a:pt x="4042252" y="155796"/>
                  <a:pt x="4048156" y="153969"/>
                  <a:pt x="4030824" y="93306"/>
                </a:cubicBezTo>
                <a:cubicBezTo>
                  <a:pt x="4028122" y="83849"/>
                  <a:pt x="4028449" y="72269"/>
                  <a:pt x="4021494" y="65314"/>
                </a:cubicBezTo>
                <a:cubicBezTo>
                  <a:pt x="4014539" y="58359"/>
                  <a:pt x="4002833" y="59094"/>
                  <a:pt x="3993502" y="55984"/>
                </a:cubicBezTo>
                <a:cubicBezTo>
                  <a:pt x="3987281" y="49763"/>
                  <a:pt x="3982709" y="41256"/>
                  <a:pt x="3974840" y="37322"/>
                </a:cubicBezTo>
                <a:cubicBezTo>
                  <a:pt x="3931617" y="15710"/>
                  <a:pt x="3928276" y="18661"/>
                  <a:pt x="3918857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8AF69F8F-6B1F-01A0-609F-23C3AFB13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Obazoa a </a:t>
            </a:r>
            <a:r>
              <a:rPr lang="cs-CZ" altLang="cs-CZ" sz="4400" i="1">
                <a:solidFill>
                  <a:srgbClr val="FFFF66"/>
                </a:solidFill>
                <a:latin typeface="Berlin Sans FB" panose="020E0602020502020306" pitchFamily="34" charset="0"/>
              </a:rPr>
              <a:t>incertae sedis</a:t>
            </a:r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FFB40812-0321-4538-3AD1-56C65D96CBF0}"/>
              </a:ext>
            </a:extLst>
          </p:cNvPr>
          <p:cNvSpPr/>
          <p:nvPr/>
        </p:nvSpPr>
        <p:spPr>
          <a:xfrm>
            <a:off x="683569" y="2167732"/>
            <a:ext cx="3312368" cy="1942898"/>
          </a:xfrm>
          <a:custGeom>
            <a:avLst/>
            <a:gdLst>
              <a:gd name="connsiteX0" fmla="*/ 1042220 w 2290916"/>
              <a:gd name="connsiteY0" fmla="*/ 13 h 1750155"/>
              <a:gd name="connsiteX1" fmla="*/ 1042220 w 2290916"/>
              <a:gd name="connsiteY1" fmla="*/ 13 h 1750155"/>
              <a:gd name="connsiteX2" fmla="*/ 678426 w 2290916"/>
              <a:gd name="connsiteY2" fmla="*/ 59006 h 1750155"/>
              <a:gd name="connsiteX3" fmla="*/ 570271 w 2290916"/>
              <a:gd name="connsiteY3" fmla="*/ 78671 h 1750155"/>
              <a:gd name="connsiteX4" fmla="*/ 432620 w 2290916"/>
              <a:gd name="connsiteY4" fmla="*/ 167161 h 1750155"/>
              <a:gd name="connsiteX5" fmla="*/ 353962 w 2290916"/>
              <a:gd name="connsiteY5" fmla="*/ 216322 h 1750155"/>
              <a:gd name="connsiteX6" fmla="*/ 245807 w 2290916"/>
              <a:gd name="connsiteY6" fmla="*/ 314645 h 1750155"/>
              <a:gd name="connsiteX7" fmla="*/ 216310 w 2290916"/>
              <a:gd name="connsiteY7" fmla="*/ 373638 h 1750155"/>
              <a:gd name="connsiteX8" fmla="*/ 98323 w 2290916"/>
              <a:gd name="connsiteY8" fmla="*/ 511290 h 1750155"/>
              <a:gd name="connsiteX9" fmla="*/ 0 w 2290916"/>
              <a:gd name="connsiteY9" fmla="*/ 786593 h 1750155"/>
              <a:gd name="connsiteX10" fmla="*/ 19665 w 2290916"/>
              <a:gd name="connsiteY10" fmla="*/ 1052064 h 1750155"/>
              <a:gd name="connsiteX11" fmla="*/ 29497 w 2290916"/>
              <a:gd name="connsiteY11" fmla="*/ 1091393 h 1750155"/>
              <a:gd name="connsiteX12" fmla="*/ 58994 w 2290916"/>
              <a:gd name="connsiteY12" fmla="*/ 1179884 h 1750155"/>
              <a:gd name="connsiteX13" fmla="*/ 98323 w 2290916"/>
              <a:gd name="connsiteY13" fmla="*/ 1307703 h 1750155"/>
              <a:gd name="connsiteX14" fmla="*/ 147484 w 2290916"/>
              <a:gd name="connsiteY14" fmla="*/ 1425690 h 1750155"/>
              <a:gd name="connsiteX15" fmla="*/ 176981 w 2290916"/>
              <a:gd name="connsiteY15" fmla="*/ 1455187 h 1750155"/>
              <a:gd name="connsiteX16" fmla="*/ 206478 w 2290916"/>
              <a:gd name="connsiteY16" fmla="*/ 1494516 h 1750155"/>
              <a:gd name="connsiteX17" fmla="*/ 226142 w 2290916"/>
              <a:gd name="connsiteY17" fmla="*/ 1524013 h 1750155"/>
              <a:gd name="connsiteX18" fmla="*/ 275303 w 2290916"/>
              <a:gd name="connsiteY18" fmla="*/ 1573174 h 1750155"/>
              <a:gd name="connsiteX19" fmla="*/ 304800 w 2290916"/>
              <a:gd name="connsiteY19" fmla="*/ 1612503 h 1750155"/>
              <a:gd name="connsiteX20" fmla="*/ 324465 w 2290916"/>
              <a:gd name="connsiteY20" fmla="*/ 1642000 h 1750155"/>
              <a:gd name="connsiteX21" fmla="*/ 353962 w 2290916"/>
              <a:gd name="connsiteY21" fmla="*/ 1651832 h 1750155"/>
              <a:gd name="connsiteX22" fmla="*/ 432620 w 2290916"/>
              <a:gd name="connsiteY22" fmla="*/ 1681329 h 1750155"/>
              <a:gd name="connsiteX23" fmla="*/ 491613 w 2290916"/>
              <a:gd name="connsiteY23" fmla="*/ 1700993 h 1750155"/>
              <a:gd name="connsiteX24" fmla="*/ 589936 w 2290916"/>
              <a:gd name="connsiteY24" fmla="*/ 1710826 h 1750155"/>
              <a:gd name="connsiteX25" fmla="*/ 648929 w 2290916"/>
              <a:gd name="connsiteY25" fmla="*/ 1730490 h 1750155"/>
              <a:gd name="connsiteX26" fmla="*/ 934065 w 2290916"/>
              <a:gd name="connsiteY26" fmla="*/ 1750155 h 1750155"/>
              <a:gd name="connsiteX27" fmla="*/ 1179871 w 2290916"/>
              <a:gd name="connsiteY27" fmla="*/ 1740322 h 1750155"/>
              <a:gd name="connsiteX28" fmla="*/ 1209368 w 2290916"/>
              <a:gd name="connsiteY28" fmla="*/ 1730490 h 1750155"/>
              <a:gd name="connsiteX29" fmla="*/ 1297858 w 2290916"/>
              <a:gd name="connsiteY29" fmla="*/ 1710826 h 1750155"/>
              <a:gd name="connsiteX30" fmla="*/ 1396181 w 2290916"/>
              <a:gd name="connsiteY30" fmla="*/ 1671496 h 1750155"/>
              <a:gd name="connsiteX31" fmla="*/ 1445342 w 2290916"/>
              <a:gd name="connsiteY31" fmla="*/ 1651832 h 1750155"/>
              <a:gd name="connsiteX32" fmla="*/ 1543665 w 2290916"/>
              <a:gd name="connsiteY32" fmla="*/ 1622335 h 1750155"/>
              <a:gd name="connsiteX33" fmla="*/ 1573162 w 2290916"/>
              <a:gd name="connsiteY33" fmla="*/ 1602671 h 1750155"/>
              <a:gd name="connsiteX34" fmla="*/ 1661652 w 2290916"/>
              <a:gd name="connsiteY34" fmla="*/ 1583006 h 1750155"/>
              <a:gd name="connsiteX35" fmla="*/ 1838632 w 2290916"/>
              <a:gd name="connsiteY35" fmla="*/ 1524013 h 1750155"/>
              <a:gd name="connsiteX36" fmla="*/ 1927123 w 2290916"/>
              <a:gd name="connsiteY36" fmla="*/ 1514180 h 1750155"/>
              <a:gd name="connsiteX37" fmla="*/ 1986116 w 2290916"/>
              <a:gd name="connsiteY37" fmla="*/ 1494516 h 1750155"/>
              <a:gd name="connsiteX38" fmla="*/ 2064774 w 2290916"/>
              <a:gd name="connsiteY38" fmla="*/ 1474851 h 1750155"/>
              <a:gd name="connsiteX39" fmla="*/ 2153265 w 2290916"/>
              <a:gd name="connsiteY39" fmla="*/ 1425690 h 1750155"/>
              <a:gd name="connsiteX40" fmla="*/ 2212258 w 2290916"/>
              <a:gd name="connsiteY40" fmla="*/ 1386361 h 1750155"/>
              <a:gd name="connsiteX41" fmla="*/ 2241755 w 2290916"/>
              <a:gd name="connsiteY41" fmla="*/ 1366696 h 1750155"/>
              <a:gd name="connsiteX42" fmla="*/ 2261420 w 2290916"/>
              <a:gd name="connsiteY42" fmla="*/ 1327367 h 1750155"/>
              <a:gd name="connsiteX43" fmla="*/ 2281084 w 2290916"/>
              <a:gd name="connsiteY43" fmla="*/ 1297871 h 1750155"/>
              <a:gd name="connsiteX44" fmla="*/ 2290916 w 2290916"/>
              <a:gd name="connsiteY44" fmla="*/ 1268374 h 1750155"/>
              <a:gd name="connsiteX45" fmla="*/ 2281084 w 2290916"/>
              <a:gd name="connsiteY45" fmla="*/ 1042232 h 1750155"/>
              <a:gd name="connsiteX46" fmla="*/ 2261420 w 2290916"/>
              <a:gd name="connsiteY46" fmla="*/ 983238 h 1750155"/>
              <a:gd name="connsiteX47" fmla="*/ 2212258 w 2290916"/>
              <a:gd name="connsiteY47" fmla="*/ 894748 h 1750155"/>
              <a:gd name="connsiteX48" fmla="*/ 2172929 w 2290916"/>
              <a:gd name="connsiteY48" fmla="*/ 796426 h 1750155"/>
              <a:gd name="connsiteX49" fmla="*/ 2143432 w 2290916"/>
              <a:gd name="connsiteY49" fmla="*/ 766929 h 1750155"/>
              <a:gd name="connsiteX50" fmla="*/ 2104103 w 2290916"/>
              <a:gd name="connsiteY50" fmla="*/ 707935 h 1750155"/>
              <a:gd name="connsiteX51" fmla="*/ 2054942 w 2290916"/>
              <a:gd name="connsiteY51" fmla="*/ 648942 h 1750155"/>
              <a:gd name="connsiteX52" fmla="*/ 2025445 w 2290916"/>
              <a:gd name="connsiteY52" fmla="*/ 599780 h 1750155"/>
              <a:gd name="connsiteX53" fmla="*/ 1917291 w 2290916"/>
              <a:gd name="connsiteY53" fmla="*/ 471961 h 1750155"/>
              <a:gd name="connsiteX54" fmla="*/ 1848465 w 2290916"/>
              <a:gd name="connsiteY54" fmla="*/ 422800 h 1750155"/>
              <a:gd name="connsiteX55" fmla="*/ 1740310 w 2290916"/>
              <a:gd name="connsiteY55" fmla="*/ 353974 h 1750155"/>
              <a:gd name="connsiteX56" fmla="*/ 1632155 w 2290916"/>
              <a:gd name="connsiteY56" fmla="*/ 294980 h 1750155"/>
              <a:gd name="connsiteX57" fmla="*/ 1543665 w 2290916"/>
              <a:gd name="connsiteY57" fmla="*/ 226155 h 1750155"/>
              <a:gd name="connsiteX58" fmla="*/ 1465007 w 2290916"/>
              <a:gd name="connsiteY58" fmla="*/ 167161 h 1750155"/>
              <a:gd name="connsiteX59" fmla="*/ 1307691 w 2290916"/>
              <a:gd name="connsiteY59" fmla="*/ 78671 h 1750155"/>
              <a:gd name="connsiteX60" fmla="*/ 1278194 w 2290916"/>
              <a:gd name="connsiteY60" fmla="*/ 49174 h 1750155"/>
              <a:gd name="connsiteX61" fmla="*/ 1199536 w 2290916"/>
              <a:gd name="connsiteY61" fmla="*/ 39342 h 1750155"/>
              <a:gd name="connsiteX62" fmla="*/ 1130710 w 2290916"/>
              <a:gd name="connsiteY62" fmla="*/ 29509 h 1750155"/>
              <a:gd name="connsiteX63" fmla="*/ 1032387 w 2290916"/>
              <a:gd name="connsiteY63" fmla="*/ 9845 h 1750155"/>
              <a:gd name="connsiteX64" fmla="*/ 983226 w 2290916"/>
              <a:gd name="connsiteY64" fmla="*/ 13 h 1750155"/>
              <a:gd name="connsiteX65" fmla="*/ 973394 w 2290916"/>
              <a:gd name="connsiteY65" fmla="*/ 9845 h 1750155"/>
              <a:gd name="connsiteX66" fmla="*/ 983226 w 2290916"/>
              <a:gd name="connsiteY66" fmla="*/ 9845 h 175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290916" h="1750155">
                <a:moveTo>
                  <a:pt x="1042220" y="13"/>
                </a:moveTo>
                <a:lnTo>
                  <a:pt x="1042220" y="13"/>
                </a:lnTo>
                <a:lnTo>
                  <a:pt x="678426" y="59006"/>
                </a:lnTo>
                <a:cubicBezTo>
                  <a:pt x="642282" y="65030"/>
                  <a:pt x="605213" y="67637"/>
                  <a:pt x="570271" y="78671"/>
                </a:cubicBezTo>
                <a:cubicBezTo>
                  <a:pt x="487774" y="104723"/>
                  <a:pt x="497493" y="120823"/>
                  <a:pt x="432620" y="167161"/>
                </a:cubicBezTo>
                <a:cubicBezTo>
                  <a:pt x="407460" y="185132"/>
                  <a:pt x="379122" y="198351"/>
                  <a:pt x="353962" y="216322"/>
                </a:cubicBezTo>
                <a:cubicBezTo>
                  <a:pt x="333169" y="231174"/>
                  <a:pt x="262365" y="291878"/>
                  <a:pt x="245807" y="314645"/>
                </a:cubicBezTo>
                <a:cubicBezTo>
                  <a:pt x="232876" y="332425"/>
                  <a:pt x="229501" y="356050"/>
                  <a:pt x="216310" y="373638"/>
                </a:cubicBezTo>
                <a:cubicBezTo>
                  <a:pt x="180050" y="421984"/>
                  <a:pt x="98323" y="511290"/>
                  <a:pt x="98323" y="511290"/>
                </a:cubicBezTo>
                <a:cubicBezTo>
                  <a:pt x="22831" y="748551"/>
                  <a:pt x="63336" y="659923"/>
                  <a:pt x="0" y="786593"/>
                </a:cubicBezTo>
                <a:cubicBezTo>
                  <a:pt x="6555" y="875083"/>
                  <a:pt x="11118" y="963744"/>
                  <a:pt x="19665" y="1052064"/>
                </a:cubicBezTo>
                <a:cubicBezTo>
                  <a:pt x="20967" y="1065514"/>
                  <a:pt x="25523" y="1078477"/>
                  <a:pt x="29497" y="1091393"/>
                </a:cubicBezTo>
                <a:cubicBezTo>
                  <a:pt x="38641" y="1121111"/>
                  <a:pt x="49567" y="1150255"/>
                  <a:pt x="58994" y="1179884"/>
                </a:cubicBezTo>
                <a:cubicBezTo>
                  <a:pt x="72510" y="1222363"/>
                  <a:pt x="84899" y="1265195"/>
                  <a:pt x="98323" y="1307703"/>
                </a:cubicBezTo>
                <a:cubicBezTo>
                  <a:pt x="111314" y="1348841"/>
                  <a:pt x="123170" y="1389218"/>
                  <a:pt x="147484" y="1425690"/>
                </a:cubicBezTo>
                <a:cubicBezTo>
                  <a:pt x="155197" y="1437260"/>
                  <a:pt x="167932" y="1444630"/>
                  <a:pt x="176981" y="1455187"/>
                </a:cubicBezTo>
                <a:cubicBezTo>
                  <a:pt x="187646" y="1467629"/>
                  <a:pt x="196953" y="1481181"/>
                  <a:pt x="206478" y="1494516"/>
                </a:cubicBezTo>
                <a:cubicBezTo>
                  <a:pt x="213346" y="1504132"/>
                  <a:pt x="218361" y="1515120"/>
                  <a:pt x="226142" y="1524013"/>
                </a:cubicBezTo>
                <a:cubicBezTo>
                  <a:pt x="241403" y="1541454"/>
                  <a:pt x="259907" y="1555853"/>
                  <a:pt x="275303" y="1573174"/>
                </a:cubicBezTo>
                <a:cubicBezTo>
                  <a:pt x="286190" y="1585422"/>
                  <a:pt x="295275" y="1599168"/>
                  <a:pt x="304800" y="1612503"/>
                </a:cubicBezTo>
                <a:cubicBezTo>
                  <a:pt x="311669" y="1622119"/>
                  <a:pt x="315237" y="1634618"/>
                  <a:pt x="324465" y="1642000"/>
                </a:cubicBezTo>
                <a:cubicBezTo>
                  <a:pt x="332558" y="1648474"/>
                  <a:pt x="344436" y="1647749"/>
                  <a:pt x="353962" y="1651832"/>
                </a:cubicBezTo>
                <a:cubicBezTo>
                  <a:pt x="456529" y="1695788"/>
                  <a:pt x="331912" y="1651116"/>
                  <a:pt x="432620" y="1681329"/>
                </a:cubicBezTo>
                <a:cubicBezTo>
                  <a:pt x="452474" y="1687285"/>
                  <a:pt x="471240" y="1697173"/>
                  <a:pt x="491613" y="1700993"/>
                </a:cubicBezTo>
                <a:cubicBezTo>
                  <a:pt x="523987" y="1707063"/>
                  <a:pt x="557162" y="1707548"/>
                  <a:pt x="589936" y="1710826"/>
                </a:cubicBezTo>
                <a:cubicBezTo>
                  <a:pt x="609600" y="1717381"/>
                  <a:pt x="628732" y="1725829"/>
                  <a:pt x="648929" y="1730490"/>
                </a:cubicBezTo>
                <a:cubicBezTo>
                  <a:pt x="722658" y="1747504"/>
                  <a:pt x="901871" y="1748692"/>
                  <a:pt x="934065" y="1750155"/>
                </a:cubicBezTo>
                <a:cubicBezTo>
                  <a:pt x="1016000" y="1746877"/>
                  <a:pt x="1098079" y="1746164"/>
                  <a:pt x="1179871" y="1740322"/>
                </a:cubicBezTo>
                <a:cubicBezTo>
                  <a:pt x="1190209" y="1739584"/>
                  <a:pt x="1199313" y="1733004"/>
                  <a:pt x="1209368" y="1730490"/>
                </a:cubicBezTo>
                <a:cubicBezTo>
                  <a:pt x="1238682" y="1723162"/>
                  <a:pt x="1269044" y="1719925"/>
                  <a:pt x="1297858" y="1710826"/>
                </a:cubicBezTo>
                <a:cubicBezTo>
                  <a:pt x="1331519" y="1700196"/>
                  <a:pt x="1363407" y="1684606"/>
                  <a:pt x="1396181" y="1671496"/>
                </a:cubicBezTo>
                <a:cubicBezTo>
                  <a:pt x="1412568" y="1664941"/>
                  <a:pt x="1428220" y="1656112"/>
                  <a:pt x="1445342" y="1651832"/>
                </a:cubicBezTo>
                <a:cubicBezTo>
                  <a:pt x="1467329" y="1646335"/>
                  <a:pt x="1529300" y="1631912"/>
                  <a:pt x="1543665" y="1622335"/>
                </a:cubicBezTo>
                <a:cubicBezTo>
                  <a:pt x="1553497" y="1615780"/>
                  <a:pt x="1562593" y="1607956"/>
                  <a:pt x="1573162" y="1602671"/>
                </a:cubicBezTo>
                <a:cubicBezTo>
                  <a:pt x="1597371" y="1590566"/>
                  <a:pt x="1638985" y="1586784"/>
                  <a:pt x="1661652" y="1583006"/>
                </a:cubicBezTo>
                <a:cubicBezTo>
                  <a:pt x="1736565" y="1553041"/>
                  <a:pt x="1762864" y="1537384"/>
                  <a:pt x="1838632" y="1524013"/>
                </a:cubicBezTo>
                <a:cubicBezTo>
                  <a:pt x="1867859" y="1518855"/>
                  <a:pt x="1897626" y="1517458"/>
                  <a:pt x="1927123" y="1514180"/>
                </a:cubicBezTo>
                <a:cubicBezTo>
                  <a:pt x="1946787" y="1507625"/>
                  <a:pt x="1966186" y="1500210"/>
                  <a:pt x="1986116" y="1494516"/>
                </a:cubicBezTo>
                <a:cubicBezTo>
                  <a:pt x="2012102" y="1487091"/>
                  <a:pt x="2064774" y="1474851"/>
                  <a:pt x="2064774" y="1474851"/>
                </a:cubicBezTo>
                <a:cubicBezTo>
                  <a:pt x="2160731" y="1402885"/>
                  <a:pt x="2043104" y="1485778"/>
                  <a:pt x="2153265" y="1425690"/>
                </a:cubicBezTo>
                <a:cubicBezTo>
                  <a:pt x="2174013" y="1414373"/>
                  <a:pt x="2192594" y="1399471"/>
                  <a:pt x="2212258" y="1386361"/>
                </a:cubicBezTo>
                <a:lnTo>
                  <a:pt x="2241755" y="1366696"/>
                </a:lnTo>
                <a:cubicBezTo>
                  <a:pt x="2248310" y="1353586"/>
                  <a:pt x="2254148" y="1340093"/>
                  <a:pt x="2261420" y="1327367"/>
                </a:cubicBezTo>
                <a:cubicBezTo>
                  <a:pt x="2267283" y="1317107"/>
                  <a:pt x="2275800" y="1308440"/>
                  <a:pt x="2281084" y="1297871"/>
                </a:cubicBezTo>
                <a:cubicBezTo>
                  <a:pt x="2285719" y="1288601"/>
                  <a:pt x="2287639" y="1278206"/>
                  <a:pt x="2290916" y="1268374"/>
                </a:cubicBezTo>
                <a:cubicBezTo>
                  <a:pt x="2287639" y="1192993"/>
                  <a:pt x="2288848" y="1117283"/>
                  <a:pt x="2281084" y="1042232"/>
                </a:cubicBezTo>
                <a:cubicBezTo>
                  <a:pt x="2278951" y="1021614"/>
                  <a:pt x="2269392" y="1002372"/>
                  <a:pt x="2261420" y="983238"/>
                </a:cubicBezTo>
                <a:cubicBezTo>
                  <a:pt x="2242098" y="936865"/>
                  <a:pt x="2235809" y="930074"/>
                  <a:pt x="2212258" y="894748"/>
                </a:cubicBezTo>
                <a:cubicBezTo>
                  <a:pt x="2201504" y="862485"/>
                  <a:pt x="2189721" y="824412"/>
                  <a:pt x="2172929" y="796426"/>
                </a:cubicBezTo>
                <a:cubicBezTo>
                  <a:pt x="2165775" y="784503"/>
                  <a:pt x="2151969" y="777905"/>
                  <a:pt x="2143432" y="766929"/>
                </a:cubicBezTo>
                <a:cubicBezTo>
                  <a:pt x="2128922" y="748273"/>
                  <a:pt x="2118283" y="726842"/>
                  <a:pt x="2104103" y="707935"/>
                </a:cubicBezTo>
                <a:cubicBezTo>
                  <a:pt x="2088745" y="687457"/>
                  <a:pt x="2069998" y="669643"/>
                  <a:pt x="2054942" y="648942"/>
                </a:cubicBezTo>
                <a:cubicBezTo>
                  <a:pt x="2043702" y="633486"/>
                  <a:pt x="2036046" y="615681"/>
                  <a:pt x="2025445" y="599780"/>
                </a:cubicBezTo>
                <a:cubicBezTo>
                  <a:pt x="1999288" y="560544"/>
                  <a:pt x="1941768" y="496438"/>
                  <a:pt x="1917291" y="471961"/>
                </a:cubicBezTo>
                <a:cubicBezTo>
                  <a:pt x="1897348" y="452018"/>
                  <a:pt x="1870800" y="439551"/>
                  <a:pt x="1848465" y="422800"/>
                </a:cubicBezTo>
                <a:cubicBezTo>
                  <a:pt x="1733868" y="336854"/>
                  <a:pt x="1868639" y="427305"/>
                  <a:pt x="1740310" y="353974"/>
                </a:cubicBezTo>
                <a:cubicBezTo>
                  <a:pt x="1633188" y="292761"/>
                  <a:pt x="1697579" y="316790"/>
                  <a:pt x="1632155" y="294980"/>
                </a:cubicBezTo>
                <a:cubicBezTo>
                  <a:pt x="1560376" y="223201"/>
                  <a:pt x="1628244" y="284710"/>
                  <a:pt x="1543665" y="226155"/>
                </a:cubicBezTo>
                <a:cubicBezTo>
                  <a:pt x="1516718" y="207500"/>
                  <a:pt x="1492800" y="184531"/>
                  <a:pt x="1465007" y="167161"/>
                </a:cubicBezTo>
                <a:cubicBezTo>
                  <a:pt x="1413987" y="135273"/>
                  <a:pt x="1350234" y="121214"/>
                  <a:pt x="1307691" y="78671"/>
                </a:cubicBezTo>
                <a:cubicBezTo>
                  <a:pt x="1297859" y="68839"/>
                  <a:pt x="1291262" y="53926"/>
                  <a:pt x="1278194" y="49174"/>
                </a:cubicBezTo>
                <a:cubicBezTo>
                  <a:pt x="1253361" y="40144"/>
                  <a:pt x="1225728" y="42834"/>
                  <a:pt x="1199536" y="39342"/>
                </a:cubicBezTo>
                <a:lnTo>
                  <a:pt x="1130710" y="29509"/>
                </a:lnTo>
                <a:cubicBezTo>
                  <a:pt x="1070132" y="9317"/>
                  <a:pt x="1131810" y="27921"/>
                  <a:pt x="1032387" y="9845"/>
                </a:cubicBezTo>
                <a:cubicBezTo>
                  <a:pt x="973938" y="-782"/>
                  <a:pt x="1010437" y="13"/>
                  <a:pt x="983226" y="13"/>
                </a:cubicBezTo>
                <a:lnTo>
                  <a:pt x="973394" y="9845"/>
                </a:lnTo>
                <a:lnTo>
                  <a:pt x="983226" y="9845"/>
                </a:lnTo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C1565085-8A4B-2350-EEEC-052796908AD3}"/>
              </a:ext>
            </a:extLst>
          </p:cNvPr>
          <p:cNvSpPr/>
          <p:nvPr/>
        </p:nvSpPr>
        <p:spPr>
          <a:xfrm>
            <a:off x="4716463" y="4221088"/>
            <a:ext cx="2967037" cy="1833637"/>
          </a:xfrm>
          <a:custGeom>
            <a:avLst/>
            <a:gdLst>
              <a:gd name="connsiteX0" fmla="*/ 0 w 2966302"/>
              <a:gd name="connsiteY0" fmla="*/ 8619 h 1692453"/>
              <a:gd name="connsiteX1" fmla="*/ 0 w 2966302"/>
              <a:gd name="connsiteY1" fmla="*/ 8619 h 1692453"/>
              <a:gd name="connsiteX2" fmla="*/ 33454 w 2966302"/>
              <a:gd name="connsiteY2" fmla="*/ 131282 h 1692453"/>
              <a:gd name="connsiteX3" fmla="*/ 78058 w 2966302"/>
              <a:gd name="connsiteY3" fmla="*/ 198190 h 1692453"/>
              <a:gd name="connsiteX4" fmla="*/ 122663 w 2966302"/>
              <a:gd name="connsiteY4" fmla="*/ 309702 h 1692453"/>
              <a:gd name="connsiteX5" fmla="*/ 167268 w 2966302"/>
              <a:gd name="connsiteY5" fmla="*/ 398912 h 1692453"/>
              <a:gd name="connsiteX6" fmla="*/ 200722 w 2966302"/>
              <a:gd name="connsiteY6" fmla="*/ 488121 h 1692453"/>
              <a:gd name="connsiteX7" fmla="*/ 256478 w 2966302"/>
              <a:gd name="connsiteY7" fmla="*/ 599634 h 1692453"/>
              <a:gd name="connsiteX8" fmla="*/ 312234 w 2966302"/>
              <a:gd name="connsiteY8" fmla="*/ 755751 h 1692453"/>
              <a:gd name="connsiteX9" fmla="*/ 356839 w 2966302"/>
              <a:gd name="connsiteY9" fmla="*/ 822658 h 1692453"/>
              <a:gd name="connsiteX10" fmla="*/ 468351 w 2966302"/>
              <a:gd name="connsiteY10" fmla="*/ 1023380 h 1692453"/>
              <a:gd name="connsiteX11" fmla="*/ 501805 w 2966302"/>
              <a:gd name="connsiteY11" fmla="*/ 1056834 h 1692453"/>
              <a:gd name="connsiteX12" fmla="*/ 579863 w 2966302"/>
              <a:gd name="connsiteY12" fmla="*/ 1146043 h 1692453"/>
              <a:gd name="connsiteX13" fmla="*/ 669073 w 2966302"/>
              <a:gd name="connsiteY13" fmla="*/ 1224102 h 1692453"/>
              <a:gd name="connsiteX14" fmla="*/ 702527 w 2966302"/>
              <a:gd name="connsiteY14" fmla="*/ 1257556 h 1692453"/>
              <a:gd name="connsiteX15" fmla="*/ 735980 w 2966302"/>
              <a:gd name="connsiteY15" fmla="*/ 1313312 h 1692453"/>
              <a:gd name="connsiteX16" fmla="*/ 903249 w 2966302"/>
              <a:gd name="connsiteY16" fmla="*/ 1458278 h 1692453"/>
              <a:gd name="connsiteX17" fmla="*/ 1003610 w 2966302"/>
              <a:gd name="connsiteY17" fmla="*/ 1514034 h 1692453"/>
              <a:gd name="connsiteX18" fmla="*/ 1193180 w 2966302"/>
              <a:gd name="connsiteY18" fmla="*/ 1592092 h 1692453"/>
              <a:gd name="connsiteX19" fmla="*/ 1260088 w 2966302"/>
              <a:gd name="connsiteY19" fmla="*/ 1614395 h 1692453"/>
              <a:gd name="connsiteX20" fmla="*/ 1371600 w 2966302"/>
              <a:gd name="connsiteY20" fmla="*/ 1636697 h 1692453"/>
              <a:gd name="connsiteX21" fmla="*/ 1672683 w 2966302"/>
              <a:gd name="connsiteY21" fmla="*/ 1659000 h 1692453"/>
              <a:gd name="connsiteX22" fmla="*/ 1795346 w 2966302"/>
              <a:gd name="connsiteY22" fmla="*/ 1670151 h 1692453"/>
              <a:gd name="connsiteX23" fmla="*/ 2185639 w 2966302"/>
              <a:gd name="connsiteY23" fmla="*/ 1692453 h 1692453"/>
              <a:gd name="connsiteX24" fmla="*/ 2453268 w 2966302"/>
              <a:gd name="connsiteY24" fmla="*/ 1670151 h 1692453"/>
              <a:gd name="connsiteX25" fmla="*/ 2564780 w 2966302"/>
              <a:gd name="connsiteY25" fmla="*/ 1625546 h 1692453"/>
              <a:gd name="connsiteX26" fmla="*/ 2642839 w 2966302"/>
              <a:gd name="connsiteY26" fmla="*/ 1592092 h 1692453"/>
              <a:gd name="connsiteX27" fmla="*/ 2843561 w 2966302"/>
              <a:gd name="connsiteY27" fmla="*/ 1447126 h 1692453"/>
              <a:gd name="connsiteX28" fmla="*/ 2865863 w 2966302"/>
              <a:gd name="connsiteY28" fmla="*/ 1402521 h 1692453"/>
              <a:gd name="connsiteX29" fmla="*/ 2899317 w 2966302"/>
              <a:gd name="connsiteY29" fmla="*/ 1346765 h 1692453"/>
              <a:gd name="connsiteX30" fmla="*/ 2921619 w 2966302"/>
              <a:gd name="connsiteY30" fmla="*/ 1279858 h 1692453"/>
              <a:gd name="connsiteX31" fmla="*/ 2943922 w 2966302"/>
              <a:gd name="connsiteY31" fmla="*/ 1224102 h 1692453"/>
              <a:gd name="connsiteX32" fmla="*/ 2955073 w 2966302"/>
              <a:gd name="connsiteY32" fmla="*/ 1157195 h 1692453"/>
              <a:gd name="connsiteX33" fmla="*/ 2966224 w 2966302"/>
              <a:gd name="connsiteY33" fmla="*/ 1112590 h 1692453"/>
              <a:gd name="connsiteX34" fmla="*/ 2943922 w 2966302"/>
              <a:gd name="connsiteY34" fmla="*/ 989926 h 1692453"/>
              <a:gd name="connsiteX35" fmla="*/ 2910468 w 2966302"/>
              <a:gd name="connsiteY35" fmla="*/ 956473 h 1692453"/>
              <a:gd name="connsiteX36" fmla="*/ 2854712 w 2966302"/>
              <a:gd name="connsiteY36" fmla="*/ 889565 h 1692453"/>
              <a:gd name="connsiteX37" fmla="*/ 2787805 w 2966302"/>
              <a:gd name="connsiteY37" fmla="*/ 867263 h 1692453"/>
              <a:gd name="connsiteX38" fmla="*/ 2687444 w 2966302"/>
              <a:gd name="connsiteY38" fmla="*/ 833809 h 1692453"/>
              <a:gd name="connsiteX39" fmla="*/ 2564780 w 2966302"/>
              <a:gd name="connsiteY39" fmla="*/ 778053 h 1692453"/>
              <a:gd name="connsiteX40" fmla="*/ 2520175 w 2966302"/>
              <a:gd name="connsiteY40" fmla="*/ 766902 h 1692453"/>
              <a:gd name="connsiteX41" fmla="*/ 2486722 w 2966302"/>
              <a:gd name="connsiteY41" fmla="*/ 755751 h 1692453"/>
              <a:gd name="connsiteX42" fmla="*/ 2386361 w 2966302"/>
              <a:gd name="connsiteY42" fmla="*/ 733448 h 1692453"/>
              <a:gd name="connsiteX43" fmla="*/ 2308302 w 2966302"/>
              <a:gd name="connsiteY43" fmla="*/ 711146 h 1692453"/>
              <a:gd name="connsiteX44" fmla="*/ 2252546 w 2966302"/>
              <a:gd name="connsiteY44" fmla="*/ 699995 h 1692453"/>
              <a:gd name="connsiteX45" fmla="*/ 2219093 w 2966302"/>
              <a:gd name="connsiteY45" fmla="*/ 688843 h 1692453"/>
              <a:gd name="connsiteX46" fmla="*/ 2096429 w 2966302"/>
              <a:gd name="connsiteY46" fmla="*/ 666541 h 1692453"/>
              <a:gd name="connsiteX47" fmla="*/ 1996068 w 2966302"/>
              <a:gd name="connsiteY47" fmla="*/ 644239 h 1692453"/>
              <a:gd name="connsiteX48" fmla="*/ 1951463 w 2966302"/>
              <a:gd name="connsiteY48" fmla="*/ 633087 h 1692453"/>
              <a:gd name="connsiteX49" fmla="*/ 1750741 w 2966302"/>
              <a:gd name="connsiteY49" fmla="*/ 621936 h 1692453"/>
              <a:gd name="connsiteX50" fmla="*/ 1460810 w 2966302"/>
              <a:gd name="connsiteY50" fmla="*/ 588482 h 1692453"/>
              <a:gd name="connsiteX51" fmla="*/ 1338146 w 2966302"/>
              <a:gd name="connsiteY51" fmla="*/ 577331 h 1692453"/>
              <a:gd name="connsiteX52" fmla="*/ 1182029 w 2966302"/>
              <a:gd name="connsiteY52" fmla="*/ 521575 h 1692453"/>
              <a:gd name="connsiteX53" fmla="*/ 1081668 w 2966302"/>
              <a:gd name="connsiteY53" fmla="*/ 499273 h 1692453"/>
              <a:gd name="connsiteX54" fmla="*/ 992458 w 2966302"/>
              <a:gd name="connsiteY54" fmla="*/ 476970 h 1692453"/>
              <a:gd name="connsiteX55" fmla="*/ 936702 w 2966302"/>
              <a:gd name="connsiteY55" fmla="*/ 454668 h 1692453"/>
              <a:gd name="connsiteX56" fmla="*/ 903249 w 2966302"/>
              <a:gd name="connsiteY56" fmla="*/ 432365 h 1692453"/>
              <a:gd name="connsiteX57" fmla="*/ 847493 w 2966302"/>
              <a:gd name="connsiteY57" fmla="*/ 421214 h 1692453"/>
              <a:gd name="connsiteX58" fmla="*/ 802888 w 2966302"/>
              <a:gd name="connsiteY58" fmla="*/ 398912 h 1692453"/>
              <a:gd name="connsiteX59" fmla="*/ 758283 w 2966302"/>
              <a:gd name="connsiteY59" fmla="*/ 387761 h 1692453"/>
              <a:gd name="connsiteX60" fmla="*/ 702527 w 2966302"/>
              <a:gd name="connsiteY60" fmla="*/ 343156 h 1692453"/>
              <a:gd name="connsiteX61" fmla="*/ 635619 w 2966302"/>
              <a:gd name="connsiteY61" fmla="*/ 309702 h 1692453"/>
              <a:gd name="connsiteX62" fmla="*/ 591014 w 2966302"/>
              <a:gd name="connsiteY62" fmla="*/ 276248 h 1692453"/>
              <a:gd name="connsiteX63" fmla="*/ 524107 w 2966302"/>
              <a:gd name="connsiteY63" fmla="*/ 209341 h 1692453"/>
              <a:gd name="connsiteX64" fmla="*/ 479502 w 2966302"/>
              <a:gd name="connsiteY64" fmla="*/ 187039 h 1692453"/>
              <a:gd name="connsiteX65" fmla="*/ 457200 w 2966302"/>
              <a:gd name="connsiteY65" fmla="*/ 164736 h 1692453"/>
              <a:gd name="connsiteX66" fmla="*/ 323385 w 2966302"/>
              <a:gd name="connsiteY66" fmla="*/ 120131 h 1692453"/>
              <a:gd name="connsiteX67" fmla="*/ 189571 w 2966302"/>
              <a:gd name="connsiteY67" fmla="*/ 64375 h 1692453"/>
              <a:gd name="connsiteX68" fmla="*/ 111512 w 2966302"/>
              <a:gd name="connsiteY68" fmla="*/ 42073 h 1692453"/>
              <a:gd name="connsiteX69" fmla="*/ 89210 w 2966302"/>
              <a:gd name="connsiteY69" fmla="*/ 19770 h 1692453"/>
              <a:gd name="connsiteX70" fmla="*/ 0 w 2966302"/>
              <a:gd name="connsiteY70" fmla="*/ 8619 h 169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966302" h="1692453">
                <a:moveTo>
                  <a:pt x="0" y="8619"/>
                </a:moveTo>
                <a:lnTo>
                  <a:pt x="0" y="8619"/>
                </a:lnTo>
                <a:cubicBezTo>
                  <a:pt x="11151" y="49507"/>
                  <a:pt x="17318" y="92093"/>
                  <a:pt x="33454" y="131282"/>
                </a:cubicBezTo>
                <a:cubicBezTo>
                  <a:pt x="43660" y="156067"/>
                  <a:pt x="66071" y="174216"/>
                  <a:pt x="78058" y="198190"/>
                </a:cubicBezTo>
                <a:cubicBezTo>
                  <a:pt x="95962" y="233998"/>
                  <a:pt x="104759" y="273894"/>
                  <a:pt x="122663" y="309702"/>
                </a:cubicBezTo>
                <a:cubicBezTo>
                  <a:pt x="137531" y="339439"/>
                  <a:pt x="153942" y="368453"/>
                  <a:pt x="167268" y="398912"/>
                </a:cubicBezTo>
                <a:cubicBezTo>
                  <a:pt x="179997" y="428008"/>
                  <a:pt x="187824" y="459100"/>
                  <a:pt x="200722" y="488121"/>
                </a:cubicBezTo>
                <a:cubicBezTo>
                  <a:pt x="217600" y="526097"/>
                  <a:pt x="239821" y="561560"/>
                  <a:pt x="256478" y="599634"/>
                </a:cubicBezTo>
                <a:cubicBezTo>
                  <a:pt x="297649" y="693739"/>
                  <a:pt x="258602" y="648488"/>
                  <a:pt x="312234" y="755751"/>
                </a:cubicBezTo>
                <a:cubicBezTo>
                  <a:pt x="324221" y="779725"/>
                  <a:pt x="344852" y="798684"/>
                  <a:pt x="356839" y="822658"/>
                </a:cubicBezTo>
                <a:cubicBezTo>
                  <a:pt x="372969" y="854918"/>
                  <a:pt x="437239" y="992268"/>
                  <a:pt x="468351" y="1023380"/>
                </a:cubicBezTo>
                <a:cubicBezTo>
                  <a:pt x="479502" y="1034531"/>
                  <a:pt x="491420" y="1044966"/>
                  <a:pt x="501805" y="1056834"/>
                </a:cubicBezTo>
                <a:cubicBezTo>
                  <a:pt x="551708" y="1113866"/>
                  <a:pt x="532597" y="1103074"/>
                  <a:pt x="579863" y="1146043"/>
                </a:cubicBezTo>
                <a:cubicBezTo>
                  <a:pt x="609100" y="1172622"/>
                  <a:pt x="639836" y="1197523"/>
                  <a:pt x="669073" y="1224102"/>
                </a:cubicBezTo>
                <a:cubicBezTo>
                  <a:pt x="680742" y="1234710"/>
                  <a:pt x="693065" y="1244940"/>
                  <a:pt x="702527" y="1257556"/>
                </a:cubicBezTo>
                <a:cubicBezTo>
                  <a:pt x="715531" y="1274895"/>
                  <a:pt x="720654" y="1297986"/>
                  <a:pt x="735980" y="1313312"/>
                </a:cubicBezTo>
                <a:cubicBezTo>
                  <a:pt x="788152" y="1365484"/>
                  <a:pt x="838752" y="1422446"/>
                  <a:pt x="903249" y="1458278"/>
                </a:cubicBezTo>
                <a:cubicBezTo>
                  <a:pt x="936703" y="1476863"/>
                  <a:pt x="969381" y="1496919"/>
                  <a:pt x="1003610" y="1514034"/>
                </a:cubicBezTo>
                <a:cubicBezTo>
                  <a:pt x="1064888" y="1544673"/>
                  <a:pt x="1128773" y="1569090"/>
                  <a:pt x="1193180" y="1592092"/>
                </a:cubicBezTo>
                <a:cubicBezTo>
                  <a:pt x="1215320" y="1599999"/>
                  <a:pt x="1237281" y="1608693"/>
                  <a:pt x="1260088" y="1614395"/>
                </a:cubicBezTo>
                <a:cubicBezTo>
                  <a:pt x="1296863" y="1623589"/>
                  <a:pt x="1334074" y="1631336"/>
                  <a:pt x="1371600" y="1636697"/>
                </a:cubicBezTo>
                <a:cubicBezTo>
                  <a:pt x="1441573" y="1646693"/>
                  <a:pt x="1615894" y="1654793"/>
                  <a:pt x="1672683" y="1659000"/>
                </a:cubicBezTo>
                <a:cubicBezTo>
                  <a:pt x="1713627" y="1662033"/>
                  <a:pt x="1754377" y="1667479"/>
                  <a:pt x="1795346" y="1670151"/>
                </a:cubicBezTo>
                <a:lnTo>
                  <a:pt x="2185639" y="1692453"/>
                </a:lnTo>
                <a:cubicBezTo>
                  <a:pt x="2274849" y="1685019"/>
                  <a:pt x="2364534" y="1681982"/>
                  <a:pt x="2453268" y="1670151"/>
                </a:cubicBezTo>
                <a:cubicBezTo>
                  <a:pt x="2497596" y="1664241"/>
                  <a:pt x="2526265" y="1643053"/>
                  <a:pt x="2564780" y="1625546"/>
                </a:cubicBezTo>
                <a:cubicBezTo>
                  <a:pt x="2590551" y="1613832"/>
                  <a:pt x="2618565" y="1606657"/>
                  <a:pt x="2642839" y="1592092"/>
                </a:cubicBezTo>
                <a:cubicBezTo>
                  <a:pt x="2731437" y="1538933"/>
                  <a:pt x="2772664" y="1503844"/>
                  <a:pt x="2843561" y="1447126"/>
                </a:cubicBezTo>
                <a:cubicBezTo>
                  <a:pt x="2850995" y="1432258"/>
                  <a:pt x="2857790" y="1417052"/>
                  <a:pt x="2865863" y="1402521"/>
                </a:cubicBezTo>
                <a:cubicBezTo>
                  <a:pt x="2876389" y="1383574"/>
                  <a:pt x="2890348" y="1366496"/>
                  <a:pt x="2899317" y="1346765"/>
                </a:cubicBezTo>
                <a:cubicBezTo>
                  <a:pt x="2909045" y="1325363"/>
                  <a:pt x="2913585" y="1301951"/>
                  <a:pt x="2921619" y="1279858"/>
                </a:cubicBezTo>
                <a:cubicBezTo>
                  <a:pt x="2928460" y="1261046"/>
                  <a:pt x="2936488" y="1242687"/>
                  <a:pt x="2943922" y="1224102"/>
                </a:cubicBezTo>
                <a:cubicBezTo>
                  <a:pt x="2947639" y="1201800"/>
                  <a:pt x="2950639" y="1179366"/>
                  <a:pt x="2955073" y="1157195"/>
                </a:cubicBezTo>
                <a:cubicBezTo>
                  <a:pt x="2958079" y="1142167"/>
                  <a:pt x="2967243" y="1127882"/>
                  <a:pt x="2966224" y="1112590"/>
                </a:cubicBezTo>
                <a:cubicBezTo>
                  <a:pt x="2963460" y="1071124"/>
                  <a:pt x="2957900" y="1029063"/>
                  <a:pt x="2943922" y="989926"/>
                </a:cubicBezTo>
                <a:cubicBezTo>
                  <a:pt x="2938618" y="975075"/>
                  <a:pt x="2920731" y="968446"/>
                  <a:pt x="2910468" y="956473"/>
                </a:cubicBezTo>
                <a:cubicBezTo>
                  <a:pt x="2907762" y="953316"/>
                  <a:pt x="2869194" y="896806"/>
                  <a:pt x="2854712" y="889565"/>
                </a:cubicBezTo>
                <a:cubicBezTo>
                  <a:pt x="2833685" y="879052"/>
                  <a:pt x="2809632" y="875994"/>
                  <a:pt x="2787805" y="867263"/>
                </a:cubicBezTo>
                <a:cubicBezTo>
                  <a:pt x="2717819" y="839269"/>
                  <a:pt x="2751468" y="849816"/>
                  <a:pt x="2687444" y="833809"/>
                </a:cubicBezTo>
                <a:cubicBezTo>
                  <a:pt x="2641424" y="787791"/>
                  <a:pt x="2671028" y="810745"/>
                  <a:pt x="2564780" y="778053"/>
                </a:cubicBezTo>
                <a:cubicBezTo>
                  <a:pt x="2550132" y="773546"/>
                  <a:pt x="2534911" y="771112"/>
                  <a:pt x="2520175" y="766902"/>
                </a:cubicBezTo>
                <a:cubicBezTo>
                  <a:pt x="2508873" y="763673"/>
                  <a:pt x="2498125" y="758602"/>
                  <a:pt x="2486722" y="755751"/>
                </a:cubicBezTo>
                <a:cubicBezTo>
                  <a:pt x="2453475" y="747439"/>
                  <a:pt x="2419608" y="741760"/>
                  <a:pt x="2386361" y="733448"/>
                </a:cubicBezTo>
                <a:cubicBezTo>
                  <a:pt x="2360108" y="726885"/>
                  <a:pt x="2334555" y="717709"/>
                  <a:pt x="2308302" y="711146"/>
                </a:cubicBezTo>
                <a:cubicBezTo>
                  <a:pt x="2289914" y="706549"/>
                  <a:pt x="2270933" y="704592"/>
                  <a:pt x="2252546" y="699995"/>
                </a:cubicBezTo>
                <a:cubicBezTo>
                  <a:pt x="2241143" y="697144"/>
                  <a:pt x="2230496" y="691694"/>
                  <a:pt x="2219093" y="688843"/>
                </a:cubicBezTo>
                <a:cubicBezTo>
                  <a:pt x="2171269" y="676887"/>
                  <a:pt x="2146121" y="676479"/>
                  <a:pt x="2096429" y="666541"/>
                </a:cubicBezTo>
                <a:cubicBezTo>
                  <a:pt x="2062825" y="659820"/>
                  <a:pt x="2029460" y="651945"/>
                  <a:pt x="1996068" y="644239"/>
                </a:cubicBezTo>
                <a:cubicBezTo>
                  <a:pt x="1981134" y="640793"/>
                  <a:pt x="1966726" y="634475"/>
                  <a:pt x="1951463" y="633087"/>
                </a:cubicBezTo>
                <a:cubicBezTo>
                  <a:pt x="1884728" y="627020"/>
                  <a:pt x="1817648" y="625653"/>
                  <a:pt x="1750741" y="621936"/>
                </a:cubicBezTo>
                <a:cubicBezTo>
                  <a:pt x="1613205" y="602288"/>
                  <a:pt x="1669580" y="609359"/>
                  <a:pt x="1460810" y="588482"/>
                </a:cubicBezTo>
                <a:lnTo>
                  <a:pt x="1338146" y="577331"/>
                </a:lnTo>
                <a:cubicBezTo>
                  <a:pt x="1195719" y="548846"/>
                  <a:pt x="1397778" y="593491"/>
                  <a:pt x="1182029" y="521575"/>
                </a:cubicBezTo>
                <a:cubicBezTo>
                  <a:pt x="1149518" y="510738"/>
                  <a:pt x="1115027" y="507122"/>
                  <a:pt x="1081668" y="499273"/>
                </a:cubicBezTo>
                <a:cubicBezTo>
                  <a:pt x="1051831" y="492253"/>
                  <a:pt x="1021754" y="485984"/>
                  <a:pt x="992458" y="476970"/>
                </a:cubicBezTo>
                <a:cubicBezTo>
                  <a:pt x="973326" y="471083"/>
                  <a:pt x="954606" y="463620"/>
                  <a:pt x="936702" y="454668"/>
                </a:cubicBezTo>
                <a:cubicBezTo>
                  <a:pt x="924715" y="448674"/>
                  <a:pt x="915798" y="437071"/>
                  <a:pt x="903249" y="432365"/>
                </a:cubicBezTo>
                <a:cubicBezTo>
                  <a:pt x="885502" y="425710"/>
                  <a:pt x="866078" y="424931"/>
                  <a:pt x="847493" y="421214"/>
                </a:cubicBezTo>
                <a:cubicBezTo>
                  <a:pt x="832625" y="413780"/>
                  <a:pt x="818453" y="404749"/>
                  <a:pt x="802888" y="398912"/>
                </a:cubicBezTo>
                <a:cubicBezTo>
                  <a:pt x="788538" y="393531"/>
                  <a:pt x="771680" y="395204"/>
                  <a:pt x="758283" y="387761"/>
                </a:cubicBezTo>
                <a:cubicBezTo>
                  <a:pt x="737477" y="376202"/>
                  <a:pt x="722607" y="355934"/>
                  <a:pt x="702527" y="343156"/>
                </a:cubicBezTo>
                <a:cubicBezTo>
                  <a:pt x="681490" y="329769"/>
                  <a:pt x="657001" y="322531"/>
                  <a:pt x="635619" y="309702"/>
                </a:cubicBezTo>
                <a:cubicBezTo>
                  <a:pt x="619682" y="300140"/>
                  <a:pt x="604828" y="288681"/>
                  <a:pt x="591014" y="276248"/>
                </a:cubicBezTo>
                <a:cubicBezTo>
                  <a:pt x="567570" y="255149"/>
                  <a:pt x="552318" y="223446"/>
                  <a:pt x="524107" y="209341"/>
                </a:cubicBezTo>
                <a:lnTo>
                  <a:pt x="479502" y="187039"/>
                </a:lnTo>
                <a:cubicBezTo>
                  <a:pt x="472068" y="179605"/>
                  <a:pt x="466604" y="169438"/>
                  <a:pt x="457200" y="164736"/>
                </a:cubicBezTo>
                <a:cubicBezTo>
                  <a:pt x="379297" y="125784"/>
                  <a:pt x="386419" y="139041"/>
                  <a:pt x="323385" y="120131"/>
                </a:cubicBezTo>
                <a:cubicBezTo>
                  <a:pt x="155443" y="69749"/>
                  <a:pt x="359578" y="129762"/>
                  <a:pt x="189571" y="64375"/>
                </a:cubicBezTo>
                <a:cubicBezTo>
                  <a:pt x="164314" y="54661"/>
                  <a:pt x="137532" y="49507"/>
                  <a:pt x="111512" y="42073"/>
                </a:cubicBezTo>
                <a:cubicBezTo>
                  <a:pt x="104078" y="34639"/>
                  <a:pt x="99184" y="23095"/>
                  <a:pt x="89210" y="19770"/>
                </a:cubicBezTo>
                <a:cubicBezTo>
                  <a:pt x="-24534" y="-18145"/>
                  <a:pt x="14868" y="10477"/>
                  <a:pt x="0" y="8619"/>
                </a:cubicBezTo>
                <a:close/>
              </a:path>
            </a:pathLst>
          </a:custGeom>
          <a:solidFill>
            <a:schemeClr val="accent4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3BF8B2C-35A1-DB43-7A4B-3C3B8DEF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8FC29CAE-CE24-788D-2AD2-3634D66F8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FFFF66"/>
                </a:solidFill>
                <a:latin typeface="Berlin Sans FB" panose="020E0602020502020306" pitchFamily="34" charset="0"/>
              </a:rPr>
              <a:t>Rozellida</a:t>
            </a:r>
            <a:endParaRPr lang="cs-CZ" altLang="cs-CZ" sz="3600" i="1">
              <a:solidFill>
                <a:srgbClr val="FFFF66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3793" name="Picture 1">
            <a:extLst>
              <a:ext uri="{FF2B5EF4-FFF2-40B4-BE49-F238E27FC236}">
                <a16:creationId xmlns:a16="http://schemas.microsoft.com/office/drawing/2014/main" id="{F433E83A-F00F-1335-391B-A0D05DB0B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5" t="40" r="3334" b="359"/>
          <a:stretch>
            <a:fillRect/>
          </a:stretch>
        </p:blipFill>
        <p:spPr bwMode="auto">
          <a:xfrm>
            <a:off x="3101975" y="914400"/>
            <a:ext cx="30067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7A32571-1185-49B5-1914-685642818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263" y="3559175"/>
            <a:ext cx="10890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 Narrow" panose="020B0606020202030204" pitchFamily="34" charset="0"/>
              </a:rPr>
              <a:t>James a kol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64A94F8A-0C55-3783-9592-7B1974419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0"/>
            <a:ext cx="4840287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FFFF66"/>
                </a:solidFill>
                <a:latin typeface="Berlin Sans FB" panose="020E0602020502020306" pitchFamily="34" charset="0"/>
              </a:rPr>
              <a:t>Rozellida</a:t>
            </a:r>
            <a:endParaRPr lang="cs-CZ" altLang="cs-CZ" sz="3600" i="1">
              <a:solidFill>
                <a:srgbClr val="FFFF66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49C6BE04-70A5-B2B8-B337-1FBC98F83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3402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>
            <a:extLst>
              <a:ext uri="{FF2B5EF4-FFF2-40B4-BE49-F238E27FC236}">
                <a16:creationId xmlns:a16="http://schemas.microsoft.com/office/drawing/2014/main" id="{8A70A656-33D8-6FF8-A125-193E1B862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2997200"/>
            <a:ext cx="46847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>
            <a:extLst>
              <a:ext uri="{FF2B5EF4-FFF2-40B4-BE49-F238E27FC236}">
                <a16:creationId xmlns:a16="http://schemas.microsoft.com/office/drawing/2014/main" id="{3C66BF48-AA30-4BDB-27C6-8F982F80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2693" b="2455"/>
          <a:stretch>
            <a:fillRect/>
          </a:stretch>
        </p:blipFill>
        <p:spPr bwMode="auto">
          <a:xfrm>
            <a:off x="7164388" y="1154113"/>
            <a:ext cx="1836737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>
            <a:extLst>
              <a:ext uri="{FF2B5EF4-FFF2-40B4-BE49-F238E27FC236}">
                <a16:creationId xmlns:a16="http://schemas.microsoft.com/office/drawing/2014/main" id="{45592B24-9B51-33DC-27F1-97233FA17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4083" b="2940"/>
          <a:stretch>
            <a:fillRect/>
          </a:stretch>
        </p:blipFill>
        <p:spPr bwMode="auto">
          <a:xfrm>
            <a:off x="4487863" y="5229225"/>
            <a:ext cx="16462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>
            <a:extLst>
              <a:ext uri="{FF2B5EF4-FFF2-40B4-BE49-F238E27FC236}">
                <a16:creationId xmlns:a16="http://schemas.microsoft.com/office/drawing/2014/main" id="{696BB094-EAC4-ACBF-A2F1-32743AE7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233988"/>
            <a:ext cx="169545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ovéPole 7">
            <a:extLst>
              <a:ext uri="{FF2B5EF4-FFF2-40B4-BE49-F238E27FC236}">
                <a16:creationId xmlns:a16="http://schemas.microsoft.com/office/drawing/2014/main" id="{E7E291E1-26CE-5C95-79A8-0BFBD174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788988"/>
            <a:ext cx="273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>
                <a:latin typeface="Arial Narrow" panose="020B0606020202030204" pitchFamily="34" charset="0"/>
              </a:rPr>
              <a:t>Drobné organismy s bičíkatými stadii a bez buněčné stěny.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>
                <a:latin typeface="Arial Narrow" panose="020B0606020202030204" pitchFamily="34" charset="0"/>
              </a:rPr>
              <a:t>Ve vodním prostředí.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>
                <a:latin typeface="Arial Narrow" panose="020B0606020202030204" pitchFamily="34" charset="0"/>
              </a:rPr>
              <a:t>Často přisedají na jiné buňky </a:t>
            </a:r>
          </a:p>
        </p:txBody>
      </p:sp>
      <p:sp>
        <p:nvSpPr>
          <p:cNvPr id="14345" name="TextovéPole 8">
            <a:extLst>
              <a:ext uri="{FF2B5EF4-FFF2-40B4-BE49-F238E27FC236}">
                <a16:creationId xmlns:a16="http://schemas.microsoft.com/office/drawing/2014/main" id="{21E2635C-08A1-7251-00E4-A5EA37F41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125538"/>
            <a:ext cx="1416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 Narrow" panose="020B0606020202030204" pitchFamily="34" charset="0"/>
              </a:rPr>
              <a:t>Bičíkaté stádium</a:t>
            </a:r>
          </a:p>
        </p:txBody>
      </p:sp>
      <p:sp>
        <p:nvSpPr>
          <p:cNvPr id="14346" name="TextovéPole 9">
            <a:extLst>
              <a:ext uri="{FF2B5EF4-FFF2-40B4-BE49-F238E27FC236}">
                <a16:creationId xmlns:a16="http://schemas.microsoft.com/office/drawing/2014/main" id="{65FCF429-4DC1-46A7-4C65-F01C226B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229225"/>
            <a:ext cx="615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 Narrow" panose="020B0606020202030204" pitchFamily="34" charset="0"/>
              </a:rPr>
              <a:t>Cysta</a:t>
            </a:r>
          </a:p>
        </p:txBody>
      </p:sp>
      <p:sp>
        <p:nvSpPr>
          <p:cNvPr id="14347" name="TextovéPole 10">
            <a:extLst>
              <a:ext uri="{FF2B5EF4-FFF2-40B4-BE49-F238E27FC236}">
                <a16:creationId xmlns:a16="http://schemas.microsoft.com/office/drawing/2014/main" id="{1F874028-CD68-CE07-18C8-749E1B497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5229225"/>
            <a:ext cx="1293813" cy="338138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 Narrow" panose="020B0606020202030204" pitchFamily="34" charset="0"/>
              </a:rPr>
              <a:t>Přisedlá buňka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68F6A41-052D-C907-0102-A0E87D9BD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Microsporidia</a:t>
            </a:r>
          </a:p>
        </p:txBody>
      </p:sp>
      <p:pic>
        <p:nvPicPr>
          <p:cNvPr id="15363" name="Picture 5" descr="C:\Documents and Settings\host\Plocha\Vlada\Opisthokonta\Mikrosporidie-cysta-EM.jpg">
            <a:extLst>
              <a:ext uri="{FF2B5EF4-FFF2-40B4-BE49-F238E27FC236}">
                <a16:creationId xmlns:a16="http://schemas.microsoft.com/office/drawing/2014/main" id="{459EA5B9-B8A3-B70D-251E-108EFF915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16589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C:\Documents and Settings\host\Plocha\Vlada\Opisthokonta\Mikrosporidie-cysta-kresba.jpg">
            <a:extLst>
              <a:ext uri="{FF2B5EF4-FFF2-40B4-BE49-F238E27FC236}">
                <a16:creationId xmlns:a16="http://schemas.microsoft.com/office/drawing/2014/main" id="{5310F99D-23C1-4823-A62B-CE439A51F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79813"/>
            <a:ext cx="1660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8">
            <a:extLst>
              <a:ext uri="{FF2B5EF4-FFF2-40B4-BE49-F238E27FC236}">
                <a16:creationId xmlns:a16="http://schemas.microsoft.com/office/drawing/2014/main" id="{75D9D355-4FCF-5D15-4B9A-A7B0E3E8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762000"/>
            <a:ext cx="28908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Asi 1200 druhů výhradně vnitrobuněčných parazitů. Typické stádium spory, která vystřelí polární vlákno a injikuje cytoplasmu do hostitelské buňky. </a:t>
            </a:r>
          </a:p>
        </p:txBody>
      </p:sp>
      <p:pic>
        <p:nvPicPr>
          <p:cNvPr id="15366" name="Picture 8" descr="http://www.biol.lu.se/cellorgbiol/microsporidia/8nosema_2.jpg">
            <a:extLst>
              <a:ext uri="{FF2B5EF4-FFF2-40B4-BE49-F238E27FC236}">
                <a16:creationId xmlns:a16="http://schemas.microsoft.com/office/drawing/2014/main" id="{598F29D5-E9BE-C0FB-D3C9-DFC3CA17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757238"/>
            <a:ext cx="5072063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7" name="Object 8">
            <a:extLst>
              <a:ext uri="{FF2B5EF4-FFF2-40B4-BE49-F238E27FC236}">
                <a16:creationId xmlns:a16="http://schemas.microsoft.com/office/drawing/2014/main" id="{03FA2424-9DD8-0490-B20B-91FCE54DFF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7375" y="2946400"/>
          <a:ext cx="5072063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3046716" imgH="2351866" progId="">
                  <p:embed/>
                </p:oleObj>
              </mc:Choice>
              <mc:Fallback>
                <p:oleObj name="Image" r:id="rId5" imgW="3046716" imgH="2351866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2946400"/>
                        <a:ext cx="5072063" cy="391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Text Box 10">
            <a:extLst>
              <a:ext uri="{FF2B5EF4-FFF2-40B4-BE49-F238E27FC236}">
                <a16:creationId xmlns:a16="http://schemas.microsoft.com/office/drawing/2014/main" id="{63FBB31F-1AE3-6390-D9FE-F9827F272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3000375"/>
            <a:ext cx="31607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tx2"/>
                </a:solidFill>
                <a:latin typeface="Arial Narrow" panose="020B0606020202030204" pitchFamily="34" charset="0"/>
              </a:rPr>
              <a:t>Schema vytlačení nukleoplasmy ze spory mikrosporidie.</a:t>
            </a:r>
          </a:p>
        </p:txBody>
      </p:sp>
      <p:sp>
        <p:nvSpPr>
          <p:cNvPr id="15369" name="Text Box 10">
            <a:extLst>
              <a:ext uri="{FF2B5EF4-FFF2-40B4-BE49-F238E27FC236}">
                <a16:creationId xmlns:a16="http://schemas.microsoft.com/office/drawing/2014/main" id="{6EE89BFF-1435-2793-BBE3-700A38CD7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288" y="857250"/>
            <a:ext cx="3160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 Narrow" panose="020B0606020202030204" pitchFamily="34" charset="0"/>
              </a:rPr>
              <a:t>Spora s vystřeleným polárním vláknem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:\Documents and Settings\host\Plocha\Vlada\Opisthokonta\Mikrosporidie.gif">
            <a:extLst>
              <a:ext uri="{FF2B5EF4-FFF2-40B4-BE49-F238E27FC236}">
                <a16:creationId xmlns:a16="http://schemas.microsoft.com/office/drawing/2014/main" id="{9AB2941A-B133-0B7F-203D-96C0225AD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C4903CFC-4D96-EC7F-9C52-F0EEB7DD2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Microsporidia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8BC2BEF-2BC7-AE1B-3F72-EF47BF3A8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Microsporidia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769EF4B-2D4E-E650-647D-259609777F9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785813"/>
            <a:ext cx="5214938" cy="4357687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kern="0" dirty="0" err="1">
                <a:cs typeface="+mn-cs"/>
              </a:rPr>
              <a:t>Maj</a:t>
            </a:r>
            <a:r>
              <a:rPr lang="cs-CZ" sz="1800" kern="0" dirty="0">
                <a:cs typeface="+mn-cs"/>
              </a:rPr>
              <a:t>í </a:t>
            </a:r>
            <a:r>
              <a:rPr lang="cs-CZ" sz="1800" b="1" kern="0" dirty="0" err="1">
                <a:cs typeface="+mn-cs"/>
              </a:rPr>
              <a:t>mitosom</a:t>
            </a:r>
            <a:r>
              <a:rPr lang="cs-CZ" sz="1800" kern="0" dirty="0">
                <a:cs typeface="+mn-cs"/>
              </a:rPr>
              <a:t> = redukovanou mitochondrii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1800" kern="0" dirty="0">
                <a:cs typeface="+mn-cs"/>
              </a:rPr>
              <a:t>Rod </a:t>
            </a:r>
            <a:r>
              <a:rPr lang="cs-CZ" sz="1800" i="1" kern="0" dirty="0" err="1">
                <a:cs typeface="+mn-cs"/>
              </a:rPr>
              <a:t>Mitosporidium</a:t>
            </a:r>
            <a:r>
              <a:rPr lang="cs-CZ" sz="1800" kern="0" dirty="0">
                <a:cs typeface="+mn-cs"/>
              </a:rPr>
              <a:t> (má mitochondriální genom)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1800" b="1" kern="0" dirty="0">
                <a:cs typeface="+mn-cs"/>
              </a:rPr>
              <a:t>Redukce genomu</a:t>
            </a:r>
            <a:r>
              <a:rPr lang="cs-CZ" sz="1800" kern="0" dirty="0">
                <a:cs typeface="+mn-cs"/>
              </a:rPr>
              <a:t>: </a:t>
            </a:r>
            <a:r>
              <a:rPr lang="en-US" sz="1800" i="1" kern="0" dirty="0" err="1">
                <a:cs typeface="+mn-cs"/>
              </a:rPr>
              <a:t>Encephalitozoon</a:t>
            </a:r>
            <a:r>
              <a:rPr lang="en-US" sz="1800" i="1" kern="0" dirty="0">
                <a:cs typeface="+mn-cs"/>
              </a:rPr>
              <a:t> </a:t>
            </a:r>
            <a:r>
              <a:rPr lang="en-US" sz="1800" i="1" kern="0" dirty="0" err="1">
                <a:cs typeface="+mn-cs"/>
              </a:rPr>
              <a:t>cuniculi</a:t>
            </a:r>
            <a:r>
              <a:rPr lang="en-US" sz="1800" kern="0" dirty="0">
                <a:cs typeface="+mn-cs"/>
              </a:rPr>
              <a:t>: 2.9 </a:t>
            </a:r>
            <a:r>
              <a:rPr lang="en-US" sz="1800" kern="0" dirty="0" err="1">
                <a:cs typeface="+mn-cs"/>
              </a:rPr>
              <a:t>Mbp</a:t>
            </a:r>
            <a:r>
              <a:rPr lang="en-US" sz="1800" kern="0" dirty="0">
                <a:cs typeface="+mn-cs"/>
              </a:rPr>
              <a:t> (</a:t>
            </a:r>
            <a:r>
              <a:rPr lang="en-US" sz="1800" i="1" kern="0" dirty="0">
                <a:cs typeface="+mn-cs"/>
              </a:rPr>
              <a:t>Escherichia coli</a:t>
            </a:r>
            <a:r>
              <a:rPr lang="en-US" sz="1800" kern="0" dirty="0">
                <a:cs typeface="+mn-cs"/>
              </a:rPr>
              <a:t>: 4.6 </a:t>
            </a:r>
            <a:r>
              <a:rPr lang="en-US" sz="1800" kern="0" dirty="0" err="1">
                <a:cs typeface="+mn-cs"/>
              </a:rPr>
              <a:t>Mbp</a:t>
            </a:r>
            <a:r>
              <a:rPr lang="cs-CZ" sz="1800" kern="0" dirty="0">
                <a:cs typeface="+mn-cs"/>
              </a:rPr>
              <a:t>,</a:t>
            </a:r>
            <a:r>
              <a:rPr lang="en-US" sz="1800" kern="0" dirty="0">
                <a:cs typeface="+mn-cs"/>
              </a:rPr>
              <a:t> </a:t>
            </a:r>
            <a:r>
              <a:rPr lang="cs-CZ" sz="1800" kern="0" dirty="0">
                <a:cs typeface="+mn-cs"/>
              </a:rPr>
              <a:t>člověk</a:t>
            </a:r>
            <a:r>
              <a:rPr lang="en-US" sz="1800" kern="0" dirty="0">
                <a:cs typeface="+mn-cs"/>
              </a:rPr>
              <a:t>: 3200 </a:t>
            </a:r>
            <a:r>
              <a:rPr lang="en-US" sz="1800" kern="0" dirty="0" err="1">
                <a:cs typeface="+mn-cs"/>
              </a:rPr>
              <a:t>Mbp</a:t>
            </a:r>
            <a:r>
              <a:rPr lang="en-US" sz="1800" kern="0" dirty="0">
                <a:cs typeface="+mn-cs"/>
              </a:rPr>
              <a:t>)</a:t>
            </a:r>
            <a:r>
              <a:rPr lang="cs-CZ" sz="1800" kern="0" dirty="0">
                <a:cs typeface="+mn-cs"/>
              </a:rPr>
              <a:t>, méně genů ale hlavně méně nekódujících oblastí a intronů.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1800" b="1" kern="0" dirty="0">
                <a:solidFill>
                  <a:srgbClr val="FFC000"/>
                </a:solidFill>
                <a:cs typeface="+mn-cs"/>
              </a:rPr>
              <a:t>Nejvýznamnější zástupci: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1800" i="1" kern="0" dirty="0" err="1">
                <a:cs typeface="+mn-cs"/>
              </a:rPr>
              <a:t>Nosema</a:t>
            </a:r>
            <a:r>
              <a:rPr lang="cs-CZ" sz="1800" kern="0" dirty="0">
                <a:cs typeface="+mn-cs"/>
              </a:rPr>
              <a:t>: paraziti hmyzu – škůdci včel, bourců, ale i biologický boj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1800" i="1" kern="0" dirty="0" err="1">
                <a:cs typeface="+mn-cs"/>
              </a:rPr>
              <a:t>Encephalitozoon</a:t>
            </a:r>
            <a:r>
              <a:rPr lang="cs-CZ" sz="1800" kern="0" dirty="0">
                <a:cs typeface="+mn-cs"/>
              </a:rPr>
              <a:t>: i u člověka (problém u imunosuprese, např. AIDS)</a:t>
            </a:r>
          </a:p>
        </p:txBody>
      </p:sp>
      <p:pic>
        <p:nvPicPr>
          <p:cNvPr id="17412" name="Picture 8" descr="http://www.ncl.ac.uk/microbial_eukaryotes/images/WebMitosome.jpg">
            <a:extLst>
              <a:ext uri="{FF2B5EF4-FFF2-40B4-BE49-F238E27FC236}">
                <a16:creationId xmlns:a16="http://schemas.microsoft.com/office/drawing/2014/main" id="{142827F0-1832-5999-0817-34D392A87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8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r="520" b="14267"/>
          <a:stretch>
            <a:fillRect/>
          </a:stretch>
        </p:blipFill>
        <p:spPr bwMode="auto">
          <a:xfrm>
            <a:off x="0" y="3716338"/>
            <a:ext cx="50371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http://microvet.arizona.edu/research/crypto/micro2.jpg">
            <a:extLst>
              <a:ext uri="{FF2B5EF4-FFF2-40B4-BE49-F238E27FC236}">
                <a16:creationId xmlns:a16="http://schemas.microsoft.com/office/drawing/2014/main" id="{1DFC1BB1-FD5B-BC8D-1BE4-6E5D69FF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785813"/>
            <a:ext cx="4071937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1">
            <a:extLst>
              <a:ext uri="{FF2B5EF4-FFF2-40B4-BE49-F238E27FC236}">
                <a16:creationId xmlns:a16="http://schemas.microsoft.com/office/drawing/2014/main" id="{74E93D4E-4118-5536-7DF4-6A018ECC7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6286500"/>
            <a:ext cx="5072062" cy="584200"/>
          </a:xfrm>
          <a:prstGeom prst="rect">
            <a:avLst/>
          </a:prstGeom>
          <a:solidFill>
            <a:schemeClr val="tx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tx2"/>
                </a:solidFill>
                <a:latin typeface="Arial Narrow" panose="020B0606020202030204" pitchFamily="34" charset="0"/>
              </a:rPr>
              <a:t>Šipka ukazuje na mitosom. Krátké šipky označují mikrosporidiální membránu. Hvězdičky označují mitochondrie hostitelských buněk</a:t>
            </a:r>
          </a:p>
        </p:txBody>
      </p:sp>
      <p:sp>
        <p:nvSpPr>
          <p:cNvPr id="17415" name="Text Box 12">
            <a:extLst>
              <a:ext uri="{FF2B5EF4-FFF2-40B4-BE49-F238E27FC236}">
                <a16:creationId xmlns:a16="http://schemas.microsoft.com/office/drawing/2014/main" id="{04ADADAF-7A67-BE6F-955C-BB894D0E0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813" y="5287963"/>
            <a:ext cx="1500187" cy="1570037"/>
          </a:xfrm>
          <a:prstGeom prst="rect">
            <a:avLst/>
          </a:prstGeom>
          <a:solidFill>
            <a:schemeClr val="tx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tx2"/>
                </a:solidFill>
                <a:latin typeface="Arial Narrow" panose="020B0606020202030204" pitchFamily="34" charset="0"/>
              </a:rPr>
              <a:t>Tkáňová kultura napadená encefalitozoon</a:t>
            </a:r>
            <a:r>
              <a:rPr lang="en-US" altLang="cs-CZ" sz="1600">
                <a:solidFill>
                  <a:schemeClr val="tx2"/>
                </a:solidFill>
                <a:latin typeface="Arial Narrow" panose="020B0606020202030204" pitchFamily="34" charset="0"/>
              </a:rPr>
              <a:t>em </a:t>
            </a:r>
            <a:r>
              <a:rPr lang="cs-CZ" altLang="cs-CZ" sz="1600">
                <a:solidFill>
                  <a:schemeClr val="tx2"/>
                </a:solidFill>
                <a:latin typeface="Arial Narrow" panose="020B0606020202030204" pitchFamily="34" charset="0"/>
              </a:rPr>
              <a:t>(jemná fialová zrnka vyplňující několik buněk)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>
            <a:extLst>
              <a:ext uri="{FF2B5EF4-FFF2-40B4-BE49-F238E27FC236}">
                <a16:creationId xmlns:a16="http://schemas.microsoft.com/office/drawing/2014/main" id="{CB1B9779-9389-7858-E7F2-7CA37F485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Microsporidia</a:t>
            </a:r>
          </a:p>
        </p:txBody>
      </p:sp>
      <p:pic>
        <p:nvPicPr>
          <p:cNvPr id="18435" name="Picture 1027" descr="18S">
            <a:extLst>
              <a:ext uri="{FF2B5EF4-FFF2-40B4-BE49-F238E27FC236}">
                <a16:creationId xmlns:a16="http://schemas.microsoft.com/office/drawing/2014/main" id="{37CB2592-4A04-4F34-F829-7A585488C64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/>
          <a:stretch>
            <a:fillRect/>
          </a:stretch>
        </p:blipFill>
        <p:spPr bwMode="auto">
          <a:xfrm>
            <a:off x="857250" y="882650"/>
            <a:ext cx="7572375" cy="597535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Freeform 1028">
            <a:extLst>
              <a:ext uri="{FF2B5EF4-FFF2-40B4-BE49-F238E27FC236}">
                <a16:creationId xmlns:a16="http://schemas.microsoft.com/office/drawing/2014/main" id="{1AB6C222-9F17-5DDD-D175-BE46701F50CC}"/>
              </a:ext>
            </a:extLst>
          </p:cNvPr>
          <p:cNvSpPr>
            <a:spLocks/>
          </p:cNvSpPr>
          <p:nvPr/>
        </p:nvSpPr>
        <p:spPr bwMode="auto">
          <a:xfrm>
            <a:off x="5500688" y="5143500"/>
            <a:ext cx="1612900" cy="585788"/>
          </a:xfrm>
          <a:custGeom>
            <a:avLst/>
            <a:gdLst>
              <a:gd name="T0" fmla="*/ 2147483646 w 1106"/>
              <a:gd name="T1" fmla="*/ 2147483646 h 321"/>
              <a:gd name="T2" fmla="*/ 2147483646 w 1106"/>
              <a:gd name="T3" fmla="*/ 2147483646 h 321"/>
              <a:gd name="T4" fmla="*/ 2147483646 w 1106"/>
              <a:gd name="T5" fmla="*/ 2147483646 h 321"/>
              <a:gd name="T6" fmla="*/ 2147483646 w 1106"/>
              <a:gd name="T7" fmla="*/ 2147483646 h 321"/>
              <a:gd name="T8" fmla="*/ 2147483646 w 1106"/>
              <a:gd name="T9" fmla="*/ 2147483646 h 321"/>
              <a:gd name="T10" fmla="*/ 2147483646 w 1106"/>
              <a:gd name="T11" fmla="*/ 2147483646 h 321"/>
              <a:gd name="T12" fmla="*/ 2147483646 w 1106"/>
              <a:gd name="T13" fmla="*/ 2147483646 h 321"/>
              <a:gd name="T14" fmla="*/ 2147483646 w 1106"/>
              <a:gd name="T15" fmla="*/ 2147483646 h 321"/>
              <a:gd name="T16" fmla="*/ 2147483646 w 1106"/>
              <a:gd name="T17" fmla="*/ 2147483646 h 321"/>
              <a:gd name="T18" fmla="*/ 2147483646 w 1106"/>
              <a:gd name="T19" fmla="*/ 2147483646 h 3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06"/>
              <a:gd name="T31" fmla="*/ 0 h 321"/>
              <a:gd name="T32" fmla="*/ 1106 w 1106"/>
              <a:gd name="T33" fmla="*/ 321 h 32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06" h="321">
                <a:moveTo>
                  <a:pt x="1029" y="29"/>
                </a:moveTo>
                <a:cubicBezTo>
                  <a:pt x="788" y="38"/>
                  <a:pt x="545" y="0"/>
                  <a:pt x="307" y="36"/>
                </a:cubicBezTo>
                <a:cubicBezTo>
                  <a:pt x="205" y="79"/>
                  <a:pt x="94" y="106"/>
                  <a:pt x="15" y="190"/>
                </a:cubicBezTo>
                <a:cubicBezTo>
                  <a:pt x="0" y="232"/>
                  <a:pt x="25" y="227"/>
                  <a:pt x="61" y="236"/>
                </a:cubicBezTo>
                <a:cubicBezTo>
                  <a:pt x="205" y="321"/>
                  <a:pt x="661" y="252"/>
                  <a:pt x="683" y="251"/>
                </a:cubicBezTo>
                <a:cubicBezTo>
                  <a:pt x="808" y="235"/>
                  <a:pt x="935" y="229"/>
                  <a:pt x="1060" y="213"/>
                </a:cubicBezTo>
                <a:cubicBezTo>
                  <a:pt x="1072" y="173"/>
                  <a:pt x="1092" y="191"/>
                  <a:pt x="1106" y="151"/>
                </a:cubicBezTo>
                <a:cubicBezTo>
                  <a:pt x="1097" y="111"/>
                  <a:pt x="1094" y="97"/>
                  <a:pt x="1060" y="75"/>
                </a:cubicBezTo>
                <a:cubicBezTo>
                  <a:pt x="1057" y="67"/>
                  <a:pt x="1058" y="58"/>
                  <a:pt x="1052" y="52"/>
                </a:cubicBezTo>
                <a:cubicBezTo>
                  <a:pt x="1024" y="24"/>
                  <a:pt x="1029" y="63"/>
                  <a:pt x="1029" y="29"/>
                </a:cubicBezTo>
                <a:close/>
              </a:path>
            </a:pathLst>
          </a:custGeom>
          <a:solidFill>
            <a:srgbClr val="C200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C6CF211-348D-D6B3-1638-CA1DD58A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901700"/>
            <a:ext cx="688022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4C01B3EA-88BE-5D92-A2E7-4A48B439E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FFFF66"/>
                </a:solidFill>
                <a:latin typeface="Berlin Sans FB" panose="020E0602020502020306" pitchFamily="34" charset="0"/>
              </a:rPr>
              <a:t>Aphelida - </a:t>
            </a:r>
            <a:r>
              <a:rPr lang="cs-CZ" altLang="cs-CZ" sz="3600" i="1">
                <a:solidFill>
                  <a:srgbClr val="FFFF66"/>
                </a:solidFill>
                <a:latin typeface="Berlin Sans FB" panose="020E0602020502020306" pitchFamily="34" charset="0"/>
              </a:rPr>
              <a:t>Amoeboaphelidium</a:t>
            </a:r>
          </a:p>
        </p:txBody>
      </p:sp>
      <p:sp>
        <p:nvSpPr>
          <p:cNvPr id="19460" name="TextovéPole 3">
            <a:extLst>
              <a:ext uri="{FF2B5EF4-FFF2-40B4-BE49-F238E27FC236}">
                <a16:creationId xmlns:a16="http://schemas.microsoft.com/office/drawing/2014/main" id="{11CC0245-2D9E-6FF5-6A2D-4A20835F5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038" y="6581775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 Narrow" panose="020B0606020202030204" pitchFamily="34" charset="0"/>
              </a:rPr>
              <a:t>Letcher a kol. 2013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BC8CABB9-2468-19DE-DC37-1D5C23B43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FFFF66"/>
                </a:solidFill>
                <a:latin typeface="Berlin Sans FB" panose="020E0602020502020306" pitchFamily="34" charset="0"/>
              </a:rPr>
              <a:t>Aphelida - </a:t>
            </a:r>
            <a:r>
              <a:rPr lang="cs-CZ" altLang="cs-CZ" sz="3600" i="1">
                <a:solidFill>
                  <a:srgbClr val="FFFF66"/>
                </a:solidFill>
                <a:latin typeface="Berlin Sans FB" panose="020E0602020502020306" pitchFamily="34" charset="0"/>
              </a:rPr>
              <a:t>Amoeboaphelidium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4E59FEF-77B7-E64C-6D31-B5AC03D1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08050"/>
            <a:ext cx="448468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>
            <a:extLst>
              <a:ext uri="{FF2B5EF4-FFF2-40B4-BE49-F238E27FC236}">
                <a16:creationId xmlns:a16="http://schemas.microsoft.com/office/drawing/2014/main" id="{683E4199-B47C-935F-774C-F1F95A923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41402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ovéPole 5">
            <a:extLst>
              <a:ext uri="{FF2B5EF4-FFF2-40B4-BE49-F238E27FC236}">
                <a16:creationId xmlns:a16="http://schemas.microsoft.com/office/drawing/2014/main" id="{B6013357-AF59-DF61-06D6-CC49C3E5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6581775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tx2"/>
                </a:solidFill>
                <a:latin typeface="Arial Narrow" panose="020B0606020202030204" pitchFamily="34" charset="0"/>
              </a:rPr>
              <a:t>Letcher a kol. 2013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E962DB8F-6815-76DC-EF16-824EBFBF8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FFFF66"/>
                </a:solidFill>
                <a:latin typeface="Berlin Sans FB" panose="020E0602020502020306" pitchFamily="34" charset="0"/>
              </a:rPr>
              <a:t>Holofungi</a:t>
            </a:r>
          </a:p>
        </p:txBody>
      </p:sp>
      <p:pic>
        <p:nvPicPr>
          <p:cNvPr id="21507" name="Obrázek 2">
            <a:extLst>
              <a:ext uri="{FF2B5EF4-FFF2-40B4-BE49-F238E27FC236}">
                <a16:creationId xmlns:a16="http://schemas.microsoft.com/office/drawing/2014/main" id="{D718BE4B-8784-30CA-ED2E-29DA085ED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12819" r="2805" b="6097"/>
          <a:stretch>
            <a:fillRect/>
          </a:stretch>
        </p:blipFill>
        <p:spPr bwMode="auto">
          <a:xfrm>
            <a:off x="-1588" y="1341438"/>
            <a:ext cx="9145588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Key Words: Basidiomycetes - Boletales - Boletaceae - Boletus = Dickfußröhrling&#10;&#10;Mykorrhizapilz - Symbiosepartner: Buche , Eiche. In höheren Lagen selten auch bei Fichte.&#10;&#10;Gefährdung: in der Bundesrepublik weit verbreitet und nicht gefährdet.&#10;&#10;Bemerkungen: Der Sommersteinpilz stellt im Gegensatz zu nah verwandten Boleten keine besonderen &#10;Bodenansprüche. Er kommt sowohl auf Kalk, auf neutralem.- und auf saurem Boden vor.&#10;&#10;Fundort: Zweibrücken - Pfalz">
            <a:hlinkClick r:id="rId2"/>
            <a:extLst>
              <a:ext uri="{FF2B5EF4-FFF2-40B4-BE49-F238E27FC236}">
                <a16:creationId xmlns:a16="http://schemas.microsoft.com/office/drawing/2014/main" id="{F16F80B5-C177-A29A-080A-2A17F311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r="9502"/>
          <a:stretch>
            <a:fillRect/>
          </a:stretch>
        </p:blipFill>
        <p:spPr bwMode="auto">
          <a:xfrm>
            <a:off x="539750" y="1557338"/>
            <a:ext cx="4681538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yeast">
            <a:extLst>
              <a:ext uri="{FF2B5EF4-FFF2-40B4-BE49-F238E27FC236}">
                <a16:creationId xmlns:a16="http://schemas.microsoft.com/office/drawing/2014/main" id="{61B1E3AF-57E9-20E4-B5F3-1E7E03FC3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28775"/>
            <a:ext cx="27241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6">
            <a:extLst>
              <a:ext uri="{FF2B5EF4-FFF2-40B4-BE49-F238E27FC236}">
                <a16:creationId xmlns:a16="http://schemas.microsoft.com/office/drawing/2014/main" id="{90DA9508-17E3-4C5B-A23B-0EE07CBAC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05631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Hřiby …</a:t>
            </a:r>
          </a:p>
        </p:txBody>
      </p:sp>
      <p:sp>
        <p:nvSpPr>
          <p:cNvPr id="22533" name="Text Box 7">
            <a:extLst>
              <a:ext uri="{FF2B5EF4-FFF2-40B4-BE49-F238E27FC236}">
                <a16:creationId xmlns:a16="http://schemas.microsoft.com/office/drawing/2014/main" id="{A0B7EDB8-670E-275B-025F-C625A4CA8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6056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Kvasinka pivní</a:t>
            </a:r>
          </a:p>
        </p:txBody>
      </p:sp>
      <p:sp>
        <p:nvSpPr>
          <p:cNvPr id="22534" name="Rectangle 3">
            <a:extLst>
              <a:ext uri="{FF2B5EF4-FFF2-40B4-BE49-F238E27FC236}">
                <a16:creationId xmlns:a16="http://schemas.microsoft.com/office/drawing/2014/main" id="{9B4D4549-E461-AF15-953A-64C094D30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Houby - Fungi</a:t>
            </a:r>
          </a:p>
        </p:txBody>
      </p:sp>
      <p:sp>
        <p:nvSpPr>
          <p:cNvPr id="22535" name="TextovéPole 6">
            <a:extLst>
              <a:ext uri="{FF2B5EF4-FFF2-40B4-BE49-F238E27FC236}">
                <a16:creationId xmlns:a16="http://schemas.microsoft.com/office/drawing/2014/main" id="{282FC9B0-F256-376C-EBB1-4346D4B1D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Známo 100 000 druhů, odhaduje se, že skutečný počet přesáhne 5 milionů.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IMG_5572">
            <a:extLst>
              <a:ext uri="{FF2B5EF4-FFF2-40B4-BE49-F238E27FC236}">
                <a16:creationId xmlns:a16="http://schemas.microsoft.com/office/drawing/2014/main" id="{830C9902-FF2A-0976-016C-882BA7AC1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268413"/>
            <a:ext cx="3754438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" descr="IMG_4870a">
            <a:extLst>
              <a:ext uri="{FF2B5EF4-FFF2-40B4-BE49-F238E27FC236}">
                <a16:creationId xmlns:a16="http://schemas.microsoft.com/office/drawing/2014/main" id="{8ED2AF5C-433B-C626-B7C8-71022FB4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1268413"/>
            <a:ext cx="34004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11">
            <a:extLst>
              <a:ext uri="{FF2B5EF4-FFF2-40B4-BE49-F238E27FC236}">
                <a16:creationId xmlns:a16="http://schemas.microsoft.com/office/drawing/2014/main" id="{E70E73AF-807B-52BD-DB0E-A748E7B11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6208713"/>
            <a:ext cx="244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Hnojník, zástupce hub</a:t>
            </a:r>
          </a:p>
        </p:txBody>
      </p:sp>
      <p:sp>
        <p:nvSpPr>
          <p:cNvPr id="5125" name="Text Box 12">
            <a:extLst>
              <a:ext uri="{FF2B5EF4-FFF2-40B4-BE49-F238E27FC236}">
                <a16:creationId xmlns:a16="http://schemas.microsoft.com/office/drawing/2014/main" id="{947DAEC6-D159-2DB3-19AD-F6DFDAE82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6208713"/>
            <a:ext cx="197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Saranče, živočich</a:t>
            </a:r>
          </a:p>
        </p:txBody>
      </p:sp>
      <p:sp>
        <p:nvSpPr>
          <p:cNvPr id="5126" name="Rectangle 3">
            <a:extLst>
              <a:ext uri="{FF2B5EF4-FFF2-40B4-BE49-F238E27FC236}">
                <a16:creationId xmlns:a16="http://schemas.microsoft.com/office/drawing/2014/main" id="{2D5F1DE7-7003-6114-9425-49D5EE4F1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Opisthokonta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>
            <a:extLst>
              <a:ext uri="{FF2B5EF4-FFF2-40B4-BE49-F238E27FC236}">
                <a16:creationId xmlns:a16="http://schemas.microsoft.com/office/drawing/2014/main" id="{BB82BF26-F2D8-ECB7-F5BB-F3C4A2AB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278288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5" name="Object 2">
            <a:extLst>
              <a:ext uri="{FF2B5EF4-FFF2-40B4-BE49-F238E27FC236}">
                <a16:creationId xmlns:a16="http://schemas.microsoft.com/office/drawing/2014/main" id="{BE8BEDEA-0B21-E22E-4DB5-A359CEBBA8FE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748463" y="4191000"/>
          <a:ext cx="2395537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169319" imgH="4644768" progId="">
                  <p:embed/>
                </p:oleObj>
              </mc:Choice>
              <mc:Fallback>
                <p:oleObj name="Image" r:id="rId3" imgW="4169319" imgH="464476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8463" y="4191000"/>
                        <a:ext cx="2395537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8">
            <a:extLst>
              <a:ext uri="{FF2B5EF4-FFF2-40B4-BE49-F238E27FC236}">
                <a16:creationId xmlns:a16="http://schemas.microsoft.com/office/drawing/2014/main" id="{7969409D-A6D0-F86C-6848-DAE0A46F2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219200"/>
            <a:ext cx="4419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800">
                <a:latin typeface="Arial Narrow" panose="020B0606020202030204" pitchFamily="34" charset="0"/>
              </a:rPr>
              <a:t>„Vyšší“ fungi – všechny kromě chytridiomycet:</a:t>
            </a:r>
          </a:p>
          <a:p>
            <a:pPr lvl="1" eaLnBrk="1" hangingPunct="1"/>
            <a:r>
              <a:rPr lang="cs-CZ" altLang="cs-CZ" sz="2400" b="1">
                <a:latin typeface="Arial Narrow" panose="020B0606020202030204" pitchFamily="34" charset="0"/>
              </a:rPr>
              <a:t>Absence bičíků</a:t>
            </a:r>
          </a:p>
          <a:p>
            <a:pPr lvl="1" eaLnBrk="1" hangingPunct="1"/>
            <a:r>
              <a:rPr lang="cs-CZ" altLang="cs-CZ" sz="2400">
                <a:latin typeface="Arial Narrow" panose="020B0606020202030204" pitchFamily="34" charset="0"/>
              </a:rPr>
              <a:t>Mnohobuněčnost a tvorba mycelií </a:t>
            </a:r>
            <a:r>
              <a:rPr lang="cs-CZ" altLang="cs-CZ" sz="2000">
                <a:latin typeface="Arial Narrow" panose="020B0606020202030204" pitchFamily="34" charset="0"/>
              </a:rPr>
              <a:t>(to ovšem neplatí např. pro mikrosporidie a sekundárně jednobuněčné kvasinky)</a:t>
            </a:r>
          </a:p>
        </p:txBody>
      </p:sp>
      <p:sp>
        <p:nvSpPr>
          <p:cNvPr id="23557" name="Rectangle 9">
            <a:extLst>
              <a:ext uri="{FF2B5EF4-FFF2-40B4-BE49-F238E27FC236}">
                <a16:creationId xmlns:a16="http://schemas.microsoft.com/office/drawing/2014/main" id="{EBA14EBD-D595-09AC-484A-F3E05519D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47244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800" b="1">
                <a:latin typeface="Arial Narrow" panose="020B0606020202030204" pitchFamily="34" charset="0"/>
              </a:rPr>
              <a:t>Chitinová</a:t>
            </a:r>
            <a:r>
              <a:rPr lang="cs-CZ" altLang="cs-CZ" sz="2800">
                <a:latin typeface="Arial Narrow" panose="020B0606020202030204" pitchFamily="34" charset="0"/>
              </a:rPr>
              <a:t> buněčná stěna</a:t>
            </a:r>
          </a:p>
          <a:p>
            <a:pPr lvl="1" eaLnBrk="1" hangingPunct="1"/>
            <a:r>
              <a:rPr lang="cs-CZ" altLang="cs-CZ" sz="2400">
                <a:latin typeface="Arial Narrow" panose="020B0606020202030204" pitchFamily="34" charset="0"/>
              </a:rPr>
              <a:t>To platí pro všechny houby včetně  chytridiomycet, ale bohužel i pro některá Holozoa</a:t>
            </a:r>
          </a:p>
          <a:p>
            <a:pPr lvl="1" eaLnBrk="1" hangingPunct="1"/>
            <a:r>
              <a:rPr lang="cs-CZ" altLang="cs-CZ" sz="2400">
                <a:latin typeface="Arial Narrow" panose="020B0606020202030204" pitchFamily="34" charset="0"/>
              </a:rPr>
              <a:t>Houby jsou saprotrofové (a paraziti)</a:t>
            </a:r>
          </a:p>
        </p:txBody>
      </p:sp>
      <p:sp>
        <p:nvSpPr>
          <p:cNvPr id="23558" name="Text Box 11">
            <a:extLst>
              <a:ext uri="{FF2B5EF4-FFF2-40B4-BE49-F238E27FC236}">
                <a16:creationId xmlns:a16="http://schemas.microsoft.com/office/drawing/2014/main" id="{893DD17F-980B-FAC3-F3FB-12F61EE9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0" y="4143375"/>
            <a:ext cx="19192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</a:rPr>
              <a:t>(vlevo) Chytridiomycety jsou houby s bičíkatými stadii, mnohdy jednobuněčné a bez pravých mycelií</a:t>
            </a:r>
          </a:p>
        </p:txBody>
      </p:sp>
      <p:sp>
        <p:nvSpPr>
          <p:cNvPr id="23559" name="Text Box 12">
            <a:extLst>
              <a:ext uri="{FF2B5EF4-FFF2-40B4-BE49-F238E27FC236}">
                <a16:creationId xmlns:a16="http://schemas.microsoft.com/office/drawing/2014/main" id="{AAB3C302-F4CF-12FF-04BD-1F5F906A2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5791200"/>
            <a:ext cx="243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</a:rPr>
              <a:t>(vpravo) Rozvětvené mycelium rozrůstající se ze spory (v centru)</a:t>
            </a:r>
          </a:p>
        </p:txBody>
      </p:sp>
      <p:sp>
        <p:nvSpPr>
          <p:cNvPr id="23560" name="Rectangle 3">
            <a:extLst>
              <a:ext uri="{FF2B5EF4-FFF2-40B4-BE49-F238E27FC236}">
                <a16:creationId xmlns:a16="http://schemas.microsoft.com/office/drawing/2014/main" id="{74636D7F-883F-4042-4E58-BAD0937B8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Houby – stavba těla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2">
            <a:extLst>
              <a:ext uri="{FF2B5EF4-FFF2-40B4-BE49-F238E27FC236}">
                <a16:creationId xmlns:a16="http://schemas.microsoft.com/office/drawing/2014/main" id="{59E122F1-B7A8-AA85-663E-FDD9DDB96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63" b="12819"/>
          <a:stretch>
            <a:fillRect/>
          </a:stretch>
        </p:blipFill>
        <p:spPr bwMode="auto">
          <a:xfrm>
            <a:off x="14288" y="692150"/>
            <a:ext cx="75819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BB079262-373D-B05F-D266-CAE3E9CA0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Houby – fylogeneze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45EFE958-F366-7450-77FA-1D5C867514B5}"/>
              </a:ext>
            </a:extLst>
          </p:cNvPr>
          <p:cNvCxnSpPr>
            <a:cxnSpLocks/>
          </p:cNvCxnSpPr>
          <p:nvPr/>
        </p:nvCxnSpPr>
        <p:spPr>
          <a:xfrm>
            <a:off x="7529513" y="4895850"/>
            <a:ext cx="7937" cy="1549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352DBB38-A227-88AD-297C-4F6CB3A5B37E}"/>
              </a:ext>
            </a:extLst>
          </p:cNvPr>
          <p:cNvCxnSpPr>
            <a:cxnSpLocks/>
          </p:cNvCxnSpPr>
          <p:nvPr/>
        </p:nvCxnSpPr>
        <p:spPr>
          <a:xfrm>
            <a:off x="7526338" y="3222625"/>
            <a:ext cx="7937" cy="16351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2" name="TextovéPole 9">
            <a:extLst>
              <a:ext uri="{FF2B5EF4-FFF2-40B4-BE49-F238E27FC236}">
                <a16:creationId xmlns:a16="http://schemas.microsoft.com/office/drawing/2014/main" id="{BBDC2532-B9C2-727F-1ACF-E7F349757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475" y="5300663"/>
            <a:ext cx="1182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Arial Narrow" panose="020B0606020202030204" pitchFamily="34" charset="0"/>
              </a:rPr>
              <a:t>Chytridie</a:t>
            </a:r>
          </a:p>
        </p:txBody>
      </p:sp>
      <p:sp>
        <p:nvSpPr>
          <p:cNvPr id="24583" name="TextovéPole 10">
            <a:extLst>
              <a:ext uri="{FF2B5EF4-FFF2-40B4-BE49-F238E27FC236}">
                <a16:creationId xmlns:a16="http://schemas.microsoft.com/office/drawing/2014/main" id="{13774DA3-BB6C-20EC-CFA7-7DC9A0BC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475" y="3933825"/>
            <a:ext cx="1547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Arial Narrow" panose="020B0606020202030204" pitchFamily="34" charset="0"/>
              </a:rPr>
              <a:t>Zygomycety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9C2068A5-DA9D-2AE2-E5A1-42743B93D189}"/>
              </a:ext>
            </a:extLst>
          </p:cNvPr>
          <p:cNvSpPr/>
          <p:nvPr/>
        </p:nvSpPr>
        <p:spPr>
          <a:xfrm>
            <a:off x="74613" y="798513"/>
            <a:ext cx="3582987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6B83E65-F2E3-0E02-E11A-FED08597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Fungi - Chytridie</a:t>
            </a:r>
          </a:p>
        </p:txBody>
      </p:sp>
      <p:pic>
        <p:nvPicPr>
          <p:cNvPr id="25603" name="Picture 3" descr="C:\Vlada\vyuka\Protistologie\Opisthokonta\allomycessm.jpg">
            <a:extLst>
              <a:ext uri="{FF2B5EF4-FFF2-40B4-BE49-F238E27FC236}">
                <a16:creationId xmlns:a16="http://schemas.microsoft.com/office/drawing/2014/main" id="{7EC46070-BE6F-A113-96D6-3DF4F525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1727200"/>
            <a:ext cx="2046287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>
            <a:extLst>
              <a:ext uri="{FF2B5EF4-FFF2-40B4-BE49-F238E27FC236}">
                <a16:creationId xmlns:a16="http://schemas.microsoft.com/office/drawing/2014/main" id="{B2F7CA45-9E60-0E35-0DC4-E8597D5B7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762000"/>
            <a:ext cx="2178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 Narrow" panose="020B0606020202030204" pitchFamily="34" charset="0"/>
              </a:rPr>
              <a:t>Allomyces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</a:rPr>
              <a:t>mnohojaderná větvená stélka, rodozměna</a:t>
            </a:r>
          </a:p>
        </p:txBody>
      </p:sp>
      <p:sp>
        <p:nvSpPr>
          <p:cNvPr id="25605" name="Line 7">
            <a:extLst>
              <a:ext uri="{FF2B5EF4-FFF2-40B4-BE49-F238E27FC236}">
                <a16:creationId xmlns:a16="http://schemas.microsoft.com/office/drawing/2014/main" id="{A920DD82-BB2C-E587-EE1F-EFC40220D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6400" y="942975"/>
            <a:ext cx="0" cy="571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5606" name="Picture 9" descr="C:\Vlada\vyuka\Protistologie\Opisthokonta\sporychitridiomycet-1.jpg">
            <a:extLst>
              <a:ext uri="{FF2B5EF4-FFF2-40B4-BE49-F238E27FC236}">
                <a16:creationId xmlns:a16="http://schemas.microsoft.com/office/drawing/2014/main" id="{D3314EA0-4EBB-9D01-0C5E-1CA03174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5233988"/>
            <a:ext cx="16002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 descr="C:\Vlada\vyuka\Protistologie\Opisthokonta\sporychitridiomycet-2.jpg">
            <a:extLst>
              <a:ext uri="{FF2B5EF4-FFF2-40B4-BE49-F238E27FC236}">
                <a16:creationId xmlns:a16="http://schemas.microsoft.com/office/drawing/2014/main" id="{E469D7B9-04E5-6B12-754C-7384B738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5259388"/>
            <a:ext cx="166846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C:\Vlada\vyuka\Protistologie\Opisthokonta\sporychitridiomycet-3.jpg">
            <a:extLst>
              <a:ext uri="{FF2B5EF4-FFF2-40B4-BE49-F238E27FC236}">
                <a16:creationId xmlns:a16="http://schemas.microsoft.com/office/drawing/2014/main" id="{83227EB6-E13F-BCCA-8D18-8243A40C9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5268913"/>
            <a:ext cx="170656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2" descr="C:\Vlada\vyuka\Protistologie\Opisthokonta\sporychitridiomycet-4.jpg">
            <a:extLst>
              <a:ext uri="{FF2B5EF4-FFF2-40B4-BE49-F238E27FC236}">
                <a16:creationId xmlns:a16="http://schemas.microsoft.com/office/drawing/2014/main" id="{A61ACEC5-445C-320D-D6B4-74A9A1E9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5272088"/>
            <a:ext cx="14541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3" descr="Spizellomyces sporangium in culture Barr">
            <a:extLst>
              <a:ext uri="{FF2B5EF4-FFF2-40B4-BE49-F238E27FC236}">
                <a16:creationId xmlns:a16="http://schemas.microsoft.com/office/drawing/2014/main" id="{89035F33-B45B-4428-6F2F-59D3809C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657475"/>
            <a:ext cx="340201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37">
            <a:extLst>
              <a:ext uri="{FF2B5EF4-FFF2-40B4-BE49-F238E27FC236}">
                <a16:creationId xmlns:a16="http://schemas.microsoft.com/office/drawing/2014/main" id="{376C3235-656A-0CAB-03F8-E6AA316DF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52800"/>
            <a:ext cx="1146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Rhizoidy</a:t>
            </a:r>
          </a:p>
        </p:txBody>
      </p:sp>
      <p:sp>
        <p:nvSpPr>
          <p:cNvPr id="25612" name="Text Box 38">
            <a:extLst>
              <a:ext uri="{FF2B5EF4-FFF2-40B4-BE49-F238E27FC236}">
                <a16:creationId xmlns:a16="http://schemas.microsoft.com/office/drawing/2014/main" id="{5535DC45-6A5E-B4E5-E676-9174F4E1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05200"/>
            <a:ext cx="1535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Sporangium</a:t>
            </a:r>
          </a:p>
        </p:txBody>
      </p:sp>
      <p:sp>
        <p:nvSpPr>
          <p:cNvPr id="25613" name="Rectangle 39">
            <a:extLst>
              <a:ext uri="{FF2B5EF4-FFF2-40B4-BE49-F238E27FC236}">
                <a16:creationId xmlns:a16="http://schemas.microsoft.com/office/drawing/2014/main" id="{EDDFC131-80A5-82A3-2243-6DB7E8BB4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06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 Narrow" panose="020B0606020202030204" pitchFamily="34" charset="0"/>
              </a:rPr>
              <a:t>Chytridium</a:t>
            </a:r>
            <a:r>
              <a:rPr lang="cs-CZ" altLang="cs-CZ" sz="2400" i="1">
                <a:latin typeface="Arial Narrow" panose="020B0606020202030204" pitchFamily="34" charset="0"/>
              </a:rPr>
              <a:t> </a:t>
            </a:r>
            <a:r>
              <a:rPr lang="cs-CZ" altLang="cs-CZ" sz="1800">
                <a:latin typeface="Arial Narrow" panose="020B0606020202030204" pitchFamily="34" charset="0"/>
              </a:rPr>
              <a:t>– sekvence vypouštění spor ze sporangia</a:t>
            </a:r>
          </a:p>
        </p:txBody>
      </p:sp>
      <p:pic>
        <p:nvPicPr>
          <p:cNvPr id="25614" name="Picture 40" descr="Neocallimastix thallus Wubah">
            <a:extLst>
              <a:ext uri="{FF2B5EF4-FFF2-40B4-BE49-F238E27FC236}">
                <a16:creationId xmlns:a16="http://schemas.microsoft.com/office/drawing/2014/main" id="{5A3AB134-1BFF-C53B-4763-79BF13A82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1752600"/>
            <a:ext cx="3051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41" descr="C:\Vlada\vyuka\Protistologie\Opisthokonta\neocallimastix-spora.jpg">
            <a:extLst>
              <a:ext uri="{FF2B5EF4-FFF2-40B4-BE49-F238E27FC236}">
                <a16:creationId xmlns:a16="http://schemas.microsoft.com/office/drawing/2014/main" id="{E8936226-E10B-A660-1C5A-83EE9BC1A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b="10902"/>
          <a:stretch>
            <a:fillRect/>
          </a:stretch>
        </p:blipFill>
        <p:spPr bwMode="auto">
          <a:xfrm>
            <a:off x="5257800" y="4205288"/>
            <a:ext cx="139858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Rectangle 42">
            <a:extLst>
              <a:ext uri="{FF2B5EF4-FFF2-40B4-BE49-F238E27FC236}">
                <a16:creationId xmlns:a16="http://schemas.microsoft.com/office/drawing/2014/main" id="{FE2E83EC-4189-8A92-F133-AF5DDDD58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8" y="2216150"/>
            <a:ext cx="3009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 i="1">
                <a:latin typeface="Verdana" panose="020B0604030504040204" pitchFamily="34" charset="0"/>
              </a:rPr>
              <a:t>Spizellomyces</a:t>
            </a:r>
            <a:r>
              <a:rPr lang="cs-CZ" altLang="cs-CZ" sz="2000" b="1" i="1">
                <a:latin typeface="Verdana" panose="020B0604030504040204" pitchFamily="34" charset="0"/>
              </a:rPr>
              <a:t> </a:t>
            </a:r>
            <a:r>
              <a:rPr lang="cs-CZ" altLang="cs-CZ" sz="1800">
                <a:latin typeface="Arial Narrow" panose="020B0606020202030204" pitchFamily="34" charset="0"/>
              </a:rPr>
              <a:t>– v půdě</a:t>
            </a:r>
          </a:p>
        </p:txBody>
      </p:sp>
      <p:sp>
        <p:nvSpPr>
          <p:cNvPr id="25617" name="Rectangle 43">
            <a:extLst>
              <a:ext uri="{FF2B5EF4-FFF2-40B4-BE49-F238E27FC236}">
                <a16:creationId xmlns:a16="http://schemas.microsoft.com/office/drawing/2014/main" id="{D66ADCFE-5DDF-DF05-7556-DE389CCA0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762000"/>
            <a:ext cx="3200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Verdana" panose="020B0604030504040204" pitchFamily="34" charset="0"/>
              </a:rPr>
              <a:t>Neocallimastix </a:t>
            </a:r>
            <a:r>
              <a:rPr lang="cs-CZ" altLang="cs-CZ" sz="2000">
                <a:latin typeface="Verdana" panose="020B0604030504040204" pitchFamily="34" charset="0"/>
              </a:rPr>
              <a:t>– </a:t>
            </a:r>
            <a:br>
              <a:rPr lang="cs-CZ" altLang="cs-CZ" sz="2000">
                <a:latin typeface="Verdana" panose="020B0604030504040204" pitchFamily="34" charset="0"/>
              </a:rPr>
            </a:br>
            <a:r>
              <a:rPr lang="cs-CZ" altLang="cs-CZ" sz="1800">
                <a:latin typeface="Arial Narrow" panose="020B0606020202030204" pitchFamily="34" charset="0"/>
              </a:rPr>
              <a:t>v zažívací soustavě býložravců, hydrogenozómy.</a:t>
            </a:r>
          </a:p>
        </p:txBody>
      </p:sp>
      <p:pic>
        <p:nvPicPr>
          <p:cNvPr id="25618" name="Picture 45" descr="chyzoo">
            <a:extLst>
              <a:ext uri="{FF2B5EF4-FFF2-40B4-BE49-F238E27FC236}">
                <a16:creationId xmlns:a16="http://schemas.microsoft.com/office/drawing/2014/main" id="{F34BF15C-F266-F299-25F3-C90FF3D7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r="10936" b="6673"/>
          <a:stretch>
            <a:fillRect/>
          </a:stretch>
        </p:blipFill>
        <p:spPr bwMode="auto">
          <a:xfrm>
            <a:off x="6908800" y="4954588"/>
            <a:ext cx="20574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9" name="Text Box 48">
            <a:extLst>
              <a:ext uri="{FF2B5EF4-FFF2-40B4-BE49-F238E27FC236}">
                <a16:creationId xmlns:a16="http://schemas.microsoft.com/office/drawing/2014/main" id="{B5FD1CAC-27C2-7F24-0F09-94B552F44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725488"/>
            <a:ext cx="3505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 Narrow" panose="020B0606020202030204" pitchFamily="34" charset="0"/>
              </a:rPr>
              <a:t>Takto asi vypadaly první houby, nejstarší fosílie hub, vodní a vlhké prostředí, bičíkaté spory, často paraziti </a:t>
            </a:r>
          </a:p>
        </p:txBody>
      </p:sp>
      <p:graphicFrame>
        <p:nvGraphicFramePr>
          <p:cNvPr id="12311" name="Object 23">
            <a:extLst>
              <a:ext uri="{FF2B5EF4-FFF2-40B4-BE49-F238E27FC236}">
                <a16:creationId xmlns:a16="http://schemas.microsoft.com/office/drawing/2014/main" id="{AC35FAB1-7A6C-9846-C0ED-D24C03FAE3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438" y="2643188"/>
          <a:ext cx="3357562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1" imgW="2261046" imgH="1529711" progId="">
                  <p:embed/>
                </p:oleObj>
              </mc:Choice>
              <mc:Fallback>
                <p:oleObj name="Image" r:id="rId11" imgW="2261046" imgH="1529711" progId="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2643188"/>
                        <a:ext cx="3357562" cy="227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3">
            <a:extLst>
              <a:ext uri="{FF2B5EF4-FFF2-40B4-BE49-F238E27FC236}">
                <a16:creationId xmlns:a16="http://schemas.microsoft.com/office/drawing/2014/main" id="{D52F40C9-630C-325C-598A-EB54F9ED8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" b="29729"/>
          <a:stretch>
            <a:fillRect/>
          </a:stretch>
        </p:blipFill>
        <p:spPr bwMode="auto">
          <a:xfrm>
            <a:off x="68263" y="2276475"/>
            <a:ext cx="3427412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C80A0470-92D5-A6C3-C283-61BE3A131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2698750"/>
            <a:ext cx="180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chemeClr val="tx2"/>
                </a:solidFill>
                <a:latin typeface="Arial Narrow" panose="020B0606020202030204" pitchFamily="34" charset="0"/>
              </a:rPr>
              <a:t>Batrachochytrium</a:t>
            </a:r>
            <a:endParaRPr lang="cs-CZ" altLang="cs-CZ" sz="1800" b="1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07C7F9A-A115-6FCA-42F3-9EBBDF92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id="{D7308D37-9E9D-2717-E355-7416DC550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Fungi - Chytridie</a:t>
            </a:r>
          </a:p>
        </p:txBody>
      </p:sp>
      <p:sp>
        <p:nvSpPr>
          <p:cNvPr id="26628" name="TextovéPole 4">
            <a:extLst>
              <a:ext uri="{FF2B5EF4-FFF2-40B4-BE49-F238E27FC236}">
                <a16:creationId xmlns:a16="http://schemas.microsoft.com/office/drawing/2014/main" id="{F50B3097-8B28-1C58-7CAD-00E56874D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 Narrow" panose="020B0606020202030204" pitchFamily="34" charset="0"/>
              </a:rPr>
              <a:t>Sporangia a rhizoidy chytridiomycet uvnitř spory glomeromycet (spodní Devon, cca 400 mil. let)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2">
            <a:extLst>
              <a:ext uri="{FF2B5EF4-FFF2-40B4-BE49-F238E27FC236}">
                <a16:creationId xmlns:a16="http://schemas.microsoft.com/office/drawing/2014/main" id="{567A3A70-7402-2A02-03D7-80727C40D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63" b="12819"/>
          <a:stretch>
            <a:fillRect/>
          </a:stretch>
        </p:blipFill>
        <p:spPr bwMode="auto">
          <a:xfrm>
            <a:off x="14288" y="692150"/>
            <a:ext cx="75819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8C9481B2-84EA-BC7E-5670-AD8314C67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Houby – fylogeneze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54BAA6E1-74B0-C464-D79D-29C82782C053}"/>
              </a:ext>
            </a:extLst>
          </p:cNvPr>
          <p:cNvCxnSpPr>
            <a:cxnSpLocks/>
          </p:cNvCxnSpPr>
          <p:nvPr/>
        </p:nvCxnSpPr>
        <p:spPr>
          <a:xfrm>
            <a:off x="7529513" y="4895850"/>
            <a:ext cx="7937" cy="1549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C2BD23A-BD8D-6635-DA3B-E49BD3703926}"/>
              </a:ext>
            </a:extLst>
          </p:cNvPr>
          <p:cNvCxnSpPr>
            <a:cxnSpLocks/>
          </p:cNvCxnSpPr>
          <p:nvPr/>
        </p:nvCxnSpPr>
        <p:spPr>
          <a:xfrm>
            <a:off x="7526338" y="3222625"/>
            <a:ext cx="7937" cy="16351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ovéPole 9">
            <a:extLst>
              <a:ext uri="{FF2B5EF4-FFF2-40B4-BE49-F238E27FC236}">
                <a16:creationId xmlns:a16="http://schemas.microsoft.com/office/drawing/2014/main" id="{D08B8125-227A-C286-9103-C247E01F4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475" y="5300663"/>
            <a:ext cx="1182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Arial Narrow" panose="020B0606020202030204" pitchFamily="34" charset="0"/>
              </a:rPr>
              <a:t>Chytridie</a:t>
            </a:r>
          </a:p>
        </p:txBody>
      </p:sp>
      <p:sp>
        <p:nvSpPr>
          <p:cNvPr id="27655" name="TextovéPole 10">
            <a:extLst>
              <a:ext uri="{FF2B5EF4-FFF2-40B4-BE49-F238E27FC236}">
                <a16:creationId xmlns:a16="http://schemas.microsoft.com/office/drawing/2014/main" id="{40DE573E-28B5-F1EB-FE9A-7F083B2F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475" y="3933825"/>
            <a:ext cx="1547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Arial Narrow" panose="020B0606020202030204" pitchFamily="34" charset="0"/>
              </a:rPr>
              <a:t>Zygomycety</a:t>
            </a:r>
          </a:p>
        </p:txBody>
      </p:sp>
      <p:pic>
        <p:nvPicPr>
          <p:cNvPr id="14" name="Picture 1031" descr="C:\Vlada\vyuka\Protistologie\Opisthokonta\GJAER.gif">
            <a:extLst>
              <a:ext uri="{FF2B5EF4-FFF2-40B4-BE49-F238E27FC236}">
                <a16:creationId xmlns:a16="http://schemas.microsoft.com/office/drawing/2014/main" id="{19815B09-CD60-F609-726D-A0B1AE93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254500"/>
            <a:ext cx="3544888" cy="244951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41" descr="C:\Vlada\vyuka\Protistologie\Opisthokonta\pneumocystis.gif">
            <a:extLst>
              <a:ext uri="{FF2B5EF4-FFF2-40B4-BE49-F238E27FC236}">
                <a16:creationId xmlns:a16="http://schemas.microsoft.com/office/drawing/2014/main" id="{EBB77DC3-38BB-4064-2E1B-6E77A4B8F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135063"/>
            <a:ext cx="3584575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43">
            <a:extLst>
              <a:ext uri="{FF2B5EF4-FFF2-40B4-BE49-F238E27FC236}">
                <a16:creationId xmlns:a16="http://schemas.microsoft.com/office/drawing/2014/main" id="{0BDD78B7-C7B5-9234-1546-C06DDA763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4183063"/>
            <a:ext cx="1187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Kvasinky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07A3304C-79D4-17C6-16B8-472004C90016}"/>
              </a:ext>
            </a:extLst>
          </p:cNvPr>
          <p:cNvSpPr/>
          <p:nvPr/>
        </p:nvSpPr>
        <p:spPr>
          <a:xfrm>
            <a:off x="74613" y="798513"/>
            <a:ext cx="3582987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Text Box 1044">
            <a:extLst>
              <a:ext uri="{FF2B5EF4-FFF2-40B4-BE49-F238E27FC236}">
                <a16:creationId xmlns:a16="http://schemas.microsoft.com/office/drawing/2014/main" id="{515AEA01-E403-2217-28C3-040D31F91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725488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Pneumocystis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8A87E18-70B0-3BC6-22F5-C7FF268FA483}"/>
              </a:ext>
            </a:extLst>
          </p:cNvPr>
          <p:cNvSpPr/>
          <p:nvPr/>
        </p:nvSpPr>
        <p:spPr>
          <a:xfrm>
            <a:off x="50800" y="800100"/>
            <a:ext cx="3594100" cy="33464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Šipka doprava 10">
            <a:extLst>
              <a:ext uri="{FF2B5EF4-FFF2-40B4-BE49-F238E27FC236}">
                <a16:creationId xmlns:a16="http://schemas.microsoft.com/office/drawing/2014/main" id="{52055534-0E44-C252-9483-D08B773225FD}"/>
              </a:ext>
            </a:extLst>
          </p:cNvPr>
          <p:cNvSpPr/>
          <p:nvPr/>
        </p:nvSpPr>
        <p:spPr>
          <a:xfrm rot="10298374">
            <a:off x="2982913" y="1095375"/>
            <a:ext cx="2895600" cy="288925"/>
          </a:xfrm>
          <a:prstGeom prst="rightArrow">
            <a:avLst/>
          </a:prstGeom>
          <a:solidFill>
            <a:schemeClr val="tx2"/>
          </a:solidFill>
          <a:ln>
            <a:solidFill>
              <a:srgbClr val="C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Šipka doprava 10">
            <a:extLst>
              <a:ext uri="{FF2B5EF4-FFF2-40B4-BE49-F238E27FC236}">
                <a16:creationId xmlns:a16="http://schemas.microsoft.com/office/drawing/2014/main" id="{EB8695AD-EB3A-D0E1-9C88-463256CBC899}"/>
              </a:ext>
            </a:extLst>
          </p:cNvPr>
          <p:cNvSpPr/>
          <p:nvPr/>
        </p:nvSpPr>
        <p:spPr>
          <a:xfrm rot="8080930">
            <a:off x="2931319" y="2974181"/>
            <a:ext cx="3771900" cy="312738"/>
          </a:xfrm>
          <a:prstGeom prst="rightArrow">
            <a:avLst/>
          </a:prstGeom>
          <a:solidFill>
            <a:schemeClr val="tx2"/>
          </a:solidFill>
          <a:ln>
            <a:solidFill>
              <a:srgbClr val="C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4E8D4CC4-8DB7-BB16-13F7-BA53A82B7DE8}"/>
              </a:ext>
            </a:extLst>
          </p:cNvPr>
          <p:cNvGrpSpPr/>
          <p:nvPr/>
        </p:nvGrpSpPr>
        <p:grpSpPr>
          <a:xfrm>
            <a:off x="107950" y="833438"/>
            <a:ext cx="8845550" cy="6051550"/>
            <a:chOff x="107950" y="833438"/>
            <a:chExt cx="8845550" cy="6051550"/>
          </a:xfrm>
        </p:grpSpPr>
        <p:grpSp>
          <p:nvGrpSpPr>
            <p:cNvPr id="10" name="Skupina 26">
              <a:extLst>
                <a:ext uri="{FF2B5EF4-FFF2-40B4-BE49-F238E27FC236}">
                  <a16:creationId xmlns:a16="http://schemas.microsoft.com/office/drawing/2014/main" id="{1BC9B11A-D901-D41F-80C8-EF2B7C22F5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0" y="833438"/>
              <a:ext cx="8845550" cy="6051550"/>
              <a:chOff x="107950" y="833522"/>
              <a:chExt cx="8845550" cy="6051466"/>
            </a:xfrm>
          </p:grpSpPr>
          <p:sp>
            <p:nvSpPr>
              <p:cNvPr id="15" name="Rectangle 44">
                <a:extLst>
                  <a:ext uri="{FF2B5EF4-FFF2-40B4-BE49-F238E27FC236}">
                    <a16:creationId xmlns:a16="http://schemas.microsoft.com/office/drawing/2014/main" id="{BF45C019-9992-8B49-E892-5032271BA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00" y="836586"/>
                <a:ext cx="8763000" cy="5982896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Line 4">
                <a:extLst>
                  <a:ext uri="{FF2B5EF4-FFF2-40B4-BE49-F238E27FC236}">
                    <a16:creationId xmlns:a16="http://schemas.microsoft.com/office/drawing/2014/main" id="{C9FE45DD-B6E7-D118-5B04-1F926AD8AD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8150" y="4173576"/>
                <a:ext cx="228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7" name="Line 5">
                <a:extLst>
                  <a:ext uri="{FF2B5EF4-FFF2-40B4-BE49-F238E27FC236}">
                    <a16:creationId xmlns:a16="http://schemas.microsoft.com/office/drawing/2014/main" id="{A53E5084-CC0E-0574-AE6C-6D8BFDD97E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95475" y="6735765"/>
                <a:ext cx="1955800" cy="4762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8" name="Line 6">
                <a:extLst>
                  <a:ext uri="{FF2B5EF4-FFF2-40B4-BE49-F238E27FC236}">
                    <a16:creationId xmlns:a16="http://schemas.microsoft.com/office/drawing/2014/main" id="{E019B06A-D879-6861-4D7D-F068273BA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6750" y="2421000"/>
                <a:ext cx="815975" cy="9525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9" name="Line 10">
                <a:extLst>
                  <a:ext uri="{FF2B5EF4-FFF2-40B4-BE49-F238E27FC236}">
                    <a16:creationId xmlns:a16="http://schemas.microsoft.com/office/drawing/2014/main" id="{FF34F51C-EF0B-F8D1-5766-915473DE0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68463" y="1060531"/>
                <a:ext cx="2266950" cy="158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20" name="Text Box 11">
                <a:extLst>
                  <a:ext uri="{FF2B5EF4-FFF2-40B4-BE49-F238E27FC236}">
                    <a16:creationId xmlns:a16="http://schemas.microsoft.com/office/drawing/2014/main" id="{89901BDF-6BCF-DC76-C293-0B844CC242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6200" y="6488139"/>
                <a:ext cx="1143000" cy="396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Fungi</a:t>
                </a:r>
              </a:p>
            </p:txBody>
          </p:sp>
          <p:sp>
            <p:nvSpPr>
              <p:cNvPr id="21" name="Text Box 12">
                <a:extLst>
                  <a:ext uri="{FF2B5EF4-FFF2-40B4-BE49-F238E27FC236}">
                    <a16:creationId xmlns:a16="http://schemas.microsoft.com/office/drawing/2014/main" id="{02A112FD-EEC3-5BCA-E3FB-4C14EC5ABA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8138" y="4505084"/>
                <a:ext cx="1014412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Metazoa</a:t>
                </a:r>
              </a:p>
            </p:txBody>
          </p:sp>
          <p:sp>
            <p:nvSpPr>
              <p:cNvPr id="22" name="Text Box 13">
                <a:extLst>
                  <a:ext uri="{FF2B5EF4-FFF2-40B4-BE49-F238E27FC236}">
                    <a16:creationId xmlns:a16="http://schemas.microsoft.com/office/drawing/2014/main" id="{F14FE262-86C6-241D-16F1-7A19378917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6381" y="833522"/>
                <a:ext cx="1620838" cy="646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Ichthyosporea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3" name="Text Box 14">
                <a:extLst>
                  <a:ext uri="{FF2B5EF4-FFF2-40B4-BE49-F238E27FC236}">
                    <a16:creationId xmlns:a16="http://schemas.microsoft.com/office/drawing/2014/main" id="{DE746007-06DD-061B-F1B4-96ED63C273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3112" y="2070687"/>
                <a:ext cx="1320800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Capsaspora</a:t>
                </a:r>
              </a:p>
            </p:txBody>
          </p:sp>
          <p:sp>
            <p:nvSpPr>
              <p:cNvPr id="24" name="Text Box 15">
                <a:extLst>
                  <a:ext uri="{FF2B5EF4-FFF2-40B4-BE49-F238E27FC236}">
                    <a16:creationId xmlns:a16="http://schemas.microsoft.com/office/drawing/2014/main" id="{F5CDEC0E-FF99-F08B-4642-DA717934AA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4046" y="3772908"/>
                <a:ext cx="1878013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Choanoflagellata</a:t>
                </a:r>
              </a:p>
            </p:txBody>
          </p:sp>
          <p:pic>
            <p:nvPicPr>
              <p:cNvPr id="25" name="Picture 16" descr="pg9-3">
                <a:hlinkClick r:id="rId2"/>
                <a:extLst>
                  <a:ext uri="{FF2B5EF4-FFF2-40B4-BE49-F238E27FC236}">
                    <a16:creationId xmlns:a16="http://schemas.microsoft.com/office/drawing/2014/main" id="{581A33EC-D508-EE8B-AAFA-55967EB2FD9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6073" y="3323712"/>
                <a:ext cx="1028700" cy="993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7" descr="Nuclearia">
                <a:hlinkClick r:id="rId4"/>
                <a:extLst>
                  <a:ext uri="{FF2B5EF4-FFF2-40B4-BE49-F238E27FC236}">
                    <a16:creationId xmlns:a16="http://schemas.microsoft.com/office/drawing/2014/main" id="{A68356D7-F5F6-7183-EE46-D8317FCFC4B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04" y="4857632"/>
                <a:ext cx="839350" cy="750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8" descr="Amoebidium2">
                <a:extLst>
                  <a:ext uri="{FF2B5EF4-FFF2-40B4-BE49-F238E27FC236}">
                    <a16:creationId xmlns:a16="http://schemas.microsoft.com/office/drawing/2014/main" id="{B233D010-7A6B-97CC-6516-5F811B92834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6825" y="924494"/>
                <a:ext cx="1420812" cy="10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9" descr="[ image: Part of a greeting sent by Nasa on Pioneer 10 in 1973]">
                <a:extLst>
                  <a:ext uri="{FF2B5EF4-FFF2-40B4-BE49-F238E27FC236}">
                    <a16:creationId xmlns:a16="http://schemas.microsoft.com/office/drawing/2014/main" id="{9AEE3E81-2C23-C279-9534-538E90DAE78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1449" y="4376243"/>
                <a:ext cx="952500" cy="1142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Key Words: Basidiomycetes - Boletales - Boletaceae - Boletus = Dickfußröhrling&#10;&#10;Mykorrhizapilz - Symbiosepartner: Buche , Eiche. In höheren Lagen selten auch bei Fichte.&#10;&#10;Gefährdung: in der Bundesrepublik weit verbreitet und nicht gefährdet.&#10;&#10;Bemerkungen: Der Sommersteinpilz stellt im Gegensatz zu nah verwandten Boleten keine besonderen &#10;Bodenansprüche. Er kommt sowohl auf Kalk, auf neutralem.- und auf saurem Boden vor.&#10;&#10;Fundort: Zweibrücken - Pfalz">
                <a:hlinkClick r:id="rId8"/>
                <a:extLst>
                  <a:ext uri="{FF2B5EF4-FFF2-40B4-BE49-F238E27FC236}">
                    <a16:creationId xmlns:a16="http://schemas.microsoft.com/office/drawing/2014/main" id="{ED4E72EF-71F7-C920-60E0-0A7ECF0DEC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9988" y="5740079"/>
                <a:ext cx="1371600" cy="1028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Line 21">
                <a:extLst>
                  <a:ext uri="{FF2B5EF4-FFF2-40B4-BE49-F238E27FC236}">
                    <a16:creationId xmlns:a16="http://schemas.microsoft.com/office/drawing/2014/main" id="{F2F0D832-5E34-A959-9776-DE98472A28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4688" y="5813440"/>
                <a:ext cx="609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1" name="Line 22">
                <a:extLst>
                  <a:ext uri="{FF2B5EF4-FFF2-40B4-BE49-F238E27FC236}">
                    <a16:creationId xmlns:a16="http://schemas.microsoft.com/office/drawing/2014/main" id="{5C74CBEE-1FA5-8B2D-00F9-4874622BD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93813" y="5327672"/>
                <a:ext cx="14287" cy="922325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2" name="Line 23">
                <a:extLst>
                  <a:ext uri="{FF2B5EF4-FFF2-40B4-BE49-F238E27FC236}">
                    <a16:creationId xmlns:a16="http://schemas.microsoft.com/office/drawing/2014/main" id="{0A867E55-21DF-AE93-E6B8-337F59622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84287" y="5346727"/>
                <a:ext cx="623887" cy="3169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 dirty="0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3" name="Text Box 24">
                <a:extLst>
                  <a:ext uri="{FF2B5EF4-FFF2-40B4-BE49-F238E27FC236}">
                    <a16:creationId xmlns:a16="http://schemas.microsoft.com/office/drawing/2014/main" id="{60CB4C39-D09D-132A-04AC-3D0949E8FD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9835" y="5105398"/>
                <a:ext cx="1201453" cy="400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 dirty="0" err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Nuclearida</a:t>
                </a:r>
                <a:endParaRPr lang="cs-CZ" altLang="cs-CZ" sz="2000" i="1" dirty="0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4" name="Line 26">
                <a:extLst>
                  <a:ext uri="{FF2B5EF4-FFF2-40B4-BE49-F238E27FC236}">
                    <a16:creationId xmlns:a16="http://schemas.microsoft.com/office/drawing/2014/main" id="{7B64D187-CC2A-6DA3-271E-E2B6E60A9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38400" y="4733955"/>
                <a:ext cx="1752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5" name="Line 27">
                <a:extLst>
                  <a:ext uri="{FF2B5EF4-FFF2-40B4-BE49-F238E27FC236}">
                    <a16:creationId xmlns:a16="http://schemas.microsoft.com/office/drawing/2014/main" id="{13F11AC5-5A3F-D739-5476-B6C602E03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25700" y="3971965"/>
                <a:ext cx="9144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6" name="Rectangle 29">
                <a:extLst>
                  <a:ext uri="{FF2B5EF4-FFF2-40B4-BE49-F238E27FC236}">
                    <a16:creationId xmlns:a16="http://schemas.microsoft.com/office/drawing/2014/main" id="{EC07758D-74F8-258D-5E3F-FE86413AF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3114525"/>
                <a:ext cx="1084263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Ministeria</a:t>
                </a:r>
              </a:p>
            </p:txBody>
          </p:sp>
          <p:sp>
            <p:nvSpPr>
              <p:cNvPr id="37" name="Line 31">
                <a:extLst>
                  <a:ext uri="{FF2B5EF4-FFF2-40B4-BE49-F238E27FC236}">
                    <a16:creationId xmlns:a16="http://schemas.microsoft.com/office/drawing/2014/main" id="{F24FF4F8-1826-7F33-FB67-916D6BA0D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59025" y="3375074"/>
                <a:ext cx="1146175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8" name="Rectangle 34">
                <a:extLst>
                  <a:ext uri="{FF2B5EF4-FFF2-40B4-BE49-F238E27FC236}">
                    <a16:creationId xmlns:a16="http://schemas.microsoft.com/office/drawing/2014/main" id="{99A06417-130A-604D-B844-E036E04F5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568" y="1110759"/>
                <a:ext cx="1646238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Corallochytrium</a:t>
                </a:r>
              </a:p>
            </p:txBody>
          </p:sp>
          <p:pic>
            <p:nvPicPr>
              <p:cNvPr id="39" name="Picture 35" descr="Synrace1">
                <a:extLst>
                  <a:ext uri="{FF2B5EF4-FFF2-40B4-BE49-F238E27FC236}">
                    <a16:creationId xmlns:a16="http://schemas.microsoft.com/office/drawing/2014/main" id="{DEE5E3DA-FE85-4C44-820F-4654D4EF7F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5746429"/>
                <a:ext cx="1352550" cy="1011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6" descr="motyl">
                <a:extLst>
                  <a:ext uri="{FF2B5EF4-FFF2-40B4-BE49-F238E27FC236}">
                    <a16:creationId xmlns:a16="http://schemas.microsoft.com/office/drawing/2014/main" id="{7D4108DF-347A-0546-008D-CBF8D38399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6649" y="4376243"/>
                <a:ext cx="1681162" cy="1142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7" descr="corallochytrium-pic">
                <a:extLst>
                  <a:ext uri="{FF2B5EF4-FFF2-40B4-BE49-F238E27FC236}">
                    <a16:creationId xmlns:a16="http://schemas.microsoft.com/office/drawing/2014/main" id="{1B453D54-9D22-1378-509D-796C283838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194"/>
              <a:stretch>
                <a:fillRect/>
              </a:stretch>
            </p:blipFill>
            <p:spPr bwMode="auto">
              <a:xfrm>
                <a:off x="4876149" y="1194813"/>
                <a:ext cx="983554" cy="717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38" descr="ichthyop">
                <a:extLst>
                  <a:ext uri="{FF2B5EF4-FFF2-40B4-BE49-F238E27FC236}">
                    <a16:creationId xmlns:a16="http://schemas.microsoft.com/office/drawing/2014/main" id="{8CF7CD8F-5263-E6FF-CBA0-E6D21FA2F8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3625" y="918574"/>
                <a:ext cx="890588" cy="990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9" descr="sphaeroeca004_wbw">
                <a:extLst>
                  <a:ext uri="{FF2B5EF4-FFF2-40B4-BE49-F238E27FC236}">
                    <a16:creationId xmlns:a16="http://schemas.microsoft.com/office/drawing/2014/main" id="{B702F78C-CAD5-92C1-7EEB-3C21A9F746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7473" y="3328475"/>
                <a:ext cx="1570037" cy="988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40" descr="ministeriavibrans_maw">
                <a:extLst>
                  <a:ext uri="{FF2B5EF4-FFF2-40B4-BE49-F238E27FC236}">
                    <a16:creationId xmlns:a16="http://schemas.microsoft.com/office/drawing/2014/main" id="{DC843FF8-78E5-55F5-5B51-652DBB372A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97" t="8099" r="24297" b="8099"/>
              <a:stretch>
                <a:fillRect/>
              </a:stretch>
            </p:blipFill>
            <p:spPr bwMode="auto">
              <a:xfrm>
                <a:off x="4585574" y="3091798"/>
                <a:ext cx="419483" cy="684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Text Box 42">
                <a:extLst>
                  <a:ext uri="{FF2B5EF4-FFF2-40B4-BE49-F238E27FC236}">
                    <a16:creationId xmlns:a16="http://schemas.microsoft.com/office/drawing/2014/main" id="{FFD6D112-9748-91E3-F62F-90391BA429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8200" y="838200"/>
                <a:ext cx="381000" cy="3416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400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Choanozoa</a:t>
                </a:r>
              </a:p>
            </p:txBody>
          </p:sp>
          <p:sp>
            <p:nvSpPr>
              <p:cNvPr id="46" name="Text Box 43">
                <a:extLst>
                  <a:ext uri="{FF2B5EF4-FFF2-40B4-BE49-F238E27FC236}">
                    <a16:creationId xmlns:a16="http://schemas.microsoft.com/office/drawing/2014/main" id="{B90E4679-B46A-69BF-C41F-DF8A14661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1457273"/>
                <a:ext cx="1001713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Holozoa</a:t>
                </a:r>
              </a:p>
            </p:txBody>
          </p:sp>
          <p:cxnSp>
            <p:nvCxnSpPr>
              <p:cNvPr id="47" name="Přímá spojovací čára 133">
                <a:extLst>
                  <a:ext uri="{FF2B5EF4-FFF2-40B4-BE49-F238E27FC236}">
                    <a16:creationId xmlns:a16="http://schemas.microsoft.com/office/drawing/2014/main" id="{DFC00EFA-D2ED-8C99-FB64-630D303AFB65}"/>
                  </a:ext>
                </a:extLst>
              </p:cNvPr>
              <p:cNvCxnSpPr>
                <a:cxnSpLocks/>
                <a:stCxn id="28683" idx="1"/>
              </p:cNvCxnSpPr>
              <p:nvPr/>
            </p:nvCxnSpPr>
            <p:spPr bwMode="auto">
              <a:xfrm>
                <a:off x="2347913" y="2546410"/>
                <a:ext cx="12700" cy="828663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ovací čára 134">
                <a:extLst>
                  <a:ext uri="{FF2B5EF4-FFF2-40B4-BE49-F238E27FC236}">
                    <a16:creationId xmlns:a16="http://schemas.microsoft.com/office/drawing/2014/main" id="{FF73D207-2C17-8D5E-B0CC-7A731D692848}"/>
                  </a:ext>
                </a:extLst>
              </p:cNvPr>
              <p:cNvCxnSpPr>
                <a:cxnSpLocks/>
                <a:stCxn id="30" idx="1"/>
                <a:endCxn id="18" idx="1"/>
              </p:cNvCxnSpPr>
              <p:nvPr/>
            </p:nvCxnSpPr>
            <p:spPr bwMode="auto">
              <a:xfrm flipH="1" flipV="1">
                <a:off x="666750" y="2430525"/>
                <a:ext cx="7938" cy="3382915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ovací čára 135">
                <a:extLst>
                  <a:ext uri="{FF2B5EF4-FFF2-40B4-BE49-F238E27FC236}">
                    <a16:creationId xmlns:a16="http://schemas.microsoft.com/office/drawing/2014/main" id="{6A021329-6501-C02F-8CDF-831FE56035C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74813" y="1055769"/>
                <a:ext cx="4762" cy="577842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ovací čára 136">
                <a:extLst>
                  <a:ext uri="{FF2B5EF4-FFF2-40B4-BE49-F238E27FC236}">
                    <a16:creationId xmlns:a16="http://schemas.microsoft.com/office/drawing/2014/main" id="{58C30314-2BED-378D-2DFA-0DA44302090D}"/>
                  </a:ext>
                </a:extLst>
              </p:cNvPr>
              <p:cNvCxnSpPr>
                <a:stCxn id="34" idx="1"/>
                <a:endCxn id="35" idx="1"/>
              </p:cNvCxnSpPr>
              <p:nvPr/>
            </p:nvCxnSpPr>
            <p:spPr bwMode="auto">
              <a:xfrm flipH="1" flipV="1">
                <a:off x="2425700" y="3971965"/>
                <a:ext cx="12700" cy="761989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Line 27">
                <a:extLst>
                  <a:ext uri="{FF2B5EF4-FFF2-40B4-BE49-F238E27FC236}">
                    <a16:creationId xmlns:a16="http://schemas.microsoft.com/office/drawing/2014/main" id="{D2505771-EF8E-E591-7912-1E0985BA4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4813" y="4330735"/>
                <a:ext cx="763587" cy="158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cxnSp>
            <p:nvCxnSpPr>
              <p:cNvPr id="52" name="Přímá spojovací čára 138">
                <a:extLst>
                  <a:ext uri="{FF2B5EF4-FFF2-40B4-BE49-F238E27FC236}">
                    <a16:creationId xmlns:a16="http://schemas.microsoft.com/office/drawing/2014/main" id="{5BC37C41-C0D6-0A06-6053-C52D28F4FEB1}"/>
                  </a:ext>
                </a:extLst>
              </p:cNvPr>
              <p:cNvCxnSpPr>
                <a:cxnSpLocks/>
                <a:endCxn id="51" idx="1"/>
              </p:cNvCxnSpPr>
              <p:nvPr/>
            </p:nvCxnSpPr>
            <p:spPr bwMode="auto">
              <a:xfrm flipH="1">
                <a:off x="1674813" y="2981379"/>
                <a:ext cx="15875" cy="1350944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ovací čára 139">
                <a:extLst>
                  <a:ext uri="{FF2B5EF4-FFF2-40B4-BE49-F238E27FC236}">
                    <a16:creationId xmlns:a16="http://schemas.microsoft.com/office/drawing/2014/main" id="{11D34104-59FD-685B-7AC9-3CC323BFB7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363" y="3581446"/>
                <a:ext cx="171450" cy="0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ovací čára 140">
                <a:extLst>
                  <a:ext uri="{FF2B5EF4-FFF2-40B4-BE49-F238E27FC236}">
                    <a16:creationId xmlns:a16="http://schemas.microsoft.com/office/drawing/2014/main" id="{8D7E3C32-5C0B-E4BE-9D8C-AC68838D38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668463" y="2962329"/>
                <a:ext cx="692150" cy="1588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ovací čára 142">
                <a:extLst>
                  <a:ext uri="{FF2B5EF4-FFF2-40B4-BE49-F238E27FC236}">
                    <a16:creationId xmlns:a16="http://schemas.microsoft.com/office/drawing/2014/main" id="{A1B7C472-1B73-27C9-ECC2-DB103FAABFFA}"/>
                  </a:ext>
                </a:extLst>
              </p:cNvPr>
              <p:cNvCxnSpPr>
                <a:cxnSpLocks/>
                <a:endCxn id="23" idx="1"/>
              </p:cNvCxnSpPr>
              <p:nvPr/>
            </p:nvCxnSpPr>
            <p:spPr bwMode="auto">
              <a:xfrm>
                <a:off x="2587625" y="2268602"/>
                <a:ext cx="2944813" cy="1587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3" descr="C:\Vlada\vyuka\Protistologie\Opisthokonta\Capsaspora.gif">
                <a:extLst>
                  <a:ext uri="{FF2B5EF4-FFF2-40B4-BE49-F238E27FC236}">
                    <a16:creationId xmlns:a16="http://schemas.microsoft.com/office/drawing/2014/main" id="{4D916E8C-BC18-8FB8-1A69-C08ED40BA3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04" t="16895" r="4082" b="5037"/>
              <a:stretch>
                <a:fillRect/>
              </a:stretch>
            </p:blipFill>
            <p:spPr bwMode="auto">
              <a:xfrm>
                <a:off x="6879758" y="2114058"/>
                <a:ext cx="1113114" cy="821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7" name="Přímá spojovací čára 145">
                <a:extLst>
                  <a:ext uri="{FF2B5EF4-FFF2-40B4-BE49-F238E27FC236}">
                    <a16:creationId xmlns:a16="http://schemas.microsoft.com/office/drawing/2014/main" id="{3F5DA95A-2549-8BF4-FD75-0320FF8F4760}"/>
                  </a:ext>
                </a:extLst>
              </p:cNvPr>
              <p:cNvCxnSpPr/>
              <p:nvPr/>
            </p:nvCxnSpPr>
            <p:spPr bwMode="auto">
              <a:xfrm flipH="1">
                <a:off x="8380413" y="916071"/>
                <a:ext cx="3175" cy="3276555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8" name="Picture 2">
                <a:extLst>
                  <a:ext uri="{FF2B5EF4-FFF2-40B4-BE49-F238E27FC236}">
                    <a16:creationId xmlns:a16="http://schemas.microsoft.com/office/drawing/2014/main" id="{4DFF9755-63F2-671D-30FB-11473F3B68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7953" y="4862468"/>
                <a:ext cx="760897" cy="738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Line 21">
                <a:extLst>
                  <a:ext uri="{FF2B5EF4-FFF2-40B4-BE49-F238E27FC236}">
                    <a16:creationId xmlns:a16="http://schemas.microsoft.com/office/drawing/2014/main" id="{AF2C6168-1D81-063F-0C68-6CF0463A58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16088" y="6518280"/>
                <a:ext cx="1778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60" name="Line 22">
                <a:extLst>
                  <a:ext uri="{FF2B5EF4-FFF2-40B4-BE49-F238E27FC236}">
                    <a16:creationId xmlns:a16="http://schemas.microsoft.com/office/drawing/2014/main" id="{08BCCD38-CEFF-6BF8-93E4-1546A882B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08175" y="6308733"/>
                <a:ext cx="0" cy="447669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61" name="Line 5">
                <a:extLst>
                  <a:ext uri="{FF2B5EF4-FFF2-40B4-BE49-F238E27FC236}">
                    <a16:creationId xmlns:a16="http://schemas.microsoft.com/office/drawing/2014/main" id="{DE82C18E-63F4-8E48-8163-1137FC49E0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92300" y="6321433"/>
                <a:ext cx="739775" cy="4763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62" name="Text Box 24">
                <a:extLst>
                  <a:ext uri="{FF2B5EF4-FFF2-40B4-BE49-F238E27FC236}">
                    <a16:creationId xmlns:a16="http://schemas.microsoft.com/office/drawing/2014/main" id="{B20ABC65-4672-28A7-4EDA-FE02CAAF8C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6404" y="5810341"/>
                <a:ext cx="2588495" cy="400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 dirty="0" err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Microsporidia</a:t>
                </a:r>
                <a:r>
                  <a:rPr lang="cs-CZ" altLang="cs-CZ" sz="2000" dirty="0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, </a:t>
                </a:r>
                <a:r>
                  <a:rPr lang="cs-CZ" altLang="cs-CZ" sz="2000" dirty="0" err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Rozellida</a:t>
                </a:r>
                <a:r>
                  <a:rPr lang="cs-CZ" altLang="cs-CZ" sz="2000" dirty="0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 </a:t>
                </a:r>
              </a:p>
            </p:txBody>
          </p:sp>
          <p:sp>
            <p:nvSpPr>
              <p:cNvPr id="63" name="Text Box 43">
                <a:extLst>
                  <a:ext uri="{FF2B5EF4-FFF2-40B4-BE49-F238E27FC236}">
                    <a16:creationId xmlns:a16="http://schemas.microsoft.com/office/drawing/2014/main" id="{8941EC1D-4683-66BC-A0D2-D5A606D9CC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950" y="6165850"/>
                <a:ext cx="12382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Holofungi</a:t>
                </a:r>
              </a:p>
            </p:txBody>
          </p:sp>
          <p:sp>
            <p:nvSpPr>
              <p:cNvPr id="28672" name="Line 10">
                <a:extLst>
                  <a:ext uri="{FF2B5EF4-FFF2-40B4-BE49-F238E27FC236}">
                    <a16:creationId xmlns:a16="http://schemas.microsoft.com/office/drawing/2014/main" id="{EAED29D5-23A2-FC72-C357-15D4F4029C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66900" y="1330402"/>
                <a:ext cx="1292225" cy="793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28673" name="Line 10">
                <a:extLst>
                  <a:ext uri="{FF2B5EF4-FFF2-40B4-BE49-F238E27FC236}">
                    <a16:creationId xmlns:a16="http://schemas.microsoft.com/office/drawing/2014/main" id="{46D35927-26F2-B4D6-2B65-984C9D405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92250" y="1343102"/>
                <a:ext cx="14288" cy="2255807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28676" name="Line 4">
                <a:extLst>
                  <a:ext uri="{FF2B5EF4-FFF2-40B4-BE49-F238E27FC236}">
                    <a16:creationId xmlns:a16="http://schemas.microsoft.com/office/drawing/2014/main" id="{C3AA1F34-05DA-2D7F-CE0E-8FE6576F49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5263" y="1344690"/>
                <a:ext cx="228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28677" name="Line 10">
                <a:extLst>
                  <a:ext uri="{FF2B5EF4-FFF2-40B4-BE49-F238E27FC236}">
                    <a16:creationId xmlns:a16="http://schemas.microsoft.com/office/drawing/2014/main" id="{D3F4FD01-4C96-58F6-DC05-6316A55EB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66900" y="1924119"/>
                <a:ext cx="558800" cy="4763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28678" name="Line 10">
                <a:extLst>
                  <a:ext uri="{FF2B5EF4-FFF2-40B4-BE49-F238E27FC236}">
                    <a16:creationId xmlns:a16="http://schemas.microsoft.com/office/drawing/2014/main" id="{C683AFAF-BF9F-C615-0618-53CC226FB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76425" y="1331990"/>
                <a:ext cx="9525" cy="596892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28680" name="Line 10">
                <a:extLst>
                  <a:ext uri="{FF2B5EF4-FFF2-40B4-BE49-F238E27FC236}">
                    <a16:creationId xmlns:a16="http://schemas.microsoft.com/office/drawing/2014/main" id="{48D295FE-3F21-401B-23A8-6D59FA423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8463" y="1612973"/>
                <a:ext cx="230187" cy="4763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28682" name="Rectangle 34">
                <a:extLst>
                  <a:ext uri="{FF2B5EF4-FFF2-40B4-BE49-F238E27FC236}">
                    <a16:creationId xmlns:a16="http://schemas.microsoft.com/office/drawing/2014/main" id="{5DCE873A-9A82-8D7A-DE60-6F545FE9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093" y="1716974"/>
                <a:ext cx="1646238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Syssomonas</a:t>
                </a:r>
                <a:endParaRPr lang="cs-CZ" altLang="cs-CZ" sz="2000" i="1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8683" name="Line 4">
                <a:extLst>
                  <a:ext uri="{FF2B5EF4-FFF2-40B4-BE49-F238E27FC236}">
                    <a16:creationId xmlns:a16="http://schemas.microsoft.com/office/drawing/2014/main" id="{B8B94252-643B-88CC-4FF5-B5DEF95AF4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7913" y="2546410"/>
                <a:ext cx="228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cxnSp>
            <p:nvCxnSpPr>
              <p:cNvPr id="28684" name="Přímá spojovací čára 133">
                <a:extLst>
                  <a:ext uri="{FF2B5EF4-FFF2-40B4-BE49-F238E27FC236}">
                    <a16:creationId xmlns:a16="http://schemas.microsoft.com/office/drawing/2014/main" id="{C2B0CD15-6A55-B409-46D3-4647B8B03F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87625" y="2238439"/>
                <a:ext cx="0" cy="581017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85" name="Přímá spojovací čára 142">
                <a:extLst>
                  <a:ext uri="{FF2B5EF4-FFF2-40B4-BE49-F238E27FC236}">
                    <a16:creationId xmlns:a16="http://schemas.microsoft.com/office/drawing/2014/main" id="{BEFEA161-DE6E-31AA-ABDB-76E4AFF787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576513" y="2819456"/>
                <a:ext cx="852487" cy="4763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96" name="Rectangle 34">
                <a:extLst>
                  <a:ext uri="{FF2B5EF4-FFF2-40B4-BE49-F238E27FC236}">
                    <a16:creationId xmlns:a16="http://schemas.microsoft.com/office/drawing/2014/main" id="{91CA687B-5E0A-ABA0-3FB4-CD5362C7A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2377" y="2594354"/>
                <a:ext cx="1646238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Pigoraptor</a:t>
                </a:r>
                <a:endParaRPr lang="cs-CZ" altLang="cs-CZ" sz="2000" i="1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pic>
            <p:nvPicPr>
              <p:cNvPr id="28697" name="Obrázek 19">
                <a:extLst>
                  <a:ext uri="{FF2B5EF4-FFF2-40B4-BE49-F238E27FC236}">
                    <a16:creationId xmlns:a16="http://schemas.microsoft.com/office/drawing/2014/main" id="{1E4C0FA3-3886-E2EC-7F1E-943C795752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096275" y="1300903"/>
                <a:ext cx="595350" cy="127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98" name="Obrázek 20">
                <a:extLst>
                  <a:ext uri="{FF2B5EF4-FFF2-40B4-BE49-F238E27FC236}">
                    <a16:creationId xmlns:a16="http://schemas.microsoft.com/office/drawing/2014/main" id="{0C571929-6E03-1062-F00F-045A6E07EF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5040070" y="2031424"/>
                <a:ext cx="481043" cy="1459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Line 21">
              <a:extLst>
                <a:ext uri="{FF2B5EF4-FFF2-40B4-BE49-F238E27FC236}">
                  <a16:creationId xmlns:a16="http://schemas.microsoft.com/office/drawing/2014/main" id="{BFCF74D9-2D3A-E34F-644F-F6C8F66CC0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16088" y="6018213"/>
              <a:ext cx="609600" cy="0"/>
            </a:xfrm>
            <a:prstGeom prst="line">
              <a:avLst/>
            </a:prstGeom>
            <a:noFill/>
            <a:ln w="38100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12" name="Line 22">
              <a:extLst>
                <a:ext uri="{FF2B5EF4-FFF2-40B4-BE49-F238E27FC236}">
                  <a16:creationId xmlns:a16="http://schemas.microsoft.com/office/drawing/2014/main" id="{2E852873-3F5C-E0ED-E65A-BF844D34A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12913" y="6010275"/>
              <a:ext cx="3175" cy="503238"/>
            </a:xfrm>
            <a:prstGeom prst="line">
              <a:avLst/>
            </a:prstGeom>
            <a:noFill/>
            <a:ln w="38100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44CE54A3-D0CD-3059-0AA6-77ED6E31F0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4925" y="6259513"/>
              <a:ext cx="396875" cy="6350"/>
            </a:xfrm>
            <a:prstGeom prst="line">
              <a:avLst/>
            </a:prstGeom>
            <a:noFill/>
            <a:ln w="38100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14" name="Text Box 24">
              <a:extLst>
                <a:ext uri="{FF2B5EF4-FFF2-40B4-BE49-F238E27FC236}">
                  <a16:creationId xmlns:a16="http://schemas.microsoft.com/office/drawing/2014/main" id="{737EF0BE-1BF1-3A80-6BF2-C8B8C9A9D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9850" y="6130925"/>
              <a:ext cx="16557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Arial Narrow" panose="020B0606020202030204" pitchFamily="34" charset="0"/>
                </a:rPr>
                <a:t>Aphelida</a:t>
              </a:r>
            </a:p>
          </p:txBody>
        </p:sp>
      </p:grpSp>
      <p:sp>
        <p:nvSpPr>
          <p:cNvPr id="28674" name="Rectangle 2050">
            <a:extLst>
              <a:ext uri="{FF2B5EF4-FFF2-40B4-BE49-F238E27FC236}">
                <a16:creationId xmlns:a16="http://schemas.microsoft.com/office/drawing/2014/main" id="{A0859DB1-9FBF-EE15-CF33-DC8FA7981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Opisthokonta</a:t>
            </a:r>
            <a:r>
              <a:rPr lang="en-US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 – </a:t>
            </a: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příbuzenské vztahy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6D0EB0E-2205-4B6D-3A67-7959DC41C198}"/>
              </a:ext>
            </a:extLst>
          </p:cNvPr>
          <p:cNvSpPr/>
          <p:nvPr/>
        </p:nvSpPr>
        <p:spPr>
          <a:xfrm>
            <a:off x="1265238" y="877888"/>
            <a:ext cx="7635875" cy="3960812"/>
          </a:xfrm>
          <a:prstGeom prst="rect">
            <a:avLst/>
          </a:prstGeom>
          <a:solidFill>
            <a:srgbClr val="C00000">
              <a:alpha val="53000"/>
            </a:srgbClr>
          </a:solidFill>
          <a:ln w="76200" cap="rnd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A8C0E9D-6E38-C871-8014-93018B221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i="1" dirty="0" err="1">
                <a:solidFill>
                  <a:srgbClr val="FFFF66"/>
                </a:solidFill>
                <a:latin typeface="Berlin Sans FB" panose="020E0602020502020306" pitchFamily="34" charset="0"/>
              </a:rPr>
              <a:t>Corallochytrium</a:t>
            </a:r>
            <a:endParaRPr lang="cs-CZ" altLang="cs-CZ" sz="4400" i="1" dirty="0">
              <a:solidFill>
                <a:srgbClr val="FFFF66"/>
              </a:solidFill>
              <a:latin typeface="Berlin Sans FB" panose="020E0602020502020306" pitchFamily="34" charset="0"/>
            </a:endParaRPr>
          </a:p>
        </p:txBody>
      </p:sp>
      <p:sp>
        <p:nvSpPr>
          <p:cNvPr id="29699" name="Text Box 4">
            <a:extLst>
              <a:ext uri="{FF2B5EF4-FFF2-40B4-BE49-F238E27FC236}">
                <a16:creationId xmlns:a16="http://schemas.microsoft.com/office/drawing/2014/main" id="{33D59885-5C98-CECD-80F4-4F6F394E8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2400">
              <a:latin typeface="Arial Narrow" panose="020B0606020202030204" pitchFamily="34" charset="0"/>
            </a:endParaRPr>
          </a:p>
        </p:txBody>
      </p:sp>
      <p:sp>
        <p:nvSpPr>
          <p:cNvPr id="29700" name="Text Box 5">
            <a:extLst>
              <a:ext uri="{FF2B5EF4-FFF2-40B4-BE49-F238E27FC236}">
                <a16:creationId xmlns:a16="http://schemas.microsoft.com/office/drawing/2014/main" id="{79D5A79B-55CB-3B4E-2549-85A71EC41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2557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Arial Narrow" panose="020B0606020202030204" pitchFamily="34" charset="0"/>
            </a:endParaRPr>
          </a:p>
        </p:txBody>
      </p:sp>
      <p:sp>
        <p:nvSpPr>
          <p:cNvPr id="29701" name="Text Box 6">
            <a:extLst>
              <a:ext uri="{FF2B5EF4-FFF2-40B4-BE49-F238E27FC236}">
                <a16:creationId xmlns:a16="http://schemas.microsoft.com/office/drawing/2014/main" id="{DBAC4839-D947-8C90-D42E-E004DF7C1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762000"/>
            <a:ext cx="56689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200">
                <a:latin typeface="Arial Narrow" panose="020B0606020202030204" pitchFamily="34" charset="0"/>
              </a:rPr>
              <a:t> </a:t>
            </a:r>
            <a:r>
              <a:rPr lang="cs-CZ" altLang="cs-CZ" sz="2000">
                <a:latin typeface="Arial Narrow" panose="020B0606020202030204" pitchFamily="34" charset="0"/>
              </a:rPr>
              <a:t>Mořský saprofyt </a:t>
            </a:r>
            <a:r>
              <a:rPr lang="en-US" altLang="cs-CZ" sz="2000">
                <a:latin typeface="Arial Narrow" panose="020B0606020202030204" pitchFamily="34" charset="0"/>
              </a:rPr>
              <a:t>(jedin</a:t>
            </a:r>
            <a:r>
              <a:rPr lang="cs-CZ" altLang="cs-CZ" sz="2000">
                <a:latin typeface="Arial Narrow" panose="020B0606020202030204" pitchFamily="34" charset="0"/>
              </a:rPr>
              <a:t>ý druh </a:t>
            </a:r>
            <a:r>
              <a:rPr lang="cs-CZ" altLang="cs-CZ" sz="2000" i="1">
                <a:latin typeface="Arial Narrow" panose="020B0606020202030204" pitchFamily="34" charset="0"/>
              </a:rPr>
              <a:t>C. limacisporum</a:t>
            </a:r>
            <a:r>
              <a:rPr lang="en-US" altLang="cs-CZ" sz="2000">
                <a:latin typeface="Arial Narrow" panose="020B0606020202030204" pitchFamily="34" charset="0"/>
              </a:rPr>
              <a:t>) </a:t>
            </a:r>
            <a:r>
              <a:rPr lang="cs-CZ" altLang="cs-CZ" sz="2000">
                <a:latin typeface="Arial Narrow" panose="020B0606020202030204" pitchFamily="34" charset="0"/>
              </a:rPr>
              <a:t>izolovaný na korálových útesech v Indickém oceánu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latin typeface="Arial Narrow" panose="020B0606020202030204" pitchFamily="34" charset="0"/>
              </a:rPr>
              <a:t> Kulovité vegetativní buňky (a) (5-20 μm) se dělí a uvnitř vznikají dceřinné buňky - endospóry (b), které se uvolňují ven otvory v buněčné stěně mateřské buňky. Dceřinné buňky se pohybují jako améby (šipka na obr. B).  </a:t>
            </a:r>
          </a:p>
        </p:txBody>
      </p:sp>
      <p:pic>
        <p:nvPicPr>
          <p:cNvPr id="29702" name="Picture 0">
            <a:extLst>
              <a:ext uri="{FF2B5EF4-FFF2-40B4-BE49-F238E27FC236}">
                <a16:creationId xmlns:a16="http://schemas.microsoft.com/office/drawing/2014/main" id="{8BAE651B-EECE-89CB-9AAA-48B4310F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795963" y="762000"/>
            <a:ext cx="3328987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19946F37-FC4E-B535-C4CF-70DE88B0CDD9}"/>
              </a:ext>
            </a:extLst>
          </p:cNvPr>
          <p:cNvGrpSpPr/>
          <p:nvPr/>
        </p:nvGrpSpPr>
        <p:grpSpPr>
          <a:xfrm>
            <a:off x="126757" y="2928323"/>
            <a:ext cx="5235394" cy="3833192"/>
            <a:chOff x="126757" y="2928323"/>
            <a:chExt cx="5235394" cy="3833192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1C19C773-CD1D-A070-8F9C-E1ED4E80A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57" y="2928323"/>
              <a:ext cx="5235394" cy="3833192"/>
            </a:xfrm>
            <a:prstGeom prst="rect">
              <a:avLst/>
            </a:prstGeom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949F0517-7FEC-C03C-8E9F-A1F8D8E113FC}"/>
                </a:ext>
              </a:extLst>
            </p:cNvPr>
            <p:cNvSpPr/>
            <p:nvPr/>
          </p:nvSpPr>
          <p:spPr>
            <a:xfrm>
              <a:off x="251520" y="2928323"/>
              <a:ext cx="914400" cy="500677"/>
            </a:xfrm>
            <a:prstGeom prst="rect">
              <a:avLst/>
            </a:prstGeom>
            <a:solidFill>
              <a:srgbClr val="F4FA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4EC2C5AE-9D88-EDCE-A8B7-E78106D11126}"/>
                </a:ext>
              </a:extLst>
            </p:cNvPr>
            <p:cNvSpPr/>
            <p:nvPr/>
          </p:nvSpPr>
          <p:spPr>
            <a:xfrm>
              <a:off x="126757" y="4221088"/>
              <a:ext cx="412795" cy="500677"/>
            </a:xfrm>
            <a:prstGeom prst="rect">
              <a:avLst/>
            </a:prstGeom>
            <a:solidFill>
              <a:srgbClr val="F4FA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9A70EEBF-769C-8DDA-37E1-5213DF5C6ADA}"/>
              </a:ext>
            </a:extLst>
          </p:cNvPr>
          <p:cNvSpPr txBox="1"/>
          <p:nvPr/>
        </p:nvSpPr>
        <p:spPr>
          <a:xfrm>
            <a:off x="5383569" y="632465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Kozyczkowska</a:t>
            </a:r>
            <a:r>
              <a:rPr lang="cs-CZ" dirty="0"/>
              <a:t> a kol. 2021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>
            <a:extLst>
              <a:ext uri="{FF2B5EF4-FFF2-40B4-BE49-F238E27FC236}">
                <a16:creationId xmlns:a16="http://schemas.microsoft.com/office/drawing/2014/main" id="{05E0661D-2E8F-E193-3C8C-C93F05E2C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Ichtyosporea</a:t>
            </a:r>
            <a:endParaRPr lang="cs-CZ" altLang="cs-CZ" sz="3600" i="1" dirty="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2772" name="TextovéPole 6">
            <a:extLst>
              <a:ext uri="{FF2B5EF4-FFF2-40B4-BE49-F238E27FC236}">
                <a16:creationId xmlns:a16="http://schemas.microsoft.com/office/drawing/2014/main" id="{C9333F03-7685-2E6E-412B-E5E17C7DB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807614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 Narrow" panose="020B0606020202030204" pitchFamily="34" charset="0"/>
              </a:rPr>
              <a:t>Paraziti vodních živočichů, mnohobuněčná stadia (</a:t>
            </a:r>
            <a:r>
              <a:rPr lang="cs-CZ" altLang="cs-CZ" sz="2400" dirty="0" err="1">
                <a:latin typeface="Arial Narrow" panose="020B0606020202030204" pitchFamily="34" charset="0"/>
              </a:rPr>
              <a:t>coenocyty</a:t>
            </a:r>
            <a:r>
              <a:rPr lang="cs-CZ" altLang="cs-CZ" sz="2400" dirty="0">
                <a:latin typeface="Arial Narrow" panose="020B0606020202030204" pitchFamily="34" charset="0"/>
              </a:rPr>
              <a:t>) v životním cyklu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64BC9B-36F4-02E5-92C7-40CA06606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r="349"/>
          <a:stretch/>
        </p:blipFill>
        <p:spPr>
          <a:xfrm>
            <a:off x="3175" y="1373386"/>
            <a:ext cx="9140825" cy="55160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5B9611-52C1-C930-D7CD-358A6AB9503E}"/>
              </a:ext>
            </a:extLst>
          </p:cNvPr>
          <p:cNvSpPr txBox="1"/>
          <p:nvPr/>
        </p:nvSpPr>
        <p:spPr>
          <a:xfrm>
            <a:off x="36512" y="6485274"/>
            <a:ext cx="3004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>
                <a:solidFill>
                  <a:schemeClr val="tx2"/>
                </a:solidFill>
              </a:rPr>
              <a:t>Schabardina</a:t>
            </a:r>
            <a:r>
              <a:rPr lang="cs-CZ" sz="2000" dirty="0">
                <a:solidFill>
                  <a:schemeClr val="tx2"/>
                </a:solidFill>
              </a:rPr>
              <a:t> a kol. 2024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E7885C2A-56D2-8EEE-591F-0391653E6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000">
                <a:solidFill>
                  <a:srgbClr val="FFFF66"/>
                </a:solidFill>
                <a:latin typeface="Berlin Sans FB" panose="020E0602020502020306" pitchFamily="34" charset="0"/>
              </a:rPr>
              <a:t>Ichtyosporea </a:t>
            </a:r>
            <a:r>
              <a:rPr lang="cs-CZ" altLang="cs-CZ" sz="4000">
                <a:solidFill>
                  <a:srgbClr val="FFFF66"/>
                </a:solidFill>
                <a:latin typeface="Berlin Sans FB" panose="020E0602020502020306" pitchFamily="34" charset="0"/>
              </a:rPr>
              <a:t>– </a:t>
            </a:r>
            <a:r>
              <a:rPr lang="en-US" altLang="cs-CZ" sz="4000" i="1">
                <a:solidFill>
                  <a:srgbClr val="FFFF66"/>
                </a:solidFill>
                <a:latin typeface="Berlin Sans FB" panose="020E0602020502020306" pitchFamily="34" charset="0"/>
              </a:rPr>
              <a:t>I</a:t>
            </a:r>
            <a:r>
              <a:rPr lang="cs-CZ" altLang="cs-CZ" sz="4000" i="1">
                <a:solidFill>
                  <a:srgbClr val="FFFF66"/>
                </a:solidFill>
                <a:latin typeface="Berlin Sans FB" panose="020E0602020502020306" pitchFamily="34" charset="0"/>
              </a:rPr>
              <a:t>chthyophonus hoferi</a:t>
            </a:r>
          </a:p>
        </p:txBody>
      </p:sp>
      <p:pic>
        <p:nvPicPr>
          <p:cNvPr id="30723" name="Picture 5" descr="C:\Vlada\vyuka\Protistologie\Opisthokonta\16Ichthyophonus.tiff">
            <a:extLst>
              <a:ext uri="{FF2B5EF4-FFF2-40B4-BE49-F238E27FC236}">
                <a16:creationId xmlns:a16="http://schemas.microsoft.com/office/drawing/2014/main" id="{BDD2F9B3-4110-4E73-C815-43BA34986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50292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C:\Vlada\vyuka\Protistologie\Opisthokonta\ichthyop.gif">
            <a:extLst>
              <a:ext uri="{FF2B5EF4-FFF2-40B4-BE49-F238E27FC236}">
                <a16:creationId xmlns:a16="http://schemas.microsoft.com/office/drawing/2014/main" id="{784FF3C4-CFF0-4B65-1FD7-D065622A9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14613"/>
            <a:ext cx="13700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C:\Vlada\vyuka\Protistologie\Opisthokonta\ichthiophonusspore.jpg">
            <a:extLst>
              <a:ext uri="{FF2B5EF4-FFF2-40B4-BE49-F238E27FC236}">
                <a16:creationId xmlns:a16="http://schemas.microsoft.com/office/drawing/2014/main" id="{66080F8D-C1F6-A5AD-2687-B777AA7AA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4267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C:\Vlada\vyuka\Protistologie\Opisthokonta\ichthyophonus-tkan.gif">
            <a:extLst>
              <a:ext uri="{FF2B5EF4-FFF2-40B4-BE49-F238E27FC236}">
                <a16:creationId xmlns:a16="http://schemas.microsoft.com/office/drawing/2014/main" id="{619A95C1-67B6-56B2-6CF3-97E34086D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33528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9" descr="C:\Vlada\vyuka\Protistologie\Opisthokonta\Ichthyophonus-mikrospory.gif">
            <a:extLst>
              <a:ext uri="{FF2B5EF4-FFF2-40B4-BE49-F238E27FC236}">
                <a16:creationId xmlns:a16="http://schemas.microsoft.com/office/drawing/2014/main" id="{ECA4EAF8-C411-DF84-42DE-0D4137A9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91000"/>
            <a:ext cx="26828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10">
            <a:extLst>
              <a:ext uri="{FF2B5EF4-FFF2-40B4-BE49-F238E27FC236}">
                <a16:creationId xmlns:a16="http://schemas.microsoft.com/office/drawing/2014/main" id="{7109CA38-BD74-4E27-9496-748D75A3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815975"/>
            <a:ext cx="425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Arial Narrow" panose="020B0606020202030204" pitchFamily="34" charset="0"/>
              </a:rPr>
              <a:t>A</a:t>
            </a:r>
          </a:p>
        </p:txBody>
      </p:sp>
      <p:sp>
        <p:nvSpPr>
          <p:cNvPr id="30729" name="Text Box 11">
            <a:extLst>
              <a:ext uri="{FF2B5EF4-FFF2-40B4-BE49-F238E27FC236}">
                <a16:creationId xmlns:a16="http://schemas.microsoft.com/office/drawing/2014/main" id="{FD03A20B-66AE-53CF-1F44-350D2DACE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0" y="814388"/>
            <a:ext cx="425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30730" name="Text Box 12">
            <a:extLst>
              <a:ext uri="{FF2B5EF4-FFF2-40B4-BE49-F238E27FC236}">
                <a16:creationId xmlns:a16="http://schemas.microsoft.com/office/drawing/2014/main" id="{2FCECA20-4E49-9CE5-EC57-ED031112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67200"/>
            <a:ext cx="425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Arial Narrow" panose="020B0606020202030204" pitchFamily="34" charset="0"/>
              </a:rPr>
              <a:t>C</a:t>
            </a:r>
          </a:p>
        </p:txBody>
      </p:sp>
      <p:sp>
        <p:nvSpPr>
          <p:cNvPr id="30731" name="Text Box 13">
            <a:extLst>
              <a:ext uri="{FF2B5EF4-FFF2-40B4-BE49-F238E27FC236}">
                <a16:creationId xmlns:a16="http://schemas.microsoft.com/office/drawing/2014/main" id="{CDA3C8B5-8B83-4303-6FC5-D984C2900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267200"/>
            <a:ext cx="425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Arial Narrow" panose="020B0606020202030204" pitchFamily="34" charset="0"/>
              </a:rPr>
              <a:t>D</a:t>
            </a:r>
          </a:p>
        </p:txBody>
      </p:sp>
      <p:sp>
        <p:nvSpPr>
          <p:cNvPr id="30732" name="Text Box 14">
            <a:extLst>
              <a:ext uri="{FF2B5EF4-FFF2-40B4-BE49-F238E27FC236}">
                <a16:creationId xmlns:a16="http://schemas.microsoft.com/office/drawing/2014/main" id="{AA33C773-C583-496D-2B2D-E8805A263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4206875"/>
            <a:ext cx="21336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 Narrow" panose="020B0606020202030204" pitchFamily="34" charset="0"/>
              </a:rPr>
              <a:t>A,B</a:t>
            </a:r>
            <a:r>
              <a:rPr lang="cs-CZ" altLang="cs-CZ" sz="2000">
                <a:latin typeface="Arial Narrow" panose="020B0606020202030204" pitchFamily="34" charset="0"/>
              </a:rPr>
              <a:t> - hyfy a sporangia ve tkáni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 Narrow" panose="020B0606020202030204" pitchFamily="34" charset="0"/>
              </a:rPr>
              <a:t>C</a:t>
            </a:r>
            <a:r>
              <a:rPr lang="cs-CZ" altLang="cs-CZ" sz="2000">
                <a:latin typeface="Arial Narrow" panose="020B0606020202030204" pitchFamily="34" charset="0"/>
              </a:rPr>
              <a:t> – mikrospory uvolněné ze sporangií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 Narrow" panose="020B0606020202030204" pitchFamily="34" charset="0"/>
              </a:rPr>
              <a:t>D</a:t>
            </a:r>
            <a:r>
              <a:rPr lang="cs-CZ" altLang="cs-CZ" sz="2000">
                <a:latin typeface="Arial Narrow" panose="020B0606020202030204" pitchFamily="34" charset="0"/>
              </a:rPr>
              <a:t> – klíčící mikrospora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A20BDA1-1629-678B-15D5-049654524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>
                <a:solidFill>
                  <a:srgbClr val="FFFF00"/>
                </a:solidFill>
                <a:latin typeface="Berlin Sans FB" panose="020E0602020502020306" pitchFamily="34" charset="0"/>
              </a:rPr>
              <a:t>Ichtyosporea </a:t>
            </a:r>
            <a:r>
              <a:rPr lang="cs-CZ" altLang="cs-CZ" sz="3600">
                <a:solidFill>
                  <a:srgbClr val="FFFF00"/>
                </a:solidFill>
                <a:latin typeface="Berlin Sans FB" panose="020E0602020502020306" pitchFamily="34" charset="0"/>
              </a:rPr>
              <a:t>– </a:t>
            </a:r>
            <a:r>
              <a:rPr lang="cs-CZ" altLang="cs-CZ" sz="3600" i="1">
                <a:solidFill>
                  <a:srgbClr val="FFFF00"/>
                </a:solidFill>
                <a:latin typeface="Berlin Sans FB" panose="020E0602020502020306" pitchFamily="34" charset="0"/>
              </a:rPr>
              <a:t>Caullerya mesnili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27A251EE-CDF7-4F7C-F878-031CFA0B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268413"/>
            <a:ext cx="38385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BF5BFBD0-D5FC-2ADA-F442-B999C8FD7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268413"/>
            <a:ext cx="3873500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ovéPole 4">
            <a:extLst>
              <a:ext uri="{FF2B5EF4-FFF2-40B4-BE49-F238E27FC236}">
                <a16:creationId xmlns:a16="http://schemas.microsoft.com/office/drawing/2014/main" id="{015D9EF1-6417-BC23-E982-95550267E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981700"/>
            <a:ext cx="2757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Shluky spor v epitelu střeva</a:t>
            </a:r>
          </a:p>
        </p:txBody>
      </p:sp>
      <p:sp>
        <p:nvSpPr>
          <p:cNvPr id="31750" name="TextovéPole 5">
            <a:extLst>
              <a:ext uri="{FF2B5EF4-FFF2-40B4-BE49-F238E27FC236}">
                <a16:creationId xmlns:a16="http://schemas.microsoft.com/office/drawing/2014/main" id="{3D0D924D-C77C-DD37-8572-E8152D4C3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949950"/>
            <a:ext cx="1704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Jednotlivé spory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31F35834-71EF-1DC3-1FB3-B92F9D1E0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Opisthokonta </a:t>
            </a:r>
            <a:r>
              <a:rPr lang="en-US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– </a:t>
            </a: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zadní bičík</a:t>
            </a:r>
          </a:p>
        </p:txBody>
      </p:sp>
      <p:pic>
        <p:nvPicPr>
          <p:cNvPr id="6147" name="Picture 5" descr="chyzoo">
            <a:extLst>
              <a:ext uri="{FF2B5EF4-FFF2-40B4-BE49-F238E27FC236}">
                <a16:creationId xmlns:a16="http://schemas.microsoft.com/office/drawing/2014/main" id="{A27AC495-C001-B2FE-4151-4E7E37924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r="10936"/>
          <a:stretch>
            <a:fillRect/>
          </a:stretch>
        </p:blipFill>
        <p:spPr bwMode="auto">
          <a:xfrm>
            <a:off x="6015038" y="3846513"/>
            <a:ext cx="3128962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13">
            <a:extLst>
              <a:ext uri="{FF2B5EF4-FFF2-40B4-BE49-F238E27FC236}">
                <a16:creationId xmlns:a16="http://schemas.microsoft.com/office/drawing/2014/main" id="{2BE95767-F2FA-ED98-342D-97F3FD818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990600"/>
            <a:ext cx="57245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>
                <a:latin typeface="Arial Narrow" panose="020B0606020202030204" pitchFamily="34" charset="0"/>
              </a:rPr>
              <a:t> Eukaryota se dvěma bazálními tělísky a jedním nahým zadním bičíkem.</a:t>
            </a:r>
          </a:p>
        </p:txBody>
      </p:sp>
      <p:pic>
        <p:nvPicPr>
          <p:cNvPr id="6149" name="Picture 16" descr="C:\Vlada\vyuka\Protistologie\Opisthokonta\spora-chytridiomycet-vodorovne.jpg">
            <a:extLst>
              <a:ext uri="{FF2B5EF4-FFF2-40B4-BE49-F238E27FC236}">
                <a16:creationId xmlns:a16="http://schemas.microsoft.com/office/drawing/2014/main" id="{E5F2B244-BE45-0B81-97F1-0BD90EC9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" b="1431"/>
          <a:stretch>
            <a:fillRect/>
          </a:stretch>
        </p:blipFill>
        <p:spPr bwMode="auto">
          <a:xfrm>
            <a:off x="6019800" y="1506538"/>
            <a:ext cx="312420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7">
            <a:extLst>
              <a:ext uri="{FF2B5EF4-FFF2-40B4-BE49-F238E27FC236}">
                <a16:creationId xmlns:a16="http://schemas.microsoft.com/office/drawing/2014/main" id="{B11370F9-EAE3-2113-F1EF-B214D5C0A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0" y="1143000"/>
            <a:ext cx="3429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900" i="1">
                <a:latin typeface="Arial Narrow" panose="020B0606020202030204" pitchFamily="34" charset="0"/>
              </a:rPr>
              <a:t>U hub pouze u spor chytridiomycet</a:t>
            </a:r>
          </a:p>
        </p:txBody>
      </p:sp>
      <p:pic>
        <p:nvPicPr>
          <p:cNvPr id="6151" name="Picture 1">
            <a:extLst>
              <a:ext uri="{FF2B5EF4-FFF2-40B4-BE49-F238E27FC236}">
                <a16:creationId xmlns:a16="http://schemas.microsoft.com/office/drawing/2014/main" id="{24D50D73-B881-77E0-075A-4E862CC6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23717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17">
            <a:extLst>
              <a:ext uri="{FF2B5EF4-FFF2-40B4-BE49-F238E27FC236}">
                <a16:creationId xmlns:a16="http://schemas.microsoft.com/office/drawing/2014/main" id="{627273CA-2A01-3F23-EEAE-5C81A3DBE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87575"/>
            <a:ext cx="5857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i="1">
                <a:latin typeface="Arial Narrow" panose="020B0606020202030204" pitchFamily="34" charset="0"/>
              </a:rPr>
              <a:t>Živočichové </a:t>
            </a:r>
            <a:r>
              <a:rPr lang="en-US" altLang="cs-CZ" sz="2000" i="1">
                <a:latin typeface="Arial Narrow" panose="020B0606020202030204" pitchFamily="34" charset="0"/>
              </a:rPr>
              <a:t> maj</a:t>
            </a:r>
            <a:r>
              <a:rPr lang="cs-CZ" altLang="cs-CZ" sz="2000" i="1">
                <a:latin typeface="Arial Narrow" panose="020B0606020202030204" pitchFamily="34" charset="0"/>
              </a:rPr>
              <a:t>í bičíky zachovány u</a:t>
            </a:r>
            <a:r>
              <a:rPr lang="en-US" altLang="cs-CZ" sz="2000" i="1">
                <a:latin typeface="Arial Narrow" panose="020B0606020202030204" pitchFamily="34" charset="0"/>
              </a:rPr>
              <a:t> spermi</a:t>
            </a:r>
            <a:r>
              <a:rPr lang="cs-CZ" altLang="cs-CZ" sz="2000" i="1">
                <a:latin typeface="Arial Narrow" panose="020B0606020202030204" pitchFamily="34" charset="0"/>
              </a:rPr>
              <a:t>í</a:t>
            </a:r>
            <a:r>
              <a:rPr lang="en-US" altLang="cs-CZ" sz="2000" i="1">
                <a:latin typeface="Arial Narrow" panose="020B0606020202030204" pitchFamily="34" charset="0"/>
              </a:rPr>
              <a:t>, </a:t>
            </a:r>
            <a:r>
              <a:rPr lang="cs-CZ" altLang="cs-CZ" sz="2000" i="1">
                <a:latin typeface="Arial Narrow" panose="020B0606020202030204" pitchFamily="34" charset="0"/>
              </a:rPr>
              <a:t>choanocytů hub, plaménkových buněk, řasinkového epitelu aj.</a:t>
            </a:r>
          </a:p>
        </p:txBody>
      </p:sp>
      <p:sp>
        <p:nvSpPr>
          <p:cNvPr id="6153" name="TextovéPole 10">
            <a:extLst>
              <a:ext uri="{FF2B5EF4-FFF2-40B4-BE49-F238E27FC236}">
                <a16:creationId xmlns:a16="http://schemas.microsoft.com/office/drawing/2014/main" id="{9E1248DD-17E8-FA30-5978-722DE69A6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6488113"/>
            <a:ext cx="1092200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Choanocyt</a:t>
            </a:r>
          </a:p>
        </p:txBody>
      </p:sp>
      <p:pic>
        <p:nvPicPr>
          <p:cNvPr id="6154" name="Picture 12" descr="Male Fertility Treatments &amp;amp; Sperm Retrieval Process | SCRC">
            <a:extLst>
              <a:ext uri="{FF2B5EF4-FFF2-40B4-BE49-F238E27FC236}">
                <a16:creationId xmlns:a16="http://schemas.microsoft.com/office/drawing/2014/main" id="{CF0EF78A-9EB2-4A01-510E-372C2BCC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928938"/>
            <a:ext cx="260985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619579BE-86A8-B443-B0B6-D1B68CA9D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i="1">
                <a:solidFill>
                  <a:srgbClr val="FFFF66"/>
                </a:solidFill>
                <a:latin typeface="Berlin Sans FB" panose="020E0602020502020306" pitchFamily="34" charset="0"/>
              </a:rPr>
              <a:t>Capsaspora owczarzaki</a:t>
            </a:r>
          </a:p>
        </p:txBody>
      </p:sp>
      <p:pic>
        <p:nvPicPr>
          <p:cNvPr id="33795" name="Picture 3" descr="C:\Vlada\vyuka\Protistologie\Opisthokonta\Capsaspora.gif">
            <a:extLst>
              <a:ext uri="{FF2B5EF4-FFF2-40B4-BE49-F238E27FC236}">
                <a16:creationId xmlns:a16="http://schemas.microsoft.com/office/drawing/2014/main" id="{6A6D320B-EC41-C693-45D2-85973436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914400"/>
            <a:ext cx="30257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>
            <a:extLst>
              <a:ext uri="{FF2B5EF4-FFF2-40B4-BE49-F238E27FC236}">
                <a16:creationId xmlns:a16="http://schemas.microsoft.com/office/drawing/2014/main" id="{B77CCBB1-FC31-6165-F8F5-44AA4779B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981075"/>
            <a:ext cx="5715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Arial Narrow" panose="020B0606020202030204" pitchFamily="34" charset="0"/>
              </a:rPr>
              <a:t> Parazit plžů (</a:t>
            </a:r>
            <a:r>
              <a:rPr lang="cs-CZ" altLang="cs-CZ" sz="2400" i="1">
                <a:latin typeface="Arial Narrow" panose="020B0606020202030204" pitchFamily="34" charset="0"/>
              </a:rPr>
              <a:t>Biomphalaria glabrata</a:t>
            </a:r>
            <a:r>
              <a:rPr lang="cs-CZ" altLang="cs-CZ" sz="2400">
                <a:latin typeface="Arial Narrow" panose="020B0606020202030204" pitchFamily="34" charset="0"/>
              </a:rPr>
              <a:t>), vyskytuje se v hemolymfě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Arial Narrow" panose="020B0606020202030204" pitchFamily="34" charset="0"/>
              </a:rPr>
              <a:t> Může hrát roli při rezistenci plžů k larvám motolic – plži, u kterých byly prvoci nalezeni byly více rezistentní a bylo pozorováno, jak </a:t>
            </a:r>
            <a:r>
              <a:rPr lang="cs-CZ" altLang="cs-CZ" sz="2400" i="1">
                <a:latin typeface="Arial Narrow" panose="020B0606020202030204" pitchFamily="34" charset="0"/>
              </a:rPr>
              <a:t>Capsaspora</a:t>
            </a:r>
            <a:r>
              <a:rPr lang="cs-CZ" altLang="cs-CZ" sz="2400">
                <a:latin typeface="Arial Narrow" panose="020B0606020202030204" pitchFamily="34" charset="0"/>
              </a:rPr>
              <a:t> žere larvu motolice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Arial Narrow" panose="020B0606020202030204" pitchFamily="34" charset="0"/>
              </a:rPr>
              <a:t> Vytváří mnohobuněčná stadia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2BB13DB8-A61D-D862-EEEF-A458D94D7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800600"/>
            <a:ext cx="2895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</a:rPr>
              <a:t>N – jádro, G – fagozóm, P - pseudopodium</a:t>
            </a:r>
            <a:r>
              <a:rPr lang="cs-CZ" altLang="cs-CZ" sz="240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3798" name="Picture 1">
            <a:extLst>
              <a:ext uri="{FF2B5EF4-FFF2-40B4-BE49-F238E27FC236}">
                <a16:creationId xmlns:a16="http://schemas.microsoft.com/office/drawing/2014/main" id="{DBA40B52-9F97-C7AF-B244-EF7ADBD3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2957513"/>
            <a:ext cx="15113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 descr="Fig_4">
            <a:extLst>
              <a:ext uri="{FF2B5EF4-FFF2-40B4-BE49-F238E27FC236}">
                <a16:creationId xmlns:a16="http://schemas.microsoft.com/office/drawing/2014/main" id="{AEE0CD4B-9C06-C8C3-0E67-88F58855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1" b="9268"/>
          <a:stretch>
            <a:fillRect/>
          </a:stretch>
        </p:blipFill>
        <p:spPr bwMode="auto">
          <a:xfrm>
            <a:off x="3319463" y="4149725"/>
            <a:ext cx="55721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>
            <a:extLst>
              <a:ext uri="{FF2B5EF4-FFF2-40B4-BE49-F238E27FC236}">
                <a16:creationId xmlns:a16="http://schemas.microsoft.com/office/drawing/2014/main" id="{1D93274E-4AF4-9E23-2D7C-1C4FB4BE0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9144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>
            <a:extLst>
              <a:ext uri="{FF2B5EF4-FFF2-40B4-BE49-F238E27FC236}">
                <a16:creationId xmlns:a16="http://schemas.microsoft.com/office/drawing/2014/main" id="{8D17C7F9-27F4-9F6D-DE36-FF1745298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i="1">
                <a:solidFill>
                  <a:srgbClr val="FFFF66"/>
                </a:solidFill>
                <a:latin typeface="Berlin Sans FB" panose="020E0602020502020306" pitchFamily="34" charset="0"/>
              </a:rPr>
              <a:t>Pigoraptor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A3B963D5-ACBE-800C-6661-1868607B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991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Arial Narrow" panose="020B0606020202030204" pitchFamily="34" charset="0"/>
              </a:rPr>
              <a:t> Opisthokontní bičíkovec občas vytvářející tenká filopodia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Arial Narrow" panose="020B0606020202030204" pitchFamily="34" charset="0"/>
              </a:rPr>
              <a:t> Izolován ve sladkovodních nádržích ve Vietnamu a Chile</a:t>
            </a:r>
            <a:endParaRPr lang="cs-CZ" altLang="cs-CZ" sz="2400" i="1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400" i="1">
                <a:latin typeface="Arial Narrow" panose="020B0606020202030204" pitchFamily="34" charset="0"/>
              </a:rPr>
              <a:t> </a:t>
            </a:r>
            <a:r>
              <a:rPr lang="cs-CZ" altLang="cs-CZ" sz="2400">
                <a:latin typeface="Arial Narrow" panose="020B0606020202030204" pitchFamily="34" charset="0"/>
              </a:rPr>
              <a:t>Eukaryovorní predátor fagocytující bodonidy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Arial Narrow" panose="020B0606020202030204" pitchFamily="34" charset="0"/>
              </a:rPr>
              <a:t> Dva popsané druhy </a:t>
            </a:r>
            <a:r>
              <a:rPr lang="cs-CZ" altLang="cs-CZ" sz="2400" i="1">
                <a:latin typeface="Arial Narrow" panose="020B0606020202030204" pitchFamily="34" charset="0"/>
              </a:rPr>
              <a:t>P. vietamica </a:t>
            </a:r>
            <a:r>
              <a:rPr lang="cs-CZ" altLang="cs-CZ" sz="2400">
                <a:latin typeface="Arial Narrow" panose="020B0606020202030204" pitchFamily="34" charset="0"/>
              </a:rPr>
              <a:t>a </a:t>
            </a:r>
            <a:r>
              <a:rPr lang="cs-CZ" altLang="cs-CZ" sz="2400" i="1">
                <a:latin typeface="Arial Narrow" panose="020B0606020202030204" pitchFamily="34" charset="0"/>
              </a:rPr>
              <a:t>P. chileana</a:t>
            </a:r>
            <a:endParaRPr lang="cs-CZ" altLang="cs-CZ" sz="240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cs-CZ" altLang="cs-CZ" sz="240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E0DB367C-772D-5A08-A2A8-10504DF01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Choanoflagellata</a:t>
            </a:r>
          </a:p>
        </p:txBody>
      </p:sp>
      <p:pic>
        <p:nvPicPr>
          <p:cNvPr id="36867" name="Picture 8" descr="C:\Documents and Settings\host\Plocha\Vlada\Opisthokonta\Choano1upr.gif">
            <a:extLst>
              <a:ext uri="{FF2B5EF4-FFF2-40B4-BE49-F238E27FC236}">
                <a16:creationId xmlns:a16="http://schemas.microsoft.com/office/drawing/2014/main" id="{37CC2688-1837-3B85-3F9F-BE377F3D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8036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Line 10">
            <a:extLst>
              <a:ext uri="{FF2B5EF4-FFF2-40B4-BE49-F238E27FC236}">
                <a16:creationId xmlns:a16="http://schemas.microsoft.com/office/drawing/2014/main" id="{FBE60804-D5DB-A163-185E-CCC6E1C5DD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0800" y="6019800"/>
            <a:ext cx="1447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69" name="Text Box 11">
            <a:extLst>
              <a:ext uri="{FF2B5EF4-FFF2-40B4-BE49-F238E27FC236}">
                <a16:creationId xmlns:a16="http://schemas.microsoft.com/office/drawing/2014/main" id="{43F4B133-BF58-D643-3B97-C5142FE72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095875"/>
            <a:ext cx="4433888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Protoplast – vlastní buňka, živá hmota</a:t>
            </a:r>
            <a:endParaRPr lang="en-US" altLang="cs-CZ" sz="2400">
              <a:latin typeface="Arial Narrow" panose="020B0606020202030204" pitchFamily="34" charset="0"/>
            </a:endParaRPr>
          </a:p>
        </p:txBody>
      </p:sp>
      <p:sp>
        <p:nvSpPr>
          <p:cNvPr id="36870" name="Line 12">
            <a:extLst>
              <a:ext uri="{FF2B5EF4-FFF2-40B4-BE49-F238E27FC236}">
                <a16:creationId xmlns:a16="http://schemas.microsoft.com/office/drawing/2014/main" id="{9F3E4A3B-30D9-58D8-4A24-3B0E7E2C17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5334000"/>
            <a:ext cx="17526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1" name="Text Box 13">
            <a:extLst>
              <a:ext uri="{FF2B5EF4-FFF2-40B4-BE49-F238E27FC236}">
                <a16:creationId xmlns:a16="http://schemas.microsoft.com/office/drawing/2014/main" id="{049549DB-3844-45EB-E19B-42C29E560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603875"/>
            <a:ext cx="5014913" cy="11969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Periplast – neživé obaly buňky. Organická théka nebo křemičitá lorika. Na nich jsou taxonomicky důležité znaky.  </a:t>
            </a:r>
            <a:endParaRPr lang="en-US" altLang="cs-CZ" sz="2400">
              <a:latin typeface="Arial Narrow" panose="020B0606020202030204" pitchFamily="34" charset="0"/>
            </a:endParaRPr>
          </a:p>
        </p:txBody>
      </p:sp>
      <p:sp>
        <p:nvSpPr>
          <p:cNvPr id="36872" name="AutoShape 15">
            <a:extLst>
              <a:ext uri="{FF2B5EF4-FFF2-40B4-BE49-F238E27FC236}">
                <a16:creationId xmlns:a16="http://schemas.microsoft.com/office/drawing/2014/main" id="{739B7C6A-F788-B9F3-6B76-E3C580AD54E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05000" y="1066800"/>
            <a:ext cx="1295400" cy="3505200"/>
          </a:xfrm>
          <a:prstGeom prst="curvedRightArrow">
            <a:avLst>
              <a:gd name="adj1" fmla="val 21672"/>
              <a:gd name="adj2" fmla="val 122917"/>
              <a:gd name="adj3" fmla="val 36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 Narrow" panose="020B0606020202030204" pitchFamily="34" charset="0"/>
            </a:endParaRPr>
          </a:p>
        </p:txBody>
      </p:sp>
      <p:sp>
        <p:nvSpPr>
          <p:cNvPr id="36873" name="Text Box 16">
            <a:extLst>
              <a:ext uri="{FF2B5EF4-FFF2-40B4-BE49-F238E27FC236}">
                <a16:creationId xmlns:a16="http://schemas.microsoft.com/office/drawing/2014/main" id="{F74C07D8-CCD1-6585-B623-029DFAC3D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76400"/>
            <a:ext cx="145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Proud</a:t>
            </a:r>
            <a:r>
              <a:rPr lang="cs-CZ" altLang="cs-CZ" sz="2400">
                <a:latin typeface="Arial Narrow" panose="020B0606020202030204" pitchFamily="34" charset="0"/>
              </a:rPr>
              <a:t> </a:t>
            </a: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vody</a:t>
            </a:r>
            <a:endParaRPr lang="en-US" altLang="cs-CZ" sz="240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6874" name="Text Box 17">
            <a:extLst>
              <a:ext uri="{FF2B5EF4-FFF2-40B4-BE49-F238E27FC236}">
                <a16:creationId xmlns:a16="http://schemas.microsoft.com/office/drawing/2014/main" id="{6DB675FF-E63F-A75E-5CF4-C7D5B6067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2398713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L</a:t>
            </a:r>
            <a:endParaRPr lang="en-US" altLang="cs-CZ" sz="240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6875" name="Text Box 19">
            <a:extLst>
              <a:ext uri="{FF2B5EF4-FFF2-40B4-BE49-F238E27FC236}">
                <a16:creationId xmlns:a16="http://schemas.microsoft.com/office/drawing/2014/main" id="{222FDFF8-1B88-B9A2-BDC5-3676B10F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B</a:t>
            </a:r>
            <a:endParaRPr lang="en-US" altLang="cs-CZ" sz="240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6876" name="Text Box 20">
            <a:extLst>
              <a:ext uri="{FF2B5EF4-FFF2-40B4-BE49-F238E27FC236}">
                <a16:creationId xmlns:a16="http://schemas.microsoft.com/office/drawing/2014/main" id="{604BFC5C-7094-94B2-FF38-D32182100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071688"/>
            <a:ext cx="36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C</a:t>
            </a:r>
            <a:endParaRPr lang="en-US" altLang="cs-CZ" sz="240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6877" name="Text Box 21">
            <a:extLst>
              <a:ext uri="{FF2B5EF4-FFF2-40B4-BE49-F238E27FC236}">
                <a16:creationId xmlns:a16="http://schemas.microsoft.com/office/drawing/2014/main" id="{94E07CBD-E107-33CA-486E-3E7F2565A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715000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Pv</a:t>
            </a:r>
            <a:endParaRPr lang="en-US" altLang="cs-CZ" sz="240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36878" name="Picture 25" descr="C:\Vlada\vyuka\Protistologie\Opisthokonta\choanoflagelát.jpg">
            <a:extLst>
              <a:ext uri="{FF2B5EF4-FFF2-40B4-BE49-F238E27FC236}">
                <a16:creationId xmlns:a16="http://schemas.microsoft.com/office/drawing/2014/main" id="{DCCACBF4-5B96-9382-26A3-1F7D4F2C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533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6" descr="C:\Vlada\vyuka\Protistologie\Opisthokonta\choanoflagelat2.jpg">
            <a:extLst>
              <a:ext uri="{FF2B5EF4-FFF2-40B4-BE49-F238E27FC236}">
                <a16:creationId xmlns:a16="http://schemas.microsoft.com/office/drawing/2014/main" id="{D1F773D3-1A34-2E58-F3AD-F16F6232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03613"/>
            <a:ext cx="1600200" cy="15287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27" descr="C:\Vlada\vyuka\Protistologie\Opisthokonta\choanoflagelat3.jpg">
            <a:extLst>
              <a:ext uri="{FF2B5EF4-FFF2-40B4-BE49-F238E27FC236}">
                <a16:creationId xmlns:a16="http://schemas.microsoft.com/office/drawing/2014/main" id="{EE9C4870-D729-05AA-5DDB-9C3857CCE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62000"/>
            <a:ext cx="1217613" cy="1295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1" name="Line 29">
            <a:extLst>
              <a:ext uri="{FF2B5EF4-FFF2-40B4-BE49-F238E27FC236}">
                <a16:creationId xmlns:a16="http://schemas.microsoft.com/office/drawing/2014/main" id="{E7189999-3144-520C-5C08-4A32EB4507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58000" y="2895600"/>
            <a:ext cx="685800" cy="609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82" name="Line 32">
            <a:extLst>
              <a:ext uri="{FF2B5EF4-FFF2-40B4-BE49-F238E27FC236}">
                <a16:creationId xmlns:a16="http://schemas.microsoft.com/office/drawing/2014/main" id="{C841AD22-4E61-E680-93D8-2A5E20ADE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2057400"/>
            <a:ext cx="304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6883" name="Picture 8" descr="http://www.tolweb.org/tree/ToLimages/choanodiagram3.1.jpg">
            <a:extLst>
              <a:ext uri="{FF2B5EF4-FFF2-40B4-BE49-F238E27FC236}">
                <a16:creationId xmlns:a16="http://schemas.microsoft.com/office/drawing/2014/main" id="{498C24A5-B37D-F0BB-0526-1174A76ED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0350" cy="19732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86BC51C-A53C-E07A-BA4C-8AE5839C2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Craspedida (Saplingoecidae)</a:t>
            </a:r>
          </a:p>
        </p:txBody>
      </p:sp>
      <p:pic>
        <p:nvPicPr>
          <p:cNvPr id="37891" name="Picture 32" descr="C:\Vlada\vyuka\Protistologie\Opisthokonta\codonocladiumcandelabrum_ekw.jpg">
            <a:extLst>
              <a:ext uri="{FF2B5EF4-FFF2-40B4-BE49-F238E27FC236}">
                <a16:creationId xmlns:a16="http://schemas.microsoft.com/office/drawing/2014/main" id="{1B1D9B4E-754C-DD8D-C188-0B236871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34210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36">
            <a:extLst>
              <a:ext uri="{FF2B5EF4-FFF2-40B4-BE49-F238E27FC236}">
                <a16:creationId xmlns:a16="http://schemas.microsoft.com/office/drawing/2014/main" id="{F5793D38-DCCA-C423-EA1F-04AE0A16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387475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66"/>
                </a:solidFill>
                <a:latin typeface="Arial Narrow" panose="020B0606020202030204" pitchFamily="34" charset="0"/>
              </a:rPr>
              <a:t>Codonocladium</a:t>
            </a:r>
            <a:endParaRPr lang="en-US" altLang="cs-CZ" sz="2400" i="1">
              <a:solidFill>
                <a:srgbClr val="FFFF66"/>
              </a:solidFill>
              <a:latin typeface="Arial Narrow" panose="020B0606020202030204" pitchFamily="34" charset="0"/>
            </a:endParaRPr>
          </a:p>
        </p:txBody>
      </p:sp>
      <p:sp>
        <p:nvSpPr>
          <p:cNvPr id="37893" name="Text Box 18">
            <a:extLst>
              <a:ext uri="{FF2B5EF4-FFF2-40B4-BE49-F238E27FC236}">
                <a16:creationId xmlns:a16="http://schemas.microsoft.com/office/drawing/2014/main" id="{478C3837-0A92-51EA-CFB7-D9F3F5DC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275" y="1341438"/>
            <a:ext cx="10350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66"/>
                </a:solidFill>
                <a:latin typeface="Arial Narrow" panose="020B0606020202030204" pitchFamily="34" charset="0"/>
              </a:rPr>
              <a:t>Monosiga</a:t>
            </a:r>
            <a:endParaRPr lang="en-US" altLang="cs-CZ" sz="2400" i="1">
              <a:solidFill>
                <a:srgbClr val="FFFF66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7894" name="Skupina 10">
            <a:extLst>
              <a:ext uri="{FF2B5EF4-FFF2-40B4-BE49-F238E27FC236}">
                <a16:creationId xmlns:a16="http://schemas.microsoft.com/office/drawing/2014/main" id="{6000362E-BDAF-2073-01A8-1D81CE2DFCCB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1911350"/>
            <a:ext cx="2519362" cy="4794250"/>
            <a:chOff x="1115616" y="1911686"/>
            <a:chExt cx="2520280" cy="4793914"/>
          </a:xfrm>
        </p:grpSpPr>
        <p:pic>
          <p:nvPicPr>
            <p:cNvPr id="37896" name="Picture 16" descr="C:\Documents and Settings\host\Plocha\Vlada\Opisthokonta\monosiga-phw.gif">
              <a:extLst>
                <a:ext uri="{FF2B5EF4-FFF2-40B4-BE49-F238E27FC236}">
                  <a16:creationId xmlns:a16="http://schemas.microsoft.com/office/drawing/2014/main" id="{AC833907-3525-A1E7-BA0A-104595B34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908" y="1917323"/>
              <a:ext cx="943006" cy="2220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29" descr="C:\Vlada\vyuka\Protistologie\Opisthokonta\Monosiga_s62_torchlaketow2_402.jpg">
              <a:extLst>
                <a:ext uri="{FF2B5EF4-FFF2-40B4-BE49-F238E27FC236}">
                  <a16:creationId xmlns:a16="http://schemas.microsoft.com/office/drawing/2014/main" id="{3B9D2DB0-7569-FDC1-17EA-24C7715E3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194502"/>
              <a:ext cx="2520280" cy="2511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37" descr="C:\Documents and Settings\host\Plocha\Vlada\Opisthokonta\choanoflagellate_atw.jpg">
              <a:extLst>
                <a:ext uri="{FF2B5EF4-FFF2-40B4-BE49-F238E27FC236}">
                  <a16:creationId xmlns:a16="http://schemas.microsoft.com/office/drawing/2014/main" id="{58948DF8-00F5-BD30-A260-4F317994A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25"/>
            <a:stretch>
              <a:fillRect/>
            </a:stretch>
          </p:blipFill>
          <p:spPr bwMode="auto">
            <a:xfrm>
              <a:off x="2084457" y="1911686"/>
              <a:ext cx="1547563" cy="2230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5" name="TextovéPole 14">
            <a:extLst>
              <a:ext uri="{FF2B5EF4-FFF2-40B4-BE49-F238E27FC236}">
                <a16:creationId xmlns:a16="http://schemas.microsoft.com/office/drawing/2014/main" id="{41311A8C-BAA3-0652-EBE1-F424F8427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08050"/>
            <a:ext cx="8759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Bez anorganických lorik, přisedlá, volně plovoucí i koloniální stádia (22 rodů).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84C7324-D3D6-5F71-A69E-A33F02913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Craspedida – </a:t>
            </a:r>
            <a:r>
              <a:rPr lang="cs-CZ" altLang="cs-CZ" sz="4400" i="1">
                <a:solidFill>
                  <a:srgbClr val="FFFF66"/>
                </a:solidFill>
                <a:latin typeface="Berlin Sans FB" panose="020E0602020502020306" pitchFamily="34" charset="0"/>
              </a:rPr>
              <a:t>Salpingoeca rosseta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1AFC2D3F-D26B-6BD8-B71A-F6F933E9E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5451475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>
            <a:extLst>
              <a:ext uri="{FF2B5EF4-FFF2-40B4-BE49-F238E27FC236}">
                <a16:creationId xmlns:a16="http://schemas.microsoft.com/office/drawing/2014/main" id="{9844E6B2-97F4-5342-4B66-0BC78C89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22986" r="4854"/>
          <a:stretch>
            <a:fillRect/>
          </a:stretch>
        </p:blipFill>
        <p:spPr bwMode="auto">
          <a:xfrm>
            <a:off x="5486400" y="3644900"/>
            <a:ext cx="13176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>
            <a:extLst>
              <a:ext uri="{FF2B5EF4-FFF2-40B4-BE49-F238E27FC236}">
                <a16:creationId xmlns:a16="http://schemas.microsoft.com/office/drawing/2014/main" id="{6D712332-DBF9-0D33-E1D2-1E0B3C71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7" r="13805"/>
          <a:stretch>
            <a:fillRect/>
          </a:stretch>
        </p:blipFill>
        <p:spPr bwMode="auto">
          <a:xfrm>
            <a:off x="6875463" y="3644900"/>
            <a:ext cx="12255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>
            <a:extLst>
              <a:ext uri="{FF2B5EF4-FFF2-40B4-BE49-F238E27FC236}">
                <a16:creationId xmlns:a16="http://schemas.microsoft.com/office/drawing/2014/main" id="{D3A5828D-498D-9705-F495-94C18AF2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0" t="22810" r="12907"/>
          <a:stretch>
            <a:fillRect/>
          </a:stretch>
        </p:blipFill>
        <p:spPr bwMode="auto">
          <a:xfrm>
            <a:off x="8172450" y="3644900"/>
            <a:ext cx="10080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ovéPole 6">
            <a:extLst>
              <a:ext uri="{FF2B5EF4-FFF2-40B4-BE49-F238E27FC236}">
                <a16:creationId xmlns:a16="http://schemas.microsoft.com/office/drawing/2014/main" id="{5F8C8CCC-F129-8E70-0AA5-4D00F7627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3182938"/>
            <a:ext cx="3144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   A                B               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91DB69-7165-B87C-EF0E-F27934C0A518}"/>
              </a:ext>
            </a:extLst>
          </p:cNvPr>
          <p:cNvSpPr txBox="1"/>
          <p:nvPr/>
        </p:nvSpPr>
        <p:spPr>
          <a:xfrm>
            <a:off x="5580063" y="981075"/>
            <a:ext cx="338455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cs typeface="+mn-cs"/>
              </a:rPr>
              <a:t>Tři jednobuněčná stádia. </a:t>
            </a:r>
          </a:p>
          <a:p>
            <a:pPr marL="457200" indent="-457200" eaLnBrk="1" hangingPunct="1">
              <a:buFontTx/>
              <a:buAutoNum type="alphaUcParenBoth"/>
              <a:defRPr/>
            </a:pPr>
            <a:r>
              <a:rPr lang="cs-CZ" dirty="0">
                <a:cs typeface="+mn-cs"/>
              </a:rPr>
              <a:t>Přisedlé</a:t>
            </a:r>
          </a:p>
          <a:p>
            <a:pPr marL="457200" indent="-457200" eaLnBrk="1" hangingPunct="1">
              <a:defRPr/>
            </a:pPr>
            <a:r>
              <a:rPr lang="cs-CZ" dirty="0">
                <a:cs typeface="+mn-cs"/>
              </a:rPr>
              <a:t>(B) pomalý plavec s dlouhým límcem</a:t>
            </a:r>
          </a:p>
          <a:p>
            <a:pPr marL="457200" indent="-457200" eaLnBrk="1" hangingPunct="1">
              <a:defRPr/>
            </a:pPr>
            <a:r>
              <a:rPr lang="cs-CZ" dirty="0">
                <a:cs typeface="+mn-cs"/>
              </a:rPr>
              <a:t>(C) rychlý plavec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D603CB04-23FD-D05E-E98B-21608829C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19288"/>
            <a:ext cx="3735388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9F68E331-5A84-B36B-42DA-7FA8B274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r="15250" b="21001"/>
          <a:stretch>
            <a:fillRect/>
          </a:stretch>
        </p:blipFill>
        <p:spPr bwMode="auto">
          <a:xfrm>
            <a:off x="5446713" y="4471988"/>
            <a:ext cx="36972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>
            <a:extLst>
              <a:ext uri="{FF2B5EF4-FFF2-40B4-BE49-F238E27FC236}">
                <a16:creationId xmlns:a16="http://schemas.microsoft.com/office/drawing/2014/main" id="{10821F9C-1FBE-CC26-BBD3-18BD9B0AF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5451475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FE743EE-C525-B5F1-F924-6E7CF7767732}"/>
              </a:ext>
            </a:extLst>
          </p:cNvPr>
          <p:cNvSpPr txBox="1"/>
          <p:nvPr/>
        </p:nvSpPr>
        <p:spPr>
          <a:xfrm>
            <a:off x="5508625" y="765175"/>
            <a:ext cx="33845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cs typeface="+mn-cs"/>
              </a:rPr>
              <a:t>Koloniální stádia. </a:t>
            </a:r>
          </a:p>
          <a:p>
            <a:pPr marL="457200" indent="-457200" eaLnBrk="1" hangingPunct="1">
              <a:buFontTx/>
              <a:buAutoNum type="alphaUcParenBoth"/>
              <a:defRPr/>
            </a:pPr>
            <a:r>
              <a:rPr lang="cs-CZ" dirty="0">
                <a:cs typeface="+mn-cs"/>
              </a:rPr>
              <a:t>Rozety</a:t>
            </a:r>
          </a:p>
          <a:p>
            <a:pPr marL="457200" indent="-457200" eaLnBrk="1" hangingPunct="1">
              <a:defRPr/>
            </a:pPr>
            <a:r>
              <a:rPr lang="cs-CZ" dirty="0">
                <a:cs typeface="+mn-cs"/>
              </a:rPr>
              <a:t>(B)  Řetízky</a:t>
            </a:r>
          </a:p>
        </p:txBody>
      </p:sp>
      <p:sp>
        <p:nvSpPr>
          <p:cNvPr id="39942" name="Rectangle 2">
            <a:extLst>
              <a:ext uri="{FF2B5EF4-FFF2-40B4-BE49-F238E27FC236}">
                <a16:creationId xmlns:a16="http://schemas.microsoft.com/office/drawing/2014/main" id="{319F2CD1-9F4D-826B-8BEF-1B09DF80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Craspedida – </a:t>
            </a:r>
            <a:r>
              <a:rPr lang="cs-CZ" altLang="cs-CZ" sz="4400" i="1">
                <a:solidFill>
                  <a:srgbClr val="FFFF66"/>
                </a:solidFill>
                <a:latin typeface="Berlin Sans FB" panose="020E0602020502020306" pitchFamily="34" charset="0"/>
              </a:rPr>
              <a:t>Salpingoeca rosseta</a:t>
            </a:r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EFD67254-90AA-E665-8A6E-8761B7EC7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/>
          <a:stretch>
            <a:fillRect/>
          </a:stretch>
        </p:blipFill>
        <p:spPr bwMode="auto">
          <a:xfrm>
            <a:off x="5454650" y="4608513"/>
            <a:ext cx="199866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>
            <a:extLst>
              <a:ext uri="{FF2B5EF4-FFF2-40B4-BE49-F238E27FC236}">
                <a16:creationId xmlns:a16="http://schemas.microsoft.com/office/drawing/2014/main" id="{B4D4BFB5-A9EB-5F31-191B-54AF5EE26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12672"/>
          <a:stretch>
            <a:fillRect/>
          </a:stretch>
        </p:blipFill>
        <p:spPr bwMode="auto">
          <a:xfrm>
            <a:off x="7464425" y="4606925"/>
            <a:ext cx="1814513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74EB837C-8B68-A7C8-2B60-1A4C8591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5451475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F458C80-0859-B938-EDFB-151CA9E585EC}"/>
              </a:ext>
            </a:extLst>
          </p:cNvPr>
          <p:cNvSpPr txBox="1"/>
          <p:nvPr/>
        </p:nvSpPr>
        <p:spPr>
          <a:xfrm>
            <a:off x="5508625" y="765175"/>
            <a:ext cx="33845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cs typeface="+mn-cs"/>
              </a:rPr>
              <a:t>Koloniální stádia. </a:t>
            </a:r>
          </a:p>
          <a:p>
            <a:pPr marL="457200" indent="-457200" eaLnBrk="1" hangingPunct="1">
              <a:buFontTx/>
              <a:buAutoNum type="alphaUcParenBoth"/>
              <a:defRPr/>
            </a:pPr>
            <a:r>
              <a:rPr lang="cs-CZ" dirty="0">
                <a:cs typeface="+mn-cs"/>
              </a:rPr>
              <a:t>Rozety</a:t>
            </a:r>
          </a:p>
          <a:p>
            <a:pPr marL="457200" indent="-457200" eaLnBrk="1" hangingPunct="1">
              <a:defRPr/>
            </a:pPr>
            <a:r>
              <a:rPr lang="cs-CZ" dirty="0">
                <a:cs typeface="+mn-cs"/>
              </a:rPr>
              <a:t>(B)  Řetízky</a:t>
            </a: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F49B002D-B052-7CA0-1D0E-B483BEE7F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Craspedida – </a:t>
            </a:r>
            <a:r>
              <a:rPr lang="cs-CZ" altLang="cs-CZ" sz="4400" i="1">
                <a:solidFill>
                  <a:srgbClr val="FFFF66"/>
                </a:solidFill>
                <a:latin typeface="Berlin Sans FB" panose="020E0602020502020306" pitchFamily="34" charset="0"/>
              </a:rPr>
              <a:t>Salpingoeca rosseta</a:t>
            </a:r>
          </a:p>
        </p:txBody>
      </p:sp>
      <p:pic>
        <p:nvPicPr>
          <p:cNvPr id="10" name="Salpingoeca-1">
            <a:hlinkClick r:id="" action="ppaction://media"/>
            <a:extLst>
              <a:ext uri="{FF2B5EF4-FFF2-40B4-BE49-F238E27FC236}">
                <a16:creationId xmlns:a16="http://schemas.microsoft.com/office/drawing/2014/main" id="{9CD082C3-C6ED-43F3-6226-F278B65259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95963" y="2276475"/>
            <a:ext cx="2951162" cy="4424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pingoeca-2.mov">
            <a:hlinkClick r:id="" action="ppaction://media"/>
            <a:extLst>
              <a:ext uri="{FF2B5EF4-FFF2-40B4-BE49-F238E27FC236}">
                <a16:creationId xmlns:a16="http://schemas.microsoft.com/office/drawing/2014/main" id="{FEF2F1D8-2EC3-74B9-0F4D-B182D4EEE60A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63" y="-171450"/>
            <a:ext cx="480060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alpingoeca-3.mov">
            <a:hlinkClick r:id="" action="ppaction://media"/>
            <a:extLst>
              <a:ext uri="{FF2B5EF4-FFF2-40B4-BE49-F238E27FC236}">
                <a16:creationId xmlns:a16="http://schemas.microsoft.com/office/drawing/2014/main" id="{E45A179D-F3D4-0521-8DF9-0D0BAB440E79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-171450"/>
            <a:ext cx="485775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alpingoeca-4.mov">
            <a:hlinkClick r:id="" action="ppaction://media"/>
            <a:extLst>
              <a:ext uri="{FF2B5EF4-FFF2-40B4-BE49-F238E27FC236}">
                <a16:creationId xmlns:a16="http://schemas.microsoft.com/office/drawing/2014/main" id="{AB88B124-65FA-481A-ABF3-072D70959DB0}"/>
              </a:ext>
            </a:extLst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3433763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alpingoeca-5.mov">
            <a:hlinkClick r:id="" action="ppaction://media"/>
            <a:extLst>
              <a:ext uri="{FF2B5EF4-FFF2-40B4-BE49-F238E27FC236}">
                <a16:creationId xmlns:a16="http://schemas.microsoft.com/office/drawing/2014/main" id="{CCAE4DFB-1EC9-5092-B9A8-4749EABC80A8}"/>
              </a:ext>
            </a:extLst>
          </p:cNvPr>
          <p:cNvPicPr>
            <a:picLocks noChangeAspect="1" noChangeArrowheads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05188"/>
            <a:ext cx="4881563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 descr="C:\Vlada\vyuka\Protistologie\Opisthokonta\S_norrisii.jpg">
            <a:extLst>
              <a:ext uri="{FF2B5EF4-FFF2-40B4-BE49-F238E27FC236}">
                <a16:creationId xmlns:a16="http://schemas.microsoft.com/office/drawing/2014/main" id="{B40E8269-D7A5-1197-F668-1F402AA46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14450"/>
            <a:ext cx="30607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20">
            <a:extLst>
              <a:ext uri="{FF2B5EF4-FFF2-40B4-BE49-F238E27FC236}">
                <a16:creationId xmlns:a16="http://schemas.microsoft.com/office/drawing/2014/main" id="{BBF05855-00A4-2392-AD3E-26ED440A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58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Choanoflagellata s lorikou tvořena podélnými a příčnými žebry z SiO</a:t>
            </a:r>
            <a:r>
              <a:rPr lang="cs-CZ" altLang="cs-CZ" sz="2400" baseline="-25000">
                <a:latin typeface="Arial Narrow" panose="020B0606020202030204" pitchFamily="34" charset="0"/>
              </a:rPr>
              <a:t>2</a:t>
            </a:r>
            <a:endParaRPr lang="en-US" altLang="cs-CZ" sz="2400" baseline="-25000">
              <a:latin typeface="Arial Narrow" panose="020B0606020202030204" pitchFamily="34" charset="0"/>
            </a:endParaRPr>
          </a:p>
        </p:txBody>
      </p:sp>
      <p:sp>
        <p:nvSpPr>
          <p:cNvPr id="43012" name="Rectangle 12">
            <a:extLst>
              <a:ext uri="{FF2B5EF4-FFF2-40B4-BE49-F238E27FC236}">
                <a16:creationId xmlns:a16="http://schemas.microsoft.com/office/drawing/2014/main" id="{F97DEDFA-BDA9-C9B0-ED32-401DC05B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Acanthoecida</a:t>
            </a:r>
          </a:p>
        </p:txBody>
      </p:sp>
      <p:pic>
        <p:nvPicPr>
          <p:cNvPr id="43013" name="Picture 1">
            <a:extLst>
              <a:ext uri="{FF2B5EF4-FFF2-40B4-BE49-F238E27FC236}">
                <a16:creationId xmlns:a16="http://schemas.microsoft.com/office/drawing/2014/main" id="{2676FE6D-C101-263C-6DB5-5D6B6983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14450"/>
            <a:ext cx="48609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2">
            <a:extLst>
              <a:ext uri="{FF2B5EF4-FFF2-40B4-BE49-F238E27FC236}">
                <a16:creationId xmlns:a16="http://schemas.microsoft.com/office/drawing/2014/main" id="{F8CA8CF8-1F6D-10FC-05A8-07D8B159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Acanthoecida – nudiformní (Acanthoecidae)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04DB1F49-0880-4664-CCF2-80B3741E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r="1508"/>
          <a:stretch>
            <a:fillRect/>
          </a:stretch>
        </p:blipFill>
        <p:spPr bwMode="auto">
          <a:xfrm>
            <a:off x="2124075" y="2746375"/>
            <a:ext cx="6913563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>
            <a:extLst>
              <a:ext uri="{FF2B5EF4-FFF2-40B4-BE49-F238E27FC236}">
                <a16:creationId xmlns:a16="http://schemas.microsoft.com/office/drawing/2014/main" id="{EE937B70-39AB-0D5A-FB6C-F8D89558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r="2267"/>
          <a:stretch>
            <a:fillRect/>
          </a:stretch>
        </p:blipFill>
        <p:spPr bwMode="auto">
          <a:xfrm>
            <a:off x="0" y="3965575"/>
            <a:ext cx="212407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ovéPole 4">
            <a:extLst>
              <a:ext uri="{FF2B5EF4-FFF2-40B4-BE49-F238E27FC236}">
                <a16:creationId xmlns:a16="http://schemas.microsoft.com/office/drawing/2014/main" id="{B75FB48D-CBB5-6980-DD93-C119BAD43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84313"/>
            <a:ext cx="878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Po dělení opouští schránku nahý juvenilní jedinec (a) , který si na svůj povrch později vyloučí žebra (b). Ta poskládá do nové loriky. Schránka nudiformních choanoflagelátů sestává z podélných a helikálních žeber (4 rody).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ECDA3EF3-05B2-8D26-1704-AE278F722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Opisthokonta </a:t>
            </a:r>
            <a:r>
              <a:rPr lang="en-US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– </a:t>
            </a: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další znaky</a:t>
            </a:r>
          </a:p>
        </p:txBody>
      </p:sp>
      <p:pic>
        <p:nvPicPr>
          <p:cNvPr id="7171" name="Picture 4">
            <a:extLst>
              <a:ext uri="{FF2B5EF4-FFF2-40B4-BE49-F238E27FC236}">
                <a16:creationId xmlns:a16="http://schemas.microsoft.com/office/drawing/2014/main" id="{4245E85C-D0C0-5FD9-51A5-9E0B5D33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0725"/>
            <a:ext cx="53340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>
            <a:extLst>
              <a:ext uri="{FF2B5EF4-FFF2-40B4-BE49-F238E27FC236}">
                <a16:creationId xmlns:a16="http://schemas.microsoft.com/office/drawing/2014/main" id="{A2C8DFC8-2D85-C147-7056-5B86777B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79875"/>
            <a:ext cx="30480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9">
            <a:extLst>
              <a:ext uri="{FF2B5EF4-FFF2-40B4-BE49-F238E27FC236}">
                <a16:creationId xmlns:a16="http://schemas.microsoft.com/office/drawing/2014/main" id="{032C5865-66F6-4CA4-9B52-1CFECE07A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08025"/>
            <a:ext cx="89154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Arial Narrow" panose="020B0606020202030204" pitchFamily="34" charset="0"/>
              </a:rPr>
              <a:t>Dále je pro opistokonty charakteristické: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	Často syntetizují </a:t>
            </a:r>
            <a:r>
              <a:rPr lang="cs-CZ" altLang="cs-CZ" sz="2400" b="1">
                <a:solidFill>
                  <a:srgbClr val="FFC000"/>
                </a:solidFill>
                <a:latin typeface="Arial Narrow" panose="020B0606020202030204" pitchFamily="34" charset="0"/>
              </a:rPr>
              <a:t>chitin</a:t>
            </a:r>
            <a:r>
              <a:rPr lang="cs-CZ" altLang="cs-CZ" sz="2400">
                <a:latin typeface="Arial Narrow" panose="020B0606020202030204" pitchFamily="34" charset="0"/>
              </a:rPr>
              <a:t> (např. buněčná stěna hub a mnohých 	mesomycetozoí, exoskelety členovců aj.)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	Zásobní sacharid </a:t>
            </a:r>
            <a:r>
              <a:rPr lang="cs-CZ" altLang="cs-CZ" sz="2400" b="1">
                <a:solidFill>
                  <a:srgbClr val="FFC000"/>
                </a:solidFill>
                <a:latin typeface="Arial Narrow" panose="020B0606020202030204" pitchFamily="34" charset="0"/>
              </a:rPr>
              <a:t>glykogen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	</a:t>
            </a:r>
            <a:r>
              <a:rPr lang="cs-CZ" altLang="cs-CZ" sz="2400" b="1">
                <a:solidFill>
                  <a:srgbClr val="FFC000"/>
                </a:solidFill>
                <a:latin typeface="Arial Narrow" panose="020B0606020202030204" pitchFamily="34" charset="0"/>
              </a:rPr>
              <a:t>Ploché mitochondriální kristy</a:t>
            </a:r>
            <a:r>
              <a:rPr lang="cs-CZ" altLang="cs-CZ" sz="2400">
                <a:latin typeface="Arial Narrow" panose="020B0606020202030204" pitchFamily="34" charset="0"/>
              </a:rPr>
              <a:t>:</a:t>
            </a:r>
          </a:p>
        </p:txBody>
      </p:sp>
      <p:sp>
        <p:nvSpPr>
          <p:cNvPr id="7174" name="Text Box 10">
            <a:extLst>
              <a:ext uri="{FF2B5EF4-FFF2-40B4-BE49-F238E27FC236}">
                <a16:creationId xmlns:a16="http://schemas.microsoft.com/office/drawing/2014/main" id="{E4F9E528-959B-9ECC-63DF-4EDB71D58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400800"/>
            <a:ext cx="3352800" cy="461963"/>
          </a:xfrm>
          <a:prstGeom prst="rect">
            <a:avLst/>
          </a:prstGeom>
          <a:solidFill>
            <a:schemeClr val="tx1">
              <a:alpha val="8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Lidská mitochondrie na řezu</a:t>
            </a:r>
          </a:p>
        </p:txBody>
      </p:sp>
      <p:sp>
        <p:nvSpPr>
          <p:cNvPr id="7175" name="Text Box 11">
            <a:extLst>
              <a:ext uri="{FF2B5EF4-FFF2-40B4-BE49-F238E27FC236}">
                <a16:creationId xmlns:a16="http://schemas.microsoft.com/office/drawing/2014/main" id="{1B0DD114-6C27-D355-8D84-CA1B26DAE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838450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Pro srovnání mitochondrie s tubulárními kristami (</a:t>
            </a:r>
            <a:r>
              <a:rPr lang="cs-CZ" altLang="cs-CZ" sz="2400" i="1">
                <a:latin typeface="Arial Narrow" panose="020B0606020202030204" pitchFamily="34" charset="0"/>
              </a:rPr>
              <a:t>Blastocystis</a:t>
            </a:r>
            <a:r>
              <a:rPr lang="cs-CZ" altLang="cs-CZ" sz="2400">
                <a:latin typeface="Arial Narrow" panose="020B0606020202030204" pitchFamily="34" charset="0"/>
              </a:rPr>
              <a:t>, Stramenopila):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B5F75B95-C22D-5B7C-1103-2BC874DE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0"/>
            <a:ext cx="5678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12">
            <a:extLst>
              <a:ext uri="{FF2B5EF4-FFF2-40B4-BE49-F238E27FC236}">
                <a16:creationId xmlns:a16="http://schemas.microsoft.com/office/drawing/2014/main" id="{BD91BE1F-F0DE-50BA-8600-45D3374FC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92500" cy="148431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FF66"/>
                </a:solidFill>
                <a:latin typeface="Berlin Sans FB" panose="020E0602020502020306" pitchFamily="34" charset="0"/>
              </a:rPr>
              <a:t>Acanthoecida – tectiformní (Stephanoecidae)</a:t>
            </a:r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D4198FA3-3E65-6D13-A3DC-A6D9793F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6613"/>
            <a:ext cx="3419475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ovéPole 5">
            <a:extLst>
              <a:ext uri="{FF2B5EF4-FFF2-40B4-BE49-F238E27FC236}">
                <a16:creationId xmlns:a16="http://schemas.microsoft.com/office/drawing/2014/main" id="{65E40D22-037F-5A33-716F-D41E53461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581150"/>
            <a:ext cx="33480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Buňka před dělením nachystá kompletní sadu žeber, kterou si juvenil odnáší a okamžitě sestaví v loriku. Tyto loriky obsahují i příčná žebra (28 rodů).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2">
            <a:extLst>
              <a:ext uri="{FF2B5EF4-FFF2-40B4-BE49-F238E27FC236}">
                <a16:creationId xmlns:a16="http://schemas.microsoft.com/office/drawing/2014/main" id="{D572F51C-385E-A706-7A77-78B8B3C44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850"/>
            <a:ext cx="9144000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12">
            <a:extLst>
              <a:ext uri="{FF2B5EF4-FFF2-40B4-BE49-F238E27FC236}">
                <a16:creationId xmlns:a16="http://schemas.microsoft.com/office/drawing/2014/main" id="{3BDBE11D-6F0E-AE2B-8328-7C3B004FE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Mnohobuněčnost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IMG_4809a">
            <a:extLst>
              <a:ext uri="{FF2B5EF4-FFF2-40B4-BE49-F238E27FC236}">
                <a16:creationId xmlns:a16="http://schemas.microsoft.com/office/drawing/2014/main" id="{0376FC37-58A5-674E-3525-347A4F8B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09700"/>
            <a:ext cx="6913563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5">
            <a:extLst>
              <a:ext uri="{FF2B5EF4-FFF2-40B4-BE49-F238E27FC236}">
                <a16:creationId xmlns:a16="http://schemas.microsoft.com/office/drawing/2014/main" id="{0E15378A-05ED-BD8F-2501-F51C323B9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491288"/>
            <a:ext cx="2559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Běžník žere mouchu …</a:t>
            </a:r>
          </a:p>
        </p:txBody>
      </p:sp>
      <p:sp>
        <p:nvSpPr>
          <p:cNvPr id="47108" name="Rectangle 5">
            <a:extLst>
              <a:ext uri="{FF2B5EF4-FFF2-40B4-BE49-F238E27FC236}">
                <a16:creationId xmlns:a16="http://schemas.microsoft.com/office/drawing/2014/main" id="{2F258CCA-AE66-8E5C-7303-5E90DC4CD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Metazoa </a:t>
            </a:r>
            <a:r>
              <a:rPr lang="en-US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-</a:t>
            </a: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 živočichové</a:t>
            </a:r>
          </a:p>
        </p:txBody>
      </p:sp>
      <p:sp>
        <p:nvSpPr>
          <p:cNvPr id="47109" name="TextovéPole 4">
            <a:extLst>
              <a:ext uri="{FF2B5EF4-FFF2-40B4-BE49-F238E27FC236}">
                <a16:creationId xmlns:a16="http://schemas.microsoft.com/office/drawing/2014/main" id="{5F895C1D-5BC2-D572-03B4-6E62EBE87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94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Známo 1,3 milionů druhů, skutečný počet se odhaduje na 10-200 milionů.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592D94A7-3349-5F6E-A49F-73DED2BA50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00125"/>
            <a:ext cx="4929188" cy="5643563"/>
          </a:xfrm>
        </p:spPr>
        <p:txBody>
          <a:bodyPr/>
          <a:lstStyle/>
          <a:p>
            <a:r>
              <a:rPr lang="cs-CZ" altLang="cs-CZ" sz="2800" b="1">
                <a:solidFill>
                  <a:srgbClr val="FFC000"/>
                </a:solidFill>
                <a:latin typeface="Arial Narrow" panose="020B0606020202030204" pitchFamily="34" charset="0"/>
              </a:rPr>
              <a:t>Mnohobuněčnost</a:t>
            </a:r>
            <a:r>
              <a:rPr lang="cs-CZ" altLang="cs-CZ" sz="2800">
                <a:latin typeface="Arial Narrow" panose="020B0606020202030204" pitchFamily="34" charset="0"/>
              </a:rPr>
              <a:t>:</a:t>
            </a:r>
          </a:p>
          <a:p>
            <a:pPr lvl="1"/>
            <a:r>
              <a:rPr lang="cs-CZ" altLang="cs-CZ">
                <a:latin typeface="Arial Narrow" panose="020B0606020202030204" pitchFamily="34" charset="0"/>
              </a:rPr>
              <a:t>Mezibuněčné spoje</a:t>
            </a:r>
          </a:p>
          <a:p>
            <a:pPr lvl="1"/>
            <a:r>
              <a:rPr lang="cs-CZ" altLang="cs-CZ">
                <a:latin typeface="Arial Narrow" panose="020B0606020202030204" pitchFamily="34" charset="0"/>
              </a:rPr>
              <a:t>Komunikace buněk</a:t>
            </a:r>
          </a:p>
          <a:p>
            <a:pPr lvl="1"/>
            <a:r>
              <a:rPr lang="cs-CZ" altLang="cs-CZ">
                <a:latin typeface="Arial Narrow" panose="020B0606020202030204" pitchFamily="34" charset="0"/>
              </a:rPr>
              <a:t>Mezibuněčná hmota               (kolagen aj.)</a:t>
            </a:r>
          </a:p>
          <a:p>
            <a:r>
              <a:rPr lang="cs-CZ" altLang="cs-CZ" sz="2800" b="1">
                <a:solidFill>
                  <a:srgbClr val="FFC000"/>
                </a:solidFill>
                <a:latin typeface="Arial Narrow" panose="020B0606020202030204" pitchFamily="34" charset="0"/>
              </a:rPr>
              <a:t>Značně</a:t>
            </a:r>
            <a:r>
              <a:rPr lang="cs-CZ" altLang="cs-CZ" sz="280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800" b="1">
                <a:solidFill>
                  <a:srgbClr val="FFC000"/>
                </a:solidFill>
                <a:latin typeface="Arial Narrow" panose="020B0606020202030204" pitchFamily="34" charset="0"/>
              </a:rPr>
              <a:t>pozměněný mitochondriální genom</a:t>
            </a:r>
            <a:r>
              <a:rPr lang="cs-CZ" altLang="cs-CZ" sz="2800">
                <a:solidFill>
                  <a:srgbClr val="FFC000"/>
                </a:solidFill>
                <a:latin typeface="Arial Narrow" panose="020B0606020202030204" pitchFamily="34" charset="0"/>
              </a:rPr>
              <a:t>:</a:t>
            </a:r>
          </a:p>
          <a:p>
            <a:pPr lvl="1"/>
            <a:r>
              <a:rPr lang="cs-CZ" altLang="cs-CZ">
                <a:latin typeface="Arial Narrow" panose="020B0606020202030204" pitchFamily="34" charset="0"/>
              </a:rPr>
              <a:t>Malý (16 kbp, 37 genů), zvláštní tRNA a rRNA, odchylky od standardního genet. kódu</a:t>
            </a:r>
          </a:p>
          <a:p>
            <a:endParaRPr lang="cs-CZ" altLang="cs-CZ" sz="2800"/>
          </a:p>
        </p:txBody>
      </p:sp>
      <p:graphicFrame>
        <p:nvGraphicFramePr>
          <p:cNvPr id="48131" name="Object 2">
            <a:extLst>
              <a:ext uri="{FF2B5EF4-FFF2-40B4-BE49-F238E27FC236}">
                <a16:creationId xmlns:a16="http://schemas.microsoft.com/office/drawing/2014/main" id="{580572C0-F227-29B6-42B2-19FC36B6A426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165600" y="993775"/>
          <a:ext cx="483552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809685" imgH="2961910" progId="">
                  <p:embed/>
                </p:oleObj>
              </mc:Choice>
              <mc:Fallback>
                <p:oleObj name="Image" r:id="rId2" imgW="3809685" imgH="296191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600" y="993775"/>
                        <a:ext cx="483552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Text Box 8">
            <a:extLst>
              <a:ext uri="{FF2B5EF4-FFF2-40B4-BE49-F238E27FC236}">
                <a16:creationId xmlns:a16="http://schemas.microsoft.com/office/drawing/2014/main" id="{ADFB7B39-0D0E-3E48-B968-28981009A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4824413"/>
            <a:ext cx="4578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latin typeface="Arial Narrow" panose="020B0606020202030204" pitchFamily="34" charset="0"/>
              </a:rPr>
              <a:t>Schema stavby těla živočišných hub</a:t>
            </a: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0FDA5E3D-C267-E0F5-422C-0B8EC6F93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Metazoa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>
            <a:extLst>
              <a:ext uri="{FF2B5EF4-FFF2-40B4-BE49-F238E27FC236}">
                <a16:creationId xmlns:a16="http://schemas.microsoft.com/office/drawing/2014/main" id="{ADC3169A-7898-AD90-1A23-E8245B6B1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914525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Kořen</a:t>
            </a:r>
          </a:p>
        </p:txBody>
      </p:sp>
      <p:sp>
        <p:nvSpPr>
          <p:cNvPr id="49155" name="Rectangle 6">
            <a:extLst>
              <a:ext uri="{FF2B5EF4-FFF2-40B4-BE49-F238E27FC236}">
                <a16:creationId xmlns:a16="http://schemas.microsoft.com/office/drawing/2014/main" id="{92053E3E-6539-AC83-C73F-42E725D57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8400"/>
            <a:ext cx="6248400" cy="407988"/>
          </a:xfrm>
          <a:prstGeom prst="rect">
            <a:avLst/>
          </a:prstGeom>
          <a:solidFill>
            <a:srgbClr val="345F8E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 Narrow" panose="020B0606020202030204" pitchFamily="34" charset="0"/>
            </a:endParaRPr>
          </a:p>
        </p:txBody>
      </p:sp>
      <p:pic>
        <p:nvPicPr>
          <p:cNvPr id="49156" name="Picture 15" descr="C:\Documents and Settings\host\Plocha\Vlada\Opisthokonta\Porifera2.jpg">
            <a:extLst>
              <a:ext uri="{FF2B5EF4-FFF2-40B4-BE49-F238E27FC236}">
                <a16:creationId xmlns:a16="http://schemas.microsoft.com/office/drawing/2014/main" id="{405FF1FE-F10B-FD7F-65B6-8898EEFD8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5"/>
          <a:stretch>
            <a:fillRect/>
          </a:stretch>
        </p:blipFill>
        <p:spPr bwMode="auto">
          <a:xfrm>
            <a:off x="131763" y="1254125"/>
            <a:ext cx="16224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">
            <a:extLst>
              <a:ext uri="{FF2B5EF4-FFF2-40B4-BE49-F238E27FC236}">
                <a16:creationId xmlns:a16="http://schemas.microsoft.com/office/drawing/2014/main" id="{3A604E25-7E25-8B93-B64F-3F6FEDE4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186113"/>
            <a:ext cx="1187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ovéPole 13">
            <a:extLst>
              <a:ext uri="{FF2B5EF4-FFF2-40B4-BE49-F238E27FC236}">
                <a16:creationId xmlns:a16="http://schemas.microsoft.com/office/drawing/2014/main" id="{68C0AB4A-4709-6274-FBC6-F9D149D32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781050"/>
            <a:ext cx="1241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H</a:t>
            </a:r>
            <a:r>
              <a:rPr lang="en-US" altLang="cs-CZ" sz="2400">
                <a:latin typeface="Arial Narrow" panose="020B0606020202030204" pitchFamily="34" charset="0"/>
              </a:rPr>
              <a:t>oubovci</a:t>
            </a:r>
            <a:endParaRPr lang="cs-CZ" altLang="cs-CZ" sz="2400">
              <a:latin typeface="Arial Narrow" panose="020B0606020202030204" pitchFamily="34" charset="0"/>
            </a:endParaRPr>
          </a:p>
        </p:txBody>
      </p:sp>
      <p:sp>
        <p:nvSpPr>
          <p:cNvPr id="49159" name="TextovéPole 14">
            <a:extLst>
              <a:ext uri="{FF2B5EF4-FFF2-40B4-BE49-F238E27FC236}">
                <a16:creationId xmlns:a16="http://schemas.microsoft.com/office/drawing/2014/main" id="{DC0F75E5-4A12-5B31-330A-291F40A05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2755900"/>
            <a:ext cx="166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Žebernatky</a:t>
            </a:r>
          </a:p>
        </p:txBody>
      </p:sp>
      <p:pic>
        <p:nvPicPr>
          <p:cNvPr id="49160" name="Picture 3">
            <a:extLst>
              <a:ext uri="{FF2B5EF4-FFF2-40B4-BE49-F238E27FC236}">
                <a16:creationId xmlns:a16="http://schemas.microsoft.com/office/drawing/2014/main" id="{52119E4F-D989-48EA-06AA-6D9271C0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5229225"/>
            <a:ext cx="16605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TextovéPole 16">
            <a:extLst>
              <a:ext uri="{FF2B5EF4-FFF2-40B4-BE49-F238E27FC236}">
                <a16:creationId xmlns:a16="http://schemas.microsoft.com/office/drawing/2014/main" id="{5FBED22B-A00B-D867-BB92-6BF917F00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749800"/>
            <a:ext cx="1254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Vločkovci</a:t>
            </a:r>
          </a:p>
        </p:txBody>
      </p:sp>
      <p:pic>
        <p:nvPicPr>
          <p:cNvPr id="49162" name="Obrázek 2">
            <a:extLst>
              <a:ext uri="{FF2B5EF4-FFF2-40B4-BE49-F238E27FC236}">
                <a16:creationId xmlns:a16="http://schemas.microsoft.com/office/drawing/2014/main" id="{18385516-8BDA-7ECA-5A41-C5DDA81B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0"/>
            <a:ext cx="722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45F8E"/>
            </a:gs>
            <a:gs pos="50000">
              <a:srgbClr val="182C42"/>
            </a:gs>
            <a:gs pos="100000">
              <a:srgbClr val="345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864EA0E4-4F74-28EE-A248-3DD39A2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Metazoa – Porifera</a:t>
            </a:r>
          </a:p>
        </p:txBody>
      </p:sp>
      <p:pic>
        <p:nvPicPr>
          <p:cNvPr id="50179" name="Picture 13" descr="C:\Documents and Settings\host\Plocha\Vlada\Opisthokonta\Porifera.jpg">
            <a:extLst>
              <a:ext uri="{FF2B5EF4-FFF2-40B4-BE49-F238E27FC236}">
                <a16:creationId xmlns:a16="http://schemas.microsoft.com/office/drawing/2014/main" id="{CC5C1323-C3D5-DE8D-362F-D7AAB5A5F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5" descr="C:\Documents and Settings\host\Plocha\Vlada\Opisthokonta\Porifera2.jpg">
            <a:extLst>
              <a:ext uri="{FF2B5EF4-FFF2-40B4-BE49-F238E27FC236}">
                <a16:creationId xmlns:a16="http://schemas.microsoft.com/office/drawing/2014/main" id="{42C4D972-F208-9B2E-D6DE-E115E64E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5"/>
          <a:stretch>
            <a:fillRect/>
          </a:stretch>
        </p:blipFill>
        <p:spPr bwMode="auto">
          <a:xfrm>
            <a:off x="5562600" y="4313238"/>
            <a:ext cx="27305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7" descr="C:\Vlada\vyuka\Protistologie\Opisthokonta\madsenSponge.jpg">
            <a:extLst>
              <a:ext uri="{FF2B5EF4-FFF2-40B4-BE49-F238E27FC236}">
                <a16:creationId xmlns:a16="http://schemas.microsoft.com/office/drawing/2014/main" id="{E37684FC-31EE-FCB1-A5D8-F773E0B9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3856038"/>
            <a:ext cx="2033588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26" name="Object 6">
            <a:extLst>
              <a:ext uri="{FF2B5EF4-FFF2-40B4-BE49-F238E27FC236}">
                <a16:creationId xmlns:a16="http://schemas.microsoft.com/office/drawing/2014/main" id="{75AD398F-ECBE-AC6B-DE12-0805EB1851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785813"/>
          <a:ext cx="4506913" cy="607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2190476" imgH="2952381" progId="PBrush">
                  <p:embed/>
                </p:oleObj>
              </mc:Choice>
              <mc:Fallback>
                <p:oleObj name="Rastrový obrázek" r:id="rId5" imgW="2190476" imgH="2952381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85813"/>
                        <a:ext cx="4506913" cy="607218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ovéPole 6">
            <a:extLst>
              <a:ext uri="{FF2B5EF4-FFF2-40B4-BE49-F238E27FC236}">
                <a16:creationId xmlns:a16="http://schemas.microsoft.com/office/drawing/2014/main" id="{DF76AB59-A4FA-E544-61E2-539214BA1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5572125"/>
            <a:ext cx="2338387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Plaménková 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  <p:bldP spid="512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>
            <a:extLst>
              <a:ext uri="{FF2B5EF4-FFF2-40B4-BE49-F238E27FC236}">
                <a16:creationId xmlns:a16="http://schemas.microsoft.com/office/drawing/2014/main" id="{B66EFB26-64AD-F195-975B-D4177E1F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052513"/>
            <a:ext cx="83089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CA690F4-DDD6-5BE2-657C-9C8B1F5F2D1A}"/>
              </a:ext>
            </a:extLst>
          </p:cNvPr>
          <p:cNvSpPr/>
          <p:nvPr/>
        </p:nvSpPr>
        <p:spPr>
          <a:xfrm>
            <a:off x="334963" y="2398713"/>
            <a:ext cx="3900487" cy="2519362"/>
          </a:xfrm>
          <a:custGeom>
            <a:avLst/>
            <a:gdLst>
              <a:gd name="connsiteX0" fmla="*/ 3872942 w 3901033"/>
              <a:gd name="connsiteY0" fmla="*/ 1567543 h 2519266"/>
              <a:gd name="connsiteX1" fmla="*/ 3872942 w 3901033"/>
              <a:gd name="connsiteY1" fmla="*/ 1567543 h 2519266"/>
              <a:gd name="connsiteX2" fmla="*/ 3900934 w 3901033"/>
              <a:gd name="connsiteY2" fmla="*/ 1642188 h 2519266"/>
              <a:gd name="connsiteX3" fmla="*/ 3882273 w 3901033"/>
              <a:gd name="connsiteY3" fmla="*/ 1698172 h 2519266"/>
              <a:gd name="connsiteX4" fmla="*/ 3872942 w 3901033"/>
              <a:gd name="connsiteY4" fmla="*/ 1726164 h 2519266"/>
              <a:gd name="connsiteX5" fmla="*/ 3863612 w 3901033"/>
              <a:gd name="connsiteY5" fmla="*/ 1754155 h 2519266"/>
              <a:gd name="connsiteX6" fmla="*/ 3835620 w 3901033"/>
              <a:gd name="connsiteY6" fmla="*/ 1763486 h 2519266"/>
              <a:gd name="connsiteX7" fmla="*/ 3788967 w 3901033"/>
              <a:gd name="connsiteY7" fmla="*/ 1838131 h 2519266"/>
              <a:gd name="connsiteX8" fmla="*/ 3770305 w 3901033"/>
              <a:gd name="connsiteY8" fmla="*/ 1866123 h 2519266"/>
              <a:gd name="connsiteX9" fmla="*/ 3742314 w 3901033"/>
              <a:gd name="connsiteY9" fmla="*/ 1884784 h 2519266"/>
              <a:gd name="connsiteX10" fmla="*/ 3704991 w 3901033"/>
              <a:gd name="connsiteY10" fmla="*/ 1922106 h 2519266"/>
              <a:gd name="connsiteX11" fmla="*/ 3658338 w 3901033"/>
              <a:gd name="connsiteY11" fmla="*/ 1968759 h 2519266"/>
              <a:gd name="connsiteX12" fmla="*/ 3639677 w 3901033"/>
              <a:gd name="connsiteY12" fmla="*/ 1987421 h 2519266"/>
              <a:gd name="connsiteX13" fmla="*/ 3583693 w 3901033"/>
              <a:gd name="connsiteY13" fmla="*/ 2015413 h 2519266"/>
              <a:gd name="connsiteX14" fmla="*/ 3518379 w 3901033"/>
              <a:gd name="connsiteY14" fmla="*/ 2052735 h 2519266"/>
              <a:gd name="connsiteX15" fmla="*/ 3481056 w 3901033"/>
              <a:gd name="connsiteY15" fmla="*/ 2062066 h 2519266"/>
              <a:gd name="connsiteX16" fmla="*/ 3397081 w 3901033"/>
              <a:gd name="connsiteY16" fmla="*/ 2099388 h 2519266"/>
              <a:gd name="connsiteX17" fmla="*/ 3322436 w 3901033"/>
              <a:gd name="connsiteY17" fmla="*/ 2136710 h 2519266"/>
              <a:gd name="connsiteX18" fmla="*/ 3294444 w 3901033"/>
              <a:gd name="connsiteY18" fmla="*/ 2146041 h 2519266"/>
              <a:gd name="connsiteX19" fmla="*/ 3229130 w 3901033"/>
              <a:gd name="connsiteY19" fmla="*/ 2164702 h 2519266"/>
              <a:gd name="connsiteX20" fmla="*/ 3210469 w 3901033"/>
              <a:gd name="connsiteY20" fmla="*/ 2183364 h 2519266"/>
              <a:gd name="connsiteX21" fmla="*/ 3154485 w 3901033"/>
              <a:gd name="connsiteY21" fmla="*/ 2202025 h 2519266"/>
              <a:gd name="connsiteX22" fmla="*/ 3098501 w 3901033"/>
              <a:gd name="connsiteY22" fmla="*/ 2220686 h 2519266"/>
              <a:gd name="connsiteX23" fmla="*/ 3033187 w 3901033"/>
              <a:gd name="connsiteY23" fmla="*/ 2248678 h 2519266"/>
              <a:gd name="connsiteX24" fmla="*/ 3005195 w 3901033"/>
              <a:gd name="connsiteY24" fmla="*/ 2267339 h 2519266"/>
              <a:gd name="connsiteX25" fmla="*/ 2921220 w 3901033"/>
              <a:gd name="connsiteY25" fmla="*/ 2286000 h 2519266"/>
              <a:gd name="connsiteX26" fmla="*/ 2874567 w 3901033"/>
              <a:gd name="connsiteY26" fmla="*/ 2295331 h 2519266"/>
              <a:gd name="connsiteX27" fmla="*/ 2855905 w 3901033"/>
              <a:gd name="connsiteY27" fmla="*/ 2313992 h 2519266"/>
              <a:gd name="connsiteX28" fmla="*/ 2790591 w 3901033"/>
              <a:gd name="connsiteY28" fmla="*/ 2332653 h 2519266"/>
              <a:gd name="connsiteX29" fmla="*/ 2753269 w 3901033"/>
              <a:gd name="connsiteY29" fmla="*/ 2351315 h 2519266"/>
              <a:gd name="connsiteX30" fmla="*/ 2706616 w 3901033"/>
              <a:gd name="connsiteY30" fmla="*/ 2360645 h 2519266"/>
              <a:gd name="connsiteX31" fmla="*/ 2678624 w 3901033"/>
              <a:gd name="connsiteY31" fmla="*/ 2369976 h 2519266"/>
              <a:gd name="connsiteX32" fmla="*/ 2641301 w 3901033"/>
              <a:gd name="connsiteY32" fmla="*/ 2379306 h 2519266"/>
              <a:gd name="connsiteX33" fmla="*/ 2613309 w 3901033"/>
              <a:gd name="connsiteY33" fmla="*/ 2388637 h 2519266"/>
              <a:gd name="connsiteX34" fmla="*/ 2575987 w 3901033"/>
              <a:gd name="connsiteY34" fmla="*/ 2397968 h 2519266"/>
              <a:gd name="connsiteX35" fmla="*/ 2547995 w 3901033"/>
              <a:gd name="connsiteY35" fmla="*/ 2407298 h 2519266"/>
              <a:gd name="connsiteX36" fmla="*/ 2492012 w 3901033"/>
              <a:gd name="connsiteY36" fmla="*/ 2416629 h 2519266"/>
              <a:gd name="connsiteX37" fmla="*/ 2454689 w 3901033"/>
              <a:gd name="connsiteY37" fmla="*/ 2425959 h 2519266"/>
              <a:gd name="connsiteX38" fmla="*/ 2389375 w 3901033"/>
              <a:gd name="connsiteY38" fmla="*/ 2435290 h 2519266"/>
              <a:gd name="connsiteX39" fmla="*/ 2296069 w 3901033"/>
              <a:gd name="connsiteY39" fmla="*/ 2463282 h 2519266"/>
              <a:gd name="connsiteX40" fmla="*/ 2193432 w 3901033"/>
              <a:gd name="connsiteY40" fmla="*/ 2481943 h 2519266"/>
              <a:gd name="connsiteX41" fmla="*/ 2090795 w 3901033"/>
              <a:gd name="connsiteY41" fmla="*/ 2509935 h 2519266"/>
              <a:gd name="connsiteX42" fmla="*/ 1885522 w 3901033"/>
              <a:gd name="connsiteY42" fmla="*/ 2519266 h 2519266"/>
              <a:gd name="connsiteX43" fmla="*/ 1670918 w 3901033"/>
              <a:gd name="connsiteY43" fmla="*/ 2509935 h 2519266"/>
              <a:gd name="connsiteX44" fmla="*/ 1577612 w 3901033"/>
              <a:gd name="connsiteY44" fmla="*/ 2491274 h 2519266"/>
              <a:gd name="connsiteX45" fmla="*/ 1549620 w 3901033"/>
              <a:gd name="connsiteY45" fmla="*/ 2481943 h 2519266"/>
              <a:gd name="connsiteX46" fmla="*/ 1195056 w 3901033"/>
              <a:gd name="connsiteY46" fmla="*/ 2472613 h 2519266"/>
              <a:gd name="connsiteX47" fmla="*/ 1120412 w 3901033"/>
              <a:gd name="connsiteY47" fmla="*/ 2463282 h 2519266"/>
              <a:gd name="connsiteX48" fmla="*/ 961791 w 3901033"/>
              <a:gd name="connsiteY48" fmla="*/ 2444621 h 2519266"/>
              <a:gd name="connsiteX49" fmla="*/ 887146 w 3901033"/>
              <a:gd name="connsiteY49" fmla="*/ 2425959 h 2519266"/>
              <a:gd name="connsiteX50" fmla="*/ 775179 w 3901033"/>
              <a:gd name="connsiteY50" fmla="*/ 2397968 h 2519266"/>
              <a:gd name="connsiteX51" fmla="*/ 737856 w 3901033"/>
              <a:gd name="connsiteY51" fmla="*/ 2388637 h 2519266"/>
              <a:gd name="connsiteX52" fmla="*/ 653881 w 3901033"/>
              <a:gd name="connsiteY52" fmla="*/ 2360645 h 2519266"/>
              <a:gd name="connsiteX53" fmla="*/ 597897 w 3901033"/>
              <a:gd name="connsiteY53" fmla="*/ 2341984 h 2519266"/>
              <a:gd name="connsiteX54" fmla="*/ 569905 w 3901033"/>
              <a:gd name="connsiteY54" fmla="*/ 2332653 h 2519266"/>
              <a:gd name="connsiteX55" fmla="*/ 541914 w 3901033"/>
              <a:gd name="connsiteY55" fmla="*/ 2323323 h 2519266"/>
              <a:gd name="connsiteX56" fmla="*/ 523252 w 3901033"/>
              <a:gd name="connsiteY56" fmla="*/ 2304662 h 2519266"/>
              <a:gd name="connsiteX57" fmla="*/ 429946 w 3901033"/>
              <a:gd name="connsiteY57" fmla="*/ 2248678 h 2519266"/>
              <a:gd name="connsiteX58" fmla="*/ 373963 w 3901033"/>
              <a:gd name="connsiteY58" fmla="*/ 2192694 h 2519266"/>
              <a:gd name="connsiteX59" fmla="*/ 345971 w 3901033"/>
              <a:gd name="connsiteY59" fmla="*/ 2136710 h 2519266"/>
              <a:gd name="connsiteX60" fmla="*/ 336640 w 3901033"/>
              <a:gd name="connsiteY60" fmla="*/ 2108719 h 2519266"/>
              <a:gd name="connsiteX61" fmla="*/ 317979 w 3901033"/>
              <a:gd name="connsiteY61" fmla="*/ 2080727 h 2519266"/>
              <a:gd name="connsiteX62" fmla="*/ 299318 w 3901033"/>
              <a:gd name="connsiteY62" fmla="*/ 2024743 h 2519266"/>
              <a:gd name="connsiteX63" fmla="*/ 289987 w 3901033"/>
              <a:gd name="connsiteY63" fmla="*/ 1996751 h 2519266"/>
              <a:gd name="connsiteX64" fmla="*/ 261995 w 3901033"/>
              <a:gd name="connsiteY64" fmla="*/ 1922106 h 2519266"/>
              <a:gd name="connsiteX65" fmla="*/ 243334 w 3901033"/>
              <a:gd name="connsiteY65" fmla="*/ 1884784 h 2519266"/>
              <a:gd name="connsiteX66" fmla="*/ 215342 w 3901033"/>
              <a:gd name="connsiteY66" fmla="*/ 1819470 h 2519266"/>
              <a:gd name="connsiteX67" fmla="*/ 196681 w 3901033"/>
              <a:gd name="connsiteY67" fmla="*/ 1744825 h 2519266"/>
              <a:gd name="connsiteX68" fmla="*/ 187350 w 3901033"/>
              <a:gd name="connsiteY68" fmla="*/ 1716833 h 2519266"/>
              <a:gd name="connsiteX69" fmla="*/ 168689 w 3901033"/>
              <a:gd name="connsiteY69" fmla="*/ 1688841 h 2519266"/>
              <a:gd name="connsiteX70" fmla="*/ 150028 w 3901033"/>
              <a:gd name="connsiteY70" fmla="*/ 1604866 h 2519266"/>
              <a:gd name="connsiteX71" fmla="*/ 140697 w 3901033"/>
              <a:gd name="connsiteY71" fmla="*/ 1576874 h 2519266"/>
              <a:gd name="connsiteX72" fmla="*/ 112705 w 3901033"/>
              <a:gd name="connsiteY72" fmla="*/ 1530221 h 2519266"/>
              <a:gd name="connsiteX73" fmla="*/ 75383 w 3901033"/>
              <a:gd name="connsiteY73" fmla="*/ 1455576 h 2519266"/>
              <a:gd name="connsiteX74" fmla="*/ 66052 w 3901033"/>
              <a:gd name="connsiteY74" fmla="*/ 1418253 h 2519266"/>
              <a:gd name="connsiteX75" fmla="*/ 47391 w 3901033"/>
              <a:gd name="connsiteY75" fmla="*/ 1362270 h 2519266"/>
              <a:gd name="connsiteX76" fmla="*/ 28730 w 3901033"/>
              <a:gd name="connsiteY76" fmla="*/ 1250302 h 2519266"/>
              <a:gd name="connsiteX77" fmla="*/ 19399 w 3901033"/>
              <a:gd name="connsiteY77" fmla="*/ 1222310 h 2519266"/>
              <a:gd name="connsiteX78" fmla="*/ 738 w 3901033"/>
              <a:gd name="connsiteY78" fmla="*/ 1035698 h 2519266"/>
              <a:gd name="connsiteX79" fmla="*/ 28730 w 3901033"/>
              <a:gd name="connsiteY79" fmla="*/ 811764 h 2519266"/>
              <a:gd name="connsiteX80" fmla="*/ 56722 w 3901033"/>
              <a:gd name="connsiteY80" fmla="*/ 709127 h 2519266"/>
              <a:gd name="connsiteX81" fmla="*/ 66052 w 3901033"/>
              <a:gd name="connsiteY81" fmla="*/ 681135 h 2519266"/>
              <a:gd name="connsiteX82" fmla="*/ 84714 w 3901033"/>
              <a:gd name="connsiteY82" fmla="*/ 653143 h 2519266"/>
              <a:gd name="connsiteX83" fmla="*/ 94044 w 3901033"/>
              <a:gd name="connsiteY83" fmla="*/ 615821 h 2519266"/>
              <a:gd name="connsiteX84" fmla="*/ 112705 w 3901033"/>
              <a:gd name="connsiteY84" fmla="*/ 587829 h 2519266"/>
              <a:gd name="connsiteX85" fmla="*/ 122036 w 3901033"/>
              <a:gd name="connsiteY85" fmla="*/ 559837 h 2519266"/>
              <a:gd name="connsiteX86" fmla="*/ 140697 w 3901033"/>
              <a:gd name="connsiteY86" fmla="*/ 531845 h 2519266"/>
              <a:gd name="connsiteX87" fmla="*/ 178020 w 3901033"/>
              <a:gd name="connsiteY87" fmla="*/ 457200 h 2519266"/>
              <a:gd name="connsiteX88" fmla="*/ 187350 w 3901033"/>
              <a:gd name="connsiteY88" fmla="*/ 429208 h 2519266"/>
              <a:gd name="connsiteX89" fmla="*/ 206012 w 3901033"/>
              <a:gd name="connsiteY89" fmla="*/ 410547 h 2519266"/>
              <a:gd name="connsiteX90" fmla="*/ 234003 w 3901033"/>
              <a:gd name="connsiteY90" fmla="*/ 373225 h 2519266"/>
              <a:gd name="connsiteX91" fmla="*/ 252665 w 3901033"/>
              <a:gd name="connsiteY91" fmla="*/ 354564 h 2519266"/>
              <a:gd name="connsiteX92" fmla="*/ 327309 w 3901033"/>
              <a:gd name="connsiteY92" fmla="*/ 270588 h 2519266"/>
              <a:gd name="connsiteX93" fmla="*/ 355301 w 3901033"/>
              <a:gd name="connsiteY93" fmla="*/ 251927 h 2519266"/>
              <a:gd name="connsiteX94" fmla="*/ 383293 w 3901033"/>
              <a:gd name="connsiteY94" fmla="*/ 223935 h 2519266"/>
              <a:gd name="connsiteX95" fmla="*/ 448607 w 3901033"/>
              <a:gd name="connsiteY95" fmla="*/ 186613 h 2519266"/>
              <a:gd name="connsiteX96" fmla="*/ 523252 w 3901033"/>
              <a:gd name="connsiteY96" fmla="*/ 130629 h 2519266"/>
              <a:gd name="connsiteX97" fmla="*/ 560575 w 3901033"/>
              <a:gd name="connsiteY97" fmla="*/ 111968 h 2519266"/>
              <a:gd name="connsiteX98" fmla="*/ 588567 w 3901033"/>
              <a:gd name="connsiteY98" fmla="*/ 102637 h 2519266"/>
              <a:gd name="connsiteX99" fmla="*/ 644550 w 3901033"/>
              <a:gd name="connsiteY99" fmla="*/ 74645 h 2519266"/>
              <a:gd name="connsiteX100" fmla="*/ 700534 w 3901033"/>
              <a:gd name="connsiteY100" fmla="*/ 65315 h 2519266"/>
              <a:gd name="connsiteX101" fmla="*/ 728526 w 3901033"/>
              <a:gd name="connsiteY101" fmla="*/ 46653 h 2519266"/>
              <a:gd name="connsiteX102" fmla="*/ 840493 w 3901033"/>
              <a:gd name="connsiteY102" fmla="*/ 18662 h 2519266"/>
              <a:gd name="connsiteX103" fmla="*/ 971122 w 3901033"/>
              <a:gd name="connsiteY103" fmla="*/ 0 h 2519266"/>
              <a:gd name="connsiteX104" fmla="*/ 1484305 w 3901033"/>
              <a:gd name="connsiteY104" fmla="*/ 9331 h 2519266"/>
              <a:gd name="connsiteX105" fmla="*/ 1708240 w 3901033"/>
              <a:gd name="connsiteY105" fmla="*/ 27992 h 2519266"/>
              <a:gd name="connsiteX106" fmla="*/ 1885522 w 3901033"/>
              <a:gd name="connsiteY106" fmla="*/ 46653 h 2519266"/>
              <a:gd name="connsiteX107" fmla="*/ 1969497 w 3901033"/>
              <a:gd name="connsiteY107" fmla="*/ 65315 h 2519266"/>
              <a:gd name="connsiteX108" fmla="*/ 2025481 w 3901033"/>
              <a:gd name="connsiteY108" fmla="*/ 74645 h 2519266"/>
              <a:gd name="connsiteX109" fmla="*/ 2118787 w 3901033"/>
              <a:gd name="connsiteY109" fmla="*/ 93306 h 2519266"/>
              <a:gd name="connsiteX110" fmla="*/ 2146779 w 3901033"/>
              <a:gd name="connsiteY110" fmla="*/ 102637 h 2519266"/>
              <a:gd name="connsiteX111" fmla="*/ 2221424 w 3901033"/>
              <a:gd name="connsiteY111" fmla="*/ 111968 h 2519266"/>
              <a:gd name="connsiteX112" fmla="*/ 2286738 w 3901033"/>
              <a:gd name="connsiteY112" fmla="*/ 121298 h 2519266"/>
              <a:gd name="connsiteX113" fmla="*/ 2380044 w 3901033"/>
              <a:gd name="connsiteY113" fmla="*/ 149290 h 2519266"/>
              <a:gd name="connsiteX114" fmla="*/ 2408036 w 3901033"/>
              <a:gd name="connsiteY114" fmla="*/ 158621 h 2519266"/>
              <a:gd name="connsiteX115" fmla="*/ 2510673 w 3901033"/>
              <a:gd name="connsiteY115" fmla="*/ 177282 h 2519266"/>
              <a:gd name="connsiteX116" fmla="*/ 2603979 w 3901033"/>
              <a:gd name="connsiteY116" fmla="*/ 205274 h 2519266"/>
              <a:gd name="connsiteX117" fmla="*/ 2631971 w 3901033"/>
              <a:gd name="connsiteY117" fmla="*/ 214604 h 2519266"/>
              <a:gd name="connsiteX118" fmla="*/ 2669293 w 3901033"/>
              <a:gd name="connsiteY118" fmla="*/ 223935 h 2519266"/>
              <a:gd name="connsiteX119" fmla="*/ 2725277 w 3901033"/>
              <a:gd name="connsiteY119" fmla="*/ 242596 h 2519266"/>
              <a:gd name="connsiteX120" fmla="*/ 2781260 w 3901033"/>
              <a:gd name="connsiteY120" fmla="*/ 270588 h 2519266"/>
              <a:gd name="connsiteX121" fmla="*/ 2818583 w 3901033"/>
              <a:gd name="connsiteY121" fmla="*/ 289249 h 2519266"/>
              <a:gd name="connsiteX122" fmla="*/ 2874567 w 3901033"/>
              <a:gd name="connsiteY122" fmla="*/ 307910 h 2519266"/>
              <a:gd name="connsiteX123" fmla="*/ 2893228 w 3901033"/>
              <a:gd name="connsiteY123" fmla="*/ 326572 h 2519266"/>
              <a:gd name="connsiteX124" fmla="*/ 2958542 w 3901033"/>
              <a:gd name="connsiteY124" fmla="*/ 345233 h 2519266"/>
              <a:gd name="connsiteX125" fmla="*/ 3023856 w 3901033"/>
              <a:gd name="connsiteY125" fmla="*/ 391886 h 2519266"/>
              <a:gd name="connsiteX126" fmla="*/ 3051848 w 3901033"/>
              <a:gd name="connsiteY126" fmla="*/ 401217 h 2519266"/>
              <a:gd name="connsiteX127" fmla="*/ 3107832 w 3901033"/>
              <a:gd name="connsiteY127" fmla="*/ 438539 h 2519266"/>
              <a:gd name="connsiteX128" fmla="*/ 3163816 w 3901033"/>
              <a:gd name="connsiteY128" fmla="*/ 485192 h 2519266"/>
              <a:gd name="connsiteX129" fmla="*/ 3238460 w 3901033"/>
              <a:gd name="connsiteY129" fmla="*/ 569168 h 2519266"/>
              <a:gd name="connsiteX130" fmla="*/ 3285114 w 3901033"/>
              <a:gd name="connsiteY130" fmla="*/ 606490 h 2519266"/>
              <a:gd name="connsiteX131" fmla="*/ 3322436 w 3901033"/>
              <a:gd name="connsiteY131" fmla="*/ 653143 h 2519266"/>
              <a:gd name="connsiteX132" fmla="*/ 3369089 w 3901033"/>
              <a:gd name="connsiteY132" fmla="*/ 699796 h 2519266"/>
              <a:gd name="connsiteX133" fmla="*/ 3387750 w 3901033"/>
              <a:gd name="connsiteY133" fmla="*/ 727788 h 2519266"/>
              <a:gd name="connsiteX134" fmla="*/ 3406412 w 3901033"/>
              <a:gd name="connsiteY134" fmla="*/ 746449 h 2519266"/>
              <a:gd name="connsiteX135" fmla="*/ 3443734 w 3901033"/>
              <a:gd name="connsiteY135" fmla="*/ 793102 h 2519266"/>
              <a:gd name="connsiteX136" fmla="*/ 3462395 w 3901033"/>
              <a:gd name="connsiteY136" fmla="*/ 821094 h 2519266"/>
              <a:gd name="connsiteX137" fmla="*/ 3490387 w 3901033"/>
              <a:gd name="connsiteY137" fmla="*/ 830425 h 2519266"/>
              <a:gd name="connsiteX138" fmla="*/ 3499718 w 3901033"/>
              <a:gd name="connsiteY138" fmla="*/ 858417 h 2519266"/>
              <a:gd name="connsiteX139" fmla="*/ 3565032 w 3901033"/>
              <a:gd name="connsiteY139" fmla="*/ 933062 h 2519266"/>
              <a:gd name="connsiteX140" fmla="*/ 3593024 w 3901033"/>
              <a:gd name="connsiteY140" fmla="*/ 961053 h 2519266"/>
              <a:gd name="connsiteX141" fmla="*/ 3611685 w 3901033"/>
              <a:gd name="connsiteY141" fmla="*/ 979715 h 2519266"/>
              <a:gd name="connsiteX142" fmla="*/ 3667669 w 3901033"/>
              <a:gd name="connsiteY142" fmla="*/ 1073021 h 2519266"/>
              <a:gd name="connsiteX143" fmla="*/ 3686330 w 3901033"/>
              <a:gd name="connsiteY143" fmla="*/ 1101013 h 2519266"/>
              <a:gd name="connsiteX144" fmla="*/ 3714322 w 3901033"/>
              <a:gd name="connsiteY144" fmla="*/ 1147666 h 2519266"/>
              <a:gd name="connsiteX145" fmla="*/ 3742314 w 3901033"/>
              <a:gd name="connsiteY145" fmla="*/ 1194319 h 2519266"/>
              <a:gd name="connsiteX146" fmla="*/ 3760975 w 3901033"/>
              <a:gd name="connsiteY146" fmla="*/ 1250302 h 2519266"/>
              <a:gd name="connsiteX147" fmla="*/ 3770305 w 3901033"/>
              <a:gd name="connsiteY147" fmla="*/ 1278294 h 2519266"/>
              <a:gd name="connsiteX148" fmla="*/ 3788967 w 3901033"/>
              <a:gd name="connsiteY148" fmla="*/ 1296955 h 2519266"/>
              <a:gd name="connsiteX149" fmla="*/ 3816958 w 3901033"/>
              <a:gd name="connsiteY149" fmla="*/ 1380931 h 2519266"/>
              <a:gd name="connsiteX150" fmla="*/ 3826289 w 3901033"/>
              <a:gd name="connsiteY150" fmla="*/ 1408923 h 2519266"/>
              <a:gd name="connsiteX151" fmla="*/ 3844950 w 3901033"/>
              <a:gd name="connsiteY151" fmla="*/ 1436915 h 2519266"/>
              <a:gd name="connsiteX152" fmla="*/ 3882273 w 3901033"/>
              <a:gd name="connsiteY152" fmla="*/ 1520890 h 2519266"/>
              <a:gd name="connsiteX153" fmla="*/ 3891603 w 3901033"/>
              <a:gd name="connsiteY153" fmla="*/ 1548882 h 2519266"/>
              <a:gd name="connsiteX154" fmla="*/ 3872942 w 3901033"/>
              <a:gd name="connsiteY154" fmla="*/ 1567543 h 25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901033" h="2519266">
                <a:moveTo>
                  <a:pt x="3872942" y="1567543"/>
                </a:moveTo>
                <a:lnTo>
                  <a:pt x="3872942" y="1567543"/>
                </a:lnTo>
                <a:cubicBezTo>
                  <a:pt x="3882273" y="1592425"/>
                  <a:pt x="3899041" y="1615682"/>
                  <a:pt x="3900934" y="1642188"/>
                </a:cubicBezTo>
                <a:cubicBezTo>
                  <a:pt x="3902336" y="1661809"/>
                  <a:pt x="3888493" y="1679511"/>
                  <a:pt x="3882273" y="1698172"/>
                </a:cubicBezTo>
                <a:lnTo>
                  <a:pt x="3872942" y="1726164"/>
                </a:lnTo>
                <a:cubicBezTo>
                  <a:pt x="3869832" y="1735494"/>
                  <a:pt x="3872942" y="1751045"/>
                  <a:pt x="3863612" y="1754155"/>
                </a:cubicBezTo>
                <a:lnTo>
                  <a:pt x="3835620" y="1763486"/>
                </a:lnTo>
                <a:cubicBezTo>
                  <a:pt x="3813412" y="1830108"/>
                  <a:pt x="3833325" y="1808558"/>
                  <a:pt x="3788967" y="1838131"/>
                </a:cubicBezTo>
                <a:cubicBezTo>
                  <a:pt x="3782746" y="1847462"/>
                  <a:pt x="3778235" y="1858193"/>
                  <a:pt x="3770305" y="1866123"/>
                </a:cubicBezTo>
                <a:cubicBezTo>
                  <a:pt x="3762376" y="1874052"/>
                  <a:pt x="3749319" y="1876028"/>
                  <a:pt x="3742314" y="1884784"/>
                </a:cubicBezTo>
                <a:cubicBezTo>
                  <a:pt x="3706124" y="1930022"/>
                  <a:pt x="3766062" y="1901750"/>
                  <a:pt x="3704991" y="1922106"/>
                </a:cubicBezTo>
                <a:lnTo>
                  <a:pt x="3658338" y="1968759"/>
                </a:lnTo>
                <a:cubicBezTo>
                  <a:pt x="3652118" y="1974980"/>
                  <a:pt x="3646997" y="1982541"/>
                  <a:pt x="3639677" y="1987421"/>
                </a:cubicBezTo>
                <a:cubicBezTo>
                  <a:pt x="3559456" y="2040901"/>
                  <a:pt x="3660954" y="1976782"/>
                  <a:pt x="3583693" y="2015413"/>
                </a:cubicBezTo>
                <a:cubicBezTo>
                  <a:pt x="3529554" y="2042482"/>
                  <a:pt x="3583807" y="2028199"/>
                  <a:pt x="3518379" y="2052735"/>
                </a:cubicBezTo>
                <a:cubicBezTo>
                  <a:pt x="3506372" y="2057238"/>
                  <a:pt x="3493497" y="2058956"/>
                  <a:pt x="3481056" y="2062066"/>
                </a:cubicBezTo>
                <a:cubicBezTo>
                  <a:pt x="3398723" y="2116956"/>
                  <a:pt x="3530318" y="2032770"/>
                  <a:pt x="3397081" y="2099388"/>
                </a:cubicBezTo>
                <a:cubicBezTo>
                  <a:pt x="3372199" y="2111829"/>
                  <a:pt x="3348827" y="2127913"/>
                  <a:pt x="3322436" y="2136710"/>
                </a:cubicBezTo>
                <a:cubicBezTo>
                  <a:pt x="3313105" y="2139820"/>
                  <a:pt x="3303901" y="2143339"/>
                  <a:pt x="3294444" y="2146041"/>
                </a:cubicBezTo>
                <a:cubicBezTo>
                  <a:pt x="3212406" y="2169482"/>
                  <a:pt x="3296266" y="2142325"/>
                  <a:pt x="3229130" y="2164702"/>
                </a:cubicBezTo>
                <a:cubicBezTo>
                  <a:pt x="3222910" y="2170923"/>
                  <a:pt x="3218337" y="2179430"/>
                  <a:pt x="3210469" y="2183364"/>
                </a:cubicBezTo>
                <a:cubicBezTo>
                  <a:pt x="3192875" y="2192161"/>
                  <a:pt x="3173146" y="2195805"/>
                  <a:pt x="3154485" y="2202025"/>
                </a:cubicBezTo>
                <a:lnTo>
                  <a:pt x="3098501" y="2220686"/>
                </a:lnTo>
                <a:cubicBezTo>
                  <a:pt x="3067097" y="2231154"/>
                  <a:pt x="3065470" y="2230231"/>
                  <a:pt x="3033187" y="2248678"/>
                </a:cubicBezTo>
                <a:cubicBezTo>
                  <a:pt x="3023450" y="2254242"/>
                  <a:pt x="3015225" y="2262324"/>
                  <a:pt x="3005195" y="2267339"/>
                </a:cubicBezTo>
                <a:cubicBezTo>
                  <a:pt x="2981690" y="2279091"/>
                  <a:pt x="2943751" y="2281903"/>
                  <a:pt x="2921220" y="2286000"/>
                </a:cubicBezTo>
                <a:cubicBezTo>
                  <a:pt x="2905617" y="2288837"/>
                  <a:pt x="2890118" y="2292221"/>
                  <a:pt x="2874567" y="2295331"/>
                </a:cubicBezTo>
                <a:cubicBezTo>
                  <a:pt x="2868346" y="2301551"/>
                  <a:pt x="2863448" y="2309466"/>
                  <a:pt x="2855905" y="2313992"/>
                </a:cubicBezTo>
                <a:cubicBezTo>
                  <a:pt x="2846340" y="2319731"/>
                  <a:pt x="2797568" y="2330909"/>
                  <a:pt x="2790591" y="2332653"/>
                </a:cubicBezTo>
                <a:cubicBezTo>
                  <a:pt x="2778150" y="2338874"/>
                  <a:pt x="2766464" y="2346916"/>
                  <a:pt x="2753269" y="2351315"/>
                </a:cubicBezTo>
                <a:cubicBezTo>
                  <a:pt x="2738224" y="2356330"/>
                  <a:pt x="2722001" y="2356799"/>
                  <a:pt x="2706616" y="2360645"/>
                </a:cubicBezTo>
                <a:cubicBezTo>
                  <a:pt x="2697074" y="2363030"/>
                  <a:pt x="2688081" y="2367274"/>
                  <a:pt x="2678624" y="2369976"/>
                </a:cubicBezTo>
                <a:cubicBezTo>
                  <a:pt x="2666294" y="2373499"/>
                  <a:pt x="2653631" y="2375783"/>
                  <a:pt x="2641301" y="2379306"/>
                </a:cubicBezTo>
                <a:cubicBezTo>
                  <a:pt x="2631844" y="2382008"/>
                  <a:pt x="2622766" y="2385935"/>
                  <a:pt x="2613309" y="2388637"/>
                </a:cubicBezTo>
                <a:cubicBezTo>
                  <a:pt x="2600979" y="2392160"/>
                  <a:pt x="2588317" y="2394445"/>
                  <a:pt x="2575987" y="2397968"/>
                </a:cubicBezTo>
                <a:cubicBezTo>
                  <a:pt x="2566530" y="2400670"/>
                  <a:pt x="2557596" y="2405164"/>
                  <a:pt x="2547995" y="2407298"/>
                </a:cubicBezTo>
                <a:cubicBezTo>
                  <a:pt x="2529527" y="2411402"/>
                  <a:pt x="2510563" y="2412919"/>
                  <a:pt x="2492012" y="2416629"/>
                </a:cubicBezTo>
                <a:cubicBezTo>
                  <a:pt x="2479437" y="2419144"/>
                  <a:pt x="2467306" y="2423665"/>
                  <a:pt x="2454689" y="2425959"/>
                </a:cubicBezTo>
                <a:cubicBezTo>
                  <a:pt x="2433051" y="2429893"/>
                  <a:pt x="2411013" y="2431356"/>
                  <a:pt x="2389375" y="2435290"/>
                </a:cubicBezTo>
                <a:cubicBezTo>
                  <a:pt x="2335077" y="2445163"/>
                  <a:pt x="2360984" y="2447053"/>
                  <a:pt x="2296069" y="2463282"/>
                </a:cubicBezTo>
                <a:cubicBezTo>
                  <a:pt x="2237410" y="2477947"/>
                  <a:pt x="2271441" y="2470800"/>
                  <a:pt x="2193432" y="2481943"/>
                </a:cubicBezTo>
                <a:cubicBezTo>
                  <a:pt x="2162133" y="2492376"/>
                  <a:pt x="2124705" y="2507423"/>
                  <a:pt x="2090795" y="2509935"/>
                </a:cubicBezTo>
                <a:cubicBezTo>
                  <a:pt x="2022487" y="2514995"/>
                  <a:pt x="1953946" y="2516156"/>
                  <a:pt x="1885522" y="2519266"/>
                </a:cubicBezTo>
                <a:cubicBezTo>
                  <a:pt x="1813987" y="2516156"/>
                  <a:pt x="1742226" y="2516418"/>
                  <a:pt x="1670918" y="2509935"/>
                </a:cubicBezTo>
                <a:cubicBezTo>
                  <a:pt x="1639330" y="2507063"/>
                  <a:pt x="1607702" y="2501304"/>
                  <a:pt x="1577612" y="2491274"/>
                </a:cubicBezTo>
                <a:cubicBezTo>
                  <a:pt x="1568281" y="2488164"/>
                  <a:pt x="1559444" y="2482422"/>
                  <a:pt x="1549620" y="2481943"/>
                </a:cubicBezTo>
                <a:cubicBezTo>
                  <a:pt x="1431531" y="2476183"/>
                  <a:pt x="1313244" y="2475723"/>
                  <a:pt x="1195056" y="2472613"/>
                </a:cubicBezTo>
                <a:lnTo>
                  <a:pt x="1120412" y="2463282"/>
                </a:lnTo>
                <a:cubicBezTo>
                  <a:pt x="1078788" y="2458657"/>
                  <a:pt x="1006288" y="2453520"/>
                  <a:pt x="961791" y="2444621"/>
                </a:cubicBezTo>
                <a:cubicBezTo>
                  <a:pt x="936642" y="2439591"/>
                  <a:pt x="912296" y="2430989"/>
                  <a:pt x="887146" y="2425959"/>
                </a:cubicBezTo>
                <a:cubicBezTo>
                  <a:pt x="808218" y="2410174"/>
                  <a:pt x="870122" y="2423862"/>
                  <a:pt x="775179" y="2397968"/>
                </a:cubicBezTo>
                <a:cubicBezTo>
                  <a:pt x="762807" y="2394594"/>
                  <a:pt x="750113" y="2392408"/>
                  <a:pt x="737856" y="2388637"/>
                </a:cubicBezTo>
                <a:cubicBezTo>
                  <a:pt x="709655" y="2379960"/>
                  <a:pt x="681873" y="2369975"/>
                  <a:pt x="653881" y="2360645"/>
                </a:cubicBezTo>
                <a:lnTo>
                  <a:pt x="597897" y="2341984"/>
                </a:lnTo>
                <a:lnTo>
                  <a:pt x="569905" y="2332653"/>
                </a:lnTo>
                <a:lnTo>
                  <a:pt x="541914" y="2323323"/>
                </a:lnTo>
                <a:cubicBezTo>
                  <a:pt x="535693" y="2317103"/>
                  <a:pt x="530572" y="2309542"/>
                  <a:pt x="523252" y="2304662"/>
                </a:cubicBezTo>
                <a:cubicBezTo>
                  <a:pt x="479083" y="2275216"/>
                  <a:pt x="476198" y="2294931"/>
                  <a:pt x="429946" y="2248678"/>
                </a:cubicBezTo>
                <a:lnTo>
                  <a:pt x="373963" y="2192694"/>
                </a:lnTo>
                <a:cubicBezTo>
                  <a:pt x="350510" y="2122339"/>
                  <a:pt x="382145" y="2209057"/>
                  <a:pt x="345971" y="2136710"/>
                </a:cubicBezTo>
                <a:cubicBezTo>
                  <a:pt x="341573" y="2127913"/>
                  <a:pt x="341038" y="2117516"/>
                  <a:pt x="336640" y="2108719"/>
                </a:cubicBezTo>
                <a:cubicBezTo>
                  <a:pt x="331625" y="2098689"/>
                  <a:pt x="322533" y="2090975"/>
                  <a:pt x="317979" y="2080727"/>
                </a:cubicBezTo>
                <a:cubicBezTo>
                  <a:pt x="309990" y="2062752"/>
                  <a:pt x="305538" y="2043404"/>
                  <a:pt x="299318" y="2024743"/>
                </a:cubicBezTo>
                <a:cubicBezTo>
                  <a:pt x="296208" y="2015412"/>
                  <a:pt x="294386" y="2005548"/>
                  <a:pt x="289987" y="1996751"/>
                </a:cubicBezTo>
                <a:cubicBezTo>
                  <a:pt x="238033" y="1892843"/>
                  <a:pt x="300107" y="2023738"/>
                  <a:pt x="261995" y="1922106"/>
                </a:cubicBezTo>
                <a:cubicBezTo>
                  <a:pt x="257111" y="1909083"/>
                  <a:pt x="248218" y="1897807"/>
                  <a:pt x="243334" y="1884784"/>
                </a:cubicBezTo>
                <a:cubicBezTo>
                  <a:pt x="217511" y="1815925"/>
                  <a:pt x="253159" y="1876197"/>
                  <a:pt x="215342" y="1819470"/>
                </a:cubicBezTo>
                <a:cubicBezTo>
                  <a:pt x="209122" y="1794588"/>
                  <a:pt x="204792" y="1769156"/>
                  <a:pt x="196681" y="1744825"/>
                </a:cubicBezTo>
                <a:cubicBezTo>
                  <a:pt x="193571" y="1735494"/>
                  <a:pt x="191749" y="1725630"/>
                  <a:pt x="187350" y="1716833"/>
                </a:cubicBezTo>
                <a:cubicBezTo>
                  <a:pt x="182335" y="1706803"/>
                  <a:pt x="174909" y="1698172"/>
                  <a:pt x="168689" y="1688841"/>
                </a:cubicBezTo>
                <a:cubicBezTo>
                  <a:pt x="162278" y="1656786"/>
                  <a:pt x="158810" y="1635602"/>
                  <a:pt x="150028" y="1604866"/>
                </a:cubicBezTo>
                <a:cubicBezTo>
                  <a:pt x="147326" y="1595409"/>
                  <a:pt x="145096" y="1585671"/>
                  <a:pt x="140697" y="1576874"/>
                </a:cubicBezTo>
                <a:cubicBezTo>
                  <a:pt x="132586" y="1560653"/>
                  <a:pt x="120815" y="1546442"/>
                  <a:pt x="112705" y="1530221"/>
                </a:cubicBezTo>
                <a:cubicBezTo>
                  <a:pt x="67051" y="1438913"/>
                  <a:pt x="118619" y="1520431"/>
                  <a:pt x="75383" y="1455576"/>
                </a:cubicBezTo>
                <a:cubicBezTo>
                  <a:pt x="72273" y="1443135"/>
                  <a:pt x="69737" y="1430536"/>
                  <a:pt x="66052" y="1418253"/>
                </a:cubicBezTo>
                <a:cubicBezTo>
                  <a:pt x="60400" y="1399412"/>
                  <a:pt x="47391" y="1362270"/>
                  <a:pt x="47391" y="1362270"/>
                </a:cubicBezTo>
                <a:cubicBezTo>
                  <a:pt x="42126" y="1325415"/>
                  <a:pt x="37824" y="1286677"/>
                  <a:pt x="28730" y="1250302"/>
                </a:cubicBezTo>
                <a:cubicBezTo>
                  <a:pt x="26345" y="1240760"/>
                  <a:pt x="22509" y="1231641"/>
                  <a:pt x="19399" y="1222310"/>
                </a:cubicBezTo>
                <a:cubicBezTo>
                  <a:pt x="13179" y="1160106"/>
                  <a:pt x="-3716" y="1098053"/>
                  <a:pt x="738" y="1035698"/>
                </a:cubicBezTo>
                <a:cubicBezTo>
                  <a:pt x="12329" y="873425"/>
                  <a:pt x="1508" y="947881"/>
                  <a:pt x="28730" y="811764"/>
                </a:cubicBezTo>
                <a:cubicBezTo>
                  <a:pt x="41920" y="745810"/>
                  <a:pt x="33041" y="780169"/>
                  <a:pt x="56722" y="709127"/>
                </a:cubicBezTo>
                <a:cubicBezTo>
                  <a:pt x="59832" y="699796"/>
                  <a:pt x="60596" y="689318"/>
                  <a:pt x="66052" y="681135"/>
                </a:cubicBezTo>
                <a:lnTo>
                  <a:pt x="84714" y="653143"/>
                </a:lnTo>
                <a:cubicBezTo>
                  <a:pt x="87824" y="640702"/>
                  <a:pt x="88993" y="627608"/>
                  <a:pt x="94044" y="615821"/>
                </a:cubicBezTo>
                <a:cubicBezTo>
                  <a:pt x="98461" y="605514"/>
                  <a:pt x="107690" y="597859"/>
                  <a:pt x="112705" y="587829"/>
                </a:cubicBezTo>
                <a:cubicBezTo>
                  <a:pt x="117104" y="579032"/>
                  <a:pt x="117637" y="568634"/>
                  <a:pt x="122036" y="559837"/>
                </a:cubicBezTo>
                <a:cubicBezTo>
                  <a:pt x="127051" y="549807"/>
                  <a:pt x="135327" y="541690"/>
                  <a:pt x="140697" y="531845"/>
                </a:cubicBezTo>
                <a:cubicBezTo>
                  <a:pt x="154018" y="507423"/>
                  <a:pt x="169224" y="483591"/>
                  <a:pt x="178020" y="457200"/>
                </a:cubicBezTo>
                <a:cubicBezTo>
                  <a:pt x="181130" y="447869"/>
                  <a:pt x="182290" y="437642"/>
                  <a:pt x="187350" y="429208"/>
                </a:cubicBezTo>
                <a:cubicBezTo>
                  <a:pt x="191876" y="421665"/>
                  <a:pt x="200380" y="417305"/>
                  <a:pt x="206012" y="410547"/>
                </a:cubicBezTo>
                <a:cubicBezTo>
                  <a:pt x="215967" y="398601"/>
                  <a:pt x="224048" y="385171"/>
                  <a:pt x="234003" y="373225"/>
                </a:cubicBezTo>
                <a:cubicBezTo>
                  <a:pt x="239635" y="366467"/>
                  <a:pt x="247169" y="361433"/>
                  <a:pt x="252665" y="354564"/>
                </a:cubicBezTo>
                <a:cubicBezTo>
                  <a:pt x="284719" y="314497"/>
                  <a:pt x="266329" y="311241"/>
                  <a:pt x="327309" y="270588"/>
                </a:cubicBezTo>
                <a:cubicBezTo>
                  <a:pt x="336640" y="264368"/>
                  <a:pt x="346686" y="259106"/>
                  <a:pt x="355301" y="251927"/>
                </a:cubicBezTo>
                <a:cubicBezTo>
                  <a:pt x="365438" y="243479"/>
                  <a:pt x="372555" y="231605"/>
                  <a:pt x="383293" y="223935"/>
                </a:cubicBezTo>
                <a:cubicBezTo>
                  <a:pt x="472681" y="160087"/>
                  <a:pt x="375154" y="245376"/>
                  <a:pt x="448607" y="186613"/>
                </a:cubicBezTo>
                <a:cubicBezTo>
                  <a:pt x="492343" y="151623"/>
                  <a:pt x="436455" y="174026"/>
                  <a:pt x="523252" y="130629"/>
                </a:cubicBezTo>
                <a:cubicBezTo>
                  <a:pt x="535693" y="124409"/>
                  <a:pt x="547790" y="117447"/>
                  <a:pt x="560575" y="111968"/>
                </a:cubicBezTo>
                <a:cubicBezTo>
                  <a:pt x="569615" y="108094"/>
                  <a:pt x="579770" y="107036"/>
                  <a:pt x="588567" y="102637"/>
                </a:cubicBezTo>
                <a:cubicBezTo>
                  <a:pt x="628826" y="82507"/>
                  <a:pt x="602337" y="84026"/>
                  <a:pt x="644550" y="74645"/>
                </a:cubicBezTo>
                <a:cubicBezTo>
                  <a:pt x="663018" y="70541"/>
                  <a:pt x="681873" y="68425"/>
                  <a:pt x="700534" y="65315"/>
                </a:cubicBezTo>
                <a:cubicBezTo>
                  <a:pt x="709865" y="59094"/>
                  <a:pt x="718278" y="51208"/>
                  <a:pt x="728526" y="46653"/>
                </a:cubicBezTo>
                <a:cubicBezTo>
                  <a:pt x="779541" y="23979"/>
                  <a:pt x="787146" y="29331"/>
                  <a:pt x="840493" y="18662"/>
                </a:cubicBezTo>
                <a:cubicBezTo>
                  <a:pt x="941974" y="-1634"/>
                  <a:pt x="782589" y="18854"/>
                  <a:pt x="971122" y="0"/>
                </a:cubicBezTo>
                <a:lnTo>
                  <a:pt x="1484305" y="9331"/>
                </a:lnTo>
                <a:cubicBezTo>
                  <a:pt x="1616159" y="12994"/>
                  <a:pt x="1610723" y="14062"/>
                  <a:pt x="1708240" y="27992"/>
                </a:cubicBezTo>
                <a:cubicBezTo>
                  <a:pt x="1787849" y="54529"/>
                  <a:pt x="1704538" y="29417"/>
                  <a:pt x="1885522" y="46653"/>
                </a:cubicBezTo>
                <a:cubicBezTo>
                  <a:pt x="1916636" y="49616"/>
                  <a:pt x="1939522" y="59320"/>
                  <a:pt x="1969497" y="65315"/>
                </a:cubicBezTo>
                <a:cubicBezTo>
                  <a:pt x="1988048" y="69025"/>
                  <a:pt x="2006820" y="71535"/>
                  <a:pt x="2025481" y="74645"/>
                </a:cubicBezTo>
                <a:cubicBezTo>
                  <a:pt x="2088721" y="95726"/>
                  <a:pt x="2011572" y="71863"/>
                  <a:pt x="2118787" y="93306"/>
                </a:cubicBezTo>
                <a:cubicBezTo>
                  <a:pt x="2128431" y="95235"/>
                  <a:pt x="2137102" y="100878"/>
                  <a:pt x="2146779" y="102637"/>
                </a:cubicBezTo>
                <a:cubicBezTo>
                  <a:pt x="2171450" y="107123"/>
                  <a:pt x="2196569" y="108654"/>
                  <a:pt x="2221424" y="111968"/>
                </a:cubicBezTo>
                <a:cubicBezTo>
                  <a:pt x="2243223" y="114875"/>
                  <a:pt x="2265100" y="117364"/>
                  <a:pt x="2286738" y="121298"/>
                </a:cubicBezTo>
                <a:cubicBezTo>
                  <a:pt x="2317754" y="126937"/>
                  <a:pt x="2350840" y="139555"/>
                  <a:pt x="2380044" y="149290"/>
                </a:cubicBezTo>
                <a:cubicBezTo>
                  <a:pt x="2389375" y="152400"/>
                  <a:pt x="2398334" y="157004"/>
                  <a:pt x="2408036" y="158621"/>
                </a:cubicBezTo>
                <a:cubicBezTo>
                  <a:pt x="2448559" y="165374"/>
                  <a:pt x="2471542" y="168586"/>
                  <a:pt x="2510673" y="177282"/>
                </a:cubicBezTo>
                <a:cubicBezTo>
                  <a:pt x="2552975" y="186683"/>
                  <a:pt x="2557463" y="189769"/>
                  <a:pt x="2603979" y="205274"/>
                </a:cubicBezTo>
                <a:cubicBezTo>
                  <a:pt x="2613310" y="208384"/>
                  <a:pt x="2622429" y="212218"/>
                  <a:pt x="2631971" y="214604"/>
                </a:cubicBezTo>
                <a:cubicBezTo>
                  <a:pt x="2644412" y="217714"/>
                  <a:pt x="2657010" y="220250"/>
                  <a:pt x="2669293" y="223935"/>
                </a:cubicBezTo>
                <a:cubicBezTo>
                  <a:pt x="2688134" y="229587"/>
                  <a:pt x="2725277" y="242596"/>
                  <a:pt x="2725277" y="242596"/>
                </a:cubicBezTo>
                <a:cubicBezTo>
                  <a:pt x="2779068" y="278456"/>
                  <a:pt x="2727181" y="247411"/>
                  <a:pt x="2781260" y="270588"/>
                </a:cubicBezTo>
                <a:cubicBezTo>
                  <a:pt x="2794045" y="276067"/>
                  <a:pt x="2805668" y="284083"/>
                  <a:pt x="2818583" y="289249"/>
                </a:cubicBezTo>
                <a:cubicBezTo>
                  <a:pt x="2836847" y="296554"/>
                  <a:pt x="2874567" y="307910"/>
                  <a:pt x="2874567" y="307910"/>
                </a:cubicBezTo>
                <a:cubicBezTo>
                  <a:pt x="2880787" y="314131"/>
                  <a:pt x="2885685" y="322046"/>
                  <a:pt x="2893228" y="326572"/>
                </a:cubicBezTo>
                <a:cubicBezTo>
                  <a:pt x="2902785" y="332306"/>
                  <a:pt x="2951576" y="343491"/>
                  <a:pt x="2958542" y="345233"/>
                </a:cubicBezTo>
                <a:cubicBezTo>
                  <a:pt x="2966992" y="351570"/>
                  <a:pt x="3010215" y="385065"/>
                  <a:pt x="3023856" y="391886"/>
                </a:cubicBezTo>
                <a:cubicBezTo>
                  <a:pt x="3032653" y="396285"/>
                  <a:pt x="3043250" y="396441"/>
                  <a:pt x="3051848" y="401217"/>
                </a:cubicBezTo>
                <a:cubicBezTo>
                  <a:pt x="3071454" y="412109"/>
                  <a:pt x="3091973" y="422680"/>
                  <a:pt x="3107832" y="438539"/>
                </a:cubicBezTo>
                <a:cubicBezTo>
                  <a:pt x="3143753" y="474460"/>
                  <a:pt x="3124845" y="459212"/>
                  <a:pt x="3163816" y="485192"/>
                </a:cubicBezTo>
                <a:cubicBezTo>
                  <a:pt x="3184621" y="512934"/>
                  <a:pt x="3209633" y="549951"/>
                  <a:pt x="3238460" y="569168"/>
                </a:cubicBezTo>
                <a:cubicBezTo>
                  <a:pt x="3273772" y="592709"/>
                  <a:pt x="3258522" y="579900"/>
                  <a:pt x="3285114" y="606490"/>
                </a:cubicBezTo>
                <a:cubicBezTo>
                  <a:pt x="3303278" y="660985"/>
                  <a:pt x="3280232" y="610939"/>
                  <a:pt x="3322436" y="653143"/>
                </a:cubicBezTo>
                <a:cubicBezTo>
                  <a:pt x="3384640" y="715347"/>
                  <a:pt x="3294444" y="650033"/>
                  <a:pt x="3369089" y="699796"/>
                </a:cubicBezTo>
                <a:cubicBezTo>
                  <a:pt x="3375309" y="709127"/>
                  <a:pt x="3380745" y="719031"/>
                  <a:pt x="3387750" y="727788"/>
                </a:cubicBezTo>
                <a:cubicBezTo>
                  <a:pt x="3393246" y="734657"/>
                  <a:pt x="3401886" y="738906"/>
                  <a:pt x="3406412" y="746449"/>
                </a:cubicBezTo>
                <a:cubicBezTo>
                  <a:pt x="3436459" y="796527"/>
                  <a:pt x="3387981" y="755934"/>
                  <a:pt x="3443734" y="793102"/>
                </a:cubicBezTo>
                <a:cubicBezTo>
                  <a:pt x="3449954" y="802433"/>
                  <a:pt x="3453638" y="814089"/>
                  <a:pt x="3462395" y="821094"/>
                </a:cubicBezTo>
                <a:cubicBezTo>
                  <a:pt x="3470075" y="827238"/>
                  <a:pt x="3483432" y="823470"/>
                  <a:pt x="3490387" y="830425"/>
                </a:cubicBezTo>
                <a:cubicBezTo>
                  <a:pt x="3497342" y="837380"/>
                  <a:pt x="3495319" y="849620"/>
                  <a:pt x="3499718" y="858417"/>
                </a:cubicBezTo>
                <a:cubicBezTo>
                  <a:pt x="3515147" y="889275"/>
                  <a:pt x="3540714" y="908744"/>
                  <a:pt x="3565032" y="933062"/>
                </a:cubicBezTo>
                <a:lnTo>
                  <a:pt x="3593024" y="961053"/>
                </a:lnTo>
                <a:cubicBezTo>
                  <a:pt x="3599245" y="967274"/>
                  <a:pt x="3607751" y="971847"/>
                  <a:pt x="3611685" y="979715"/>
                </a:cubicBezTo>
                <a:cubicBezTo>
                  <a:pt x="3640377" y="1037099"/>
                  <a:pt x="3622629" y="1005462"/>
                  <a:pt x="3667669" y="1073021"/>
                </a:cubicBezTo>
                <a:lnTo>
                  <a:pt x="3686330" y="1101013"/>
                </a:lnTo>
                <a:cubicBezTo>
                  <a:pt x="3712759" y="1180304"/>
                  <a:pt x="3675899" y="1083628"/>
                  <a:pt x="3714322" y="1147666"/>
                </a:cubicBezTo>
                <a:cubicBezTo>
                  <a:pt x="3750660" y="1208229"/>
                  <a:pt x="3695027" y="1147032"/>
                  <a:pt x="3742314" y="1194319"/>
                </a:cubicBezTo>
                <a:lnTo>
                  <a:pt x="3760975" y="1250302"/>
                </a:lnTo>
                <a:cubicBezTo>
                  <a:pt x="3764085" y="1259633"/>
                  <a:pt x="3763350" y="1271340"/>
                  <a:pt x="3770305" y="1278294"/>
                </a:cubicBezTo>
                <a:lnTo>
                  <a:pt x="3788967" y="1296955"/>
                </a:lnTo>
                <a:lnTo>
                  <a:pt x="3816958" y="1380931"/>
                </a:lnTo>
                <a:cubicBezTo>
                  <a:pt x="3820068" y="1390262"/>
                  <a:pt x="3820833" y="1400739"/>
                  <a:pt x="3826289" y="1408923"/>
                </a:cubicBezTo>
                <a:cubicBezTo>
                  <a:pt x="3832509" y="1418254"/>
                  <a:pt x="3840395" y="1426668"/>
                  <a:pt x="3844950" y="1436915"/>
                </a:cubicBezTo>
                <a:cubicBezTo>
                  <a:pt x="3889366" y="1536848"/>
                  <a:pt x="3840041" y="1457541"/>
                  <a:pt x="3882273" y="1520890"/>
                </a:cubicBezTo>
                <a:cubicBezTo>
                  <a:pt x="3885383" y="1530221"/>
                  <a:pt x="3891603" y="1539047"/>
                  <a:pt x="3891603" y="1548882"/>
                </a:cubicBezTo>
                <a:lnTo>
                  <a:pt x="3872942" y="1567543"/>
                </a:lnTo>
                <a:close/>
              </a:path>
            </a:pathLst>
          </a:cu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A6224578-8F31-E5B4-E162-968028AA6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Obazoa</a:t>
            </a:r>
            <a:endParaRPr lang="cs-CZ" altLang="cs-CZ" sz="4400" i="1">
              <a:solidFill>
                <a:srgbClr val="FFFF66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jeu_87_f1">
            <a:extLst>
              <a:ext uri="{FF2B5EF4-FFF2-40B4-BE49-F238E27FC236}">
                <a16:creationId xmlns:a16="http://schemas.microsoft.com/office/drawing/2014/main" id="{9ACF7E09-541A-B660-F9A5-9E99E5DC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75"/>
            <a:ext cx="6203950" cy="608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6B75E9A6-44C7-0C21-C155-12650BEFE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30238"/>
            <a:ext cx="6337301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b="1" i="1" dirty="0" err="1">
                <a:solidFill>
                  <a:schemeClr val="tx2"/>
                </a:solidFill>
                <a:latin typeface="+mj-lt"/>
                <a:cs typeface="+mn-cs"/>
              </a:rPr>
              <a:t>Breviata</a:t>
            </a:r>
            <a:r>
              <a:rPr lang="cs-CZ" b="1" i="1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cs-CZ" b="1" i="1" dirty="0" err="1">
                <a:solidFill>
                  <a:schemeClr val="tx2"/>
                </a:solidFill>
                <a:latin typeface="+mj-lt"/>
                <a:cs typeface="+mn-cs"/>
              </a:rPr>
              <a:t>anathema</a:t>
            </a:r>
            <a:br>
              <a:rPr lang="cs-CZ" b="1" dirty="0">
                <a:solidFill>
                  <a:schemeClr val="tx2"/>
                </a:solidFill>
                <a:latin typeface="+mj-lt"/>
                <a:cs typeface="+mn-cs"/>
              </a:rPr>
            </a:br>
            <a:r>
              <a:rPr lang="cs-CZ" b="1" dirty="0">
                <a:solidFill>
                  <a:schemeClr val="tx2"/>
                </a:solidFill>
                <a:latin typeface="+mj-lt"/>
                <a:cs typeface="+mn-cs"/>
              </a:rPr>
              <a:t>(„</a:t>
            </a:r>
            <a:r>
              <a:rPr lang="cs-CZ" b="1" i="1" dirty="0">
                <a:solidFill>
                  <a:schemeClr val="tx2"/>
                </a:solidFill>
                <a:latin typeface="+mj-lt"/>
                <a:cs typeface="+mn-cs"/>
              </a:rPr>
              <a:t>Mastigamoeba </a:t>
            </a:r>
            <a:r>
              <a:rPr lang="cs-CZ" b="1" i="1" dirty="0" err="1">
                <a:solidFill>
                  <a:schemeClr val="tx2"/>
                </a:solidFill>
                <a:latin typeface="+mj-lt"/>
                <a:cs typeface="+mn-cs"/>
              </a:rPr>
              <a:t>invertens</a:t>
            </a:r>
            <a:r>
              <a:rPr lang="cs-CZ" b="1" i="1" dirty="0">
                <a:solidFill>
                  <a:schemeClr val="tx2"/>
                </a:solidFill>
                <a:latin typeface="+mj-lt"/>
                <a:cs typeface="+mn-cs"/>
              </a:rPr>
              <a:t>“</a:t>
            </a:r>
            <a:r>
              <a:rPr lang="cs-CZ" b="1" dirty="0">
                <a:solidFill>
                  <a:schemeClr val="tx2"/>
                </a:solidFill>
                <a:latin typeface="+mj-lt"/>
                <a:cs typeface="+mn-cs"/>
              </a:rPr>
              <a:t>)</a:t>
            </a:r>
            <a:endParaRPr lang="cs-CZ" b="1" i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71C5C667-DA4C-3AA1-3AA6-025D51DC8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Breviatea</a:t>
            </a:r>
          </a:p>
        </p:txBody>
      </p:sp>
      <p:pic>
        <p:nvPicPr>
          <p:cNvPr id="52229" name="Picture 2">
            <a:extLst>
              <a:ext uri="{FF2B5EF4-FFF2-40B4-BE49-F238E27FC236}">
                <a16:creationId xmlns:a16="http://schemas.microsoft.com/office/drawing/2014/main" id="{D67E4F18-B4F9-2A4C-A2C0-78BB87EB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758825"/>
            <a:ext cx="23241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3">
            <a:extLst>
              <a:ext uri="{FF2B5EF4-FFF2-40B4-BE49-F238E27FC236}">
                <a16:creationId xmlns:a16="http://schemas.microsoft.com/office/drawing/2014/main" id="{987780D1-84A4-0201-41B0-43A005C40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/>
          <a:stretch>
            <a:fillRect/>
          </a:stretch>
        </p:blipFill>
        <p:spPr bwMode="auto">
          <a:xfrm>
            <a:off x="7308850" y="1628775"/>
            <a:ext cx="18145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B340119-EB2B-390A-F586-DC07B7D74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Apusomonadida</a:t>
            </a:r>
          </a:p>
        </p:txBody>
      </p:sp>
      <p:pic>
        <p:nvPicPr>
          <p:cNvPr id="53251" name="Picture 3" descr="C:\Vlada\vyuka\Protistologie\Fylogeneze eukaryot\apusomonas_atw.jpg">
            <a:extLst>
              <a:ext uri="{FF2B5EF4-FFF2-40B4-BE49-F238E27FC236}">
                <a16:creationId xmlns:a16="http://schemas.microsoft.com/office/drawing/2014/main" id="{396F7ADE-7625-C525-4387-3F22C1AC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4394200" cy="250507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C:\Vlada\vyuka\Protistologie\Fylogeneze eukaryot\apusomonasproboscidea_maw.jpg">
            <a:extLst>
              <a:ext uri="{FF2B5EF4-FFF2-40B4-BE49-F238E27FC236}">
                <a16:creationId xmlns:a16="http://schemas.microsoft.com/office/drawing/2014/main" id="{EE6D354F-43FC-FDB1-570D-6B83BF18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6" r="32396"/>
          <a:stretch>
            <a:fillRect/>
          </a:stretch>
        </p:blipFill>
        <p:spPr bwMode="auto">
          <a:xfrm>
            <a:off x="152400" y="838200"/>
            <a:ext cx="1154113" cy="32766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7">
            <a:extLst>
              <a:ext uri="{FF2B5EF4-FFF2-40B4-BE49-F238E27FC236}">
                <a16:creationId xmlns:a16="http://schemas.microsoft.com/office/drawing/2014/main" id="{30CC3D45-0401-3C8B-35AE-F6A94F5DA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141663"/>
            <a:ext cx="178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chemeClr val="tx2"/>
                </a:solidFill>
                <a:latin typeface="Arial Narrow" panose="020B0606020202030204" pitchFamily="34" charset="0"/>
              </a:rPr>
              <a:t>Apusomonas</a:t>
            </a:r>
          </a:p>
        </p:txBody>
      </p:sp>
      <p:sp>
        <p:nvSpPr>
          <p:cNvPr id="53254" name="Text Box 8">
            <a:extLst>
              <a:ext uri="{FF2B5EF4-FFF2-40B4-BE49-F238E27FC236}">
                <a16:creationId xmlns:a16="http://schemas.microsoft.com/office/drawing/2014/main" id="{0744BE29-5859-8E03-1853-3B2A2D1CF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836613"/>
            <a:ext cx="22320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Arial Narrow" panose="020B0606020202030204" pitchFamily="34" charset="0"/>
              </a:rPr>
              <a:t>Multimonas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Arial Narrow" panose="020B0606020202030204" pitchFamily="34" charset="0"/>
              </a:rPr>
              <a:t>Thecamonas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Arial Narrow" panose="020B0606020202030204" pitchFamily="34" charset="0"/>
              </a:rPr>
              <a:t>Podomonas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Arial Narrow" panose="020B0606020202030204" pitchFamily="34" charset="0"/>
              </a:rPr>
              <a:t>Manchomonas</a:t>
            </a:r>
            <a:endParaRPr lang="cs-CZ" altLang="cs-CZ" sz="1200" b="1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tx2"/>
                </a:solidFill>
                <a:latin typeface="Arial Narrow" panose="020B0606020202030204" pitchFamily="34" charset="0"/>
              </a:rPr>
              <a:t>(Všechny původně Amastigomonas)</a:t>
            </a:r>
          </a:p>
        </p:txBody>
      </p:sp>
      <p:pic>
        <p:nvPicPr>
          <p:cNvPr id="53255" name="Picture 9" descr="C:\Vlada\vyuka\Protistologie\Fylogeneze eukaryot\amastigomonasde3_wjw.jpg">
            <a:extLst>
              <a:ext uri="{FF2B5EF4-FFF2-40B4-BE49-F238E27FC236}">
                <a16:creationId xmlns:a16="http://schemas.microsoft.com/office/drawing/2014/main" id="{3CABDC68-0A4C-1A80-F11B-8F2539C7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27388"/>
            <a:ext cx="4151312" cy="34671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10" descr="C:\Vlada\vyuka\Protistologie\Fylogeneze eukaryot\amastigomonasde3_wjw.jpg">
            <a:extLst>
              <a:ext uri="{FF2B5EF4-FFF2-40B4-BE49-F238E27FC236}">
                <a16:creationId xmlns:a16="http://schemas.microsoft.com/office/drawing/2014/main" id="{023292BE-C19C-8BED-BD07-9D76A6E2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3" t="16199" r="21393" b="20247"/>
          <a:stretch>
            <a:fillRect/>
          </a:stretch>
        </p:blipFill>
        <p:spPr bwMode="auto">
          <a:xfrm>
            <a:off x="7546975" y="838200"/>
            <a:ext cx="1454150" cy="21336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Obdélník 9">
            <a:extLst>
              <a:ext uri="{FF2B5EF4-FFF2-40B4-BE49-F238E27FC236}">
                <a16:creationId xmlns:a16="http://schemas.microsoft.com/office/drawing/2014/main" id="{BE06D64F-4E90-DC83-7EE6-3EABD8E30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908050"/>
            <a:ext cx="3816350" cy="193992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cs typeface="+mn-cs"/>
              </a:rPr>
              <a:t>Théka na „hřbetě“, </a:t>
            </a:r>
            <a:r>
              <a:rPr lang="cs-CZ" b="1" dirty="0">
                <a:cs typeface="+mn-cs"/>
              </a:rPr>
              <a:t>tubulární </a:t>
            </a:r>
            <a:r>
              <a:rPr lang="cs-CZ" b="1" dirty="0" err="1">
                <a:cs typeface="+mn-cs"/>
              </a:rPr>
              <a:t>kristy</a:t>
            </a:r>
            <a:r>
              <a:rPr lang="cs-CZ" dirty="0">
                <a:cs typeface="+mn-cs"/>
              </a:rPr>
              <a:t>, kondenzovaný chromatin v jádrech, přední bičík často vychází z „rukávu“ tvorba </a:t>
            </a:r>
            <a:r>
              <a:rPr lang="cs-CZ" dirty="0" err="1">
                <a:cs typeface="+mn-cs"/>
              </a:rPr>
              <a:t>panožen</a:t>
            </a:r>
            <a:r>
              <a:rPr lang="cs-CZ" dirty="0">
                <a:cs typeface="+mn-cs"/>
              </a:rPr>
              <a:t> na břišní straně.</a:t>
            </a:r>
          </a:p>
        </p:txBody>
      </p:sp>
      <p:sp>
        <p:nvSpPr>
          <p:cNvPr id="53258" name="Text Box 8">
            <a:extLst>
              <a:ext uri="{FF2B5EF4-FFF2-40B4-BE49-F238E27FC236}">
                <a16:creationId xmlns:a16="http://schemas.microsoft.com/office/drawing/2014/main" id="{7752AFA0-D22E-2CED-20CA-E3FB7855C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644900"/>
            <a:ext cx="3024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Sladkovodní, půdní</a:t>
            </a:r>
          </a:p>
        </p:txBody>
      </p:sp>
      <p:sp>
        <p:nvSpPr>
          <p:cNvPr id="53259" name="Text Box 9">
            <a:extLst>
              <a:ext uri="{FF2B5EF4-FFF2-40B4-BE49-F238E27FC236}">
                <a16:creationId xmlns:a16="http://schemas.microsoft.com/office/drawing/2014/main" id="{C73C3C37-6CEF-993B-668F-3E0A26EE9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843213"/>
            <a:ext cx="289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Sladkovodní i mořské druhy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3A5DB3FA-CDE1-96D7-037F-2F9814E51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Apusomonadida</a:t>
            </a: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91FF2F13-D197-006C-BE2D-1AAFBFEE7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Obdélník 3">
            <a:extLst>
              <a:ext uri="{FF2B5EF4-FFF2-40B4-BE49-F238E27FC236}">
                <a16:creationId xmlns:a16="http://schemas.microsoft.com/office/drawing/2014/main" id="{F8F61D6C-6453-D7EB-7E19-37AB0B844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6038"/>
            <a:ext cx="4943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 Narrow" panose="020B0606020202030204" pitchFamily="34" charset="0"/>
              </a:rPr>
              <a:t>Podomonas capensis – řez v oblasti jádra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0E70EF-BA30-5113-0A37-AD2ED1D23D47}"/>
              </a:ext>
            </a:extLst>
          </p:cNvPr>
          <p:cNvSpPr txBox="1"/>
          <p:nvPr/>
        </p:nvSpPr>
        <p:spPr>
          <a:xfrm>
            <a:off x="7019925" y="1268413"/>
            <a:ext cx="915988" cy="46196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Théka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6D3589-A956-464C-8363-97407DB337FC}"/>
              </a:ext>
            </a:extLst>
          </p:cNvPr>
          <p:cNvSpPr txBox="1"/>
          <p:nvPr/>
        </p:nvSpPr>
        <p:spPr>
          <a:xfrm>
            <a:off x="6659563" y="2060575"/>
            <a:ext cx="873125" cy="46196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Jádro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F18872-AD04-E816-C392-4941CC2D2B5F}"/>
              </a:ext>
            </a:extLst>
          </p:cNvPr>
          <p:cNvSpPr txBox="1"/>
          <p:nvPr/>
        </p:nvSpPr>
        <p:spPr>
          <a:xfrm>
            <a:off x="611188" y="3933825"/>
            <a:ext cx="1770062" cy="46037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Pseudopodie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0CC98B-649C-3F06-33D2-5A9107D7319D}"/>
              </a:ext>
            </a:extLst>
          </p:cNvPr>
          <p:cNvSpPr txBox="1"/>
          <p:nvPr/>
        </p:nvSpPr>
        <p:spPr>
          <a:xfrm>
            <a:off x="250825" y="1341438"/>
            <a:ext cx="790575" cy="46037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Bičík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0383E08-0CCB-9FB9-1316-4E69D91FAA9F}"/>
              </a:ext>
            </a:extLst>
          </p:cNvPr>
          <p:cNvSpPr txBox="1"/>
          <p:nvPr/>
        </p:nvSpPr>
        <p:spPr>
          <a:xfrm>
            <a:off x="2771775" y="3284538"/>
            <a:ext cx="1768475" cy="46196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Mitochondrie</a:t>
            </a:r>
          </a:p>
        </p:txBody>
      </p:sp>
      <p:sp>
        <p:nvSpPr>
          <p:cNvPr id="54282" name="TextovéPole 9">
            <a:extLst>
              <a:ext uri="{FF2B5EF4-FFF2-40B4-BE49-F238E27FC236}">
                <a16:creationId xmlns:a16="http://schemas.microsoft.com/office/drawing/2014/main" id="{7C20656C-8ADC-DD62-161E-3F0A0E3CB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765175"/>
            <a:ext cx="256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Cavalier-Smith a Chao 2010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050">
            <a:extLst>
              <a:ext uri="{FF2B5EF4-FFF2-40B4-BE49-F238E27FC236}">
                <a16:creationId xmlns:a16="http://schemas.microsoft.com/office/drawing/2014/main" id="{F03940BC-3E8F-80CE-3490-D5AA66D05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Důkazy pro Opisthokonta</a:t>
            </a:r>
          </a:p>
        </p:txBody>
      </p:sp>
      <p:pic>
        <p:nvPicPr>
          <p:cNvPr id="8195" name="Picture 2051" descr="C:\Vlada\vyuka\Protistologie\Opisthokonta\Alignment.jpg">
            <a:extLst>
              <a:ext uri="{FF2B5EF4-FFF2-40B4-BE49-F238E27FC236}">
                <a16:creationId xmlns:a16="http://schemas.microsoft.com/office/drawing/2014/main" id="{13C2E8B0-DAFC-5D3C-39CF-FB684E534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9144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3B3E718-A94B-2AA6-9EC0-EEC788240DEC}"/>
              </a:ext>
            </a:extLst>
          </p:cNvPr>
          <p:cNvSpPr/>
          <p:nvPr/>
        </p:nvSpPr>
        <p:spPr>
          <a:xfrm>
            <a:off x="6786563" y="1285875"/>
            <a:ext cx="1214437" cy="5429250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C54EE45-7015-9B9F-455C-245EAAAED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Apusomonadida</a:t>
            </a: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4D3B2BB4-2EBE-F4DE-C0D3-C252F2629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90"/>
          <a:stretch>
            <a:fillRect/>
          </a:stretch>
        </p:blipFill>
        <p:spPr bwMode="auto">
          <a:xfrm>
            <a:off x="0" y="1125538"/>
            <a:ext cx="914558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ovéPole 11">
            <a:extLst>
              <a:ext uri="{FF2B5EF4-FFF2-40B4-BE49-F238E27FC236}">
                <a16:creationId xmlns:a16="http://schemas.microsoft.com/office/drawing/2014/main" id="{5F390EB3-DA6D-6B72-829A-3F1A7750D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7713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i="1">
                <a:solidFill>
                  <a:schemeClr val="tx2"/>
                </a:solidFill>
                <a:latin typeface="Arial Narrow" panose="020B0606020202030204" pitchFamily="34" charset="0"/>
              </a:rPr>
              <a:t>Podomonas magna </a:t>
            </a:r>
            <a:r>
              <a:rPr lang="cs-CZ" altLang="cs-CZ" sz="2200">
                <a:solidFill>
                  <a:schemeClr val="tx2"/>
                </a:solidFill>
                <a:latin typeface="Arial Narrow" panose="020B0606020202030204" pitchFamily="34" charset="0"/>
              </a:rPr>
              <a:t>– buňka s pseudopodiemi (A,B, E, F-H), krátkým předním bičíkem s rukávem (D,E), (I-K) jedna buňka z dlouhým předním bičíkem se stahuje a otáčí</a:t>
            </a:r>
          </a:p>
        </p:txBody>
      </p:sp>
      <p:sp>
        <p:nvSpPr>
          <p:cNvPr id="55301" name="TextovéPole 4">
            <a:extLst>
              <a:ext uri="{FF2B5EF4-FFF2-40B4-BE49-F238E27FC236}">
                <a16:creationId xmlns:a16="http://schemas.microsoft.com/office/drawing/2014/main" id="{8A1F1701-2670-B53B-4A8C-FEF66E779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5373688"/>
            <a:ext cx="256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Cavalier-Smith a Chao 2010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diagram&#10;&#10;Popis byl vytvořen automaticky">
            <a:extLst>
              <a:ext uri="{FF2B5EF4-FFF2-40B4-BE49-F238E27FC236}">
                <a16:creationId xmlns:a16="http://schemas.microsoft.com/office/drawing/2014/main" id="{DAC6E96C-1018-3747-AD3B-D1A6EDCFB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5" y="730028"/>
            <a:ext cx="8692475" cy="6299372"/>
          </a:xfrm>
          <a:prstGeom prst="rect">
            <a:avLst/>
          </a:prstGeom>
        </p:spPr>
      </p:pic>
      <p:sp>
        <p:nvSpPr>
          <p:cNvPr id="56323" name="Rectangle 3">
            <a:extLst>
              <a:ext uri="{FF2B5EF4-FFF2-40B4-BE49-F238E27FC236}">
                <a16:creationId xmlns:a16="http://schemas.microsoft.com/office/drawing/2014/main" id="{FD6D3E12-0553-7E2C-2F74-4E5333F32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i="1">
                <a:solidFill>
                  <a:schemeClr val="tx2"/>
                </a:solidFill>
                <a:latin typeface="Berlin Sans FB" panose="020E0602020502020306" pitchFamily="34" charset="0"/>
              </a:rPr>
              <a:t>Incertae sedis - </a:t>
            </a:r>
            <a:r>
              <a:rPr lang="cs-CZ" altLang="cs-CZ" sz="4400">
                <a:solidFill>
                  <a:schemeClr val="tx2"/>
                </a:solidFill>
                <a:latin typeface="Berlin Sans FB" panose="020E0602020502020306" pitchFamily="34" charset="0"/>
              </a:rPr>
              <a:t>CRUMs</a:t>
            </a:r>
            <a:endParaRPr lang="cs-CZ" altLang="cs-CZ" sz="4400" i="1">
              <a:solidFill>
                <a:schemeClr val="tx2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289CEF68-4D26-6C5E-9C98-93A373D2BE8B}"/>
              </a:ext>
            </a:extLst>
          </p:cNvPr>
          <p:cNvSpPr/>
          <p:nvPr/>
        </p:nvSpPr>
        <p:spPr>
          <a:xfrm>
            <a:off x="442598" y="4221088"/>
            <a:ext cx="4057393" cy="2286000"/>
          </a:xfrm>
          <a:custGeom>
            <a:avLst/>
            <a:gdLst>
              <a:gd name="connsiteX0" fmla="*/ 3918857 w 4049485"/>
              <a:gd name="connsiteY0" fmla="*/ 0 h 2286000"/>
              <a:gd name="connsiteX1" fmla="*/ 3918857 w 4049485"/>
              <a:gd name="connsiteY1" fmla="*/ 0 h 2286000"/>
              <a:gd name="connsiteX2" fmla="*/ 3200400 w 4049485"/>
              <a:gd name="connsiteY2" fmla="*/ 317241 h 2286000"/>
              <a:gd name="connsiteX3" fmla="*/ 3125755 w 4049485"/>
              <a:gd name="connsiteY3" fmla="*/ 335902 h 2286000"/>
              <a:gd name="connsiteX4" fmla="*/ 3097763 w 4049485"/>
              <a:gd name="connsiteY4" fmla="*/ 354563 h 2286000"/>
              <a:gd name="connsiteX5" fmla="*/ 3060440 w 4049485"/>
              <a:gd name="connsiteY5" fmla="*/ 363894 h 2286000"/>
              <a:gd name="connsiteX6" fmla="*/ 2995126 w 4049485"/>
              <a:gd name="connsiteY6" fmla="*/ 382555 h 2286000"/>
              <a:gd name="connsiteX7" fmla="*/ 2967134 w 4049485"/>
              <a:gd name="connsiteY7" fmla="*/ 401216 h 2286000"/>
              <a:gd name="connsiteX8" fmla="*/ 2920481 w 4049485"/>
              <a:gd name="connsiteY8" fmla="*/ 410547 h 2286000"/>
              <a:gd name="connsiteX9" fmla="*/ 2845836 w 4049485"/>
              <a:gd name="connsiteY9" fmla="*/ 429208 h 2286000"/>
              <a:gd name="connsiteX10" fmla="*/ 2808514 w 4049485"/>
              <a:gd name="connsiteY10" fmla="*/ 438539 h 2286000"/>
              <a:gd name="connsiteX11" fmla="*/ 2752530 w 4049485"/>
              <a:gd name="connsiteY11" fmla="*/ 457200 h 2286000"/>
              <a:gd name="connsiteX12" fmla="*/ 2705877 w 4049485"/>
              <a:gd name="connsiteY12" fmla="*/ 466531 h 2286000"/>
              <a:gd name="connsiteX13" fmla="*/ 2640563 w 4049485"/>
              <a:gd name="connsiteY13" fmla="*/ 485192 h 2286000"/>
              <a:gd name="connsiteX14" fmla="*/ 2565918 w 4049485"/>
              <a:gd name="connsiteY14" fmla="*/ 503853 h 2286000"/>
              <a:gd name="connsiteX15" fmla="*/ 2537926 w 4049485"/>
              <a:gd name="connsiteY15" fmla="*/ 513184 h 2286000"/>
              <a:gd name="connsiteX16" fmla="*/ 2500604 w 4049485"/>
              <a:gd name="connsiteY16" fmla="*/ 522514 h 2286000"/>
              <a:gd name="connsiteX17" fmla="*/ 2444620 w 4049485"/>
              <a:gd name="connsiteY17" fmla="*/ 541176 h 2286000"/>
              <a:gd name="connsiteX18" fmla="*/ 2295330 w 4049485"/>
              <a:gd name="connsiteY18" fmla="*/ 559837 h 2286000"/>
              <a:gd name="connsiteX19" fmla="*/ 2267338 w 4049485"/>
              <a:gd name="connsiteY19" fmla="*/ 569167 h 2286000"/>
              <a:gd name="connsiteX20" fmla="*/ 2220685 w 4049485"/>
              <a:gd name="connsiteY20" fmla="*/ 578498 h 2286000"/>
              <a:gd name="connsiteX21" fmla="*/ 2164702 w 4049485"/>
              <a:gd name="connsiteY21" fmla="*/ 597159 h 2286000"/>
              <a:gd name="connsiteX22" fmla="*/ 2136710 w 4049485"/>
              <a:gd name="connsiteY22" fmla="*/ 606490 h 2286000"/>
              <a:gd name="connsiteX23" fmla="*/ 2080726 w 4049485"/>
              <a:gd name="connsiteY23" fmla="*/ 615820 h 2286000"/>
              <a:gd name="connsiteX24" fmla="*/ 2015412 w 4049485"/>
              <a:gd name="connsiteY24" fmla="*/ 634482 h 2286000"/>
              <a:gd name="connsiteX25" fmla="*/ 1959428 w 4049485"/>
              <a:gd name="connsiteY25" fmla="*/ 653143 h 2286000"/>
              <a:gd name="connsiteX26" fmla="*/ 1903445 w 4049485"/>
              <a:gd name="connsiteY26" fmla="*/ 671804 h 2286000"/>
              <a:gd name="connsiteX27" fmla="*/ 1875453 w 4049485"/>
              <a:gd name="connsiteY27" fmla="*/ 681135 h 2286000"/>
              <a:gd name="connsiteX28" fmla="*/ 1754155 w 4049485"/>
              <a:gd name="connsiteY28" fmla="*/ 699796 h 2286000"/>
              <a:gd name="connsiteX29" fmla="*/ 895738 w 4049485"/>
              <a:gd name="connsiteY29" fmla="*/ 709127 h 2286000"/>
              <a:gd name="connsiteX30" fmla="*/ 774440 w 4049485"/>
              <a:gd name="connsiteY30" fmla="*/ 727788 h 2286000"/>
              <a:gd name="connsiteX31" fmla="*/ 718457 w 4049485"/>
              <a:gd name="connsiteY31" fmla="*/ 737118 h 2286000"/>
              <a:gd name="connsiteX32" fmla="*/ 681134 w 4049485"/>
              <a:gd name="connsiteY32" fmla="*/ 746449 h 2286000"/>
              <a:gd name="connsiteX33" fmla="*/ 625151 w 4049485"/>
              <a:gd name="connsiteY33" fmla="*/ 765110 h 2286000"/>
              <a:gd name="connsiteX34" fmla="*/ 569167 w 4049485"/>
              <a:gd name="connsiteY34" fmla="*/ 774441 h 2286000"/>
              <a:gd name="connsiteX35" fmla="*/ 531845 w 4049485"/>
              <a:gd name="connsiteY35" fmla="*/ 793102 h 2286000"/>
              <a:gd name="connsiteX36" fmla="*/ 466530 w 4049485"/>
              <a:gd name="connsiteY36" fmla="*/ 821094 h 2286000"/>
              <a:gd name="connsiteX37" fmla="*/ 429208 w 4049485"/>
              <a:gd name="connsiteY37" fmla="*/ 849086 h 2286000"/>
              <a:gd name="connsiteX38" fmla="*/ 363894 w 4049485"/>
              <a:gd name="connsiteY38" fmla="*/ 895739 h 2286000"/>
              <a:gd name="connsiteX39" fmla="*/ 345232 w 4049485"/>
              <a:gd name="connsiteY39" fmla="*/ 914400 h 2286000"/>
              <a:gd name="connsiteX40" fmla="*/ 317240 w 4049485"/>
              <a:gd name="connsiteY40" fmla="*/ 923731 h 2286000"/>
              <a:gd name="connsiteX41" fmla="*/ 233265 w 4049485"/>
              <a:gd name="connsiteY41" fmla="*/ 961053 h 2286000"/>
              <a:gd name="connsiteX42" fmla="*/ 214604 w 4049485"/>
              <a:gd name="connsiteY42" fmla="*/ 989045 h 2286000"/>
              <a:gd name="connsiteX43" fmla="*/ 177281 w 4049485"/>
              <a:gd name="connsiteY43" fmla="*/ 1017037 h 2286000"/>
              <a:gd name="connsiteX44" fmla="*/ 130628 w 4049485"/>
              <a:gd name="connsiteY44" fmla="*/ 1091682 h 2286000"/>
              <a:gd name="connsiteX45" fmla="*/ 102636 w 4049485"/>
              <a:gd name="connsiteY45" fmla="*/ 1119673 h 2286000"/>
              <a:gd name="connsiteX46" fmla="*/ 83975 w 4049485"/>
              <a:gd name="connsiteY46" fmla="*/ 1156996 h 2286000"/>
              <a:gd name="connsiteX47" fmla="*/ 27992 w 4049485"/>
              <a:gd name="connsiteY47" fmla="*/ 1212980 h 2286000"/>
              <a:gd name="connsiteX48" fmla="*/ 9330 w 4049485"/>
              <a:gd name="connsiteY48" fmla="*/ 1268963 h 2286000"/>
              <a:gd name="connsiteX49" fmla="*/ 0 w 4049485"/>
              <a:gd name="connsiteY49" fmla="*/ 1296955 h 2286000"/>
              <a:gd name="connsiteX50" fmla="*/ 18661 w 4049485"/>
              <a:gd name="connsiteY50" fmla="*/ 1623527 h 2286000"/>
              <a:gd name="connsiteX51" fmla="*/ 37322 w 4049485"/>
              <a:gd name="connsiteY51" fmla="*/ 1660849 h 2286000"/>
              <a:gd name="connsiteX52" fmla="*/ 46653 w 4049485"/>
              <a:gd name="connsiteY52" fmla="*/ 1688841 h 2286000"/>
              <a:gd name="connsiteX53" fmla="*/ 93306 w 4049485"/>
              <a:gd name="connsiteY53" fmla="*/ 1744825 h 2286000"/>
              <a:gd name="connsiteX54" fmla="*/ 130628 w 4049485"/>
              <a:gd name="connsiteY54" fmla="*/ 1772816 h 2286000"/>
              <a:gd name="connsiteX55" fmla="*/ 195943 w 4049485"/>
              <a:gd name="connsiteY55" fmla="*/ 1838131 h 2286000"/>
              <a:gd name="connsiteX56" fmla="*/ 233265 w 4049485"/>
              <a:gd name="connsiteY56" fmla="*/ 1866122 h 2286000"/>
              <a:gd name="connsiteX57" fmla="*/ 251926 w 4049485"/>
              <a:gd name="connsiteY57" fmla="*/ 1884784 h 2286000"/>
              <a:gd name="connsiteX58" fmla="*/ 279918 w 4049485"/>
              <a:gd name="connsiteY58" fmla="*/ 1894114 h 2286000"/>
              <a:gd name="connsiteX59" fmla="*/ 345232 w 4049485"/>
              <a:gd name="connsiteY59" fmla="*/ 1922106 h 2286000"/>
              <a:gd name="connsiteX60" fmla="*/ 438538 w 4049485"/>
              <a:gd name="connsiteY60" fmla="*/ 1950098 h 2286000"/>
              <a:gd name="connsiteX61" fmla="*/ 503853 w 4049485"/>
              <a:gd name="connsiteY61" fmla="*/ 1978090 h 2286000"/>
              <a:gd name="connsiteX62" fmla="*/ 541175 w 4049485"/>
              <a:gd name="connsiteY62" fmla="*/ 1996751 h 2286000"/>
              <a:gd name="connsiteX63" fmla="*/ 662473 w 4049485"/>
              <a:gd name="connsiteY63" fmla="*/ 2024743 h 2286000"/>
              <a:gd name="connsiteX64" fmla="*/ 718457 w 4049485"/>
              <a:gd name="connsiteY64" fmla="*/ 2052735 h 2286000"/>
              <a:gd name="connsiteX65" fmla="*/ 774440 w 4049485"/>
              <a:gd name="connsiteY65" fmla="*/ 2071396 h 2286000"/>
              <a:gd name="connsiteX66" fmla="*/ 877077 w 4049485"/>
              <a:gd name="connsiteY66" fmla="*/ 2090057 h 2286000"/>
              <a:gd name="connsiteX67" fmla="*/ 923730 w 4049485"/>
              <a:gd name="connsiteY67" fmla="*/ 2099388 h 2286000"/>
              <a:gd name="connsiteX68" fmla="*/ 1054359 w 4049485"/>
              <a:gd name="connsiteY68" fmla="*/ 2118049 h 2286000"/>
              <a:gd name="connsiteX69" fmla="*/ 1166326 w 4049485"/>
              <a:gd name="connsiteY69" fmla="*/ 2146041 h 2286000"/>
              <a:gd name="connsiteX70" fmla="*/ 1203649 w 4049485"/>
              <a:gd name="connsiteY70" fmla="*/ 2155371 h 2286000"/>
              <a:gd name="connsiteX71" fmla="*/ 1259632 w 4049485"/>
              <a:gd name="connsiteY71" fmla="*/ 2164702 h 2286000"/>
              <a:gd name="connsiteX72" fmla="*/ 1343608 w 4049485"/>
              <a:gd name="connsiteY72" fmla="*/ 2183363 h 2286000"/>
              <a:gd name="connsiteX73" fmla="*/ 1399592 w 4049485"/>
              <a:gd name="connsiteY73" fmla="*/ 2192694 h 2286000"/>
              <a:gd name="connsiteX74" fmla="*/ 1670179 w 4049485"/>
              <a:gd name="connsiteY74" fmla="*/ 2211355 h 2286000"/>
              <a:gd name="connsiteX75" fmla="*/ 1716832 w 4049485"/>
              <a:gd name="connsiteY75" fmla="*/ 2220686 h 2286000"/>
              <a:gd name="connsiteX76" fmla="*/ 1754155 w 4049485"/>
              <a:gd name="connsiteY76" fmla="*/ 2230016 h 2286000"/>
              <a:gd name="connsiteX77" fmla="*/ 2248677 w 4049485"/>
              <a:gd name="connsiteY77" fmla="*/ 2248678 h 2286000"/>
              <a:gd name="connsiteX78" fmla="*/ 2453951 w 4049485"/>
              <a:gd name="connsiteY78" fmla="*/ 2258008 h 2286000"/>
              <a:gd name="connsiteX79" fmla="*/ 2733869 w 4049485"/>
              <a:gd name="connsiteY79" fmla="*/ 2276669 h 2286000"/>
              <a:gd name="connsiteX80" fmla="*/ 2836506 w 4049485"/>
              <a:gd name="connsiteY80" fmla="*/ 2286000 h 2286000"/>
              <a:gd name="connsiteX81" fmla="*/ 3247053 w 4049485"/>
              <a:gd name="connsiteY81" fmla="*/ 2276669 h 2286000"/>
              <a:gd name="connsiteX82" fmla="*/ 3424334 w 4049485"/>
              <a:gd name="connsiteY82" fmla="*/ 2258008 h 2286000"/>
              <a:gd name="connsiteX83" fmla="*/ 3480318 w 4049485"/>
              <a:gd name="connsiteY83" fmla="*/ 2239347 h 2286000"/>
              <a:gd name="connsiteX84" fmla="*/ 3545632 w 4049485"/>
              <a:gd name="connsiteY84" fmla="*/ 2192694 h 2286000"/>
              <a:gd name="connsiteX85" fmla="*/ 3564294 w 4049485"/>
              <a:gd name="connsiteY85" fmla="*/ 2174033 h 2286000"/>
              <a:gd name="connsiteX86" fmla="*/ 3592285 w 4049485"/>
              <a:gd name="connsiteY86" fmla="*/ 2164702 h 2286000"/>
              <a:gd name="connsiteX87" fmla="*/ 3601616 w 4049485"/>
              <a:gd name="connsiteY87" fmla="*/ 2136710 h 2286000"/>
              <a:gd name="connsiteX88" fmla="*/ 3638938 w 4049485"/>
              <a:gd name="connsiteY88" fmla="*/ 2108718 h 2286000"/>
              <a:gd name="connsiteX89" fmla="*/ 3685592 w 4049485"/>
              <a:gd name="connsiteY89" fmla="*/ 2071396 h 2286000"/>
              <a:gd name="connsiteX90" fmla="*/ 3722914 w 4049485"/>
              <a:gd name="connsiteY90" fmla="*/ 2015412 h 2286000"/>
              <a:gd name="connsiteX91" fmla="*/ 3760236 w 4049485"/>
              <a:gd name="connsiteY91" fmla="*/ 1940767 h 2286000"/>
              <a:gd name="connsiteX92" fmla="*/ 3778898 w 4049485"/>
              <a:gd name="connsiteY92" fmla="*/ 1875453 h 2286000"/>
              <a:gd name="connsiteX93" fmla="*/ 3788228 w 4049485"/>
              <a:gd name="connsiteY93" fmla="*/ 1791478 h 2286000"/>
              <a:gd name="connsiteX94" fmla="*/ 3806889 w 4049485"/>
              <a:gd name="connsiteY94" fmla="*/ 1735494 h 2286000"/>
              <a:gd name="connsiteX95" fmla="*/ 3825551 w 4049485"/>
              <a:gd name="connsiteY95" fmla="*/ 1679510 h 2286000"/>
              <a:gd name="connsiteX96" fmla="*/ 3834881 w 4049485"/>
              <a:gd name="connsiteY96" fmla="*/ 1651518 h 2286000"/>
              <a:gd name="connsiteX97" fmla="*/ 3844212 w 4049485"/>
              <a:gd name="connsiteY97" fmla="*/ 1614196 h 2286000"/>
              <a:gd name="connsiteX98" fmla="*/ 3853543 w 4049485"/>
              <a:gd name="connsiteY98" fmla="*/ 1586204 h 2286000"/>
              <a:gd name="connsiteX99" fmla="*/ 3872204 w 4049485"/>
              <a:gd name="connsiteY99" fmla="*/ 1511559 h 2286000"/>
              <a:gd name="connsiteX100" fmla="*/ 3890865 w 4049485"/>
              <a:gd name="connsiteY100" fmla="*/ 1455576 h 2286000"/>
              <a:gd name="connsiteX101" fmla="*/ 3909526 w 4049485"/>
              <a:gd name="connsiteY101" fmla="*/ 1362269 h 2286000"/>
              <a:gd name="connsiteX102" fmla="*/ 3918857 w 4049485"/>
              <a:gd name="connsiteY102" fmla="*/ 1324947 h 2286000"/>
              <a:gd name="connsiteX103" fmla="*/ 3946849 w 4049485"/>
              <a:gd name="connsiteY103" fmla="*/ 1259633 h 2286000"/>
              <a:gd name="connsiteX104" fmla="*/ 3956179 w 4049485"/>
              <a:gd name="connsiteY104" fmla="*/ 1212980 h 2286000"/>
              <a:gd name="connsiteX105" fmla="*/ 3965510 w 4049485"/>
              <a:gd name="connsiteY105" fmla="*/ 1184988 h 2286000"/>
              <a:gd name="connsiteX106" fmla="*/ 3984171 w 4049485"/>
              <a:gd name="connsiteY106" fmla="*/ 1101012 h 2286000"/>
              <a:gd name="connsiteX107" fmla="*/ 3993502 w 4049485"/>
              <a:gd name="connsiteY107" fmla="*/ 970384 h 2286000"/>
              <a:gd name="connsiteX108" fmla="*/ 4012163 w 4049485"/>
              <a:gd name="connsiteY108" fmla="*/ 606490 h 2286000"/>
              <a:gd name="connsiteX109" fmla="*/ 4021494 w 4049485"/>
              <a:gd name="connsiteY109" fmla="*/ 345233 h 2286000"/>
              <a:gd name="connsiteX110" fmla="*/ 4030824 w 4049485"/>
              <a:gd name="connsiteY110" fmla="*/ 317241 h 2286000"/>
              <a:gd name="connsiteX111" fmla="*/ 4049485 w 4049485"/>
              <a:gd name="connsiteY111" fmla="*/ 242596 h 2286000"/>
              <a:gd name="connsiteX112" fmla="*/ 4030824 w 4049485"/>
              <a:gd name="connsiteY112" fmla="*/ 93306 h 2286000"/>
              <a:gd name="connsiteX113" fmla="*/ 4021494 w 4049485"/>
              <a:gd name="connsiteY113" fmla="*/ 65314 h 2286000"/>
              <a:gd name="connsiteX114" fmla="*/ 3993502 w 4049485"/>
              <a:gd name="connsiteY114" fmla="*/ 55984 h 2286000"/>
              <a:gd name="connsiteX115" fmla="*/ 3974840 w 4049485"/>
              <a:gd name="connsiteY115" fmla="*/ 37322 h 2286000"/>
              <a:gd name="connsiteX116" fmla="*/ 3918857 w 4049485"/>
              <a:gd name="connsiteY11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049485" h="2286000">
                <a:moveTo>
                  <a:pt x="3918857" y="0"/>
                </a:moveTo>
                <a:lnTo>
                  <a:pt x="3918857" y="0"/>
                </a:lnTo>
                <a:lnTo>
                  <a:pt x="3200400" y="317241"/>
                </a:lnTo>
                <a:cubicBezTo>
                  <a:pt x="3176783" y="327243"/>
                  <a:pt x="3125755" y="335902"/>
                  <a:pt x="3125755" y="335902"/>
                </a:cubicBezTo>
                <a:cubicBezTo>
                  <a:pt x="3116424" y="342122"/>
                  <a:pt x="3108070" y="350146"/>
                  <a:pt x="3097763" y="354563"/>
                </a:cubicBezTo>
                <a:cubicBezTo>
                  <a:pt x="3085976" y="359615"/>
                  <a:pt x="3072770" y="360371"/>
                  <a:pt x="3060440" y="363894"/>
                </a:cubicBezTo>
                <a:cubicBezTo>
                  <a:pt x="2966779" y="390656"/>
                  <a:pt x="3111754" y="353400"/>
                  <a:pt x="2995126" y="382555"/>
                </a:cubicBezTo>
                <a:cubicBezTo>
                  <a:pt x="2985795" y="388775"/>
                  <a:pt x="2977634" y="397278"/>
                  <a:pt x="2967134" y="401216"/>
                </a:cubicBezTo>
                <a:cubicBezTo>
                  <a:pt x="2952285" y="406784"/>
                  <a:pt x="2935934" y="406981"/>
                  <a:pt x="2920481" y="410547"/>
                </a:cubicBezTo>
                <a:cubicBezTo>
                  <a:pt x="2895490" y="416314"/>
                  <a:pt x="2870718" y="422988"/>
                  <a:pt x="2845836" y="429208"/>
                </a:cubicBezTo>
                <a:cubicBezTo>
                  <a:pt x="2833395" y="432318"/>
                  <a:pt x="2820680" y="434484"/>
                  <a:pt x="2808514" y="438539"/>
                </a:cubicBezTo>
                <a:cubicBezTo>
                  <a:pt x="2789853" y="444759"/>
                  <a:pt x="2771819" y="453342"/>
                  <a:pt x="2752530" y="457200"/>
                </a:cubicBezTo>
                <a:cubicBezTo>
                  <a:pt x="2736979" y="460310"/>
                  <a:pt x="2721358" y="463091"/>
                  <a:pt x="2705877" y="466531"/>
                </a:cubicBezTo>
                <a:cubicBezTo>
                  <a:pt x="2621938" y="485184"/>
                  <a:pt x="2709156" y="466485"/>
                  <a:pt x="2640563" y="485192"/>
                </a:cubicBezTo>
                <a:cubicBezTo>
                  <a:pt x="2615819" y="491940"/>
                  <a:pt x="2590249" y="495742"/>
                  <a:pt x="2565918" y="503853"/>
                </a:cubicBezTo>
                <a:cubicBezTo>
                  <a:pt x="2556587" y="506963"/>
                  <a:pt x="2547383" y="510482"/>
                  <a:pt x="2537926" y="513184"/>
                </a:cubicBezTo>
                <a:cubicBezTo>
                  <a:pt x="2525596" y="516707"/>
                  <a:pt x="2512887" y="518829"/>
                  <a:pt x="2500604" y="522514"/>
                </a:cubicBezTo>
                <a:cubicBezTo>
                  <a:pt x="2481763" y="528166"/>
                  <a:pt x="2464193" y="539219"/>
                  <a:pt x="2444620" y="541176"/>
                </a:cubicBezTo>
                <a:cubicBezTo>
                  <a:pt x="2397674" y="545870"/>
                  <a:pt x="2342692" y="549312"/>
                  <a:pt x="2295330" y="559837"/>
                </a:cubicBezTo>
                <a:cubicBezTo>
                  <a:pt x="2285729" y="561971"/>
                  <a:pt x="2276880" y="566782"/>
                  <a:pt x="2267338" y="569167"/>
                </a:cubicBezTo>
                <a:cubicBezTo>
                  <a:pt x="2251953" y="573013"/>
                  <a:pt x="2235985" y="574325"/>
                  <a:pt x="2220685" y="578498"/>
                </a:cubicBezTo>
                <a:cubicBezTo>
                  <a:pt x="2201708" y="583674"/>
                  <a:pt x="2183363" y="590939"/>
                  <a:pt x="2164702" y="597159"/>
                </a:cubicBezTo>
                <a:cubicBezTo>
                  <a:pt x="2155371" y="600269"/>
                  <a:pt x="2146412" y="604873"/>
                  <a:pt x="2136710" y="606490"/>
                </a:cubicBezTo>
                <a:lnTo>
                  <a:pt x="2080726" y="615820"/>
                </a:lnTo>
                <a:cubicBezTo>
                  <a:pt x="1986681" y="647169"/>
                  <a:pt x="2132535" y="599345"/>
                  <a:pt x="2015412" y="634482"/>
                </a:cubicBezTo>
                <a:cubicBezTo>
                  <a:pt x="1996571" y="640134"/>
                  <a:pt x="1978089" y="646923"/>
                  <a:pt x="1959428" y="653143"/>
                </a:cubicBezTo>
                <a:lnTo>
                  <a:pt x="1903445" y="671804"/>
                </a:lnTo>
                <a:cubicBezTo>
                  <a:pt x="1894114" y="674914"/>
                  <a:pt x="1885097" y="679206"/>
                  <a:pt x="1875453" y="681135"/>
                </a:cubicBezTo>
                <a:cubicBezTo>
                  <a:pt x="1837560" y="688713"/>
                  <a:pt x="1791808" y="699043"/>
                  <a:pt x="1754155" y="699796"/>
                </a:cubicBezTo>
                <a:lnTo>
                  <a:pt x="895738" y="709127"/>
                </a:lnTo>
                <a:cubicBezTo>
                  <a:pt x="769301" y="724931"/>
                  <a:pt x="868487" y="710689"/>
                  <a:pt x="774440" y="727788"/>
                </a:cubicBezTo>
                <a:cubicBezTo>
                  <a:pt x="755827" y="731172"/>
                  <a:pt x="737008" y="733408"/>
                  <a:pt x="718457" y="737118"/>
                </a:cubicBezTo>
                <a:cubicBezTo>
                  <a:pt x="705882" y="739633"/>
                  <a:pt x="693417" y="742764"/>
                  <a:pt x="681134" y="746449"/>
                </a:cubicBezTo>
                <a:cubicBezTo>
                  <a:pt x="662293" y="752101"/>
                  <a:pt x="644554" y="761876"/>
                  <a:pt x="625151" y="765110"/>
                </a:cubicBezTo>
                <a:lnTo>
                  <a:pt x="569167" y="774441"/>
                </a:lnTo>
                <a:cubicBezTo>
                  <a:pt x="556726" y="780661"/>
                  <a:pt x="544629" y="787623"/>
                  <a:pt x="531845" y="793102"/>
                </a:cubicBezTo>
                <a:cubicBezTo>
                  <a:pt x="491444" y="810417"/>
                  <a:pt x="511537" y="792964"/>
                  <a:pt x="466530" y="821094"/>
                </a:cubicBezTo>
                <a:cubicBezTo>
                  <a:pt x="453343" y="829336"/>
                  <a:pt x="441862" y="840047"/>
                  <a:pt x="429208" y="849086"/>
                </a:cubicBezTo>
                <a:cubicBezTo>
                  <a:pt x="395262" y="873333"/>
                  <a:pt x="400500" y="865234"/>
                  <a:pt x="363894" y="895739"/>
                </a:cubicBezTo>
                <a:cubicBezTo>
                  <a:pt x="357136" y="901371"/>
                  <a:pt x="352775" y="909874"/>
                  <a:pt x="345232" y="914400"/>
                </a:cubicBezTo>
                <a:cubicBezTo>
                  <a:pt x="336798" y="919460"/>
                  <a:pt x="326449" y="920278"/>
                  <a:pt x="317240" y="923731"/>
                </a:cubicBezTo>
                <a:cubicBezTo>
                  <a:pt x="269583" y="941602"/>
                  <a:pt x="275676" y="939847"/>
                  <a:pt x="233265" y="961053"/>
                </a:cubicBezTo>
                <a:cubicBezTo>
                  <a:pt x="227045" y="970384"/>
                  <a:pt x="222533" y="981116"/>
                  <a:pt x="214604" y="989045"/>
                </a:cubicBezTo>
                <a:cubicBezTo>
                  <a:pt x="203608" y="1000041"/>
                  <a:pt x="187129" y="1005001"/>
                  <a:pt x="177281" y="1017037"/>
                </a:cubicBezTo>
                <a:cubicBezTo>
                  <a:pt x="158701" y="1039746"/>
                  <a:pt x="151376" y="1070935"/>
                  <a:pt x="130628" y="1091682"/>
                </a:cubicBezTo>
                <a:lnTo>
                  <a:pt x="102636" y="1119673"/>
                </a:lnTo>
                <a:cubicBezTo>
                  <a:pt x="96416" y="1132114"/>
                  <a:pt x="92664" y="1146135"/>
                  <a:pt x="83975" y="1156996"/>
                </a:cubicBezTo>
                <a:cubicBezTo>
                  <a:pt x="67489" y="1177604"/>
                  <a:pt x="27992" y="1212980"/>
                  <a:pt x="27992" y="1212980"/>
                </a:cubicBezTo>
                <a:lnTo>
                  <a:pt x="9330" y="1268963"/>
                </a:lnTo>
                <a:lnTo>
                  <a:pt x="0" y="1296955"/>
                </a:lnTo>
                <a:cubicBezTo>
                  <a:pt x="6220" y="1405812"/>
                  <a:pt x="7536" y="1515061"/>
                  <a:pt x="18661" y="1623527"/>
                </a:cubicBezTo>
                <a:cubicBezTo>
                  <a:pt x="20080" y="1637364"/>
                  <a:pt x="31843" y="1648065"/>
                  <a:pt x="37322" y="1660849"/>
                </a:cubicBezTo>
                <a:cubicBezTo>
                  <a:pt x="41196" y="1669889"/>
                  <a:pt x="41773" y="1680302"/>
                  <a:pt x="46653" y="1688841"/>
                </a:cubicBezTo>
                <a:cubicBezTo>
                  <a:pt x="55265" y="1703912"/>
                  <a:pt x="77598" y="1731735"/>
                  <a:pt x="93306" y="1744825"/>
                </a:cubicBezTo>
                <a:cubicBezTo>
                  <a:pt x="105252" y="1754780"/>
                  <a:pt x="119121" y="1762355"/>
                  <a:pt x="130628" y="1772816"/>
                </a:cubicBezTo>
                <a:cubicBezTo>
                  <a:pt x="153411" y="1793527"/>
                  <a:pt x="171311" y="1819657"/>
                  <a:pt x="195943" y="1838131"/>
                </a:cubicBezTo>
                <a:cubicBezTo>
                  <a:pt x="208384" y="1847461"/>
                  <a:pt x="221319" y="1856167"/>
                  <a:pt x="233265" y="1866122"/>
                </a:cubicBezTo>
                <a:cubicBezTo>
                  <a:pt x="240023" y="1871754"/>
                  <a:pt x="244383" y="1880258"/>
                  <a:pt x="251926" y="1884784"/>
                </a:cubicBezTo>
                <a:cubicBezTo>
                  <a:pt x="260360" y="1889844"/>
                  <a:pt x="270878" y="1890240"/>
                  <a:pt x="279918" y="1894114"/>
                </a:cubicBezTo>
                <a:cubicBezTo>
                  <a:pt x="329694" y="1915447"/>
                  <a:pt x="301458" y="1909600"/>
                  <a:pt x="345232" y="1922106"/>
                </a:cubicBezTo>
                <a:cubicBezTo>
                  <a:pt x="376482" y="1931034"/>
                  <a:pt x="408976" y="1935317"/>
                  <a:pt x="438538" y="1950098"/>
                </a:cubicBezTo>
                <a:cubicBezTo>
                  <a:pt x="562335" y="2011995"/>
                  <a:pt x="407739" y="1936898"/>
                  <a:pt x="503853" y="1978090"/>
                </a:cubicBezTo>
                <a:cubicBezTo>
                  <a:pt x="516637" y="1983569"/>
                  <a:pt x="527980" y="1992353"/>
                  <a:pt x="541175" y="1996751"/>
                </a:cubicBezTo>
                <a:cubicBezTo>
                  <a:pt x="574931" y="2008003"/>
                  <a:pt x="625468" y="2017342"/>
                  <a:pt x="662473" y="2024743"/>
                </a:cubicBezTo>
                <a:cubicBezTo>
                  <a:pt x="681134" y="2034074"/>
                  <a:pt x="699198" y="2044710"/>
                  <a:pt x="718457" y="2052735"/>
                </a:cubicBezTo>
                <a:cubicBezTo>
                  <a:pt x="736614" y="2060301"/>
                  <a:pt x="755463" y="2066220"/>
                  <a:pt x="774440" y="2071396"/>
                </a:cubicBezTo>
                <a:cubicBezTo>
                  <a:pt x="797497" y="2077684"/>
                  <a:pt x="855728" y="2086175"/>
                  <a:pt x="877077" y="2090057"/>
                </a:cubicBezTo>
                <a:cubicBezTo>
                  <a:pt x="892680" y="2092894"/>
                  <a:pt x="908065" y="2096915"/>
                  <a:pt x="923730" y="2099388"/>
                </a:cubicBezTo>
                <a:cubicBezTo>
                  <a:pt x="967177" y="2106248"/>
                  <a:pt x="1012066" y="2105965"/>
                  <a:pt x="1054359" y="2118049"/>
                </a:cubicBezTo>
                <a:cubicBezTo>
                  <a:pt x="1169309" y="2150892"/>
                  <a:pt x="1073385" y="2125388"/>
                  <a:pt x="1166326" y="2146041"/>
                </a:cubicBezTo>
                <a:cubicBezTo>
                  <a:pt x="1178844" y="2148823"/>
                  <a:pt x="1191074" y="2152856"/>
                  <a:pt x="1203649" y="2155371"/>
                </a:cubicBezTo>
                <a:cubicBezTo>
                  <a:pt x="1222200" y="2159081"/>
                  <a:pt x="1241081" y="2160992"/>
                  <a:pt x="1259632" y="2164702"/>
                </a:cubicBezTo>
                <a:cubicBezTo>
                  <a:pt x="1409357" y="2194648"/>
                  <a:pt x="1164403" y="2150781"/>
                  <a:pt x="1343608" y="2183363"/>
                </a:cubicBezTo>
                <a:cubicBezTo>
                  <a:pt x="1362222" y="2186747"/>
                  <a:pt x="1380742" y="2191078"/>
                  <a:pt x="1399592" y="2192694"/>
                </a:cubicBezTo>
                <a:cubicBezTo>
                  <a:pt x="1489672" y="2200415"/>
                  <a:pt x="1670179" y="2211355"/>
                  <a:pt x="1670179" y="2211355"/>
                </a:cubicBezTo>
                <a:cubicBezTo>
                  <a:pt x="1685730" y="2214465"/>
                  <a:pt x="1701351" y="2217246"/>
                  <a:pt x="1716832" y="2220686"/>
                </a:cubicBezTo>
                <a:cubicBezTo>
                  <a:pt x="1729350" y="2223468"/>
                  <a:pt x="1741480" y="2228066"/>
                  <a:pt x="1754155" y="2230016"/>
                </a:cubicBezTo>
                <a:cubicBezTo>
                  <a:pt x="1903615" y="2253010"/>
                  <a:pt x="2152925" y="2245776"/>
                  <a:pt x="2248677" y="2248678"/>
                </a:cubicBezTo>
                <a:cubicBezTo>
                  <a:pt x="2317141" y="2250753"/>
                  <a:pt x="2385546" y="2254500"/>
                  <a:pt x="2453951" y="2258008"/>
                </a:cubicBezTo>
                <a:cubicBezTo>
                  <a:pt x="2560676" y="2263481"/>
                  <a:pt x="2630490" y="2268054"/>
                  <a:pt x="2733869" y="2276669"/>
                </a:cubicBezTo>
                <a:lnTo>
                  <a:pt x="2836506" y="2286000"/>
                </a:lnTo>
                <a:lnTo>
                  <a:pt x="3247053" y="2276669"/>
                </a:lnTo>
                <a:cubicBezTo>
                  <a:pt x="3296145" y="2274884"/>
                  <a:pt x="3372913" y="2264436"/>
                  <a:pt x="3424334" y="2258008"/>
                </a:cubicBezTo>
                <a:cubicBezTo>
                  <a:pt x="3442995" y="2251788"/>
                  <a:pt x="3463951" y="2250258"/>
                  <a:pt x="3480318" y="2239347"/>
                </a:cubicBezTo>
                <a:cubicBezTo>
                  <a:pt x="3504562" y="2223184"/>
                  <a:pt x="3522479" y="2211988"/>
                  <a:pt x="3545632" y="2192694"/>
                </a:cubicBezTo>
                <a:cubicBezTo>
                  <a:pt x="3552390" y="2187062"/>
                  <a:pt x="3556751" y="2178559"/>
                  <a:pt x="3564294" y="2174033"/>
                </a:cubicBezTo>
                <a:cubicBezTo>
                  <a:pt x="3572728" y="2168973"/>
                  <a:pt x="3582955" y="2167812"/>
                  <a:pt x="3592285" y="2164702"/>
                </a:cubicBezTo>
                <a:cubicBezTo>
                  <a:pt x="3595395" y="2155371"/>
                  <a:pt x="3595320" y="2144266"/>
                  <a:pt x="3601616" y="2136710"/>
                </a:cubicBezTo>
                <a:cubicBezTo>
                  <a:pt x="3611571" y="2124763"/>
                  <a:pt x="3626991" y="2118673"/>
                  <a:pt x="3638938" y="2108718"/>
                </a:cubicBezTo>
                <a:cubicBezTo>
                  <a:pt x="3692113" y="2064406"/>
                  <a:pt x="3616394" y="2117527"/>
                  <a:pt x="3685592" y="2071396"/>
                </a:cubicBezTo>
                <a:cubicBezTo>
                  <a:pt x="3698033" y="2052735"/>
                  <a:pt x="3715822" y="2036689"/>
                  <a:pt x="3722914" y="2015412"/>
                </a:cubicBezTo>
                <a:cubicBezTo>
                  <a:pt x="3744357" y="1951083"/>
                  <a:pt x="3727666" y="1973338"/>
                  <a:pt x="3760236" y="1940767"/>
                </a:cubicBezTo>
                <a:cubicBezTo>
                  <a:pt x="3767204" y="1919864"/>
                  <a:pt x="3775550" y="1897213"/>
                  <a:pt x="3778898" y="1875453"/>
                </a:cubicBezTo>
                <a:cubicBezTo>
                  <a:pt x="3783180" y="1847617"/>
                  <a:pt x="3782705" y="1819095"/>
                  <a:pt x="3788228" y="1791478"/>
                </a:cubicBezTo>
                <a:cubicBezTo>
                  <a:pt x="3792086" y="1772189"/>
                  <a:pt x="3800669" y="1754155"/>
                  <a:pt x="3806889" y="1735494"/>
                </a:cubicBezTo>
                <a:lnTo>
                  <a:pt x="3825551" y="1679510"/>
                </a:lnTo>
                <a:cubicBezTo>
                  <a:pt x="3828661" y="1670179"/>
                  <a:pt x="3832495" y="1661060"/>
                  <a:pt x="3834881" y="1651518"/>
                </a:cubicBezTo>
                <a:cubicBezTo>
                  <a:pt x="3837991" y="1639077"/>
                  <a:pt x="3840689" y="1626526"/>
                  <a:pt x="3844212" y="1614196"/>
                </a:cubicBezTo>
                <a:cubicBezTo>
                  <a:pt x="3846914" y="1604739"/>
                  <a:pt x="3850955" y="1595693"/>
                  <a:pt x="3853543" y="1586204"/>
                </a:cubicBezTo>
                <a:cubicBezTo>
                  <a:pt x="3860291" y="1561460"/>
                  <a:pt x="3864094" y="1535890"/>
                  <a:pt x="3872204" y="1511559"/>
                </a:cubicBezTo>
                <a:lnTo>
                  <a:pt x="3890865" y="1455576"/>
                </a:lnTo>
                <a:cubicBezTo>
                  <a:pt x="3906787" y="1344124"/>
                  <a:pt x="3890916" y="1427404"/>
                  <a:pt x="3909526" y="1362269"/>
                </a:cubicBezTo>
                <a:cubicBezTo>
                  <a:pt x="3913049" y="1349939"/>
                  <a:pt x="3914354" y="1336954"/>
                  <a:pt x="3918857" y="1324947"/>
                </a:cubicBezTo>
                <a:cubicBezTo>
                  <a:pt x="3938881" y="1271550"/>
                  <a:pt x="3935266" y="1305967"/>
                  <a:pt x="3946849" y="1259633"/>
                </a:cubicBezTo>
                <a:cubicBezTo>
                  <a:pt x="3950695" y="1244248"/>
                  <a:pt x="3952333" y="1228365"/>
                  <a:pt x="3956179" y="1212980"/>
                </a:cubicBezTo>
                <a:cubicBezTo>
                  <a:pt x="3958564" y="1203438"/>
                  <a:pt x="3962808" y="1194445"/>
                  <a:pt x="3965510" y="1184988"/>
                </a:cubicBezTo>
                <a:cubicBezTo>
                  <a:pt x="3974291" y="1154254"/>
                  <a:pt x="3977760" y="1133065"/>
                  <a:pt x="3984171" y="1101012"/>
                </a:cubicBezTo>
                <a:cubicBezTo>
                  <a:pt x="3987281" y="1057469"/>
                  <a:pt x="3991426" y="1013988"/>
                  <a:pt x="3993502" y="970384"/>
                </a:cubicBezTo>
                <a:cubicBezTo>
                  <a:pt x="4011449" y="593504"/>
                  <a:pt x="3992029" y="827958"/>
                  <a:pt x="4012163" y="606490"/>
                </a:cubicBezTo>
                <a:cubicBezTo>
                  <a:pt x="4015273" y="519404"/>
                  <a:pt x="4015884" y="432193"/>
                  <a:pt x="4021494" y="345233"/>
                </a:cubicBezTo>
                <a:cubicBezTo>
                  <a:pt x="4022127" y="335418"/>
                  <a:pt x="4028439" y="326783"/>
                  <a:pt x="4030824" y="317241"/>
                </a:cubicBezTo>
                <a:lnTo>
                  <a:pt x="4049485" y="242596"/>
                </a:lnTo>
                <a:cubicBezTo>
                  <a:pt x="4042252" y="155796"/>
                  <a:pt x="4048156" y="153969"/>
                  <a:pt x="4030824" y="93306"/>
                </a:cubicBezTo>
                <a:cubicBezTo>
                  <a:pt x="4028122" y="83849"/>
                  <a:pt x="4028449" y="72269"/>
                  <a:pt x="4021494" y="65314"/>
                </a:cubicBezTo>
                <a:cubicBezTo>
                  <a:pt x="4014539" y="58359"/>
                  <a:pt x="4002833" y="59094"/>
                  <a:pt x="3993502" y="55984"/>
                </a:cubicBezTo>
                <a:cubicBezTo>
                  <a:pt x="3987281" y="49763"/>
                  <a:pt x="3982709" y="41256"/>
                  <a:pt x="3974840" y="37322"/>
                </a:cubicBezTo>
                <a:cubicBezTo>
                  <a:pt x="3931617" y="15710"/>
                  <a:pt x="3928276" y="18661"/>
                  <a:pt x="3918857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289E8DB-E36D-42DF-AE01-99CBC8C89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tx2"/>
                </a:solidFill>
                <a:latin typeface="Berlin Sans FB" panose="020E0602020502020306" pitchFamily="34" charset="0"/>
              </a:rPr>
              <a:t>Collodictyonida</a:t>
            </a:r>
          </a:p>
        </p:txBody>
      </p:sp>
      <p:pic>
        <p:nvPicPr>
          <p:cNvPr id="57347" name="Picture 3" descr="C:\Vlada\vyuka\Protistologie\Fylogeneze eukaryot\collodictyon013_wbw.jpg">
            <a:extLst>
              <a:ext uri="{FF2B5EF4-FFF2-40B4-BE49-F238E27FC236}">
                <a16:creationId xmlns:a16="http://schemas.microsoft.com/office/drawing/2014/main" id="{92D13699-0369-8E3A-C28D-740E0257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371600"/>
            <a:ext cx="3429000" cy="44450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C:\Vlada\vyuka\Protistologie\Fylogeneze eukaryot\collodictyontriciliatum_cnw.jpg">
            <a:extLst>
              <a:ext uri="{FF2B5EF4-FFF2-40B4-BE49-F238E27FC236}">
                <a16:creationId xmlns:a16="http://schemas.microsoft.com/office/drawing/2014/main" id="{E1ACF132-5F5F-16EC-0E72-AC2569250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1066800"/>
            <a:ext cx="1584325" cy="174942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C:\Vlada\vyuka\Protistologie\Fylogeneze eukaryot\diphylleiarotans_maw.jpg">
            <a:extLst>
              <a:ext uri="{FF2B5EF4-FFF2-40B4-BE49-F238E27FC236}">
                <a16:creationId xmlns:a16="http://schemas.microsoft.com/office/drawing/2014/main" id="{F156A0FC-CB17-D39B-040C-696FE248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6" r="32396"/>
          <a:stretch>
            <a:fillRect/>
          </a:stretch>
        </p:blipFill>
        <p:spPr bwMode="auto">
          <a:xfrm>
            <a:off x="3352800" y="1371600"/>
            <a:ext cx="1565275" cy="444817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Text Box 6">
            <a:extLst>
              <a:ext uri="{FF2B5EF4-FFF2-40B4-BE49-F238E27FC236}">
                <a16:creationId xmlns:a16="http://schemas.microsoft.com/office/drawing/2014/main" id="{9002C237-7439-7124-20DE-C954ECDB3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5940425"/>
            <a:ext cx="1271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tx2"/>
                </a:solidFill>
                <a:latin typeface="Arial Narrow" panose="020B0606020202030204" pitchFamily="34" charset="0"/>
              </a:rPr>
              <a:t>Diphylleia</a:t>
            </a:r>
          </a:p>
        </p:txBody>
      </p:sp>
      <p:sp>
        <p:nvSpPr>
          <p:cNvPr id="57351" name="Text Box 7">
            <a:extLst>
              <a:ext uri="{FF2B5EF4-FFF2-40B4-BE49-F238E27FC236}">
                <a16:creationId xmlns:a16="http://schemas.microsoft.com/office/drawing/2014/main" id="{0FE39E5E-C8D0-36E6-14D8-F63780AB3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388" y="5943600"/>
            <a:ext cx="1550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tx2"/>
                </a:solidFill>
                <a:latin typeface="Arial Narrow" panose="020B0606020202030204" pitchFamily="34" charset="0"/>
              </a:rPr>
              <a:t>Collodictyon</a:t>
            </a:r>
          </a:p>
        </p:txBody>
      </p:sp>
      <p:sp>
        <p:nvSpPr>
          <p:cNvPr id="57352" name="Text Box 8">
            <a:extLst>
              <a:ext uri="{FF2B5EF4-FFF2-40B4-BE49-F238E27FC236}">
                <a16:creationId xmlns:a16="http://schemas.microsoft.com/office/drawing/2014/main" id="{48C73D7A-861E-92A1-5880-1CAC16B44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95400"/>
            <a:ext cx="3200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Sladkovodní (</a:t>
            </a:r>
            <a:r>
              <a:rPr lang="cs-CZ" altLang="cs-CZ" sz="2400" i="1">
                <a:solidFill>
                  <a:schemeClr val="tx2"/>
                </a:solidFill>
                <a:latin typeface="Arial Narrow" panose="020B0606020202030204" pitchFamily="34" charset="0"/>
              </a:rPr>
              <a:t>Collodictyon</a:t>
            </a: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) a mořští (</a:t>
            </a:r>
            <a:r>
              <a:rPr lang="cs-CZ" altLang="cs-CZ" sz="2400" i="1">
                <a:solidFill>
                  <a:schemeClr val="tx2"/>
                </a:solidFill>
                <a:latin typeface="Arial Narrow" panose="020B0606020202030204" pitchFamily="34" charset="0"/>
              </a:rPr>
              <a:t>Diphylleia</a:t>
            </a: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) heterotrofní bičíkovci. Fagocytují cytostomem, který však pravděpodobně není homologický s břišní rýhou exkavát. 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E65DB3D-AFF2-3A63-74B3-BC7E2E8CC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tx2"/>
                </a:solidFill>
                <a:latin typeface="Berlin Sans FB" panose="020E0602020502020306" pitchFamily="34" charset="0"/>
              </a:rPr>
              <a:t>Mantamonadida</a:t>
            </a: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47A03CFB-D627-CE5F-259C-DC24A64E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914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ovéPole 4">
            <a:extLst>
              <a:ext uri="{FF2B5EF4-FFF2-40B4-BE49-F238E27FC236}">
                <a16:creationId xmlns:a16="http://schemas.microsoft.com/office/drawing/2014/main" id="{1280E20E-2862-417B-FF70-7A5293213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661025"/>
            <a:ext cx="276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Glücksman a kol. 2010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ntamonas plastica.mov">
            <a:hlinkClick r:id="" action="ppaction://media"/>
            <a:extLst>
              <a:ext uri="{FF2B5EF4-FFF2-40B4-BE49-F238E27FC236}">
                <a16:creationId xmlns:a16="http://schemas.microsoft.com/office/drawing/2014/main" id="{D3F9605E-1A9C-AC2E-C544-8A695C82EAC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2957E403-309B-F536-30CE-5083FE4EF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Ancyromonadida</a:t>
            </a:r>
            <a:endParaRPr lang="cs-CZ" altLang="cs-CZ" sz="4400" dirty="0">
              <a:solidFill>
                <a:schemeClr val="tx2">
                  <a:lumMod val="95000"/>
                  <a:lumOff val="5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63491" name="Picture 4" descr="C:\Vlada\vyuka\Protistologie\Fylogeneze eukaryot\ancyromonas_atw.jpg">
            <a:extLst>
              <a:ext uri="{FF2B5EF4-FFF2-40B4-BE49-F238E27FC236}">
                <a16:creationId xmlns:a16="http://schemas.microsoft.com/office/drawing/2014/main" id="{5CCD6DDE-2160-7E03-D549-18CEEB2B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810000"/>
            <a:ext cx="2686050" cy="284162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5" descr="C:\Vlada\vyuka\Protistologie\Fylogeneze eukaryot\ancyromonassi3_wjw.jpg">
            <a:extLst>
              <a:ext uri="{FF2B5EF4-FFF2-40B4-BE49-F238E27FC236}">
                <a16:creationId xmlns:a16="http://schemas.microsoft.com/office/drawing/2014/main" id="{E920621B-F37D-B798-61C7-5D15D840B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876300"/>
            <a:ext cx="2668587" cy="2827338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6" descr="C:\Vlada\vyuka\Protistologie\Fylogeneze eukaryot\ancyroms.jpg">
            <a:extLst>
              <a:ext uri="{FF2B5EF4-FFF2-40B4-BE49-F238E27FC236}">
                <a16:creationId xmlns:a16="http://schemas.microsoft.com/office/drawing/2014/main" id="{1152E731-A097-91FD-085F-72CC5D1FE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882650"/>
            <a:ext cx="5008562" cy="5780088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>
            <a:extLst>
              <a:ext uri="{FF2B5EF4-FFF2-40B4-BE49-F238E27FC236}">
                <a16:creationId xmlns:a16="http://schemas.microsoft.com/office/drawing/2014/main" id="{6978931B-70B2-783F-D1E7-FAEE5A2FE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663"/>
            <a:ext cx="9144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ovéPole 3">
            <a:extLst>
              <a:ext uri="{FF2B5EF4-FFF2-40B4-BE49-F238E27FC236}">
                <a16:creationId xmlns:a16="http://schemas.microsoft.com/office/drawing/2014/main" id="{FA068067-52EC-0CB1-3D1B-B18FB4FA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6381750"/>
            <a:ext cx="2547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Cavalier-Smith, 2008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00F18C3-5705-88D2-7118-9CE7F3D19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Ancyromonadida</a:t>
            </a:r>
            <a:endParaRPr lang="cs-CZ" altLang="cs-CZ" sz="4400" dirty="0">
              <a:solidFill>
                <a:schemeClr val="tx2">
                  <a:lumMod val="95000"/>
                  <a:lumOff val="5000"/>
                </a:schemeClr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diagram&#10;&#10;Popis byl vytvořen automaticky">
            <a:extLst>
              <a:ext uri="{FF2B5EF4-FFF2-40B4-BE49-F238E27FC236}">
                <a16:creationId xmlns:a16="http://schemas.microsoft.com/office/drawing/2014/main" id="{F88856EF-BDC2-5024-483D-AA8199CD5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5" y="730028"/>
            <a:ext cx="8692475" cy="6299372"/>
          </a:xfrm>
          <a:prstGeom prst="rect">
            <a:avLst/>
          </a:prstGeom>
        </p:spPr>
      </p:pic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5765F59C-23C7-5040-33C9-1CBA01FD1D05}"/>
              </a:ext>
            </a:extLst>
          </p:cNvPr>
          <p:cNvSpPr/>
          <p:nvPr/>
        </p:nvSpPr>
        <p:spPr>
          <a:xfrm>
            <a:off x="4716463" y="4221088"/>
            <a:ext cx="2967037" cy="1833637"/>
          </a:xfrm>
          <a:custGeom>
            <a:avLst/>
            <a:gdLst>
              <a:gd name="connsiteX0" fmla="*/ 0 w 2966302"/>
              <a:gd name="connsiteY0" fmla="*/ 8619 h 1692453"/>
              <a:gd name="connsiteX1" fmla="*/ 0 w 2966302"/>
              <a:gd name="connsiteY1" fmla="*/ 8619 h 1692453"/>
              <a:gd name="connsiteX2" fmla="*/ 33454 w 2966302"/>
              <a:gd name="connsiteY2" fmla="*/ 131282 h 1692453"/>
              <a:gd name="connsiteX3" fmla="*/ 78058 w 2966302"/>
              <a:gd name="connsiteY3" fmla="*/ 198190 h 1692453"/>
              <a:gd name="connsiteX4" fmla="*/ 122663 w 2966302"/>
              <a:gd name="connsiteY4" fmla="*/ 309702 h 1692453"/>
              <a:gd name="connsiteX5" fmla="*/ 167268 w 2966302"/>
              <a:gd name="connsiteY5" fmla="*/ 398912 h 1692453"/>
              <a:gd name="connsiteX6" fmla="*/ 200722 w 2966302"/>
              <a:gd name="connsiteY6" fmla="*/ 488121 h 1692453"/>
              <a:gd name="connsiteX7" fmla="*/ 256478 w 2966302"/>
              <a:gd name="connsiteY7" fmla="*/ 599634 h 1692453"/>
              <a:gd name="connsiteX8" fmla="*/ 312234 w 2966302"/>
              <a:gd name="connsiteY8" fmla="*/ 755751 h 1692453"/>
              <a:gd name="connsiteX9" fmla="*/ 356839 w 2966302"/>
              <a:gd name="connsiteY9" fmla="*/ 822658 h 1692453"/>
              <a:gd name="connsiteX10" fmla="*/ 468351 w 2966302"/>
              <a:gd name="connsiteY10" fmla="*/ 1023380 h 1692453"/>
              <a:gd name="connsiteX11" fmla="*/ 501805 w 2966302"/>
              <a:gd name="connsiteY11" fmla="*/ 1056834 h 1692453"/>
              <a:gd name="connsiteX12" fmla="*/ 579863 w 2966302"/>
              <a:gd name="connsiteY12" fmla="*/ 1146043 h 1692453"/>
              <a:gd name="connsiteX13" fmla="*/ 669073 w 2966302"/>
              <a:gd name="connsiteY13" fmla="*/ 1224102 h 1692453"/>
              <a:gd name="connsiteX14" fmla="*/ 702527 w 2966302"/>
              <a:gd name="connsiteY14" fmla="*/ 1257556 h 1692453"/>
              <a:gd name="connsiteX15" fmla="*/ 735980 w 2966302"/>
              <a:gd name="connsiteY15" fmla="*/ 1313312 h 1692453"/>
              <a:gd name="connsiteX16" fmla="*/ 903249 w 2966302"/>
              <a:gd name="connsiteY16" fmla="*/ 1458278 h 1692453"/>
              <a:gd name="connsiteX17" fmla="*/ 1003610 w 2966302"/>
              <a:gd name="connsiteY17" fmla="*/ 1514034 h 1692453"/>
              <a:gd name="connsiteX18" fmla="*/ 1193180 w 2966302"/>
              <a:gd name="connsiteY18" fmla="*/ 1592092 h 1692453"/>
              <a:gd name="connsiteX19" fmla="*/ 1260088 w 2966302"/>
              <a:gd name="connsiteY19" fmla="*/ 1614395 h 1692453"/>
              <a:gd name="connsiteX20" fmla="*/ 1371600 w 2966302"/>
              <a:gd name="connsiteY20" fmla="*/ 1636697 h 1692453"/>
              <a:gd name="connsiteX21" fmla="*/ 1672683 w 2966302"/>
              <a:gd name="connsiteY21" fmla="*/ 1659000 h 1692453"/>
              <a:gd name="connsiteX22" fmla="*/ 1795346 w 2966302"/>
              <a:gd name="connsiteY22" fmla="*/ 1670151 h 1692453"/>
              <a:gd name="connsiteX23" fmla="*/ 2185639 w 2966302"/>
              <a:gd name="connsiteY23" fmla="*/ 1692453 h 1692453"/>
              <a:gd name="connsiteX24" fmla="*/ 2453268 w 2966302"/>
              <a:gd name="connsiteY24" fmla="*/ 1670151 h 1692453"/>
              <a:gd name="connsiteX25" fmla="*/ 2564780 w 2966302"/>
              <a:gd name="connsiteY25" fmla="*/ 1625546 h 1692453"/>
              <a:gd name="connsiteX26" fmla="*/ 2642839 w 2966302"/>
              <a:gd name="connsiteY26" fmla="*/ 1592092 h 1692453"/>
              <a:gd name="connsiteX27" fmla="*/ 2843561 w 2966302"/>
              <a:gd name="connsiteY27" fmla="*/ 1447126 h 1692453"/>
              <a:gd name="connsiteX28" fmla="*/ 2865863 w 2966302"/>
              <a:gd name="connsiteY28" fmla="*/ 1402521 h 1692453"/>
              <a:gd name="connsiteX29" fmla="*/ 2899317 w 2966302"/>
              <a:gd name="connsiteY29" fmla="*/ 1346765 h 1692453"/>
              <a:gd name="connsiteX30" fmla="*/ 2921619 w 2966302"/>
              <a:gd name="connsiteY30" fmla="*/ 1279858 h 1692453"/>
              <a:gd name="connsiteX31" fmla="*/ 2943922 w 2966302"/>
              <a:gd name="connsiteY31" fmla="*/ 1224102 h 1692453"/>
              <a:gd name="connsiteX32" fmla="*/ 2955073 w 2966302"/>
              <a:gd name="connsiteY32" fmla="*/ 1157195 h 1692453"/>
              <a:gd name="connsiteX33" fmla="*/ 2966224 w 2966302"/>
              <a:gd name="connsiteY33" fmla="*/ 1112590 h 1692453"/>
              <a:gd name="connsiteX34" fmla="*/ 2943922 w 2966302"/>
              <a:gd name="connsiteY34" fmla="*/ 989926 h 1692453"/>
              <a:gd name="connsiteX35" fmla="*/ 2910468 w 2966302"/>
              <a:gd name="connsiteY35" fmla="*/ 956473 h 1692453"/>
              <a:gd name="connsiteX36" fmla="*/ 2854712 w 2966302"/>
              <a:gd name="connsiteY36" fmla="*/ 889565 h 1692453"/>
              <a:gd name="connsiteX37" fmla="*/ 2787805 w 2966302"/>
              <a:gd name="connsiteY37" fmla="*/ 867263 h 1692453"/>
              <a:gd name="connsiteX38" fmla="*/ 2687444 w 2966302"/>
              <a:gd name="connsiteY38" fmla="*/ 833809 h 1692453"/>
              <a:gd name="connsiteX39" fmla="*/ 2564780 w 2966302"/>
              <a:gd name="connsiteY39" fmla="*/ 778053 h 1692453"/>
              <a:gd name="connsiteX40" fmla="*/ 2520175 w 2966302"/>
              <a:gd name="connsiteY40" fmla="*/ 766902 h 1692453"/>
              <a:gd name="connsiteX41" fmla="*/ 2486722 w 2966302"/>
              <a:gd name="connsiteY41" fmla="*/ 755751 h 1692453"/>
              <a:gd name="connsiteX42" fmla="*/ 2386361 w 2966302"/>
              <a:gd name="connsiteY42" fmla="*/ 733448 h 1692453"/>
              <a:gd name="connsiteX43" fmla="*/ 2308302 w 2966302"/>
              <a:gd name="connsiteY43" fmla="*/ 711146 h 1692453"/>
              <a:gd name="connsiteX44" fmla="*/ 2252546 w 2966302"/>
              <a:gd name="connsiteY44" fmla="*/ 699995 h 1692453"/>
              <a:gd name="connsiteX45" fmla="*/ 2219093 w 2966302"/>
              <a:gd name="connsiteY45" fmla="*/ 688843 h 1692453"/>
              <a:gd name="connsiteX46" fmla="*/ 2096429 w 2966302"/>
              <a:gd name="connsiteY46" fmla="*/ 666541 h 1692453"/>
              <a:gd name="connsiteX47" fmla="*/ 1996068 w 2966302"/>
              <a:gd name="connsiteY47" fmla="*/ 644239 h 1692453"/>
              <a:gd name="connsiteX48" fmla="*/ 1951463 w 2966302"/>
              <a:gd name="connsiteY48" fmla="*/ 633087 h 1692453"/>
              <a:gd name="connsiteX49" fmla="*/ 1750741 w 2966302"/>
              <a:gd name="connsiteY49" fmla="*/ 621936 h 1692453"/>
              <a:gd name="connsiteX50" fmla="*/ 1460810 w 2966302"/>
              <a:gd name="connsiteY50" fmla="*/ 588482 h 1692453"/>
              <a:gd name="connsiteX51" fmla="*/ 1338146 w 2966302"/>
              <a:gd name="connsiteY51" fmla="*/ 577331 h 1692453"/>
              <a:gd name="connsiteX52" fmla="*/ 1182029 w 2966302"/>
              <a:gd name="connsiteY52" fmla="*/ 521575 h 1692453"/>
              <a:gd name="connsiteX53" fmla="*/ 1081668 w 2966302"/>
              <a:gd name="connsiteY53" fmla="*/ 499273 h 1692453"/>
              <a:gd name="connsiteX54" fmla="*/ 992458 w 2966302"/>
              <a:gd name="connsiteY54" fmla="*/ 476970 h 1692453"/>
              <a:gd name="connsiteX55" fmla="*/ 936702 w 2966302"/>
              <a:gd name="connsiteY55" fmla="*/ 454668 h 1692453"/>
              <a:gd name="connsiteX56" fmla="*/ 903249 w 2966302"/>
              <a:gd name="connsiteY56" fmla="*/ 432365 h 1692453"/>
              <a:gd name="connsiteX57" fmla="*/ 847493 w 2966302"/>
              <a:gd name="connsiteY57" fmla="*/ 421214 h 1692453"/>
              <a:gd name="connsiteX58" fmla="*/ 802888 w 2966302"/>
              <a:gd name="connsiteY58" fmla="*/ 398912 h 1692453"/>
              <a:gd name="connsiteX59" fmla="*/ 758283 w 2966302"/>
              <a:gd name="connsiteY59" fmla="*/ 387761 h 1692453"/>
              <a:gd name="connsiteX60" fmla="*/ 702527 w 2966302"/>
              <a:gd name="connsiteY60" fmla="*/ 343156 h 1692453"/>
              <a:gd name="connsiteX61" fmla="*/ 635619 w 2966302"/>
              <a:gd name="connsiteY61" fmla="*/ 309702 h 1692453"/>
              <a:gd name="connsiteX62" fmla="*/ 591014 w 2966302"/>
              <a:gd name="connsiteY62" fmla="*/ 276248 h 1692453"/>
              <a:gd name="connsiteX63" fmla="*/ 524107 w 2966302"/>
              <a:gd name="connsiteY63" fmla="*/ 209341 h 1692453"/>
              <a:gd name="connsiteX64" fmla="*/ 479502 w 2966302"/>
              <a:gd name="connsiteY64" fmla="*/ 187039 h 1692453"/>
              <a:gd name="connsiteX65" fmla="*/ 457200 w 2966302"/>
              <a:gd name="connsiteY65" fmla="*/ 164736 h 1692453"/>
              <a:gd name="connsiteX66" fmla="*/ 323385 w 2966302"/>
              <a:gd name="connsiteY66" fmla="*/ 120131 h 1692453"/>
              <a:gd name="connsiteX67" fmla="*/ 189571 w 2966302"/>
              <a:gd name="connsiteY67" fmla="*/ 64375 h 1692453"/>
              <a:gd name="connsiteX68" fmla="*/ 111512 w 2966302"/>
              <a:gd name="connsiteY68" fmla="*/ 42073 h 1692453"/>
              <a:gd name="connsiteX69" fmla="*/ 89210 w 2966302"/>
              <a:gd name="connsiteY69" fmla="*/ 19770 h 1692453"/>
              <a:gd name="connsiteX70" fmla="*/ 0 w 2966302"/>
              <a:gd name="connsiteY70" fmla="*/ 8619 h 169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966302" h="1692453">
                <a:moveTo>
                  <a:pt x="0" y="8619"/>
                </a:moveTo>
                <a:lnTo>
                  <a:pt x="0" y="8619"/>
                </a:lnTo>
                <a:cubicBezTo>
                  <a:pt x="11151" y="49507"/>
                  <a:pt x="17318" y="92093"/>
                  <a:pt x="33454" y="131282"/>
                </a:cubicBezTo>
                <a:cubicBezTo>
                  <a:pt x="43660" y="156067"/>
                  <a:pt x="66071" y="174216"/>
                  <a:pt x="78058" y="198190"/>
                </a:cubicBezTo>
                <a:cubicBezTo>
                  <a:pt x="95962" y="233998"/>
                  <a:pt x="104759" y="273894"/>
                  <a:pt x="122663" y="309702"/>
                </a:cubicBezTo>
                <a:cubicBezTo>
                  <a:pt x="137531" y="339439"/>
                  <a:pt x="153942" y="368453"/>
                  <a:pt x="167268" y="398912"/>
                </a:cubicBezTo>
                <a:cubicBezTo>
                  <a:pt x="179997" y="428008"/>
                  <a:pt x="187824" y="459100"/>
                  <a:pt x="200722" y="488121"/>
                </a:cubicBezTo>
                <a:cubicBezTo>
                  <a:pt x="217600" y="526097"/>
                  <a:pt x="239821" y="561560"/>
                  <a:pt x="256478" y="599634"/>
                </a:cubicBezTo>
                <a:cubicBezTo>
                  <a:pt x="297649" y="693739"/>
                  <a:pt x="258602" y="648488"/>
                  <a:pt x="312234" y="755751"/>
                </a:cubicBezTo>
                <a:cubicBezTo>
                  <a:pt x="324221" y="779725"/>
                  <a:pt x="344852" y="798684"/>
                  <a:pt x="356839" y="822658"/>
                </a:cubicBezTo>
                <a:cubicBezTo>
                  <a:pt x="372969" y="854918"/>
                  <a:pt x="437239" y="992268"/>
                  <a:pt x="468351" y="1023380"/>
                </a:cubicBezTo>
                <a:cubicBezTo>
                  <a:pt x="479502" y="1034531"/>
                  <a:pt x="491420" y="1044966"/>
                  <a:pt x="501805" y="1056834"/>
                </a:cubicBezTo>
                <a:cubicBezTo>
                  <a:pt x="551708" y="1113866"/>
                  <a:pt x="532597" y="1103074"/>
                  <a:pt x="579863" y="1146043"/>
                </a:cubicBezTo>
                <a:cubicBezTo>
                  <a:pt x="609100" y="1172622"/>
                  <a:pt x="639836" y="1197523"/>
                  <a:pt x="669073" y="1224102"/>
                </a:cubicBezTo>
                <a:cubicBezTo>
                  <a:pt x="680742" y="1234710"/>
                  <a:pt x="693065" y="1244940"/>
                  <a:pt x="702527" y="1257556"/>
                </a:cubicBezTo>
                <a:cubicBezTo>
                  <a:pt x="715531" y="1274895"/>
                  <a:pt x="720654" y="1297986"/>
                  <a:pt x="735980" y="1313312"/>
                </a:cubicBezTo>
                <a:cubicBezTo>
                  <a:pt x="788152" y="1365484"/>
                  <a:pt x="838752" y="1422446"/>
                  <a:pt x="903249" y="1458278"/>
                </a:cubicBezTo>
                <a:cubicBezTo>
                  <a:pt x="936703" y="1476863"/>
                  <a:pt x="969381" y="1496919"/>
                  <a:pt x="1003610" y="1514034"/>
                </a:cubicBezTo>
                <a:cubicBezTo>
                  <a:pt x="1064888" y="1544673"/>
                  <a:pt x="1128773" y="1569090"/>
                  <a:pt x="1193180" y="1592092"/>
                </a:cubicBezTo>
                <a:cubicBezTo>
                  <a:pt x="1215320" y="1599999"/>
                  <a:pt x="1237281" y="1608693"/>
                  <a:pt x="1260088" y="1614395"/>
                </a:cubicBezTo>
                <a:cubicBezTo>
                  <a:pt x="1296863" y="1623589"/>
                  <a:pt x="1334074" y="1631336"/>
                  <a:pt x="1371600" y="1636697"/>
                </a:cubicBezTo>
                <a:cubicBezTo>
                  <a:pt x="1441573" y="1646693"/>
                  <a:pt x="1615894" y="1654793"/>
                  <a:pt x="1672683" y="1659000"/>
                </a:cubicBezTo>
                <a:cubicBezTo>
                  <a:pt x="1713627" y="1662033"/>
                  <a:pt x="1754377" y="1667479"/>
                  <a:pt x="1795346" y="1670151"/>
                </a:cubicBezTo>
                <a:lnTo>
                  <a:pt x="2185639" y="1692453"/>
                </a:lnTo>
                <a:cubicBezTo>
                  <a:pt x="2274849" y="1685019"/>
                  <a:pt x="2364534" y="1681982"/>
                  <a:pt x="2453268" y="1670151"/>
                </a:cubicBezTo>
                <a:cubicBezTo>
                  <a:pt x="2497596" y="1664241"/>
                  <a:pt x="2526265" y="1643053"/>
                  <a:pt x="2564780" y="1625546"/>
                </a:cubicBezTo>
                <a:cubicBezTo>
                  <a:pt x="2590551" y="1613832"/>
                  <a:pt x="2618565" y="1606657"/>
                  <a:pt x="2642839" y="1592092"/>
                </a:cubicBezTo>
                <a:cubicBezTo>
                  <a:pt x="2731437" y="1538933"/>
                  <a:pt x="2772664" y="1503844"/>
                  <a:pt x="2843561" y="1447126"/>
                </a:cubicBezTo>
                <a:cubicBezTo>
                  <a:pt x="2850995" y="1432258"/>
                  <a:pt x="2857790" y="1417052"/>
                  <a:pt x="2865863" y="1402521"/>
                </a:cubicBezTo>
                <a:cubicBezTo>
                  <a:pt x="2876389" y="1383574"/>
                  <a:pt x="2890348" y="1366496"/>
                  <a:pt x="2899317" y="1346765"/>
                </a:cubicBezTo>
                <a:cubicBezTo>
                  <a:pt x="2909045" y="1325363"/>
                  <a:pt x="2913585" y="1301951"/>
                  <a:pt x="2921619" y="1279858"/>
                </a:cubicBezTo>
                <a:cubicBezTo>
                  <a:pt x="2928460" y="1261046"/>
                  <a:pt x="2936488" y="1242687"/>
                  <a:pt x="2943922" y="1224102"/>
                </a:cubicBezTo>
                <a:cubicBezTo>
                  <a:pt x="2947639" y="1201800"/>
                  <a:pt x="2950639" y="1179366"/>
                  <a:pt x="2955073" y="1157195"/>
                </a:cubicBezTo>
                <a:cubicBezTo>
                  <a:pt x="2958079" y="1142167"/>
                  <a:pt x="2967243" y="1127882"/>
                  <a:pt x="2966224" y="1112590"/>
                </a:cubicBezTo>
                <a:cubicBezTo>
                  <a:pt x="2963460" y="1071124"/>
                  <a:pt x="2957900" y="1029063"/>
                  <a:pt x="2943922" y="989926"/>
                </a:cubicBezTo>
                <a:cubicBezTo>
                  <a:pt x="2938618" y="975075"/>
                  <a:pt x="2920731" y="968446"/>
                  <a:pt x="2910468" y="956473"/>
                </a:cubicBezTo>
                <a:cubicBezTo>
                  <a:pt x="2907762" y="953316"/>
                  <a:pt x="2869194" y="896806"/>
                  <a:pt x="2854712" y="889565"/>
                </a:cubicBezTo>
                <a:cubicBezTo>
                  <a:pt x="2833685" y="879052"/>
                  <a:pt x="2809632" y="875994"/>
                  <a:pt x="2787805" y="867263"/>
                </a:cubicBezTo>
                <a:cubicBezTo>
                  <a:pt x="2717819" y="839269"/>
                  <a:pt x="2751468" y="849816"/>
                  <a:pt x="2687444" y="833809"/>
                </a:cubicBezTo>
                <a:cubicBezTo>
                  <a:pt x="2641424" y="787791"/>
                  <a:pt x="2671028" y="810745"/>
                  <a:pt x="2564780" y="778053"/>
                </a:cubicBezTo>
                <a:cubicBezTo>
                  <a:pt x="2550132" y="773546"/>
                  <a:pt x="2534911" y="771112"/>
                  <a:pt x="2520175" y="766902"/>
                </a:cubicBezTo>
                <a:cubicBezTo>
                  <a:pt x="2508873" y="763673"/>
                  <a:pt x="2498125" y="758602"/>
                  <a:pt x="2486722" y="755751"/>
                </a:cubicBezTo>
                <a:cubicBezTo>
                  <a:pt x="2453475" y="747439"/>
                  <a:pt x="2419608" y="741760"/>
                  <a:pt x="2386361" y="733448"/>
                </a:cubicBezTo>
                <a:cubicBezTo>
                  <a:pt x="2360108" y="726885"/>
                  <a:pt x="2334555" y="717709"/>
                  <a:pt x="2308302" y="711146"/>
                </a:cubicBezTo>
                <a:cubicBezTo>
                  <a:pt x="2289914" y="706549"/>
                  <a:pt x="2270933" y="704592"/>
                  <a:pt x="2252546" y="699995"/>
                </a:cubicBezTo>
                <a:cubicBezTo>
                  <a:pt x="2241143" y="697144"/>
                  <a:pt x="2230496" y="691694"/>
                  <a:pt x="2219093" y="688843"/>
                </a:cubicBezTo>
                <a:cubicBezTo>
                  <a:pt x="2171269" y="676887"/>
                  <a:pt x="2146121" y="676479"/>
                  <a:pt x="2096429" y="666541"/>
                </a:cubicBezTo>
                <a:cubicBezTo>
                  <a:pt x="2062825" y="659820"/>
                  <a:pt x="2029460" y="651945"/>
                  <a:pt x="1996068" y="644239"/>
                </a:cubicBezTo>
                <a:cubicBezTo>
                  <a:pt x="1981134" y="640793"/>
                  <a:pt x="1966726" y="634475"/>
                  <a:pt x="1951463" y="633087"/>
                </a:cubicBezTo>
                <a:cubicBezTo>
                  <a:pt x="1884728" y="627020"/>
                  <a:pt x="1817648" y="625653"/>
                  <a:pt x="1750741" y="621936"/>
                </a:cubicBezTo>
                <a:cubicBezTo>
                  <a:pt x="1613205" y="602288"/>
                  <a:pt x="1669580" y="609359"/>
                  <a:pt x="1460810" y="588482"/>
                </a:cubicBezTo>
                <a:lnTo>
                  <a:pt x="1338146" y="577331"/>
                </a:lnTo>
                <a:cubicBezTo>
                  <a:pt x="1195719" y="548846"/>
                  <a:pt x="1397778" y="593491"/>
                  <a:pt x="1182029" y="521575"/>
                </a:cubicBezTo>
                <a:cubicBezTo>
                  <a:pt x="1149518" y="510738"/>
                  <a:pt x="1115027" y="507122"/>
                  <a:pt x="1081668" y="499273"/>
                </a:cubicBezTo>
                <a:cubicBezTo>
                  <a:pt x="1051831" y="492253"/>
                  <a:pt x="1021754" y="485984"/>
                  <a:pt x="992458" y="476970"/>
                </a:cubicBezTo>
                <a:cubicBezTo>
                  <a:pt x="973326" y="471083"/>
                  <a:pt x="954606" y="463620"/>
                  <a:pt x="936702" y="454668"/>
                </a:cubicBezTo>
                <a:cubicBezTo>
                  <a:pt x="924715" y="448674"/>
                  <a:pt x="915798" y="437071"/>
                  <a:pt x="903249" y="432365"/>
                </a:cubicBezTo>
                <a:cubicBezTo>
                  <a:pt x="885502" y="425710"/>
                  <a:pt x="866078" y="424931"/>
                  <a:pt x="847493" y="421214"/>
                </a:cubicBezTo>
                <a:cubicBezTo>
                  <a:pt x="832625" y="413780"/>
                  <a:pt x="818453" y="404749"/>
                  <a:pt x="802888" y="398912"/>
                </a:cubicBezTo>
                <a:cubicBezTo>
                  <a:pt x="788538" y="393531"/>
                  <a:pt x="771680" y="395204"/>
                  <a:pt x="758283" y="387761"/>
                </a:cubicBezTo>
                <a:cubicBezTo>
                  <a:pt x="737477" y="376202"/>
                  <a:pt x="722607" y="355934"/>
                  <a:pt x="702527" y="343156"/>
                </a:cubicBezTo>
                <a:cubicBezTo>
                  <a:pt x="681490" y="329769"/>
                  <a:pt x="657001" y="322531"/>
                  <a:pt x="635619" y="309702"/>
                </a:cubicBezTo>
                <a:cubicBezTo>
                  <a:pt x="619682" y="300140"/>
                  <a:pt x="604828" y="288681"/>
                  <a:pt x="591014" y="276248"/>
                </a:cubicBezTo>
                <a:cubicBezTo>
                  <a:pt x="567570" y="255149"/>
                  <a:pt x="552318" y="223446"/>
                  <a:pt x="524107" y="209341"/>
                </a:cubicBezTo>
                <a:lnTo>
                  <a:pt x="479502" y="187039"/>
                </a:lnTo>
                <a:cubicBezTo>
                  <a:pt x="472068" y="179605"/>
                  <a:pt x="466604" y="169438"/>
                  <a:pt x="457200" y="164736"/>
                </a:cubicBezTo>
                <a:cubicBezTo>
                  <a:pt x="379297" y="125784"/>
                  <a:pt x="386419" y="139041"/>
                  <a:pt x="323385" y="120131"/>
                </a:cubicBezTo>
                <a:cubicBezTo>
                  <a:pt x="155443" y="69749"/>
                  <a:pt x="359578" y="129762"/>
                  <a:pt x="189571" y="64375"/>
                </a:cubicBezTo>
                <a:cubicBezTo>
                  <a:pt x="164314" y="54661"/>
                  <a:pt x="137532" y="49507"/>
                  <a:pt x="111512" y="42073"/>
                </a:cubicBezTo>
                <a:cubicBezTo>
                  <a:pt x="104078" y="34639"/>
                  <a:pt x="99184" y="23095"/>
                  <a:pt x="89210" y="19770"/>
                </a:cubicBezTo>
                <a:cubicBezTo>
                  <a:pt x="-24534" y="-18145"/>
                  <a:pt x="14868" y="10477"/>
                  <a:pt x="0" y="8619"/>
                </a:cubicBezTo>
                <a:close/>
              </a:path>
            </a:pathLst>
          </a:custGeom>
          <a:solidFill>
            <a:schemeClr val="accent4">
              <a:lumMod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3DB9C008-FE79-723C-56A3-BD6A3D658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i="1">
                <a:solidFill>
                  <a:schemeClr val="tx2"/>
                </a:solidFill>
                <a:latin typeface="Berlin Sans FB" panose="020E0602020502020306" pitchFamily="34" charset="0"/>
              </a:rPr>
              <a:t>Incertae sedis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>
            <a:extLst>
              <a:ext uri="{FF2B5EF4-FFF2-40B4-BE49-F238E27FC236}">
                <a16:creationId xmlns:a16="http://schemas.microsoft.com/office/drawing/2014/main" id="{B90093DA-8485-8008-7684-6115C5EFD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20713"/>
            <a:ext cx="85693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>
                <a:solidFill>
                  <a:srgbClr val="000000"/>
                </a:solidFill>
                <a:latin typeface="Verdana" panose="020B0604030504040204" pitchFamily="34" charset="0"/>
              </a:rPr>
              <a:t>mořští heterotrofní bičíkovci</a:t>
            </a:r>
          </a:p>
          <a:p>
            <a:r>
              <a:rPr lang="en-US" altLang="en-US" sz="2000">
                <a:solidFill>
                  <a:srgbClr val="000000"/>
                </a:solidFill>
                <a:latin typeface="Verdana" panose="020B0604030504040204" pitchFamily="34" charset="0"/>
              </a:rPr>
              <a:t>uni</a:t>
            </a:r>
            <a:r>
              <a:rPr lang="cs-CZ" altLang="en-US" sz="2000">
                <a:solidFill>
                  <a:srgbClr val="000000"/>
                </a:solidFill>
                <a:latin typeface="Verdana" panose="020B0604030504040204" pitchFamily="34" charset="0"/>
              </a:rPr>
              <a:t>kátní kombinace znaků, definujících různé linie</a:t>
            </a:r>
          </a:p>
          <a:p>
            <a:r>
              <a:rPr lang="cs-CZ" altLang="en-US" sz="2000">
                <a:solidFill>
                  <a:srgbClr val="000000"/>
                </a:solidFill>
                <a:latin typeface="Verdana" panose="020B0604030504040204" pitchFamily="34" charset="0"/>
              </a:rPr>
              <a:t>alveolární váčky, tripartitní mastigonemy</a:t>
            </a:r>
          </a:p>
        </p:txBody>
      </p:sp>
      <p:pic>
        <p:nvPicPr>
          <p:cNvPr id="65539" name="Picture 8">
            <a:extLst>
              <a:ext uri="{FF2B5EF4-FFF2-40B4-BE49-F238E27FC236}">
                <a16:creationId xmlns:a16="http://schemas.microsoft.com/office/drawing/2014/main" id="{C8620928-CA71-A7D6-1E56-A412E5CE7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6"/>
          <a:stretch>
            <a:fillRect/>
          </a:stretch>
        </p:blipFill>
        <p:spPr bwMode="auto">
          <a:xfrm>
            <a:off x="0" y="1844675"/>
            <a:ext cx="30638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9">
            <a:extLst>
              <a:ext uri="{FF2B5EF4-FFF2-40B4-BE49-F238E27FC236}">
                <a16:creationId xmlns:a16="http://schemas.microsoft.com/office/drawing/2014/main" id="{1155BE56-0F53-986A-3986-8C160570E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2" b="67"/>
          <a:stretch>
            <a:fillRect/>
          </a:stretch>
        </p:blipFill>
        <p:spPr bwMode="auto">
          <a:xfrm>
            <a:off x="3059113" y="1844675"/>
            <a:ext cx="2987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0">
            <a:extLst>
              <a:ext uri="{FF2B5EF4-FFF2-40B4-BE49-F238E27FC236}">
                <a16:creationId xmlns:a16="http://schemas.microsoft.com/office/drawing/2014/main" id="{7A682368-C11D-9056-C01C-86F4FF42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80000" y="2794000"/>
            <a:ext cx="50133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1">
            <a:extLst>
              <a:ext uri="{FF2B5EF4-FFF2-40B4-BE49-F238E27FC236}">
                <a16:creationId xmlns:a16="http://schemas.microsoft.com/office/drawing/2014/main" id="{F508B70F-0E24-F465-0FFF-586AD91AA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4275"/>
            <a:ext cx="377983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12">
            <a:extLst>
              <a:ext uri="{FF2B5EF4-FFF2-40B4-BE49-F238E27FC236}">
                <a16:creationId xmlns:a16="http://schemas.microsoft.com/office/drawing/2014/main" id="{30B433A9-165C-07D2-89BB-A94518A80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229225"/>
            <a:ext cx="22526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000000"/>
                </a:solidFill>
                <a:latin typeface="Tahoma" panose="020B0604030504040204" pitchFamily="34" charset="0"/>
              </a:rPr>
              <a:t>subkortikální lamela: paralelně uspořádané mikrotubuly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EB1DC88-1015-A6B7-6063-F7C1E70C6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Telonemida</a:t>
            </a:r>
            <a:endParaRPr lang="cs-CZ" altLang="cs-CZ" sz="4400" b="1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B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2">
            <a:extLst>
              <a:ext uri="{FF2B5EF4-FFF2-40B4-BE49-F238E27FC236}">
                <a16:creationId xmlns:a16="http://schemas.microsoft.com/office/drawing/2014/main" id="{C0706932-60E0-3A07-5F9A-BA6DE6D8C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2700"/>
            <a:ext cx="715962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AE57D4FB-2349-2413-C919-17FB41BBD997}"/>
              </a:ext>
            </a:extLst>
          </p:cNvPr>
          <p:cNvSpPr/>
          <p:nvPr/>
        </p:nvSpPr>
        <p:spPr>
          <a:xfrm rot="10800000">
            <a:off x="7156450" y="2205038"/>
            <a:ext cx="865188" cy="719137"/>
          </a:xfrm>
          <a:prstGeom prst="rightArrow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09F85B8-8067-69F4-3606-612774F3902F}"/>
              </a:ext>
            </a:extLst>
          </p:cNvPr>
          <p:cNvSpPr/>
          <p:nvPr/>
        </p:nvSpPr>
        <p:spPr>
          <a:xfrm rot="10800000">
            <a:off x="7164388" y="1268413"/>
            <a:ext cx="863600" cy="720725"/>
          </a:xfrm>
          <a:prstGeom prst="rightArrow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D42C070-1C83-779C-9E03-9F0D0D00C3EC}"/>
              </a:ext>
            </a:extLst>
          </p:cNvPr>
          <p:cNvSpPr/>
          <p:nvPr/>
        </p:nvSpPr>
        <p:spPr>
          <a:xfrm rot="10800000">
            <a:off x="7156450" y="2492375"/>
            <a:ext cx="865188" cy="720725"/>
          </a:xfrm>
          <a:prstGeom prst="rightArrow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050">
            <a:extLst>
              <a:ext uri="{FF2B5EF4-FFF2-40B4-BE49-F238E27FC236}">
                <a16:creationId xmlns:a16="http://schemas.microsoft.com/office/drawing/2014/main" id="{4B847C28-3848-79C6-5B7D-7612D0493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Opisthokonta</a:t>
            </a:r>
            <a:r>
              <a:rPr lang="en-US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 – </a:t>
            </a: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příbuzenské vztahy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8392EBB-FE5B-69BD-CCB2-AA13D27FEB71}"/>
              </a:ext>
            </a:extLst>
          </p:cNvPr>
          <p:cNvGrpSpPr/>
          <p:nvPr/>
        </p:nvGrpSpPr>
        <p:grpSpPr>
          <a:xfrm>
            <a:off x="107950" y="833438"/>
            <a:ext cx="8845550" cy="6051550"/>
            <a:chOff x="107950" y="833438"/>
            <a:chExt cx="8845550" cy="6051550"/>
          </a:xfrm>
        </p:grpSpPr>
        <p:grpSp>
          <p:nvGrpSpPr>
            <p:cNvPr id="9219" name="Skupina 26">
              <a:extLst>
                <a:ext uri="{FF2B5EF4-FFF2-40B4-BE49-F238E27FC236}">
                  <a16:creationId xmlns:a16="http://schemas.microsoft.com/office/drawing/2014/main" id="{2A45290C-2A60-488F-4C77-B228A26B0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0" y="833438"/>
              <a:ext cx="8845550" cy="6051550"/>
              <a:chOff x="107950" y="833522"/>
              <a:chExt cx="8845550" cy="6051466"/>
            </a:xfrm>
          </p:grpSpPr>
          <p:sp>
            <p:nvSpPr>
              <p:cNvPr id="9224" name="Rectangle 44">
                <a:extLst>
                  <a:ext uri="{FF2B5EF4-FFF2-40B4-BE49-F238E27FC236}">
                    <a16:creationId xmlns:a16="http://schemas.microsoft.com/office/drawing/2014/main" id="{89D01C12-CF61-86AA-6E5F-9F008A8CB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00" y="836586"/>
                <a:ext cx="8763000" cy="5982896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75" name="Line 4">
                <a:extLst>
                  <a:ext uri="{FF2B5EF4-FFF2-40B4-BE49-F238E27FC236}">
                    <a16:creationId xmlns:a16="http://schemas.microsoft.com/office/drawing/2014/main" id="{B3B55AEA-2820-E86A-E750-11B0F783D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8150" y="4173576"/>
                <a:ext cx="228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76" name="Line 5">
                <a:extLst>
                  <a:ext uri="{FF2B5EF4-FFF2-40B4-BE49-F238E27FC236}">
                    <a16:creationId xmlns:a16="http://schemas.microsoft.com/office/drawing/2014/main" id="{ABF878E3-7A60-C043-2E29-6C6142F27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95475" y="6735765"/>
                <a:ext cx="1955800" cy="4762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77" name="Line 6">
                <a:extLst>
                  <a:ext uri="{FF2B5EF4-FFF2-40B4-BE49-F238E27FC236}">
                    <a16:creationId xmlns:a16="http://schemas.microsoft.com/office/drawing/2014/main" id="{23DF6EB0-3365-545C-72D4-3C0FA357D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6750" y="2421000"/>
                <a:ext cx="815975" cy="9525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78" name="Line 10">
                <a:extLst>
                  <a:ext uri="{FF2B5EF4-FFF2-40B4-BE49-F238E27FC236}">
                    <a16:creationId xmlns:a16="http://schemas.microsoft.com/office/drawing/2014/main" id="{91BDC403-23F6-6ED3-5101-193EEF8BC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68463" y="1060531"/>
                <a:ext cx="2266950" cy="158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9229" name="Text Box 11">
                <a:extLst>
                  <a:ext uri="{FF2B5EF4-FFF2-40B4-BE49-F238E27FC236}">
                    <a16:creationId xmlns:a16="http://schemas.microsoft.com/office/drawing/2014/main" id="{7C5794E8-E960-1002-FDBE-BB8AB735D5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6200" y="6488139"/>
                <a:ext cx="1143000" cy="396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Fungi</a:t>
                </a:r>
              </a:p>
            </p:txBody>
          </p:sp>
          <p:sp>
            <p:nvSpPr>
              <p:cNvPr id="9230" name="Text Box 12">
                <a:extLst>
                  <a:ext uri="{FF2B5EF4-FFF2-40B4-BE49-F238E27FC236}">
                    <a16:creationId xmlns:a16="http://schemas.microsoft.com/office/drawing/2014/main" id="{36AC092F-958A-2847-0DAF-95BF9E62C9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8138" y="4505084"/>
                <a:ext cx="1014412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Metazoa</a:t>
                </a:r>
              </a:p>
            </p:txBody>
          </p:sp>
          <p:sp>
            <p:nvSpPr>
              <p:cNvPr id="9231" name="Text Box 13">
                <a:extLst>
                  <a:ext uri="{FF2B5EF4-FFF2-40B4-BE49-F238E27FC236}">
                    <a16:creationId xmlns:a16="http://schemas.microsoft.com/office/drawing/2014/main" id="{562B7651-AE34-C94C-A7A5-19B36BDAA4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6381" y="833522"/>
                <a:ext cx="1620838" cy="646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Ichthyosporea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9232" name="Text Box 14">
                <a:extLst>
                  <a:ext uri="{FF2B5EF4-FFF2-40B4-BE49-F238E27FC236}">
                    <a16:creationId xmlns:a16="http://schemas.microsoft.com/office/drawing/2014/main" id="{92B28F31-E617-1D91-13F4-AF2CA390A6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3112" y="2070687"/>
                <a:ext cx="1320800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Capsaspora</a:t>
                </a:r>
              </a:p>
            </p:txBody>
          </p:sp>
          <p:sp>
            <p:nvSpPr>
              <p:cNvPr id="9233" name="Text Box 15">
                <a:extLst>
                  <a:ext uri="{FF2B5EF4-FFF2-40B4-BE49-F238E27FC236}">
                    <a16:creationId xmlns:a16="http://schemas.microsoft.com/office/drawing/2014/main" id="{82D65922-9CA2-41EB-4445-5E8246F986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4046" y="3772908"/>
                <a:ext cx="1878013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Choanoflagellata</a:t>
                </a:r>
              </a:p>
            </p:txBody>
          </p:sp>
          <p:pic>
            <p:nvPicPr>
              <p:cNvPr id="9234" name="Picture 16" descr="pg9-3">
                <a:hlinkClick r:id="rId2"/>
                <a:extLst>
                  <a:ext uri="{FF2B5EF4-FFF2-40B4-BE49-F238E27FC236}">
                    <a16:creationId xmlns:a16="http://schemas.microsoft.com/office/drawing/2014/main" id="{347E484E-CFAD-52ED-0BD8-162E7839AF6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6073" y="3323712"/>
                <a:ext cx="1028700" cy="993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5" name="Picture 17" descr="Nuclearia">
                <a:hlinkClick r:id="rId4"/>
                <a:extLst>
                  <a:ext uri="{FF2B5EF4-FFF2-40B4-BE49-F238E27FC236}">
                    <a16:creationId xmlns:a16="http://schemas.microsoft.com/office/drawing/2014/main" id="{E97DA775-AB39-F53E-4C48-3D7FD55029D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04" y="4857632"/>
                <a:ext cx="839350" cy="750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6" name="Picture 18" descr="Amoebidium2">
                <a:extLst>
                  <a:ext uri="{FF2B5EF4-FFF2-40B4-BE49-F238E27FC236}">
                    <a16:creationId xmlns:a16="http://schemas.microsoft.com/office/drawing/2014/main" id="{BF02F59B-0785-470B-DA81-AFD9C275A6B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6825" y="924494"/>
                <a:ext cx="1420812" cy="10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7" name="Picture 19" descr="[ image: Part of a greeting sent by Nasa on Pioneer 10 in 1973]">
                <a:extLst>
                  <a:ext uri="{FF2B5EF4-FFF2-40B4-BE49-F238E27FC236}">
                    <a16:creationId xmlns:a16="http://schemas.microsoft.com/office/drawing/2014/main" id="{B056B32F-977A-4DCD-1333-5B71F9D23C9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1449" y="4376243"/>
                <a:ext cx="952500" cy="1142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8" name="Picture 20" descr="Key Words: Basidiomycetes - Boletales - Boletaceae - Boletus = Dickfußröhrling&#10;&#10;Mykorrhizapilz - Symbiosepartner: Buche , Eiche. In höheren Lagen selten auch bei Fichte.&#10;&#10;Gefährdung: in der Bundesrepublik weit verbreitet und nicht gefährdet.&#10;&#10;Bemerkungen: Der Sommersteinpilz stellt im Gegensatz zu nah verwandten Boleten keine besonderen &#10;Bodenansprüche. Er kommt sowohl auf Kalk, auf neutralem.- und auf saurem Boden vor.&#10;&#10;Fundort: Zweibrücken - Pfalz">
                <a:hlinkClick r:id="rId8"/>
                <a:extLst>
                  <a:ext uri="{FF2B5EF4-FFF2-40B4-BE49-F238E27FC236}">
                    <a16:creationId xmlns:a16="http://schemas.microsoft.com/office/drawing/2014/main" id="{7623211E-4D39-1E75-63B7-8A0E44E809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9988" y="5740079"/>
                <a:ext cx="1371600" cy="1028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" name="Line 21">
                <a:extLst>
                  <a:ext uri="{FF2B5EF4-FFF2-40B4-BE49-F238E27FC236}">
                    <a16:creationId xmlns:a16="http://schemas.microsoft.com/office/drawing/2014/main" id="{DBB1AE3A-02C5-FFA6-6F19-A4D18DD4EE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4688" y="5813440"/>
                <a:ext cx="609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96" name="Line 22">
                <a:extLst>
                  <a:ext uri="{FF2B5EF4-FFF2-40B4-BE49-F238E27FC236}">
                    <a16:creationId xmlns:a16="http://schemas.microsoft.com/office/drawing/2014/main" id="{3556F93A-C64C-4002-8DB8-2CC2A5766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93813" y="5327672"/>
                <a:ext cx="14287" cy="922325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97" name="Line 23">
                <a:extLst>
                  <a:ext uri="{FF2B5EF4-FFF2-40B4-BE49-F238E27FC236}">
                    <a16:creationId xmlns:a16="http://schemas.microsoft.com/office/drawing/2014/main" id="{8BA885B1-9D5A-EACD-E1C8-1D2411C2D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84287" y="5346727"/>
                <a:ext cx="623887" cy="3169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 dirty="0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9242" name="Text Box 24">
                <a:extLst>
                  <a:ext uri="{FF2B5EF4-FFF2-40B4-BE49-F238E27FC236}">
                    <a16:creationId xmlns:a16="http://schemas.microsoft.com/office/drawing/2014/main" id="{A630F43A-3B99-55AB-8212-362032430D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9835" y="5105398"/>
                <a:ext cx="1201453" cy="400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 dirty="0" err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Nuclearida</a:t>
                </a:r>
                <a:endParaRPr lang="cs-CZ" altLang="cs-CZ" sz="2000" i="1" dirty="0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99" name="Line 26">
                <a:extLst>
                  <a:ext uri="{FF2B5EF4-FFF2-40B4-BE49-F238E27FC236}">
                    <a16:creationId xmlns:a16="http://schemas.microsoft.com/office/drawing/2014/main" id="{1D810F73-3D50-91E6-1CD6-FC77F88695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38400" y="4733955"/>
                <a:ext cx="1752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00" name="Line 27">
                <a:extLst>
                  <a:ext uri="{FF2B5EF4-FFF2-40B4-BE49-F238E27FC236}">
                    <a16:creationId xmlns:a16="http://schemas.microsoft.com/office/drawing/2014/main" id="{BFF2D264-449E-FEF6-BFE6-859090DC1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25700" y="3971965"/>
                <a:ext cx="9144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9245" name="Rectangle 29">
                <a:extLst>
                  <a:ext uri="{FF2B5EF4-FFF2-40B4-BE49-F238E27FC236}">
                    <a16:creationId xmlns:a16="http://schemas.microsoft.com/office/drawing/2014/main" id="{C40677E6-6401-AE5D-6FB8-8ABBFA6DF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3114525"/>
                <a:ext cx="1084263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Ministeria</a:t>
                </a:r>
              </a:p>
            </p:txBody>
          </p:sp>
          <p:sp>
            <p:nvSpPr>
              <p:cNvPr id="102" name="Line 31">
                <a:extLst>
                  <a:ext uri="{FF2B5EF4-FFF2-40B4-BE49-F238E27FC236}">
                    <a16:creationId xmlns:a16="http://schemas.microsoft.com/office/drawing/2014/main" id="{86BF8497-E80F-B2A1-FD91-C9F4B8241D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59025" y="3375074"/>
                <a:ext cx="1146175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9247" name="Rectangle 34">
                <a:extLst>
                  <a:ext uri="{FF2B5EF4-FFF2-40B4-BE49-F238E27FC236}">
                    <a16:creationId xmlns:a16="http://schemas.microsoft.com/office/drawing/2014/main" id="{A74B04E6-33F7-9364-23AB-981F69008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568" y="1110759"/>
                <a:ext cx="1646238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Corallochytrium</a:t>
                </a:r>
              </a:p>
            </p:txBody>
          </p:sp>
          <p:pic>
            <p:nvPicPr>
              <p:cNvPr id="9248" name="Picture 35" descr="Synrace1">
                <a:extLst>
                  <a:ext uri="{FF2B5EF4-FFF2-40B4-BE49-F238E27FC236}">
                    <a16:creationId xmlns:a16="http://schemas.microsoft.com/office/drawing/2014/main" id="{9CA2FD60-4AFD-DA4D-0C85-34790D4EBE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5746429"/>
                <a:ext cx="1352550" cy="1011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9" name="Picture 36" descr="motyl">
                <a:extLst>
                  <a:ext uri="{FF2B5EF4-FFF2-40B4-BE49-F238E27FC236}">
                    <a16:creationId xmlns:a16="http://schemas.microsoft.com/office/drawing/2014/main" id="{CC484788-67A4-14A8-67F6-A98146A38B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6649" y="4376243"/>
                <a:ext cx="1681162" cy="1142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0" name="Picture 37" descr="corallochytrium-pic">
                <a:extLst>
                  <a:ext uri="{FF2B5EF4-FFF2-40B4-BE49-F238E27FC236}">
                    <a16:creationId xmlns:a16="http://schemas.microsoft.com/office/drawing/2014/main" id="{74FF1940-0B7F-C44D-6069-1B43916E9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194"/>
              <a:stretch>
                <a:fillRect/>
              </a:stretch>
            </p:blipFill>
            <p:spPr bwMode="auto">
              <a:xfrm>
                <a:off x="4876149" y="1194813"/>
                <a:ext cx="983554" cy="717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1" name="Picture 38" descr="ichthyop">
                <a:extLst>
                  <a:ext uri="{FF2B5EF4-FFF2-40B4-BE49-F238E27FC236}">
                    <a16:creationId xmlns:a16="http://schemas.microsoft.com/office/drawing/2014/main" id="{CE5EF0B1-C198-EE4C-1CF1-1E8C323F2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3625" y="918574"/>
                <a:ext cx="890588" cy="990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2" name="Picture 39" descr="sphaeroeca004_wbw">
                <a:extLst>
                  <a:ext uri="{FF2B5EF4-FFF2-40B4-BE49-F238E27FC236}">
                    <a16:creationId xmlns:a16="http://schemas.microsoft.com/office/drawing/2014/main" id="{AFB061A3-218C-3462-61FE-A92A2C4B8C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7473" y="3328475"/>
                <a:ext cx="1570037" cy="988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3" name="Picture 40" descr="ministeriavibrans_maw">
                <a:extLst>
                  <a:ext uri="{FF2B5EF4-FFF2-40B4-BE49-F238E27FC236}">
                    <a16:creationId xmlns:a16="http://schemas.microsoft.com/office/drawing/2014/main" id="{B73F574B-3FEE-A434-22CE-EECC0798B0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97" t="8099" r="24297" b="8099"/>
              <a:stretch>
                <a:fillRect/>
              </a:stretch>
            </p:blipFill>
            <p:spPr bwMode="auto">
              <a:xfrm>
                <a:off x="4585574" y="3091798"/>
                <a:ext cx="419483" cy="684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54" name="Text Box 42">
                <a:extLst>
                  <a:ext uri="{FF2B5EF4-FFF2-40B4-BE49-F238E27FC236}">
                    <a16:creationId xmlns:a16="http://schemas.microsoft.com/office/drawing/2014/main" id="{AE27CAD4-AEC1-2DAC-715C-0259600E8A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8200" y="838200"/>
                <a:ext cx="381000" cy="3416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400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Choanozoa</a:t>
                </a:r>
              </a:p>
            </p:txBody>
          </p:sp>
          <p:sp>
            <p:nvSpPr>
              <p:cNvPr id="9255" name="Text Box 43">
                <a:extLst>
                  <a:ext uri="{FF2B5EF4-FFF2-40B4-BE49-F238E27FC236}">
                    <a16:creationId xmlns:a16="http://schemas.microsoft.com/office/drawing/2014/main" id="{DD4795CF-74CB-336F-7D54-4018363A03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1457273"/>
                <a:ext cx="1001713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Holozoa</a:t>
                </a:r>
              </a:p>
            </p:txBody>
          </p:sp>
          <p:cxnSp>
            <p:nvCxnSpPr>
              <p:cNvPr id="122" name="Přímá spojovací čára 133">
                <a:extLst>
                  <a:ext uri="{FF2B5EF4-FFF2-40B4-BE49-F238E27FC236}">
                    <a16:creationId xmlns:a16="http://schemas.microsoft.com/office/drawing/2014/main" id="{2BE36BD2-A564-840A-4AF1-A726693A1424}"/>
                  </a:ext>
                </a:extLst>
              </p:cNvPr>
              <p:cNvCxnSpPr>
                <a:cxnSpLocks/>
                <a:stCxn id="166" idx="1"/>
              </p:cNvCxnSpPr>
              <p:nvPr/>
            </p:nvCxnSpPr>
            <p:spPr bwMode="auto">
              <a:xfrm>
                <a:off x="2347913" y="2546410"/>
                <a:ext cx="12700" cy="828663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Přímá spojovací čára 134">
                <a:extLst>
                  <a:ext uri="{FF2B5EF4-FFF2-40B4-BE49-F238E27FC236}">
                    <a16:creationId xmlns:a16="http://schemas.microsoft.com/office/drawing/2014/main" id="{B26ACE81-1D4A-2E1D-9500-CDCF1AA0F5EE}"/>
                  </a:ext>
                </a:extLst>
              </p:cNvPr>
              <p:cNvCxnSpPr>
                <a:cxnSpLocks/>
                <a:stCxn id="95" idx="1"/>
                <a:endCxn id="77" idx="1"/>
              </p:cNvCxnSpPr>
              <p:nvPr/>
            </p:nvCxnSpPr>
            <p:spPr bwMode="auto">
              <a:xfrm flipH="1" flipV="1">
                <a:off x="666750" y="2430525"/>
                <a:ext cx="7938" cy="3382915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Přímá spojovací čára 135">
                <a:extLst>
                  <a:ext uri="{FF2B5EF4-FFF2-40B4-BE49-F238E27FC236}">
                    <a16:creationId xmlns:a16="http://schemas.microsoft.com/office/drawing/2014/main" id="{6BA582B7-B1B7-5D54-04F7-E156EC2B1C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74813" y="1055769"/>
                <a:ext cx="4762" cy="577842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Přímá spojovací čára 136">
                <a:extLst>
                  <a:ext uri="{FF2B5EF4-FFF2-40B4-BE49-F238E27FC236}">
                    <a16:creationId xmlns:a16="http://schemas.microsoft.com/office/drawing/2014/main" id="{77A46C49-CED8-4D07-7987-791174AA97B8}"/>
                  </a:ext>
                </a:extLst>
              </p:cNvPr>
              <p:cNvCxnSpPr>
                <a:stCxn id="99" idx="1"/>
                <a:endCxn id="100" idx="1"/>
              </p:cNvCxnSpPr>
              <p:nvPr/>
            </p:nvCxnSpPr>
            <p:spPr bwMode="auto">
              <a:xfrm flipH="1" flipV="1">
                <a:off x="2425700" y="3971965"/>
                <a:ext cx="12700" cy="761989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Line 27">
                <a:extLst>
                  <a:ext uri="{FF2B5EF4-FFF2-40B4-BE49-F238E27FC236}">
                    <a16:creationId xmlns:a16="http://schemas.microsoft.com/office/drawing/2014/main" id="{0A39A9F4-2E4A-66C0-5E23-0206516A33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4813" y="4330735"/>
                <a:ext cx="763587" cy="158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cxnSp>
            <p:nvCxnSpPr>
              <p:cNvPr id="133" name="Přímá spojovací čára 138">
                <a:extLst>
                  <a:ext uri="{FF2B5EF4-FFF2-40B4-BE49-F238E27FC236}">
                    <a16:creationId xmlns:a16="http://schemas.microsoft.com/office/drawing/2014/main" id="{FC4835B0-DBA2-B2E9-E193-2EA51F416D32}"/>
                  </a:ext>
                </a:extLst>
              </p:cNvPr>
              <p:cNvCxnSpPr>
                <a:cxnSpLocks/>
                <a:endCxn id="132" idx="1"/>
              </p:cNvCxnSpPr>
              <p:nvPr/>
            </p:nvCxnSpPr>
            <p:spPr bwMode="auto">
              <a:xfrm flipH="1">
                <a:off x="1674813" y="2981379"/>
                <a:ext cx="15875" cy="1350944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Přímá spojovací čára 139">
                <a:extLst>
                  <a:ext uri="{FF2B5EF4-FFF2-40B4-BE49-F238E27FC236}">
                    <a16:creationId xmlns:a16="http://schemas.microsoft.com/office/drawing/2014/main" id="{1AE50EEF-8315-8644-CA4B-97A2921D34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363" y="3581446"/>
                <a:ext cx="171450" cy="0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Přímá spojovací čára 140">
                <a:extLst>
                  <a:ext uri="{FF2B5EF4-FFF2-40B4-BE49-F238E27FC236}">
                    <a16:creationId xmlns:a16="http://schemas.microsoft.com/office/drawing/2014/main" id="{24EFC00E-01C3-A1B3-E8CB-CD6FCF576C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668463" y="2962329"/>
                <a:ext cx="692150" cy="1588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Přímá spojovací čára 142">
                <a:extLst>
                  <a:ext uri="{FF2B5EF4-FFF2-40B4-BE49-F238E27FC236}">
                    <a16:creationId xmlns:a16="http://schemas.microsoft.com/office/drawing/2014/main" id="{85742FC0-0E63-79EE-CF9C-8EEF0173AE8B}"/>
                  </a:ext>
                </a:extLst>
              </p:cNvPr>
              <p:cNvCxnSpPr>
                <a:cxnSpLocks/>
                <a:endCxn id="9232" idx="1"/>
              </p:cNvCxnSpPr>
              <p:nvPr/>
            </p:nvCxnSpPr>
            <p:spPr bwMode="auto">
              <a:xfrm>
                <a:off x="2587625" y="2268602"/>
                <a:ext cx="2944813" cy="1587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65" name="Picture 3" descr="C:\Vlada\vyuka\Protistologie\Opisthokonta\Capsaspora.gif">
                <a:extLst>
                  <a:ext uri="{FF2B5EF4-FFF2-40B4-BE49-F238E27FC236}">
                    <a16:creationId xmlns:a16="http://schemas.microsoft.com/office/drawing/2014/main" id="{971F254A-54D2-CABB-405B-C044DB3B50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04" t="16895" r="4082" b="5037"/>
              <a:stretch>
                <a:fillRect/>
              </a:stretch>
            </p:blipFill>
            <p:spPr bwMode="auto">
              <a:xfrm>
                <a:off x="6879758" y="2114058"/>
                <a:ext cx="1113114" cy="821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7" name="Přímá spojovací čára 145">
                <a:extLst>
                  <a:ext uri="{FF2B5EF4-FFF2-40B4-BE49-F238E27FC236}">
                    <a16:creationId xmlns:a16="http://schemas.microsoft.com/office/drawing/2014/main" id="{31A36EFC-C59B-8996-3679-0745D2B61983}"/>
                  </a:ext>
                </a:extLst>
              </p:cNvPr>
              <p:cNvCxnSpPr/>
              <p:nvPr/>
            </p:nvCxnSpPr>
            <p:spPr bwMode="auto">
              <a:xfrm flipH="1">
                <a:off x="8380413" y="916071"/>
                <a:ext cx="3175" cy="3276555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67" name="Picture 2">
                <a:extLst>
                  <a:ext uri="{FF2B5EF4-FFF2-40B4-BE49-F238E27FC236}">
                    <a16:creationId xmlns:a16="http://schemas.microsoft.com/office/drawing/2014/main" id="{16A82841-F9EE-214E-CBAB-AF253C979D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7953" y="4862468"/>
                <a:ext cx="760897" cy="738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Line 21">
                <a:extLst>
                  <a:ext uri="{FF2B5EF4-FFF2-40B4-BE49-F238E27FC236}">
                    <a16:creationId xmlns:a16="http://schemas.microsoft.com/office/drawing/2014/main" id="{EB87EECB-B2E8-8F29-AE00-07E5B8F56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16088" y="6518280"/>
                <a:ext cx="1778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54" name="Line 22">
                <a:extLst>
                  <a:ext uri="{FF2B5EF4-FFF2-40B4-BE49-F238E27FC236}">
                    <a16:creationId xmlns:a16="http://schemas.microsoft.com/office/drawing/2014/main" id="{73BAA64A-33CA-1565-DA48-32EF191BC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08175" y="6308733"/>
                <a:ext cx="0" cy="447669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55" name="Line 5">
                <a:extLst>
                  <a:ext uri="{FF2B5EF4-FFF2-40B4-BE49-F238E27FC236}">
                    <a16:creationId xmlns:a16="http://schemas.microsoft.com/office/drawing/2014/main" id="{D7F7AB1D-F794-57CA-64F0-689FBF463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92300" y="6321433"/>
                <a:ext cx="739775" cy="4763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9275" name="Text Box 24">
                <a:extLst>
                  <a:ext uri="{FF2B5EF4-FFF2-40B4-BE49-F238E27FC236}">
                    <a16:creationId xmlns:a16="http://schemas.microsoft.com/office/drawing/2014/main" id="{2BB7093D-C698-92C3-FFE7-12B51FCA2B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6404" y="5810341"/>
                <a:ext cx="2588495" cy="400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 dirty="0" err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Microsporidia</a:t>
                </a:r>
                <a:r>
                  <a:rPr lang="cs-CZ" altLang="cs-CZ" sz="2000" dirty="0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, </a:t>
                </a:r>
                <a:r>
                  <a:rPr lang="cs-CZ" altLang="cs-CZ" sz="2000" dirty="0" err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Rozellida</a:t>
                </a:r>
                <a:r>
                  <a:rPr lang="cs-CZ" altLang="cs-CZ" sz="2000" dirty="0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 </a:t>
                </a:r>
              </a:p>
            </p:txBody>
          </p:sp>
          <p:sp>
            <p:nvSpPr>
              <p:cNvPr id="9277" name="Text Box 43">
                <a:extLst>
                  <a:ext uri="{FF2B5EF4-FFF2-40B4-BE49-F238E27FC236}">
                    <a16:creationId xmlns:a16="http://schemas.microsoft.com/office/drawing/2014/main" id="{A7D6BE18-9546-8091-8E17-60F5CB9FBA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950" y="6165850"/>
                <a:ext cx="12382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Holofungi</a:t>
                </a:r>
              </a:p>
            </p:txBody>
          </p:sp>
          <p:sp>
            <p:nvSpPr>
              <p:cNvPr id="159" name="Line 10">
                <a:extLst>
                  <a:ext uri="{FF2B5EF4-FFF2-40B4-BE49-F238E27FC236}">
                    <a16:creationId xmlns:a16="http://schemas.microsoft.com/office/drawing/2014/main" id="{F7C75A9C-C689-4275-9CEA-73C08A4CCE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66900" y="1330402"/>
                <a:ext cx="1292225" cy="793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60" name="Line 10">
                <a:extLst>
                  <a:ext uri="{FF2B5EF4-FFF2-40B4-BE49-F238E27FC236}">
                    <a16:creationId xmlns:a16="http://schemas.microsoft.com/office/drawing/2014/main" id="{AEE32948-A546-CA3C-3586-17029EC0F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92250" y="1343102"/>
                <a:ext cx="14288" cy="2255807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61" name="Line 4">
                <a:extLst>
                  <a:ext uri="{FF2B5EF4-FFF2-40B4-BE49-F238E27FC236}">
                    <a16:creationId xmlns:a16="http://schemas.microsoft.com/office/drawing/2014/main" id="{959776B7-C7E3-65EA-22A4-03D06452F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5263" y="1344690"/>
                <a:ext cx="228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62" name="Line 10">
                <a:extLst>
                  <a:ext uri="{FF2B5EF4-FFF2-40B4-BE49-F238E27FC236}">
                    <a16:creationId xmlns:a16="http://schemas.microsoft.com/office/drawing/2014/main" id="{B492E8EE-2DF9-6DAC-BA0D-20FCB015F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66900" y="1924119"/>
                <a:ext cx="558800" cy="4763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63" name="Line 10">
                <a:extLst>
                  <a:ext uri="{FF2B5EF4-FFF2-40B4-BE49-F238E27FC236}">
                    <a16:creationId xmlns:a16="http://schemas.microsoft.com/office/drawing/2014/main" id="{8C71BB45-FAF5-4F1F-215B-28CAB0DA4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76425" y="1331990"/>
                <a:ext cx="9525" cy="596892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64" name="Line 10">
                <a:extLst>
                  <a:ext uri="{FF2B5EF4-FFF2-40B4-BE49-F238E27FC236}">
                    <a16:creationId xmlns:a16="http://schemas.microsoft.com/office/drawing/2014/main" id="{EAE74C8F-1BE4-51F5-8B20-98D8E370B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8463" y="1612973"/>
                <a:ext cx="230187" cy="4763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9284" name="Rectangle 34">
                <a:extLst>
                  <a:ext uri="{FF2B5EF4-FFF2-40B4-BE49-F238E27FC236}">
                    <a16:creationId xmlns:a16="http://schemas.microsoft.com/office/drawing/2014/main" id="{0593E344-9828-AE29-A4F0-9DF12D696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093" y="1716974"/>
                <a:ext cx="1646238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Syssomonas</a:t>
                </a:r>
                <a:endParaRPr lang="cs-CZ" altLang="cs-CZ" sz="2000" i="1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66" name="Line 4">
                <a:extLst>
                  <a:ext uri="{FF2B5EF4-FFF2-40B4-BE49-F238E27FC236}">
                    <a16:creationId xmlns:a16="http://schemas.microsoft.com/office/drawing/2014/main" id="{428BA40C-5C07-3C8D-6F42-7880BE9591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7913" y="2546410"/>
                <a:ext cx="228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cxnSp>
            <p:nvCxnSpPr>
              <p:cNvPr id="167" name="Přímá spojovací čára 133">
                <a:extLst>
                  <a:ext uri="{FF2B5EF4-FFF2-40B4-BE49-F238E27FC236}">
                    <a16:creationId xmlns:a16="http://schemas.microsoft.com/office/drawing/2014/main" id="{4037B9A2-7C26-A007-8F53-132197A828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87625" y="2238439"/>
                <a:ext cx="0" cy="581017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Přímá spojovací čára 142">
                <a:extLst>
                  <a:ext uri="{FF2B5EF4-FFF2-40B4-BE49-F238E27FC236}">
                    <a16:creationId xmlns:a16="http://schemas.microsoft.com/office/drawing/2014/main" id="{AF92B415-97CC-35AF-2E7C-5A10F28227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576513" y="2819456"/>
                <a:ext cx="852487" cy="4763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88" name="Rectangle 34">
                <a:extLst>
                  <a:ext uri="{FF2B5EF4-FFF2-40B4-BE49-F238E27FC236}">
                    <a16:creationId xmlns:a16="http://schemas.microsoft.com/office/drawing/2014/main" id="{23DC2B66-7650-CD4B-A012-C1785F878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2377" y="2594354"/>
                <a:ext cx="1646238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Pigoraptor</a:t>
                </a:r>
                <a:endParaRPr lang="cs-CZ" altLang="cs-CZ" sz="2000" i="1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pic>
            <p:nvPicPr>
              <p:cNvPr id="9289" name="Obrázek 19">
                <a:extLst>
                  <a:ext uri="{FF2B5EF4-FFF2-40B4-BE49-F238E27FC236}">
                    <a16:creationId xmlns:a16="http://schemas.microsoft.com/office/drawing/2014/main" id="{1482218E-B0C6-1FDF-792D-3B8BE55C1F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096275" y="1300903"/>
                <a:ext cx="595350" cy="127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90" name="Obrázek 20">
                <a:extLst>
                  <a:ext uri="{FF2B5EF4-FFF2-40B4-BE49-F238E27FC236}">
                    <a16:creationId xmlns:a16="http://schemas.microsoft.com/office/drawing/2014/main" id="{8D548E07-7142-8A59-BBD5-33E61DDF7B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5040070" y="2031424"/>
                <a:ext cx="481043" cy="1459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Line 21">
              <a:extLst>
                <a:ext uri="{FF2B5EF4-FFF2-40B4-BE49-F238E27FC236}">
                  <a16:creationId xmlns:a16="http://schemas.microsoft.com/office/drawing/2014/main" id="{A3B706F8-1E0B-5CBD-25C1-82E98FB7A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16088" y="6018213"/>
              <a:ext cx="609600" cy="0"/>
            </a:xfrm>
            <a:prstGeom prst="line">
              <a:avLst/>
            </a:prstGeom>
            <a:noFill/>
            <a:ln w="38100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7" name="Line 22">
              <a:extLst>
                <a:ext uri="{FF2B5EF4-FFF2-40B4-BE49-F238E27FC236}">
                  <a16:creationId xmlns:a16="http://schemas.microsoft.com/office/drawing/2014/main" id="{8D31DA91-61D9-E42C-D333-A6585E2D08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12913" y="6010275"/>
              <a:ext cx="3175" cy="503238"/>
            </a:xfrm>
            <a:prstGeom prst="line">
              <a:avLst/>
            </a:prstGeom>
            <a:noFill/>
            <a:ln w="38100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8" name="Line 21">
              <a:extLst>
                <a:ext uri="{FF2B5EF4-FFF2-40B4-BE49-F238E27FC236}">
                  <a16:creationId xmlns:a16="http://schemas.microsoft.com/office/drawing/2014/main" id="{F0194F28-065E-A397-5D07-BB5CE206E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4925" y="6259513"/>
              <a:ext cx="396875" cy="6350"/>
            </a:xfrm>
            <a:prstGeom prst="line">
              <a:avLst/>
            </a:prstGeom>
            <a:noFill/>
            <a:ln w="38100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9223" name="Text Box 24">
              <a:extLst>
                <a:ext uri="{FF2B5EF4-FFF2-40B4-BE49-F238E27FC236}">
                  <a16:creationId xmlns:a16="http://schemas.microsoft.com/office/drawing/2014/main" id="{F2006677-278B-FA11-83E1-02B30600C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9850" y="6130925"/>
              <a:ext cx="16557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Arial Narrow" panose="020B0606020202030204" pitchFamily="34" charset="0"/>
                </a:rPr>
                <a:t>Aphelida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C0BB615-1AD0-4B90-EB04-29561D068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979863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Provora</a:t>
            </a:r>
            <a:endParaRPr lang="cs-CZ" altLang="cs-CZ" sz="4400" b="1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6563" name="Obrázek 5">
            <a:extLst>
              <a:ext uri="{FF2B5EF4-FFF2-40B4-BE49-F238E27FC236}">
                <a16:creationId xmlns:a16="http://schemas.microsoft.com/office/drawing/2014/main" id="{011AA621-03E4-68AD-B3CF-D69ECC6D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-23813"/>
            <a:ext cx="516413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3">
            <a:extLst>
              <a:ext uri="{FF2B5EF4-FFF2-40B4-BE49-F238E27FC236}">
                <a16:creationId xmlns:a16="http://schemas.microsoft.com/office/drawing/2014/main" id="{6C9B476F-E1C6-F8E2-E83F-184ECCCD7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981075"/>
            <a:ext cx="342106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>
                <a:solidFill>
                  <a:srgbClr val="000000"/>
                </a:solidFill>
                <a:latin typeface="Verdana" panose="020B0604030504040204" pitchFamily="34" charset="0"/>
              </a:rPr>
              <a:t>Hluboká linie heterotrofních bičíkovců.</a:t>
            </a:r>
          </a:p>
          <a:p>
            <a:r>
              <a:rPr lang="cs-CZ" altLang="en-US" sz="2000">
                <a:solidFill>
                  <a:srgbClr val="000000"/>
                </a:solidFill>
                <a:latin typeface="Verdana" panose="020B0604030504040204" pitchFamily="34" charset="0"/>
              </a:rPr>
              <a:t>Predátoři schopní konzumovat kořist větší než sami.</a:t>
            </a:r>
          </a:p>
          <a:p>
            <a:r>
              <a:rPr lang="cs-CZ" altLang="en-US" sz="2000">
                <a:solidFill>
                  <a:srgbClr val="000000"/>
                </a:solidFill>
                <a:latin typeface="Verdana" panose="020B0604030504040204" pitchFamily="34" charset="0"/>
              </a:rPr>
              <a:t>Schopnost ukusovat části velkých buněk pomocí „zubu“ na posteriorní straně cytostomu.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CF59B2E-8EBC-390A-68E7-5DD99E996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979863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Provora</a:t>
            </a:r>
            <a:endParaRPr lang="cs-CZ" altLang="cs-CZ" sz="4400" b="1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Nebulimonas.mp4">
            <a:hlinkClick r:id="" action="ppaction://media"/>
            <a:extLst>
              <a:ext uri="{FF2B5EF4-FFF2-40B4-BE49-F238E27FC236}">
                <a16:creationId xmlns:a16="http://schemas.microsoft.com/office/drawing/2014/main" id="{18876900-3519-F4EA-26F8-6D968958BD4B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9">
            <a:extLst>
              <a:ext uri="{FF2B5EF4-FFF2-40B4-BE49-F238E27FC236}">
                <a16:creationId xmlns:a16="http://schemas.microsoft.com/office/drawing/2014/main" id="{2FE7333C-4AF8-183F-7725-A14488F6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225"/>
            <a:ext cx="31877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2">
            <a:extLst>
              <a:ext uri="{FF2B5EF4-FFF2-40B4-BE49-F238E27FC236}">
                <a16:creationId xmlns:a16="http://schemas.microsoft.com/office/drawing/2014/main" id="{9ADC9C07-5C35-F17D-1E46-6DC792D4B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Hemimastigophora</a:t>
            </a:r>
            <a:endParaRPr lang="cs-CZ" altLang="cs-CZ" sz="4400" b="1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8612" name="Obrázek 1">
            <a:extLst>
              <a:ext uri="{FF2B5EF4-FFF2-40B4-BE49-F238E27FC236}">
                <a16:creationId xmlns:a16="http://schemas.microsoft.com/office/drawing/2014/main" id="{47B85BBC-BE1A-E389-DFDA-8590CA00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784225"/>
            <a:ext cx="5915025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ovéPole 2">
            <a:extLst>
              <a:ext uri="{FF2B5EF4-FFF2-40B4-BE49-F238E27FC236}">
                <a16:creationId xmlns:a16="http://schemas.microsoft.com/office/drawing/2014/main" id="{4E04FDD3-9646-2756-0C04-E7B5133D4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6338888"/>
            <a:ext cx="2130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Lax 2018, Nature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1ADD55FE-25AA-5903-C837-52CC2EBFF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5725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cs-CZ" sz="2000" kern="0" dirty="0">
                <a:solidFill>
                  <a:schemeClr val="tx2"/>
                </a:solidFill>
                <a:latin typeface="Arial" pitchFamily="34" charset="0"/>
              </a:rPr>
              <a:t>Ze dna Středozemního moře 2002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cs-CZ" sz="2000" kern="0" dirty="0">
                <a:solidFill>
                  <a:schemeClr val="tx2"/>
                </a:solidFill>
                <a:latin typeface="Arial" pitchFamily="34" charset="0"/>
              </a:rPr>
              <a:t>Drobný organismus se zvláštními výrůstky, kterými kývá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cs-CZ" sz="2000" kern="0" dirty="0">
                <a:solidFill>
                  <a:schemeClr val="tx2"/>
                </a:solidFill>
                <a:latin typeface="Arial" pitchFamily="34" charset="0"/>
              </a:rPr>
              <a:t>Zvláštní způsob pohybu v substrátu (klouzavý pohyb), </a:t>
            </a:r>
            <a:r>
              <a:rPr lang="cs-CZ" sz="2000" b="1" kern="0" dirty="0">
                <a:solidFill>
                  <a:schemeClr val="tx2"/>
                </a:solidFill>
                <a:latin typeface="Arial" pitchFamily="34" charset="0"/>
              </a:rPr>
              <a:t>nemá bičíky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cs-CZ" sz="2000" kern="0" dirty="0">
                <a:solidFill>
                  <a:schemeClr val="tx2"/>
                </a:solidFill>
                <a:latin typeface="Arial" pitchFamily="34" charset="0"/>
              </a:rPr>
              <a:t>Skutečný </a:t>
            </a:r>
            <a:r>
              <a:rPr lang="cs-CZ" sz="2000" i="1" kern="0" dirty="0" err="1">
                <a:solidFill>
                  <a:schemeClr val="tx2"/>
                </a:solidFill>
                <a:latin typeface="Arial" pitchFamily="34" charset="0"/>
              </a:rPr>
              <a:t>incertae</a:t>
            </a:r>
            <a:r>
              <a:rPr lang="cs-CZ" sz="2000" i="1" kern="0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cs-CZ" sz="2000" i="1" kern="0" dirty="0" err="1">
                <a:solidFill>
                  <a:schemeClr val="tx2"/>
                </a:solidFill>
                <a:latin typeface="Arial" pitchFamily="34" charset="0"/>
              </a:rPr>
              <a:t>sedis</a:t>
            </a:r>
            <a:r>
              <a:rPr lang="cs-CZ" sz="2000" kern="0" dirty="0">
                <a:solidFill>
                  <a:schemeClr val="tx2"/>
                </a:solidFill>
                <a:latin typeface="Arial" pitchFamily="34" charset="0"/>
              </a:rPr>
              <a:t>, sekvenční data chybí</a:t>
            </a:r>
            <a:endParaRPr lang="cs-CZ" sz="2000" i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69635" name="Picture 4">
            <a:extLst>
              <a:ext uri="{FF2B5EF4-FFF2-40B4-BE49-F238E27FC236}">
                <a16:creationId xmlns:a16="http://schemas.microsoft.com/office/drawing/2014/main" id="{705AEDD3-1B66-39B1-2543-78F98973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2643188"/>
            <a:ext cx="9240838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E12AE9F-48FF-8FFF-3BC2-5787040A7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Meteora</a:t>
            </a:r>
            <a:r>
              <a:rPr lang="cs-CZ" altLang="cs-CZ" sz="4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sporadica</a:t>
            </a:r>
            <a:endParaRPr lang="cs-CZ" altLang="cs-CZ" sz="4400" b="1" i="1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52003C6-C284-3C28-5988-CCE12351F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Meteora</a:t>
            </a:r>
            <a:r>
              <a:rPr lang="cs-CZ" altLang="cs-CZ" sz="4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sporadica</a:t>
            </a:r>
            <a:endParaRPr lang="cs-CZ" altLang="cs-CZ" sz="4400" b="1" i="1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Met-0008-01_J.avi">
            <a:hlinkClick r:id="" action="ppaction://media"/>
            <a:extLst>
              <a:ext uri="{FF2B5EF4-FFF2-40B4-BE49-F238E27FC236}">
                <a16:creationId xmlns:a16="http://schemas.microsoft.com/office/drawing/2014/main" id="{7A2BD795-5CD9-F693-1E25-6BAA9D0D60D0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3088"/>
            <a:ext cx="9144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8510E57-944C-1837-B508-BEE392488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Meteora</a:t>
            </a:r>
            <a:r>
              <a:rPr lang="cs-CZ" altLang="cs-CZ" sz="4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sporadica</a:t>
            </a:r>
            <a:endParaRPr lang="cs-CZ" altLang="cs-CZ" sz="4400" b="1" i="1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D177B2-AE68-C03D-D8C8-939B82E86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87" y="762000"/>
            <a:ext cx="8312226" cy="602833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B2617D1-9F5D-071E-A7E8-4103E7C11B39}"/>
              </a:ext>
            </a:extLst>
          </p:cNvPr>
          <p:cNvSpPr txBox="1"/>
          <p:nvPr/>
        </p:nvSpPr>
        <p:spPr>
          <a:xfrm>
            <a:off x="7155955" y="300335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Eglit</a:t>
            </a:r>
            <a:r>
              <a:rPr lang="cs-CZ" dirty="0"/>
              <a:t> a kol. 2024</a:t>
            </a:r>
          </a:p>
        </p:txBody>
      </p:sp>
    </p:spTree>
    <p:extLst>
      <p:ext uri="{BB962C8B-B14F-4D97-AF65-F5344CB8AC3E}">
        <p14:creationId xmlns:p14="http://schemas.microsoft.com/office/powerpoint/2010/main" val="1913510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t-0016_JPEG_collision.avi">
            <a:hlinkClick r:id="" action="ppaction://media"/>
            <a:extLst>
              <a:ext uri="{FF2B5EF4-FFF2-40B4-BE49-F238E27FC236}">
                <a16:creationId xmlns:a16="http://schemas.microsoft.com/office/drawing/2014/main" id="{FAD9D06D-13DF-DE56-DC3E-51503C1CA56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0270EBD-F2A5-C426-82C8-1A6A21F04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Meteora</a:t>
            </a:r>
            <a:r>
              <a:rPr lang="cs-CZ" altLang="cs-CZ" sz="4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sporadica</a:t>
            </a:r>
            <a:endParaRPr lang="cs-CZ" altLang="cs-CZ" sz="4400" b="1" i="1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8BC6A03B-EBEB-9088-DCC7-2C0DDA786CF0}"/>
              </a:ext>
            </a:extLst>
          </p:cNvPr>
          <p:cNvGrpSpPr/>
          <p:nvPr/>
        </p:nvGrpSpPr>
        <p:grpSpPr>
          <a:xfrm>
            <a:off x="107950" y="833438"/>
            <a:ext cx="8845550" cy="6051550"/>
            <a:chOff x="107950" y="833438"/>
            <a:chExt cx="8845550" cy="6051550"/>
          </a:xfrm>
        </p:grpSpPr>
        <p:grpSp>
          <p:nvGrpSpPr>
            <p:cNvPr id="6" name="Skupina 26">
              <a:extLst>
                <a:ext uri="{FF2B5EF4-FFF2-40B4-BE49-F238E27FC236}">
                  <a16:creationId xmlns:a16="http://schemas.microsoft.com/office/drawing/2014/main" id="{39F64388-FA60-892A-B0A9-03CB76688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0" y="833438"/>
              <a:ext cx="8845550" cy="6051550"/>
              <a:chOff x="107950" y="833522"/>
              <a:chExt cx="8845550" cy="6051466"/>
            </a:xfrm>
          </p:grpSpPr>
          <p:sp>
            <p:nvSpPr>
              <p:cNvPr id="13" name="Rectangle 44">
                <a:extLst>
                  <a:ext uri="{FF2B5EF4-FFF2-40B4-BE49-F238E27FC236}">
                    <a16:creationId xmlns:a16="http://schemas.microsoft.com/office/drawing/2014/main" id="{671F7BFE-1EFF-F832-CB1A-F3994FAC4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00" y="836586"/>
                <a:ext cx="8763000" cy="5982896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Line 4">
                <a:extLst>
                  <a:ext uri="{FF2B5EF4-FFF2-40B4-BE49-F238E27FC236}">
                    <a16:creationId xmlns:a16="http://schemas.microsoft.com/office/drawing/2014/main" id="{405573EB-0ACA-2958-818B-37D1F776D7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8150" y="4173576"/>
                <a:ext cx="228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5" name="Line 5">
                <a:extLst>
                  <a:ext uri="{FF2B5EF4-FFF2-40B4-BE49-F238E27FC236}">
                    <a16:creationId xmlns:a16="http://schemas.microsoft.com/office/drawing/2014/main" id="{E219E5DD-2286-9B5F-E0B9-DC6D156B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95475" y="6735765"/>
                <a:ext cx="1955800" cy="4762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6" name="Line 6">
                <a:extLst>
                  <a:ext uri="{FF2B5EF4-FFF2-40B4-BE49-F238E27FC236}">
                    <a16:creationId xmlns:a16="http://schemas.microsoft.com/office/drawing/2014/main" id="{24A51D45-EDB7-CCDD-07BE-CB6B4B1378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6750" y="2421000"/>
                <a:ext cx="815975" cy="9525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87F2E748-F434-C075-BE96-0DB1459588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68463" y="1060531"/>
                <a:ext cx="2266950" cy="158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8" name="Text Box 11">
                <a:extLst>
                  <a:ext uri="{FF2B5EF4-FFF2-40B4-BE49-F238E27FC236}">
                    <a16:creationId xmlns:a16="http://schemas.microsoft.com/office/drawing/2014/main" id="{9967D99A-3DE1-515D-C8E4-3D45FD37F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6200" y="6488139"/>
                <a:ext cx="1143000" cy="396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Fungi</a:t>
                </a:r>
              </a:p>
            </p:txBody>
          </p:sp>
          <p:sp>
            <p:nvSpPr>
              <p:cNvPr id="19" name="Text Box 12">
                <a:extLst>
                  <a:ext uri="{FF2B5EF4-FFF2-40B4-BE49-F238E27FC236}">
                    <a16:creationId xmlns:a16="http://schemas.microsoft.com/office/drawing/2014/main" id="{72A3348E-C17C-E53C-3E8D-2C999B8EB1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8138" y="4505084"/>
                <a:ext cx="1014412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Metazoa</a:t>
                </a:r>
              </a:p>
            </p:txBody>
          </p:sp>
          <p:sp>
            <p:nvSpPr>
              <p:cNvPr id="20" name="Text Box 13">
                <a:extLst>
                  <a:ext uri="{FF2B5EF4-FFF2-40B4-BE49-F238E27FC236}">
                    <a16:creationId xmlns:a16="http://schemas.microsoft.com/office/drawing/2014/main" id="{7AE45F74-CD46-DB86-FFA8-C6B7FEAD84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6381" y="833522"/>
                <a:ext cx="1620838" cy="646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Ichthyosporea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1" name="Text Box 14">
                <a:extLst>
                  <a:ext uri="{FF2B5EF4-FFF2-40B4-BE49-F238E27FC236}">
                    <a16:creationId xmlns:a16="http://schemas.microsoft.com/office/drawing/2014/main" id="{9E29FC13-21FA-68D4-97A2-DB54DC4117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3112" y="2070687"/>
                <a:ext cx="1320800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Capsaspora</a:t>
                </a:r>
              </a:p>
            </p:txBody>
          </p:sp>
          <p:sp>
            <p:nvSpPr>
              <p:cNvPr id="22" name="Text Box 15">
                <a:extLst>
                  <a:ext uri="{FF2B5EF4-FFF2-40B4-BE49-F238E27FC236}">
                    <a16:creationId xmlns:a16="http://schemas.microsoft.com/office/drawing/2014/main" id="{623CC4F9-A786-2361-1FEA-777A5E519E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4046" y="3772908"/>
                <a:ext cx="1878013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Choanoflagellata</a:t>
                </a:r>
              </a:p>
            </p:txBody>
          </p:sp>
          <p:pic>
            <p:nvPicPr>
              <p:cNvPr id="23" name="Picture 16" descr="pg9-3">
                <a:hlinkClick r:id="rId2"/>
                <a:extLst>
                  <a:ext uri="{FF2B5EF4-FFF2-40B4-BE49-F238E27FC236}">
                    <a16:creationId xmlns:a16="http://schemas.microsoft.com/office/drawing/2014/main" id="{BBC31D36-8EB4-92A5-AF76-E13031D7B51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6073" y="3323712"/>
                <a:ext cx="1028700" cy="993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7" descr="Nuclearia">
                <a:hlinkClick r:id="rId4"/>
                <a:extLst>
                  <a:ext uri="{FF2B5EF4-FFF2-40B4-BE49-F238E27FC236}">
                    <a16:creationId xmlns:a16="http://schemas.microsoft.com/office/drawing/2014/main" id="{577FD715-AB99-1D52-EB49-190EC9F3302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04" y="4857632"/>
                <a:ext cx="839350" cy="750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8" descr="Amoebidium2">
                <a:extLst>
                  <a:ext uri="{FF2B5EF4-FFF2-40B4-BE49-F238E27FC236}">
                    <a16:creationId xmlns:a16="http://schemas.microsoft.com/office/drawing/2014/main" id="{1E997F7C-3F2A-8350-6FF5-3D04A4EE9EB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6825" y="924494"/>
                <a:ext cx="1420812" cy="10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9" descr="[ image: Part of a greeting sent by Nasa on Pioneer 10 in 1973]">
                <a:extLst>
                  <a:ext uri="{FF2B5EF4-FFF2-40B4-BE49-F238E27FC236}">
                    <a16:creationId xmlns:a16="http://schemas.microsoft.com/office/drawing/2014/main" id="{312A9A4A-D0EA-4243-03DD-4E6A786F3DC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1449" y="4376243"/>
                <a:ext cx="952500" cy="1142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Key Words: Basidiomycetes - Boletales - Boletaceae - Boletus = Dickfußröhrling&#10;&#10;Mykorrhizapilz - Symbiosepartner: Buche , Eiche. In höheren Lagen selten auch bei Fichte.&#10;&#10;Gefährdung: in der Bundesrepublik weit verbreitet und nicht gefährdet.&#10;&#10;Bemerkungen: Der Sommersteinpilz stellt im Gegensatz zu nah verwandten Boleten keine besonderen &#10;Bodenansprüche. Er kommt sowohl auf Kalk, auf neutralem.- und auf saurem Boden vor.&#10;&#10;Fundort: Zweibrücken - Pfalz">
                <a:hlinkClick r:id="rId8"/>
                <a:extLst>
                  <a:ext uri="{FF2B5EF4-FFF2-40B4-BE49-F238E27FC236}">
                    <a16:creationId xmlns:a16="http://schemas.microsoft.com/office/drawing/2014/main" id="{9483D62D-1103-880E-4DB7-45C0C2FBF3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9988" y="5740079"/>
                <a:ext cx="1371600" cy="1028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Line 21">
                <a:extLst>
                  <a:ext uri="{FF2B5EF4-FFF2-40B4-BE49-F238E27FC236}">
                    <a16:creationId xmlns:a16="http://schemas.microsoft.com/office/drawing/2014/main" id="{476CC17B-8E03-48B9-6756-6883A7CF76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4688" y="5813440"/>
                <a:ext cx="609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29" name="Line 22">
                <a:extLst>
                  <a:ext uri="{FF2B5EF4-FFF2-40B4-BE49-F238E27FC236}">
                    <a16:creationId xmlns:a16="http://schemas.microsoft.com/office/drawing/2014/main" id="{410B0B66-767A-52F8-DADD-C3B0CD8526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93813" y="5327672"/>
                <a:ext cx="14287" cy="922325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0" name="Line 23">
                <a:extLst>
                  <a:ext uri="{FF2B5EF4-FFF2-40B4-BE49-F238E27FC236}">
                    <a16:creationId xmlns:a16="http://schemas.microsoft.com/office/drawing/2014/main" id="{4955AF2F-C8FF-C42C-A163-B17347FE9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84287" y="5346727"/>
                <a:ext cx="623887" cy="3169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 dirty="0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1" name="Text Box 24">
                <a:extLst>
                  <a:ext uri="{FF2B5EF4-FFF2-40B4-BE49-F238E27FC236}">
                    <a16:creationId xmlns:a16="http://schemas.microsoft.com/office/drawing/2014/main" id="{93BD91A0-C780-1D29-6B19-ED21F739BD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9835" y="5105398"/>
                <a:ext cx="1201453" cy="400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 dirty="0" err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Nuclearida</a:t>
                </a:r>
                <a:endParaRPr lang="cs-CZ" altLang="cs-CZ" sz="2000" i="1" dirty="0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2" name="Line 26">
                <a:extLst>
                  <a:ext uri="{FF2B5EF4-FFF2-40B4-BE49-F238E27FC236}">
                    <a16:creationId xmlns:a16="http://schemas.microsoft.com/office/drawing/2014/main" id="{9F1F6767-044B-93B5-7EF0-877E650E8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38400" y="4733955"/>
                <a:ext cx="1752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3" name="Line 27">
                <a:extLst>
                  <a:ext uri="{FF2B5EF4-FFF2-40B4-BE49-F238E27FC236}">
                    <a16:creationId xmlns:a16="http://schemas.microsoft.com/office/drawing/2014/main" id="{0149E8E4-9F60-E004-430D-C97F6BB415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25700" y="3971965"/>
                <a:ext cx="9144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75491A86-2DC1-093E-6069-8D58EC3E3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3114525"/>
                <a:ext cx="1084263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Ministeria</a:t>
                </a:r>
              </a:p>
            </p:txBody>
          </p:sp>
          <p:sp>
            <p:nvSpPr>
              <p:cNvPr id="35" name="Line 31">
                <a:extLst>
                  <a:ext uri="{FF2B5EF4-FFF2-40B4-BE49-F238E27FC236}">
                    <a16:creationId xmlns:a16="http://schemas.microsoft.com/office/drawing/2014/main" id="{0D83A1F9-3B63-7D0A-5C5D-92025A8501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59025" y="3375074"/>
                <a:ext cx="1146175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36" name="Rectangle 34">
                <a:extLst>
                  <a:ext uri="{FF2B5EF4-FFF2-40B4-BE49-F238E27FC236}">
                    <a16:creationId xmlns:a16="http://schemas.microsoft.com/office/drawing/2014/main" id="{201ABA21-E044-7898-3B34-B1B2E8FC1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568" y="1110759"/>
                <a:ext cx="1646238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Corallochytrium</a:t>
                </a:r>
              </a:p>
            </p:txBody>
          </p:sp>
          <p:pic>
            <p:nvPicPr>
              <p:cNvPr id="37" name="Picture 35" descr="Synrace1">
                <a:extLst>
                  <a:ext uri="{FF2B5EF4-FFF2-40B4-BE49-F238E27FC236}">
                    <a16:creationId xmlns:a16="http://schemas.microsoft.com/office/drawing/2014/main" id="{593D5D5D-8C75-3623-1338-1EFC18E0D5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5746429"/>
                <a:ext cx="1352550" cy="1011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6" descr="motyl">
                <a:extLst>
                  <a:ext uri="{FF2B5EF4-FFF2-40B4-BE49-F238E27FC236}">
                    <a16:creationId xmlns:a16="http://schemas.microsoft.com/office/drawing/2014/main" id="{961E9123-34D0-214A-A96B-EDFC43AA09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6649" y="4376243"/>
                <a:ext cx="1681162" cy="1142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37" descr="corallochytrium-pic">
                <a:extLst>
                  <a:ext uri="{FF2B5EF4-FFF2-40B4-BE49-F238E27FC236}">
                    <a16:creationId xmlns:a16="http://schemas.microsoft.com/office/drawing/2014/main" id="{491F3927-9324-D32A-6DB2-D6DC995732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194"/>
              <a:stretch>
                <a:fillRect/>
              </a:stretch>
            </p:blipFill>
            <p:spPr bwMode="auto">
              <a:xfrm>
                <a:off x="4876149" y="1194813"/>
                <a:ext cx="983554" cy="717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8" descr="ichthyop">
                <a:extLst>
                  <a:ext uri="{FF2B5EF4-FFF2-40B4-BE49-F238E27FC236}">
                    <a16:creationId xmlns:a16="http://schemas.microsoft.com/office/drawing/2014/main" id="{9D05A0D7-9276-5392-D1A0-E59FDDB551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3625" y="918574"/>
                <a:ext cx="890588" cy="990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9" descr="sphaeroeca004_wbw">
                <a:extLst>
                  <a:ext uri="{FF2B5EF4-FFF2-40B4-BE49-F238E27FC236}">
                    <a16:creationId xmlns:a16="http://schemas.microsoft.com/office/drawing/2014/main" id="{AAC532AA-9BEB-6683-3EE1-8B6E1621DB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7473" y="3328475"/>
                <a:ext cx="1570037" cy="988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40" descr="ministeriavibrans_maw">
                <a:extLst>
                  <a:ext uri="{FF2B5EF4-FFF2-40B4-BE49-F238E27FC236}">
                    <a16:creationId xmlns:a16="http://schemas.microsoft.com/office/drawing/2014/main" id="{EA63DBEE-67A1-DBD4-1634-DFBD7BF7C8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97" t="8099" r="24297" b="8099"/>
              <a:stretch>
                <a:fillRect/>
              </a:stretch>
            </p:blipFill>
            <p:spPr bwMode="auto">
              <a:xfrm>
                <a:off x="4585574" y="3091798"/>
                <a:ext cx="419483" cy="684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 Box 42">
                <a:extLst>
                  <a:ext uri="{FF2B5EF4-FFF2-40B4-BE49-F238E27FC236}">
                    <a16:creationId xmlns:a16="http://schemas.microsoft.com/office/drawing/2014/main" id="{4A87BD33-5067-ED17-EB51-9DC06D9182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8200" y="838200"/>
                <a:ext cx="381000" cy="3416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400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Choanozoa</a:t>
                </a:r>
              </a:p>
            </p:txBody>
          </p:sp>
          <p:sp>
            <p:nvSpPr>
              <p:cNvPr id="44" name="Text Box 43">
                <a:extLst>
                  <a:ext uri="{FF2B5EF4-FFF2-40B4-BE49-F238E27FC236}">
                    <a16:creationId xmlns:a16="http://schemas.microsoft.com/office/drawing/2014/main" id="{139784D7-4045-E361-335C-D4A17AC231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1457273"/>
                <a:ext cx="1001713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Holozoa</a:t>
                </a:r>
              </a:p>
            </p:txBody>
          </p:sp>
          <p:cxnSp>
            <p:nvCxnSpPr>
              <p:cNvPr id="45" name="Přímá spojovací čára 133">
                <a:extLst>
                  <a:ext uri="{FF2B5EF4-FFF2-40B4-BE49-F238E27FC236}">
                    <a16:creationId xmlns:a16="http://schemas.microsoft.com/office/drawing/2014/main" id="{5989A2D5-4B84-200E-0178-667286CE2808}"/>
                  </a:ext>
                </a:extLst>
              </p:cNvPr>
              <p:cNvCxnSpPr>
                <a:cxnSpLocks/>
                <a:stCxn id="10310" idx="1"/>
              </p:cNvCxnSpPr>
              <p:nvPr/>
            </p:nvCxnSpPr>
            <p:spPr bwMode="auto">
              <a:xfrm>
                <a:off x="2347913" y="2546410"/>
                <a:ext cx="12700" cy="828663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ovací čára 134">
                <a:extLst>
                  <a:ext uri="{FF2B5EF4-FFF2-40B4-BE49-F238E27FC236}">
                    <a16:creationId xmlns:a16="http://schemas.microsoft.com/office/drawing/2014/main" id="{DDDDC353-BD34-A70E-75B7-3E3CFC776A46}"/>
                  </a:ext>
                </a:extLst>
              </p:cNvPr>
              <p:cNvCxnSpPr>
                <a:cxnSpLocks/>
                <a:stCxn id="28" idx="1"/>
                <a:endCxn id="16" idx="1"/>
              </p:cNvCxnSpPr>
              <p:nvPr/>
            </p:nvCxnSpPr>
            <p:spPr bwMode="auto">
              <a:xfrm flipH="1" flipV="1">
                <a:off x="666750" y="2430525"/>
                <a:ext cx="7938" cy="3382915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ovací čára 135">
                <a:extLst>
                  <a:ext uri="{FF2B5EF4-FFF2-40B4-BE49-F238E27FC236}">
                    <a16:creationId xmlns:a16="http://schemas.microsoft.com/office/drawing/2014/main" id="{5E703554-D12B-2AF6-04E1-0F7CF497DF2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74813" y="1055769"/>
                <a:ext cx="4762" cy="577842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ovací čára 136">
                <a:extLst>
                  <a:ext uri="{FF2B5EF4-FFF2-40B4-BE49-F238E27FC236}">
                    <a16:creationId xmlns:a16="http://schemas.microsoft.com/office/drawing/2014/main" id="{202E05C7-F5C2-D3FB-374E-80C287E8B5E3}"/>
                  </a:ext>
                </a:extLst>
              </p:cNvPr>
              <p:cNvCxnSpPr>
                <a:stCxn id="32" idx="1"/>
                <a:endCxn id="33" idx="1"/>
              </p:cNvCxnSpPr>
              <p:nvPr/>
            </p:nvCxnSpPr>
            <p:spPr bwMode="auto">
              <a:xfrm flipH="1" flipV="1">
                <a:off x="2425700" y="3971965"/>
                <a:ext cx="12700" cy="761989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Line 27">
                <a:extLst>
                  <a:ext uri="{FF2B5EF4-FFF2-40B4-BE49-F238E27FC236}">
                    <a16:creationId xmlns:a16="http://schemas.microsoft.com/office/drawing/2014/main" id="{771B5929-D03B-497E-E932-844D351101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74813" y="4330735"/>
                <a:ext cx="763587" cy="158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cxnSp>
            <p:nvCxnSpPr>
              <p:cNvPr id="50" name="Přímá spojovací čára 138">
                <a:extLst>
                  <a:ext uri="{FF2B5EF4-FFF2-40B4-BE49-F238E27FC236}">
                    <a16:creationId xmlns:a16="http://schemas.microsoft.com/office/drawing/2014/main" id="{8B5199B5-5F8A-486F-7360-83B4EC3A76C4}"/>
                  </a:ext>
                </a:extLst>
              </p:cNvPr>
              <p:cNvCxnSpPr>
                <a:cxnSpLocks/>
                <a:endCxn id="49" idx="1"/>
              </p:cNvCxnSpPr>
              <p:nvPr/>
            </p:nvCxnSpPr>
            <p:spPr bwMode="auto">
              <a:xfrm flipH="1">
                <a:off x="1674813" y="2981379"/>
                <a:ext cx="15875" cy="1350944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ovací čára 139">
                <a:extLst>
                  <a:ext uri="{FF2B5EF4-FFF2-40B4-BE49-F238E27FC236}">
                    <a16:creationId xmlns:a16="http://schemas.microsoft.com/office/drawing/2014/main" id="{F9558F40-B19D-30F2-D000-1EA9C1F11A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363" y="3581446"/>
                <a:ext cx="171450" cy="0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ovací čára 140">
                <a:extLst>
                  <a:ext uri="{FF2B5EF4-FFF2-40B4-BE49-F238E27FC236}">
                    <a16:creationId xmlns:a16="http://schemas.microsoft.com/office/drawing/2014/main" id="{391D5E80-A752-65A8-5953-45BADF7972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668463" y="2962329"/>
                <a:ext cx="692150" cy="1588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ovací čára 142">
                <a:extLst>
                  <a:ext uri="{FF2B5EF4-FFF2-40B4-BE49-F238E27FC236}">
                    <a16:creationId xmlns:a16="http://schemas.microsoft.com/office/drawing/2014/main" id="{CA05C50B-E2CB-5580-BEED-476E6E36F553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 bwMode="auto">
              <a:xfrm>
                <a:off x="2587625" y="2268602"/>
                <a:ext cx="2944813" cy="1587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" name="Picture 3" descr="C:\Vlada\vyuka\Protistologie\Opisthokonta\Capsaspora.gif">
                <a:extLst>
                  <a:ext uri="{FF2B5EF4-FFF2-40B4-BE49-F238E27FC236}">
                    <a16:creationId xmlns:a16="http://schemas.microsoft.com/office/drawing/2014/main" id="{98378B31-EE56-FB77-D868-F10C6D93DF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04" t="16895" r="4082" b="5037"/>
              <a:stretch>
                <a:fillRect/>
              </a:stretch>
            </p:blipFill>
            <p:spPr bwMode="auto">
              <a:xfrm>
                <a:off x="6879758" y="2114058"/>
                <a:ext cx="1113114" cy="821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5" name="Přímá spojovací čára 145">
                <a:extLst>
                  <a:ext uri="{FF2B5EF4-FFF2-40B4-BE49-F238E27FC236}">
                    <a16:creationId xmlns:a16="http://schemas.microsoft.com/office/drawing/2014/main" id="{FA403A6C-63D1-AA67-0736-357211BC5BFA}"/>
                  </a:ext>
                </a:extLst>
              </p:cNvPr>
              <p:cNvCxnSpPr/>
              <p:nvPr/>
            </p:nvCxnSpPr>
            <p:spPr bwMode="auto">
              <a:xfrm flipH="1">
                <a:off x="8380413" y="916071"/>
                <a:ext cx="3175" cy="3276555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2">
                <a:extLst>
                  <a:ext uri="{FF2B5EF4-FFF2-40B4-BE49-F238E27FC236}">
                    <a16:creationId xmlns:a16="http://schemas.microsoft.com/office/drawing/2014/main" id="{F2561EA2-5ACB-1F28-663C-0C63C60FA0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7953" y="4862468"/>
                <a:ext cx="760897" cy="738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Line 21">
                <a:extLst>
                  <a:ext uri="{FF2B5EF4-FFF2-40B4-BE49-F238E27FC236}">
                    <a16:creationId xmlns:a16="http://schemas.microsoft.com/office/drawing/2014/main" id="{A51AC444-5368-FE0D-1C2E-3753E8773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16088" y="6518280"/>
                <a:ext cx="1778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58" name="Line 22">
                <a:extLst>
                  <a:ext uri="{FF2B5EF4-FFF2-40B4-BE49-F238E27FC236}">
                    <a16:creationId xmlns:a16="http://schemas.microsoft.com/office/drawing/2014/main" id="{046ACD3A-80E9-885F-B76B-EECB1090C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08175" y="6308733"/>
                <a:ext cx="0" cy="447669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59" name="Line 5">
                <a:extLst>
                  <a:ext uri="{FF2B5EF4-FFF2-40B4-BE49-F238E27FC236}">
                    <a16:creationId xmlns:a16="http://schemas.microsoft.com/office/drawing/2014/main" id="{23A9CA2D-D467-C03B-3214-59E714CAB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92300" y="6321433"/>
                <a:ext cx="739775" cy="4763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60" name="Text Box 24">
                <a:extLst>
                  <a:ext uri="{FF2B5EF4-FFF2-40B4-BE49-F238E27FC236}">
                    <a16:creationId xmlns:a16="http://schemas.microsoft.com/office/drawing/2014/main" id="{A43BBE59-987E-CF72-BE33-C33441058F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6404" y="5810341"/>
                <a:ext cx="2588495" cy="400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 dirty="0" err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Microsporidia</a:t>
                </a:r>
                <a:r>
                  <a:rPr lang="cs-CZ" altLang="cs-CZ" sz="2000" dirty="0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, </a:t>
                </a:r>
                <a:r>
                  <a:rPr lang="cs-CZ" altLang="cs-CZ" sz="2000" dirty="0" err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Rozellida</a:t>
                </a:r>
                <a:r>
                  <a:rPr lang="cs-CZ" altLang="cs-CZ" sz="2000" dirty="0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 </a:t>
                </a:r>
              </a:p>
            </p:txBody>
          </p:sp>
          <p:sp>
            <p:nvSpPr>
              <p:cNvPr id="61" name="Text Box 43">
                <a:extLst>
                  <a:ext uri="{FF2B5EF4-FFF2-40B4-BE49-F238E27FC236}">
                    <a16:creationId xmlns:a16="http://schemas.microsoft.com/office/drawing/2014/main" id="{02CEA2FC-B114-36F6-5449-201F5EC4E6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950" y="6165850"/>
                <a:ext cx="12382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Holofungi</a:t>
                </a:r>
              </a:p>
            </p:txBody>
          </p:sp>
          <p:sp>
            <p:nvSpPr>
              <p:cNvPr id="62" name="Line 10">
                <a:extLst>
                  <a:ext uri="{FF2B5EF4-FFF2-40B4-BE49-F238E27FC236}">
                    <a16:creationId xmlns:a16="http://schemas.microsoft.com/office/drawing/2014/main" id="{824DAE4D-8299-4ED5-31FC-A638BBFC25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66900" y="1330402"/>
                <a:ext cx="1292225" cy="793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63" name="Line 10">
                <a:extLst>
                  <a:ext uri="{FF2B5EF4-FFF2-40B4-BE49-F238E27FC236}">
                    <a16:creationId xmlns:a16="http://schemas.microsoft.com/office/drawing/2014/main" id="{CBD86D36-0FB1-AB43-A7B2-5CCA69E16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92250" y="1343102"/>
                <a:ext cx="14288" cy="2255807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0304" name="Line 4">
                <a:extLst>
                  <a:ext uri="{FF2B5EF4-FFF2-40B4-BE49-F238E27FC236}">
                    <a16:creationId xmlns:a16="http://schemas.microsoft.com/office/drawing/2014/main" id="{E51ECC87-6A09-9EC8-6464-45FD4BB1A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5263" y="1344690"/>
                <a:ext cx="228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0305" name="Line 10">
                <a:extLst>
                  <a:ext uri="{FF2B5EF4-FFF2-40B4-BE49-F238E27FC236}">
                    <a16:creationId xmlns:a16="http://schemas.microsoft.com/office/drawing/2014/main" id="{52304D59-24C3-0911-5864-80B96D8AEC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66900" y="1924119"/>
                <a:ext cx="558800" cy="4763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0306" name="Line 10">
                <a:extLst>
                  <a:ext uri="{FF2B5EF4-FFF2-40B4-BE49-F238E27FC236}">
                    <a16:creationId xmlns:a16="http://schemas.microsoft.com/office/drawing/2014/main" id="{74198579-2C15-B910-47E7-99E2973C7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76425" y="1331990"/>
                <a:ext cx="9525" cy="596892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0307" name="Line 10">
                <a:extLst>
                  <a:ext uri="{FF2B5EF4-FFF2-40B4-BE49-F238E27FC236}">
                    <a16:creationId xmlns:a16="http://schemas.microsoft.com/office/drawing/2014/main" id="{1825097B-1D89-2083-4518-157042B20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8463" y="1612973"/>
                <a:ext cx="230187" cy="4763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10308" name="Rectangle 34">
                <a:extLst>
                  <a:ext uri="{FF2B5EF4-FFF2-40B4-BE49-F238E27FC236}">
                    <a16:creationId xmlns:a16="http://schemas.microsoft.com/office/drawing/2014/main" id="{636A3397-32C0-90A9-3797-917431A3B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093" y="1716974"/>
                <a:ext cx="1646238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Syssomonas</a:t>
                </a:r>
                <a:endParaRPr lang="cs-CZ" altLang="cs-CZ" sz="2000" i="1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0310" name="Line 4">
                <a:extLst>
                  <a:ext uri="{FF2B5EF4-FFF2-40B4-BE49-F238E27FC236}">
                    <a16:creationId xmlns:a16="http://schemas.microsoft.com/office/drawing/2014/main" id="{5A8AC98F-AE62-C7A8-90C5-0E91813F7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7913" y="2546410"/>
                <a:ext cx="22860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solidFill>
                    <a:schemeClr val="tx2"/>
                  </a:solidFill>
                  <a:cs typeface="+mn-cs"/>
                </a:endParaRPr>
              </a:p>
            </p:txBody>
          </p:sp>
          <p:cxnSp>
            <p:nvCxnSpPr>
              <p:cNvPr id="10311" name="Přímá spojovací čára 133">
                <a:extLst>
                  <a:ext uri="{FF2B5EF4-FFF2-40B4-BE49-F238E27FC236}">
                    <a16:creationId xmlns:a16="http://schemas.microsoft.com/office/drawing/2014/main" id="{51AFA4C4-D76F-06D7-67D7-5ECD01EB4E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87625" y="2238439"/>
                <a:ext cx="0" cy="581017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12" name="Přímá spojovací čára 142">
                <a:extLst>
                  <a:ext uri="{FF2B5EF4-FFF2-40B4-BE49-F238E27FC236}">
                    <a16:creationId xmlns:a16="http://schemas.microsoft.com/office/drawing/2014/main" id="{DB25FBFC-6B04-ECEB-8BE0-56781ECD27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576513" y="2819456"/>
                <a:ext cx="852487" cy="4763"/>
              </a:xfrm>
              <a:prstGeom prst="line">
                <a:avLst/>
              </a:prstGeom>
              <a:ln w="38100"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16" name="Rectangle 34">
                <a:extLst>
                  <a:ext uri="{FF2B5EF4-FFF2-40B4-BE49-F238E27FC236}">
                    <a16:creationId xmlns:a16="http://schemas.microsoft.com/office/drawing/2014/main" id="{1FC1FC7F-6C93-91AB-3B0D-1ABB32BC3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2377" y="2594354"/>
                <a:ext cx="1646238" cy="40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000" i="1">
                    <a:solidFill>
                      <a:schemeClr val="tx2"/>
                    </a:solidFill>
                    <a:latin typeface="Arial Narrow" panose="020B0606020202030204" pitchFamily="34" charset="0"/>
                  </a:rPr>
                  <a:t>Pigoraptor</a:t>
                </a:r>
                <a:endParaRPr lang="cs-CZ" altLang="cs-CZ" sz="2000" i="1">
                  <a:solidFill>
                    <a:schemeClr val="tx2"/>
                  </a:solidFill>
                  <a:latin typeface="Arial Narrow" panose="020B0606020202030204" pitchFamily="34" charset="0"/>
                </a:endParaRPr>
              </a:p>
            </p:txBody>
          </p:sp>
          <p:pic>
            <p:nvPicPr>
              <p:cNvPr id="10317" name="Obrázek 19">
                <a:extLst>
                  <a:ext uri="{FF2B5EF4-FFF2-40B4-BE49-F238E27FC236}">
                    <a16:creationId xmlns:a16="http://schemas.microsoft.com/office/drawing/2014/main" id="{926F286A-8FA7-06E0-AAAA-FFF2AF193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096275" y="1300903"/>
                <a:ext cx="595350" cy="127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18" name="Obrázek 20">
                <a:extLst>
                  <a:ext uri="{FF2B5EF4-FFF2-40B4-BE49-F238E27FC236}">
                    <a16:creationId xmlns:a16="http://schemas.microsoft.com/office/drawing/2014/main" id="{90D83BEC-6027-770C-BBB7-7CE5744958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5040070" y="2031424"/>
                <a:ext cx="481043" cy="1459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Line 21">
              <a:extLst>
                <a:ext uri="{FF2B5EF4-FFF2-40B4-BE49-F238E27FC236}">
                  <a16:creationId xmlns:a16="http://schemas.microsoft.com/office/drawing/2014/main" id="{2A1742F7-8229-5A6C-D1DE-07E181DE8A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16088" y="6018213"/>
              <a:ext cx="609600" cy="0"/>
            </a:xfrm>
            <a:prstGeom prst="line">
              <a:avLst/>
            </a:prstGeom>
            <a:noFill/>
            <a:ln w="38100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10" name="Line 22">
              <a:extLst>
                <a:ext uri="{FF2B5EF4-FFF2-40B4-BE49-F238E27FC236}">
                  <a16:creationId xmlns:a16="http://schemas.microsoft.com/office/drawing/2014/main" id="{B1E02A67-CF77-75C4-0AEC-A2D9D1393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12913" y="6010275"/>
              <a:ext cx="3175" cy="503238"/>
            </a:xfrm>
            <a:prstGeom prst="line">
              <a:avLst/>
            </a:prstGeom>
            <a:noFill/>
            <a:ln w="38100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11" name="Line 21">
              <a:extLst>
                <a:ext uri="{FF2B5EF4-FFF2-40B4-BE49-F238E27FC236}">
                  <a16:creationId xmlns:a16="http://schemas.microsoft.com/office/drawing/2014/main" id="{B510A876-CA7D-3925-D344-CD9E050302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4925" y="6259513"/>
              <a:ext cx="396875" cy="6350"/>
            </a:xfrm>
            <a:prstGeom prst="line">
              <a:avLst/>
            </a:prstGeom>
            <a:noFill/>
            <a:ln w="38100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12" name="Text Box 24">
              <a:extLst>
                <a:ext uri="{FF2B5EF4-FFF2-40B4-BE49-F238E27FC236}">
                  <a16:creationId xmlns:a16="http://schemas.microsoft.com/office/drawing/2014/main" id="{43BF6FF5-BCE4-A515-1E43-55132B0DF3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9850" y="6130925"/>
              <a:ext cx="16557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Arial Narrow" panose="020B0606020202030204" pitchFamily="34" charset="0"/>
                </a:rPr>
                <a:t>Aphelida</a:t>
              </a:r>
            </a:p>
          </p:txBody>
        </p:sp>
      </p:grpSp>
      <p:sp>
        <p:nvSpPr>
          <p:cNvPr id="10242" name="Rectangle 2050">
            <a:extLst>
              <a:ext uri="{FF2B5EF4-FFF2-40B4-BE49-F238E27FC236}">
                <a16:creationId xmlns:a16="http://schemas.microsoft.com/office/drawing/2014/main" id="{81FEF2B9-5D7E-F6FB-2875-68A4964FA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Opisthokonta</a:t>
            </a:r>
            <a:r>
              <a:rPr lang="en-US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 – </a:t>
            </a: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příbuzenské vztahy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3F8E96F-DB47-3017-AAB0-9BDEE09A7A05}"/>
              </a:ext>
            </a:extLst>
          </p:cNvPr>
          <p:cNvSpPr/>
          <p:nvPr/>
        </p:nvSpPr>
        <p:spPr>
          <a:xfrm>
            <a:off x="1001713" y="4892676"/>
            <a:ext cx="6786562" cy="1992312"/>
          </a:xfrm>
          <a:prstGeom prst="rect">
            <a:avLst/>
          </a:prstGeom>
          <a:solidFill>
            <a:srgbClr val="C00000">
              <a:alpha val="53000"/>
            </a:srgbClr>
          </a:solidFill>
          <a:ln w="76200" cap="rnd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52B4F37-9D29-DF86-CA81-455AB60B7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solidFill>
                  <a:srgbClr val="FFFF66"/>
                </a:solidFill>
                <a:latin typeface="Berlin Sans FB" panose="020E0602020502020306" pitchFamily="34" charset="0"/>
              </a:rPr>
              <a:t>Nucleariida</a:t>
            </a:r>
            <a:endParaRPr lang="cs-CZ" altLang="cs-CZ" sz="4400" dirty="0">
              <a:solidFill>
                <a:srgbClr val="FFFF66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1267" name="Picture 3" descr="C:\Vlada\vyuka\Protistologie\Opisthokonta\vampyrellidium_oaw.jpg">
            <a:extLst>
              <a:ext uri="{FF2B5EF4-FFF2-40B4-BE49-F238E27FC236}">
                <a16:creationId xmlns:a16="http://schemas.microsoft.com/office/drawing/2014/main" id="{20399BE3-DF65-6D9D-DA86-D6A64835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5033963"/>
            <a:ext cx="482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3">
            <a:extLst>
              <a:ext uri="{FF2B5EF4-FFF2-40B4-BE49-F238E27FC236}">
                <a16:creationId xmlns:a16="http://schemas.microsoft.com/office/drawing/2014/main" id="{58F44A12-02E1-3F2A-CA3A-29AAAC4C9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6288088"/>
            <a:ext cx="245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" panose="020B0604020202020204" pitchFamily="34" charset="0"/>
              </a:rPr>
              <a:t>Vampyrellidium</a:t>
            </a:r>
            <a:endParaRPr lang="cs-CZ" altLang="cs-CZ" sz="2400">
              <a:latin typeface="Arial Narrow" panose="020B0606020202030204" pitchFamily="34" charset="0"/>
            </a:endParaRPr>
          </a:p>
        </p:txBody>
      </p:sp>
      <p:pic>
        <p:nvPicPr>
          <p:cNvPr id="11269" name="Picture 14" descr="C:\Vlada\vyuka\Protistologie\Opisthokonta\pompholyxophryspunicea1_mkw.jpg">
            <a:extLst>
              <a:ext uri="{FF2B5EF4-FFF2-40B4-BE49-F238E27FC236}">
                <a16:creationId xmlns:a16="http://schemas.microsoft.com/office/drawing/2014/main" id="{54FDB3F0-7F06-7378-9DCE-CE108971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817563"/>
            <a:ext cx="3887788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22">
            <a:extLst>
              <a:ext uri="{FF2B5EF4-FFF2-40B4-BE49-F238E27FC236}">
                <a16:creationId xmlns:a16="http://schemas.microsoft.com/office/drawing/2014/main" id="{52DBF764-E909-1580-2EC4-86EFABF79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62960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50000"/>
              </a:spcBef>
              <a:buFontTx/>
              <a:buNone/>
            </a:pPr>
            <a:r>
              <a:rPr lang="cs-CZ" altLang="cs-CZ" sz="2400" i="1">
                <a:latin typeface="Arial" panose="020B0604020202020204" pitchFamily="34" charset="0"/>
              </a:rPr>
              <a:t>Pompholyxophrys</a:t>
            </a:r>
            <a:endParaRPr lang="cs-CZ" altLang="cs-CZ" sz="2400">
              <a:latin typeface="Arial Narrow" panose="020B0606020202030204" pitchFamily="34" charset="0"/>
            </a:endParaRPr>
          </a:p>
        </p:txBody>
      </p:sp>
      <p:pic>
        <p:nvPicPr>
          <p:cNvPr id="11271" name="Picture 24" descr="Nuclearia">
            <a:hlinkClick r:id="rId4"/>
            <a:extLst>
              <a:ext uri="{FF2B5EF4-FFF2-40B4-BE49-F238E27FC236}">
                <a16:creationId xmlns:a16="http://schemas.microsoft.com/office/drawing/2014/main" id="{CACA1FC7-FC83-0C26-3320-D54BBAB0A3D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>
            <a:fillRect/>
          </a:stretch>
        </p:blipFill>
        <p:spPr bwMode="auto">
          <a:xfrm>
            <a:off x="173038" y="815975"/>
            <a:ext cx="4814887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25">
            <a:extLst>
              <a:ext uri="{FF2B5EF4-FFF2-40B4-BE49-F238E27FC236}">
                <a16:creationId xmlns:a16="http://schemas.microsoft.com/office/drawing/2014/main" id="{C6D47F87-F43D-3CC8-A9C0-2BB0F4C7C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419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ctr" hangingPunct="1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chemeClr val="tx2"/>
                </a:solidFill>
                <a:latin typeface="Arial" panose="020B0604020202020204" pitchFamily="34" charset="0"/>
              </a:rPr>
              <a:t>Nuclearia</a:t>
            </a:r>
            <a:endParaRPr lang="cs-CZ" altLang="cs-CZ" sz="240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73" name="Picture 26" descr="C:\Vlada\vyuka\Protistologie\Opisthokonta\nuclearia_pfw.jpg">
            <a:extLst>
              <a:ext uri="{FF2B5EF4-FFF2-40B4-BE49-F238E27FC236}">
                <a16:creationId xmlns:a16="http://schemas.microsoft.com/office/drawing/2014/main" id="{EBEE6375-EF26-42D5-9CB3-B70CE26A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820738"/>
            <a:ext cx="16557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4279BA9-8652-DE60-99F9-6F38F2D20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4400" dirty="0" err="1">
                <a:solidFill>
                  <a:srgbClr val="FFFF66"/>
                </a:solidFill>
                <a:latin typeface="Berlin Sans FB" panose="020E0602020502020306" pitchFamily="34" charset="0"/>
              </a:rPr>
              <a:t>Nucleariida</a:t>
            </a:r>
            <a:endParaRPr lang="cs-CZ" altLang="cs-CZ" sz="4400" dirty="0">
              <a:solidFill>
                <a:srgbClr val="FFFF66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C0F59666-A0EB-E951-90E2-B86C62E9A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2286000"/>
            <a:ext cx="3582987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CAB93AB5-A424-4958-D4BA-47844D65D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286000"/>
            <a:ext cx="2208213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BD5327A6-3949-9634-E086-D3B5C68D2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785938"/>
            <a:ext cx="2590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95616FA4-41DA-001C-7020-10D1961A6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500438"/>
            <a:ext cx="30718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ovéPole 8">
            <a:extLst>
              <a:ext uri="{FF2B5EF4-FFF2-40B4-BE49-F238E27FC236}">
                <a16:creationId xmlns:a16="http://schemas.microsoft.com/office/drawing/2014/main" id="{6B602606-1E03-2EA3-6E4B-703EE4360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1000125"/>
            <a:ext cx="2460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Worley et al. (1979, Mycologia)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Brown et al. (2009, MBE)</a:t>
            </a:r>
            <a:endParaRPr lang="cs-CZ" altLang="cs-CZ" sz="2400">
              <a:latin typeface="Calibri" panose="020F0502020204030204" pitchFamily="34" charset="0"/>
            </a:endParaRPr>
          </a:p>
        </p:txBody>
      </p:sp>
      <p:sp>
        <p:nvSpPr>
          <p:cNvPr id="12296" name="TextovéPole 11">
            <a:extLst>
              <a:ext uri="{FF2B5EF4-FFF2-40B4-BE49-F238E27FC236}">
                <a16:creationId xmlns:a16="http://schemas.microsoft.com/office/drawing/2014/main" id="{BEDA86ED-DE1C-5425-384F-A938CFD60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027113"/>
            <a:ext cx="585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 Narrow" panose="020B0606020202030204" pitchFamily="34" charset="0"/>
              </a:rPr>
              <a:t>“</a:t>
            </a:r>
            <a:r>
              <a:rPr lang="cs-CZ" altLang="cs-CZ" sz="2400">
                <a:latin typeface="Arial Narrow" panose="020B0606020202030204" pitchFamily="34" charset="0"/>
              </a:rPr>
              <a:t>Hlenkovitý</a:t>
            </a:r>
            <a:r>
              <a:rPr lang="en-US" altLang="cs-CZ" sz="2400">
                <a:latin typeface="Arial Narrow" panose="020B0606020202030204" pitchFamily="34" charset="0"/>
              </a:rPr>
              <a:t>” organizmus s agregativn</a:t>
            </a:r>
            <a:r>
              <a:rPr lang="cs-CZ" altLang="cs-CZ" sz="2400">
                <a:latin typeface="Arial Narrow" panose="020B0606020202030204" pitchFamily="34" charset="0"/>
              </a:rPr>
              <a:t>í mnohobuněčností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28486C"/>
      </a:dk2>
      <a:lt2>
        <a:srgbClr val="000000"/>
      </a:lt2>
      <a:accent1>
        <a:srgbClr val="00CC99"/>
      </a:accent1>
      <a:accent2>
        <a:srgbClr val="3333CC"/>
      </a:accent2>
      <a:accent3>
        <a:srgbClr val="ACB1B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8231</TotalTime>
  <Words>1334</Words>
  <Application>Microsoft Office PowerPoint</Application>
  <PresentationFormat>Předvádění na obrazovce (4:3)</PresentationFormat>
  <Paragraphs>269</Paragraphs>
  <Slides>66</Slides>
  <Notes>0</Notes>
  <HiddenSlides>0</HiddenSlides>
  <MMClips>9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66</vt:i4>
      </vt:variant>
    </vt:vector>
  </HeadingPairs>
  <TitlesOfParts>
    <vt:vector size="76" baseType="lpstr">
      <vt:lpstr>Arial</vt:lpstr>
      <vt:lpstr>Arial Narrow</vt:lpstr>
      <vt:lpstr>Berlin Sans FB</vt:lpstr>
      <vt:lpstr>Calibri</vt:lpstr>
      <vt:lpstr>Tahoma</vt:lpstr>
      <vt:lpstr>Times New Roman</vt:lpstr>
      <vt:lpstr>Verdana</vt:lpstr>
      <vt:lpstr>Default Design</vt:lpstr>
      <vt:lpstr>Image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Hamplovi</dc:creator>
  <cp:lastModifiedBy>Vladimír Hampl</cp:lastModifiedBy>
  <cp:revision>655</cp:revision>
  <dcterms:created xsi:type="dcterms:W3CDTF">2005-11-13T13:37:14Z</dcterms:created>
  <dcterms:modified xsi:type="dcterms:W3CDTF">2024-12-04T09:57:12Z</dcterms:modified>
</cp:coreProperties>
</file>