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93" r:id="rId2"/>
    <p:sldId id="401" r:id="rId3"/>
    <p:sldId id="288" r:id="rId4"/>
    <p:sldId id="331" r:id="rId5"/>
    <p:sldId id="328" r:id="rId6"/>
    <p:sldId id="327" r:id="rId7"/>
    <p:sldId id="289" r:id="rId8"/>
    <p:sldId id="398" r:id="rId9"/>
    <p:sldId id="290" r:id="rId10"/>
    <p:sldId id="292" r:id="rId11"/>
    <p:sldId id="374" r:id="rId12"/>
    <p:sldId id="334" r:id="rId13"/>
    <p:sldId id="402" r:id="rId14"/>
    <p:sldId id="403" r:id="rId15"/>
    <p:sldId id="396" r:id="rId16"/>
    <p:sldId id="392" r:id="rId17"/>
    <p:sldId id="379" r:id="rId18"/>
    <p:sldId id="383" r:id="rId19"/>
    <p:sldId id="409" r:id="rId20"/>
    <p:sldId id="399" r:id="rId21"/>
    <p:sldId id="350" r:id="rId22"/>
    <p:sldId id="407" r:id="rId23"/>
    <p:sldId id="352" r:id="rId24"/>
    <p:sldId id="346" r:id="rId25"/>
    <p:sldId id="410" r:id="rId26"/>
    <p:sldId id="369" r:id="rId27"/>
    <p:sldId id="348" r:id="rId28"/>
    <p:sldId id="355" r:id="rId29"/>
    <p:sldId id="408" r:id="rId30"/>
    <p:sldId id="354" r:id="rId31"/>
    <p:sldId id="349" r:id="rId32"/>
    <p:sldId id="386" r:id="rId33"/>
    <p:sldId id="406" r:id="rId34"/>
    <p:sldId id="370" r:id="rId35"/>
    <p:sldId id="387" r:id="rId36"/>
    <p:sldId id="359" r:id="rId37"/>
    <p:sldId id="361" r:id="rId38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3681"/>
    <a:srgbClr val="018105"/>
    <a:srgbClr val="FF040F"/>
    <a:srgbClr val="FF574A"/>
    <a:srgbClr val="00CC99"/>
    <a:srgbClr val="FFFF00"/>
    <a:srgbClr val="FBD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5" autoAdjust="0"/>
    <p:restoredTop sz="97997" autoAdjust="0"/>
  </p:normalViewPr>
  <p:slideViewPr>
    <p:cSldViewPr>
      <p:cViewPr varScale="1">
        <p:scale>
          <a:sx n="78" d="100"/>
          <a:sy n="78" d="100"/>
        </p:scale>
        <p:origin x="157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FD67AC70-5AB8-F07D-2F40-F1CDC5E3F6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057E5AE-D21C-912A-6E9E-7DCA5F834CE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FD5318F-567E-4771-812E-134CA2550258}" type="datetimeFigureOut">
              <a:rPr lang="cs-CZ"/>
              <a:pPr>
                <a:defRPr/>
              </a:pPr>
              <a:t>11.12.2024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FFF967A5-AD06-3659-31AD-A427D6EB6F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B5A81CF7-3B5A-1AED-875E-642E78F3CB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40E4705-7704-3F5B-3452-E728804077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9177D9C-3416-1F82-DAD5-B1C58DB531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A01CDF6-A3A4-4AAF-9DAC-2CC867E537E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C7CE57BE-BEE5-7635-6B79-7C26F1A625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1EA490-9208-4CD9-A9E9-990AFC10B812}" type="slidenum">
              <a:rPr lang="en-US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37</a:t>
            </a:fld>
            <a:endParaRPr lang="en-US" altLang="cs-CZ">
              <a:latin typeface="Times New Roman" panose="02020603050405020304" pitchFamily="18" charset="0"/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57CA38DA-3A2F-2CA8-8FC0-092F53CE8C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69A57B5A-CB47-AB6B-E7D1-2C4B8EA18C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" panose="02020603050405020304" pitchFamily="18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A549BA-78F4-8DC4-8CE0-AB0E21BA86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C44DC5-90F6-99E9-A942-DA59D5D4B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9A55D7-E363-DB1C-259B-2F37F88335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A8D25-0F20-4522-A6D5-AC3670BAAE4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46788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185A7A-B384-3E9F-FE4F-63FA657521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E5F3CC-8935-C777-5CF0-2BF59F5122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8724D1-4F4C-C0D5-49C8-20A9CF94E3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A8B79-2699-496A-8396-58FC91D2DD6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93756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D4BC94-D600-1681-7369-DF2420C028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4F4EE4-7875-E080-8A37-F5F9711F8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B40C23-3CF8-BEFC-1733-58BB214EF0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E9BA8-C8C8-46FA-A7BA-0569F568B40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6092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9205EE-D490-A12C-CD56-2C495FBBE7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4610A1-0693-1A92-997B-55F7FD7D9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4BB2BF-2228-53F6-19A4-7C7329EE31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449B5-DBB9-431F-9EF8-4694654C7BA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7219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A38ADE-65F8-A739-273B-70E3E83CCC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006464-2F55-088F-6762-3818CFE192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065A9A-313F-D5D3-6053-14C875A425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F9453-6EF0-4E41-951D-68C60C697B4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5456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239404-72B8-5443-FE6C-C821470517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F748D2-2673-7FF3-13E6-B7D9CBCEC0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4DD1B9-CF2A-8A48-AA66-A81AF7D783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70965-70F6-4DF8-B17B-3486ABC5FD5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5651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C09B5E7-4EAC-0B1F-0125-4EDA6E2C4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B939D4C-0023-016D-7850-5FC51DDA9A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D871502-2AE5-0184-9F45-1C2044F42E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BA1E6-718F-4CAE-A11E-0A37B35494D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1015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16F7C53-70D8-99A0-53F9-BBF9774198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2D11A16-3D4C-FA1B-2A78-62A202425B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43498FF-49CB-8B1F-3340-B64377B1F7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966E4-3CA9-410E-84D2-B97FB9C0F6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428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1F3CDD1-6AC4-E976-CF88-923A4FF08F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AB96547-17BE-AF8B-F9AE-71D5BB25DA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6492DE5-5E4C-150F-A50B-99E3931A9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59501-C945-439B-B577-72642EB37C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9638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30CC9-EAF0-5D34-81BC-BD02ADA387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CD6098-4241-0AF0-F262-F115B7CBFB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82A004-FFCB-8812-B76D-6258036272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4A52C-D4AE-4542-B3F5-E09BAE6890E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7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898FED-6A11-B538-1233-29790D4F12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F40483-6777-2128-FFF4-2BF551CB55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A8B89A-EB1B-04C9-F74F-BD19CD1AB4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1FE08-9A68-4144-97DF-33B66491B28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65869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5453964-3DB2-FCEF-E3BA-2831ABCC43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E8CE8B1-1D7D-6792-57B9-069238C490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AA7BD06-5C3D-7782-E441-7BD548ADA17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A5EC367-4A88-3CC8-DEB5-72E76CE808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0825838-9CFD-758F-02BA-AC807133733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2EFC3F2-F548-4AC1-920C-5663FC61D08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tlab.biol.tsukuba.ac.jp/WWW/PDB/Images/Sarcodina/Nuclearia/sp_2.jpg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ezoom.org/life.html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emf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id="{C9894A94-82F4-B1F5-4EA9-05AFC12FF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625"/>
            <a:ext cx="9144000" cy="818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ovéPole 1">
            <a:extLst>
              <a:ext uri="{FF2B5EF4-FFF2-40B4-BE49-F238E27FC236}">
                <a16:creationId xmlns:a16="http://schemas.microsoft.com/office/drawing/2014/main" id="{D7ADE3AE-3A91-E598-1A58-E705FFEBC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692150"/>
            <a:ext cx="8786812" cy="6064250"/>
          </a:xfrm>
          <a:prstGeom prst="rect">
            <a:avLst/>
          </a:prstGeom>
          <a:solidFill>
            <a:schemeClr val="bg1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25. 2.</a:t>
            </a:r>
            <a:r>
              <a:rPr lang="en-US" altLang="cs-CZ" sz="2000"/>
              <a:t>	</a:t>
            </a:r>
            <a:r>
              <a:rPr lang="cs-CZ" altLang="cs-CZ" sz="2000"/>
              <a:t>Fylogeneze a kořen eukaryot, genomy protist (Hampl)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4. 3. </a:t>
            </a:r>
            <a:r>
              <a:rPr lang="en-US" altLang="cs-CZ" sz="2000"/>
              <a:t>	</a:t>
            </a:r>
            <a:r>
              <a:rPr lang="cs-CZ" altLang="cs-CZ" sz="2000"/>
              <a:t>Symbiózy protist (Čepička)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/>
              <a:t>1</a:t>
            </a:r>
            <a:r>
              <a:rPr lang="cs-CZ" altLang="cs-CZ" sz="2000" b="1"/>
              <a:t>1. 3. </a:t>
            </a:r>
            <a:r>
              <a:rPr lang="en-US" altLang="cs-CZ" sz="2000"/>
              <a:t>	</a:t>
            </a:r>
            <a:r>
              <a:rPr lang="cs-CZ" altLang="cs-CZ" sz="2000"/>
              <a:t>Semiautonomní organely (Čepička)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18. 3. </a:t>
            </a:r>
            <a:r>
              <a:rPr lang="en-US" altLang="cs-CZ" sz="2000"/>
              <a:t>	</a:t>
            </a:r>
            <a:r>
              <a:rPr lang="cs-CZ" altLang="cs-CZ" sz="2000"/>
              <a:t>Způsoby získávání potravy u protist (Hampl)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25. 3. </a:t>
            </a:r>
            <a:r>
              <a:rPr lang="en-US" altLang="cs-CZ" sz="2000"/>
              <a:t>	</a:t>
            </a:r>
            <a:r>
              <a:rPr lang="cs-CZ" altLang="cs-CZ" sz="2000"/>
              <a:t>Metabolické zvláštnosti protist (Hampl)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8. 4. </a:t>
            </a:r>
            <a:r>
              <a:rPr lang="en-US" altLang="cs-CZ" sz="2000"/>
              <a:t>	</a:t>
            </a:r>
            <a:r>
              <a:rPr lang="cs-CZ" altLang="cs-CZ" sz="2000"/>
              <a:t>Mnohobuněčnost (Čepička)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15. 4. </a:t>
            </a:r>
            <a:r>
              <a:rPr lang="en-US" altLang="cs-CZ" sz="2000"/>
              <a:t>	</a:t>
            </a:r>
            <a:r>
              <a:rPr lang="cs-CZ" altLang="cs-CZ" sz="2000"/>
              <a:t>Buněčný cyklus, pohlavní rozmnožování a druhovost </a:t>
            </a:r>
            <a:r>
              <a:rPr lang="en-US" altLang="cs-CZ" sz="2000"/>
              <a:t> </a:t>
            </a:r>
            <a:r>
              <a:rPr lang="cs-CZ" altLang="cs-CZ" sz="2000"/>
              <a:t>(Čepička)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22. 4. </a:t>
            </a:r>
            <a:r>
              <a:rPr lang="en-US" altLang="cs-CZ" sz="2000"/>
              <a:t>	</a:t>
            </a:r>
            <a:r>
              <a:rPr lang="cs-CZ" altLang="cs-CZ" sz="2000"/>
              <a:t>Pohyb bičíky a fyzikální zvláštnosti života v mikrosvětě (Hampl)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29. 4. </a:t>
            </a:r>
            <a:r>
              <a:rPr lang="en-US" altLang="cs-CZ" sz="2000"/>
              <a:t>	</a:t>
            </a:r>
            <a:r>
              <a:rPr lang="cs-CZ" altLang="cs-CZ" sz="2000"/>
              <a:t>Další způsoby pohybu (Hampl)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C00000"/>
                </a:solidFill>
              </a:rPr>
              <a:t>6. 5. </a:t>
            </a:r>
            <a:r>
              <a:rPr lang="en-US" altLang="cs-CZ" sz="2000"/>
              <a:t>	</a:t>
            </a:r>
            <a:r>
              <a:rPr lang="cs-CZ" altLang="cs-CZ" sz="2000"/>
              <a:t>Diverzita protist na různých úrovních (kryptické druhy, objevy </a:t>
            </a:r>
            <a:r>
              <a:rPr lang="en-US" altLang="cs-CZ" sz="2000"/>
              <a:t>	</a:t>
            </a:r>
            <a:r>
              <a:rPr lang="cs-CZ" altLang="cs-CZ" sz="2000"/>
              <a:t>nových skupin, flagship species apod.) (Čepička)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	</a:t>
            </a:r>
            <a:r>
              <a:rPr lang="en-US" altLang="cs-CZ" sz="2000">
                <a:solidFill>
                  <a:srgbClr val="C00000"/>
                </a:solidFill>
              </a:rPr>
              <a:t>Ka</a:t>
            </a:r>
            <a:r>
              <a:rPr lang="cs-CZ" altLang="cs-CZ" sz="2000">
                <a:solidFill>
                  <a:srgbClr val="C00000"/>
                </a:solidFill>
              </a:rPr>
              <a:t>ždý musí mít vybráno téma eseje</a:t>
            </a: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C00000"/>
                </a:solidFill>
              </a:rPr>
              <a:t>13. 5. </a:t>
            </a:r>
            <a:r>
              <a:rPr lang="en-US" altLang="cs-CZ" sz="2000"/>
              <a:t>	</a:t>
            </a:r>
            <a:r>
              <a:rPr lang="cs-CZ" altLang="cs-CZ" sz="2000"/>
              <a:t>Horizontální genový přenos u protist (Zubáčová)</a:t>
            </a:r>
            <a:br>
              <a:rPr lang="en-US" altLang="cs-CZ" sz="2000"/>
            </a:br>
            <a:r>
              <a:rPr lang="en-US" altLang="cs-CZ" sz="2000"/>
              <a:t>	</a:t>
            </a:r>
            <a:r>
              <a:rPr lang="cs-CZ" altLang="cs-CZ" sz="2000">
                <a:solidFill>
                  <a:srgbClr val="C00000"/>
                </a:solidFill>
              </a:rPr>
              <a:t>Odevzdání esejů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C00000"/>
                </a:solidFill>
              </a:rPr>
              <a:t>20. 5. </a:t>
            </a:r>
            <a:r>
              <a:rPr lang="en-US" altLang="cs-CZ" sz="2000">
                <a:solidFill>
                  <a:srgbClr val="C00000"/>
                </a:solidFill>
              </a:rPr>
              <a:t>	</a:t>
            </a:r>
            <a:r>
              <a:rPr lang="cs-CZ" altLang="cs-CZ" sz="2000">
                <a:solidFill>
                  <a:srgbClr val="C00000"/>
                </a:solidFill>
              </a:rPr>
              <a:t>Prezentace studentských esejů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C00000"/>
                </a:solidFill>
              </a:rPr>
              <a:t>ESEJ</a:t>
            </a:r>
            <a:r>
              <a:rPr lang="cs-CZ" altLang="cs-CZ" sz="1400"/>
              <a:t> </a:t>
            </a:r>
            <a:r>
              <a:rPr lang="en-US" altLang="cs-CZ" sz="1400"/>
              <a:t>– </a:t>
            </a:r>
            <a:r>
              <a:rPr lang="cs-CZ" altLang="cs-CZ" sz="1400"/>
              <a:t>V</a:t>
            </a:r>
            <a:r>
              <a:rPr lang="en-US" altLang="cs-CZ" sz="1400"/>
              <a:t>oln</a:t>
            </a:r>
            <a:r>
              <a:rPr lang="cs-CZ" altLang="cs-CZ" sz="1400"/>
              <a:t>é pojednání založené na oborném článku</a:t>
            </a:r>
            <a:r>
              <a:rPr lang="en-US" altLang="cs-CZ" sz="1400"/>
              <a:t>/</a:t>
            </a:r>
            <a:r>
              <a:rPr lang="cs-CZ" altLang="cs-CZ" sz="1400"/>
              <a:t>článcích. Téma si můžete zvolit sami, ale my jej musíme schválit. Téma se nesmí týkat diplomové nebo dizertační práce. Rozsah minimálně 2 strany A4, písmo 12, řádkování 1. </a:t>
            </a:r>
            <a:r>
              <a:rPr lang="cs-CZ" altLang="cs-CZ" sz="1400" b="1">
                <a:solidFill>
                  <a:srgbClr val="C00000"/>
                </a:solidFill>
              </a:rPr>
              <a:t>PREZENTACE</a:t>
            </a:r>
            <a:r>
              <a:rPr lang="cs-CZ" altLang="cs-CZ" sz="1400"/>
              <a:t> </a:t>
            </a:r>
            <a:r>
              <a:rPr lang="en-US" altLang="cs-CZ" sz="1400"/>
              <a:t>– 1</a:t>
            </a:r>
            <a:r>
              <a:rPr lang="cs-CZ" altLang="cs-CZ" sz="1400"/>
              <a:t>5</a:t>
            </a:r>
            <a:r>
              <a:rPr lang="en-US" altLang="cs-CZ" sz="1400"/>
              <a:t> minut + diskuze.</a:t>
            </a:r>
            <a:r>
              <a:rPr lang="cs-CZ" altLang="cs-CZ" sz="1400"/>
              <a:t> </a:t>
            </a:r>
            <a:r>
              <a:rPr lang="cs-CZ" altLang="cs-CZ" sz="1400" b="1">
                <a:solidFill>
                  <a:srgbClr val="C00000"/>
                </a:solidFill>
              </a:rPr>
              <a:t>PÍSEMKA</a:t>
            </a:r>
            <a:r>
              <a:rPr lang="cs-CZ" altLang="cs-CZ" sz="1400"/>
              <a:t> </a:t>
            </a:r>
            <a:r>
              <a:rPr lang="en-US" altLang="cs-CZ" sz="1400"/>
              <a:t>– </a:t>
            </a:r>
            <a:r>
              <a:rPr lang="cs-CZ" altLang="cs-CZ" sz="1400"/>
              <a:t>10 </a:t>
            </a:r>
            <a:r>
              <a:rPr lang="en-US" altLang="cs-CZ" sz="1400"/>
              <a:t>ot</a:t>
            </a:r>
            <a:r>
              <a:rPr lang="cs-CZ" altLang="cs-CZ" sz="1400"/>
              <a:t>ázek </a:t>
            </a:r>
            <a:r>
              <a:rPr lang="en-US" altLang="cs-CZ" sz="1400"/>
              <a:t>(20 bod</a:t>
            </a:r>
            <a:r>
              <a:rPr lang="cs-CZ" altLang="cs-CZ" sz="1400"/>
              <a:t>ů, 18</a:t>
            </a:r>
            <a:r>
              <a:rPr lang="en-US" altLang="cs-CZ" sz="1400"/>
              <a:t>-20=1, 15-17=2, 11-14=3)</a:t>
            </a: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949152E-A58F-7E8D-3B32-E8889D68B1AC}"/>
              </a:ext>
            </a:extLst>
          </p:cNvPr>
          <p:cNvSpPr txBox="1"/>
          <p:nvPr/>
        </p:nvSpPr>
        <p:spPr>
          <a:xfrm>
            <a:off x="0" y="46038"/>
            <a:ext cx="9144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3600" b="1" cap="all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OBECNá</a:t>
            </a:r>
            <a:r>
              <a:rPr lang="cs-CZ" sz="3600" b="1" cap="all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protistologie - MB160P63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A36430F-D599-F21B-E9FE-ED52243A448E}"/>
              </a:ext>
            </a:extLst>
          </p:cNvPr>
          <p:cNvSpPr txBox="1"/>
          <p:nvPr/>
        </p:nvSpPr>
        <p:spPr>
          <a:xfrm>
            <a:off x="322263" y="6183313"/>
            <a:ext cx="5019675" cy="3381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b="1" dirty="0" err="1"/>
              <a:t>Celkov</a:t>
            </a:r>
            <a:r>
              <a:rPr lang="cs-CZ" sz="1600" b="1" dirty="0"/>
              <a:t>á známka</a:t>
            </a:r>
            <a:r>
              <a:rPr lang="en-US" sz="1600" b="1" dirty="0"/>
              <a:t> </a:t>
            </a:r>
            <a:r>
              <a:rPr lang="cs-CZ" sz="1600" dirty="0"/>
              <a:t>= </a:t>
            </a:r>
            <a:r>
              <a:rPr lang="en-US" sz="1600" dirty="0"/>
              <a:t>(</a:t>
            </a:r>
            <a:r>
              <a:rPr lang="cs-CZ" sz="1600" dirty="0"/>
              <a:t>esej </a:t>
            </a:r>
            <a:r>
              <a:rPr lang="en-US" sz="1600" dirty="0"/>
              <a:t>+ </a:t>
            </a:r>
            <a:r>
              <a:rPr lang="en-US" sz="1600" dirty="0" err="1"/>
              <a:t>prezentace</a:t>
            </a:r>
            <a:r>
              <a:rPr lang="en-US" sz="1600" dirty="0"/>
              <a:t> + p</a:t>
            </a:r>
            <a:r>
              <a:rPr lang="cs-CZ" sz="1600" dirty="0" err="1"/>
              <a:t>ísemka</a:t>
            </a:r>
            <a:r>
              <a:rPr lang="en-US" sz="1600" dirty="0"/>
              <a:t>) /3</a:t>
            </a:r>
            <a:endParaRPr lang="cs-CZ" sz="1600" dirty="0"/>
          </a:p>
        </p:txBody>
      </p:sp>
      <p:sp>
        <p:nvSpPr>
          <p:cNvPr id="3078" name="TextovéPole 6">
            <a:extLst>
              <a:ext uri="{FF2B5EF4-FFF2-40B4-BE49-F238E27FC236}">
                <a16:creationId xmlns:a16="http://schemas.microsoft.com/office/drawing/2014/main" id="{D7A70934-04AD-0DEC-B59E-16E81E7D5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3525" y="6186488"/>
            <a:ext cx="3479800" cy="33813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Materiály na www.protistologie.cz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9" descr="Obsah obrázku text, mapa&#10;&#10;Popis byl vytvořen automaticky">
            <a:extLst>
              <a:ext uri="{FF2B5EF4-FFF2-40B4-BE49-F238E27FC236}">
                <a16:creationId xmlns:a16="http://schemas.microsoft.com/office/drawing/2014/main" id="{43A33F21-A296-77C0-6154-2D33CD741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549275"/>
            <a:ext cx="8451850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hnutý pruh 11">
            <a:extLst>
              <a:ext uri="{FF2B5EF4-FFF2-40B4-BE49-F238E27FC236}">
                <a16:creationId xmlns:a16="http://schemas.microsoft.com/office/drawing/2014/main" id="{330F1997-7225-682E-E7FD-F0347FDB855B}"/>
              </a:ext>
            </a:extLst>
          </p:cNvPr>
          <p:cNvSpPr/>
          <p:nvPr/>
        </p:nvSpPr>
        <p:spPr bwMode="auto">
          <a:xfrm rot="10800000" flipH="1">
            <a:off x="965200" y="34925"/>
            <a:ext cx="7212013" cy="7242175"/>
          </a:xfrm>
          <a:prstGeom prst="blockArc">
            <a:avLst>
              <a:gd name="adj1" fmla="val 5596290"/>
              <a:gd name="adj2" fmla="val 12182909"/>
              <a:gd name="adj3" fmla="val 31843"/>
            </a:avLst>
          </a:prstGeom>
          <a:solidFill>
            <a:srgbClr val="BD9739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cs-CZ" sz="1800" b="1">
              <a:latin typeface="Arial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66580EA-1F7B-26B7-3FED-39407BFA96D5}"/>
              </a:ext>
            </a:extLst>
          </p:cNvPr>
          <p:cNvSpPr txBox="1"/>
          <p:nvPr/>
        </p:nvSpPr>
        <p:spPr>
          <a:xfrm>
            <a:off x="9525" y="171450"/>
            <a:ext cx="2736850" cy="5842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AMORPHA</a:t>
            </a:r>
          </a:p>
        </p:txBody>
      </p:sp>
      <p:sp>
        <p:nvSpPr>
          <p:cNvPr id="16389" name="Oval 35">
            <a:extLst>
              <a:ext uri="{FF2B5EF4-FFF2-40B4-BE49-F238E27FC236}">
                <a16:creationId xmlns:a16="http://schemas.microsoft.com/office/drawing/2014/main" id="{58BCA2C1-576A-0448-E638-DE3C8F47F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936" y="3717032"/>
            <a:ext cx="428625" cy="4318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Arial Narrow" panose="020B0606020202030204" pitchFamily="34" charset="0"/>
              </a:rPr>
              <a:t>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ek 4">
            <a:extLst>
              <a:ext uri="{FF2B5EF4-FFF2-40B4-BE49-F238E27FC236}">
                <a16:creationId xmlns:a16="http://schemas.microsoft.com/office/drawing/2014/main" id="{48B7C9AD-9228-C090-F1C8-B981BAC79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6" r="27864" b="4370"/>
          <a:stretch>
            <a:fillRect/>
          </a:stretch>
        </p:blipFill>
        <p:spPr bwMode="auto">
          <a:xfrm>
            <a:off x="179388" y="746125"/>
            <a:ext cx="7378700" cy="549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>
            <a:extLst>
              <a:ext uri="{FF2B5EF4-FFF2-40B4-BE49-F238E27FC236}">
                <a16:creationId xmlns:a16="http://schemas.microsoft.com/office/drawing/2014/main" id="{E606F9D1-A83A-9B04-2109-A35CBB0B1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8" b="72798"/>
          <a:stretch>
            <a:fillRect/>
          </a:stretch>
        </p:blipFill>
        <p:spPr bwMode="auto">
          <a:xfrm>
            <a:off x="6875463" y="908050"/>
            <a:ext cx="1765300" cy="3225800"/>
          </a:xfrm>
          <a:prstGeom prst="rect">
            <a:avLst/>
          </a:prstGeom>
          <a:noFill/>
          <a:ln w="476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ovací čára 3">
            <a:extLst>
              <a:ext uri="{FF2B5EF4-FFF2-40B4-BE49-F238E27FC236}">
                <a16:creationId xmlns:a16="http://schemas.microsoft.com/office/drawing/2014/main" id="{7AF048C4-3FA0-A13A-76DC-53227D5917B6}"/>
              </a:ext>
            </a:extLst>
          </p:cNvPr>
          <p:cNvCxnSpPr/>
          <p:nvPr/>
        </p:nvCxnSpPr>
        <p:spPr>
          <a:xfrm>
            <a:off x="5148263" y="2673350"/>
            <a:ext cx="1727200" cy="34925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3" name="Rectangle 2">
            <a:extLst>
              <a:ext uri="{FF2B5EF4-FFF2-40B4-BE49-F238E27FC236}">
                <a16:creationId xmlns:a16="http://schemas.microsoft.com/office/drawing/2014/main" id="{E59185A7-E1DC-42DC-69A8-24FE29438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762000"/>
          </a:xfrm>
          <a:prstGeom prst="rect">
            <a:avLst/>
          </a:prstGeom>
          <a:solidFill>
            <a:srgbClr val="993300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>
                <a:solidFill>
                  <a:srgbClr val="FFFF00"/>
                </a:solidFill>
                <a:latin typeface="Berlin Sans FB" panose="020E0602020502020306" pitchFamily="34" charset="0"/>
              </a:rPr>
              <a:t>SULCOZOA?</a:t>
            </a:r>
            <a:endParaRPr lang="cs-CZ" altLang="cs-CZ">
              <a:solidFill>
                <a:srgbClr val="FFFF00"/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8501C2E1-2FA1-7A54-E563-4ECF8AC5AC1C}"/>
              </a:ext>
            </a:extLst>
          </p:cNvPr>
          <p:cNvSpPr/>
          <p:nvPr/>
        </p:nvSpPr>
        <p:spPr>
          <a:xfrm>
            <a:off x="4572000" y="2349500"/>
            <a:ext cx="576263" cy="64770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8D07B6F0-5533-19F5-F26B-017C3AC7C5B3}"/>
              </a:ext>
            </a:extLst>
          </p:cNvPr>
          <p:cNvCxnSpPr>
            <a:cxnSpLocks/>
          </p:cNvCxnSpPr>
          <p:nvPr/>
        </p:nvCxnSpPr>
        <p:spPr>
          <a:xfrm flipH="1">
            <a:off x="4421188" y="2997200"/>
            <a:ext cx="366712" cy="1793875"/>
          </a:xfrm>
          <a:prstGeom prst="line">
            <a:avLst/>
          </a:prstGeom>
          <a:ln w="101600">
            <a:solidFill>
              <a:srgbClr val="8836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7D2C3DDD-ECB1-3A85-4928-695144D1EEBF}"/>
              </a:ext>
            </a:extLst>
          </p:cNvPr>
          <p:cNvCxnSpPr>
            <a:cxnSpLocks/>
          </p:cNvCxnSpPr>
          <p:nvPr/>
        </p:nvCxnSpPr>
        <p:spPr>
          <a:xfrm flipH="1">
            <a:off x="4829175" y="2994025"/>
            <a:ext cx="33338" cy="1857375"/>
          </a:xfrm>
          <a:prstGeom prst="line">
            <a:avLst/>
          </a:prstGeom>
          <a:ln w="101600">
            <a:solidFill>
              <a:srgbClr val="8836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7" name="TextovéPole 9">
            <a:extLst>
              <a:ext uri="{FF2B5EF4-FFF2-40B4-BE49-F238E27FC236}">
                <a16:creationId xmlns:a16="http://schemas.microsoft.com/office/drawing/2014/main" id="{68F323BE-72A2-3E06-B76E-44E4B63D97D5}"/>
              </a:ext>
            </a:extLst>
          </p:cNvPr>
          <p:cNvSpPr txBox="1">
            <a:spLocks noChangeArrowheads="1"/>
          </p:cNvSpPr>
          <p:nvPr/>
        </p:nvSpPr>
        <p:spPr bwMode="auto">
          <a:xfrm rot="-1312411">
            <a:off x="5995988" y="6015038"/>
            <a:ext cx="1774825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b="1">
                <a:latin typeface="Arial" panose="020B0604020202020204" pitchFamily="34" charset="0"/>
                <a:cs typeface="Arial" panose="020B0604020202020204" pitchFamily="34" charset="0"/>
              </a:rPr>
              <a:t>CRuMs</a:t>
            </a:r>
          </a:p>
        </p:txBody>
      </p:sp>
      <p:sp>
        <p:nvSpPr>
          <p:cNvPr id="17418" name="TextovéPole 14">
            <a:extLst>
              <a:ext uri="{FF2B5EF4-FFF2-40B4-BE49-F238E27FC236}">
                <a16:creationId xmlns:a16="http://schemas.microsoft.com/office/drawing/2014/main" id="{7924D7C4-CF63-2C8E-C9E6-E84BA1541295}"/>
              </a:ext>
            </a:extLst>
          </p:cNvPr>
          <p:cNvSpPr txBox="1">
            <a:spLocks noChangeArrowheads="1"/>
          </p:cNvSpPr>
          <p:nvPr/>
        </p:nvSpPr>
        <p:spPr bwMode="auto">
          <a:xfrm rot="2379341">
            <a:off x="77788" y="5235575"/>
            <a:ext cx="4348162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rgbClr val="883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OBAZOA          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9">
            <a:extLst>
              <a:ext uri="{FF2B5EF4-FFF2-40B4-BE49-F238E27FC236}">
                <a16:creationId xmlns:a16="http://schemas.microsoft.com/office/drawing/2014/main" id="{53600FCF-BCA9-B8D2-75BC-69ECEE3BC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075" y="557860"/>
            <a:ext cx="8451850" cy="611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hnutý pruh 16">
            <a:extLst>
              <a:ext uri="{FF2B5EF4-FFF2-40B4-BE49-F238E27FC236}">
                <a16:creationId xmlns:a16="http://schemas.microsoft.com/office/drawing/2014/main" id="{0EB5186B-C4F0-47B2-5DAC-0B507DAA8209}"/>
              </a:ext>
            </a:extLst>
          </p:cNvPr>
          <p:cNvSpPr/>
          <p:nvPr/>
        </p:nvSpPr>
        <p:spPr bwMode="auto">
          <a:xfrm rot="10800000" flipH="1">
            <a:off x="965200" y="34925"/>
            <a:ext cx="7212013" cy="7242175"/>
          </a:xfrm>
          <a:prstGeom prst="blockArc">
            <a:avLst>
              <a:gd name="adj1" fmla="val 5596290"/>
              <a:gd name="adj2" fmla="val 12297655"/>
              <a:gd name="adj3" fmla="val 36077"/>
            </a:avLst>
          </a:prstGeom>
          <a:solidFill>
            <a:srgbClr val="BD9739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cs-CZ" sz="1800" b="1">
              <a:latin typeface="Arial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F2A3FB24-D43C-3CFE-F940-FB8E6B2AB751}"/>
              </a:ext>
            </a:extLst>
          </p:cNvPr>
          <p:cNvSpPr txBox="1"/>
          <p:nvPr/>
        </p:nvSpPr>
        <p:spPr>
          <a:xfrm>
            <a:off x="9525" y="171450"/>
            <a:ext cx="2736850" cy="5842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AMORPHA</a:t>
            </a:r>
          </a:p>
        </p:txBody>
      </p:sp>
      <p:sp>
        <p:nvSpPr>
          <p:cNvPr id="21" name="Ohnutý pruh 20">
            <a:extLst>
              <a:ext uri="{FF2B5EF4-FFF2-40B4-BE49-F238E27FC236}">
                <a16:creationId xmlns:a16="http://schemas.microsoft.com/office/drawing/2014/main" id="{C2479CF4-DB12-9C88-CD8D-B470E7C99CFD}"/>
              </a:ext>
            </a:extLst>
          </p:cNvPr>
          <p:cNvSpPr/>
          <p:nvPr/>
        </p:nvSpPr>
        <p:spPr bwMode="auto">
          <a:xfrm rot="2673304">
            <a:off x="962025" y="-185738"/>
            <a:ext cx="7640638" cy="8234363"/>
          </a:xfrm>
          <a:prstGeom prst="blockArc">
            <a:avLst>
              <a:gd name="adj1" fmla="val 13117825"/>
              <a:gd name="adj2" fmla="val 20411577"/>
              <a:gd name="adj3" fmla="val 34435"/>
            </a:avLst>
          </a:prstGeom>
          <a:solidFill>
            <a:srgbClr val="92D050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cs-CZ" sz="1800" b="1">
              <a:latin typeface="Arial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CFE89E8A-F35D-77A4-FEB5-11921932DC9D}"/>
              </a:ext>
            </a:extLst>
          </p:cNvPr>
          <p:cNvSpPr txBox="1"/>
          <p:nvPr/>
        </p:nvSpPr>
        <p:spPr>
          <a:xfrm>
            <a:off x="5867400" y="15875"/>
            <a:ext cx="3214688" cy="5842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CORTICATA</a:t>
            </a:r>
          </a:p>
        </p:txBody>
      </p:sp>
      <p:sp>
        <p:nvSpPr>
          <p:cNvPr id="18439" name="Rectangle 2">
            <a:extLst>
              <a:ext uri="{FF2B5EF4-FFF2-40B4-BE49-F238E27FC236}">
                <a16:creationId xmlns:a16="http://schemas.microsoft.com/office/drawing/2014/main" id="{347BE966-2840-D0F8-A705-B2BBEC8F0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" y="2803525"/>
            <a:ext cx="9144000" cy="762000"/>
          </a:xfrm>
          <a:prstGeom prst="rect">
            <a:avLst/>
          </a:prstGeom>
          <a:solidFill>
            <a:srgbClr val="993300">
              <a:alpha val="9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Kořen eukaryotického stromu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9">
            <a:extLst>
              <a:ext uri="{FF2B5EF4-FFF2-40B4-BE49-F238E27FC236}">
                <a16:creationId xmlns:a16="http://schemas.microsoft.com/office/drawing/2014/main" id="{005AB033-3F60-E822-14A7-8C1942479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075" y="557860"/>
            <a:ext cx="8451850" cy="611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hnutý pruh 16">
            <a:extLst>
              <a:ext uri="{FF2B5EF4-FFF2-40B4-BE49-F238E27FC236}">
                <a16:creationId xmlns:a16="http://schemas.microsoft.com/office/drawing/2014/main" id="{D2EC3FF9-AEF2-3E09-C5AE-CE7AFE4AFED6}"/>
              </a:ext>
            </a:extLst>
          </p:cNvPr>
          <p:cNvSpPr/>
          <p:nvPr/>
        </p:nvSpPr>
        <p:spPr bwMode="auto">
          <a:xfrm rot="10800000" flipH="1">
            <a:off x="965200" y="34925"/>
            <a:ext cx="7212013" cy="7242175"/>
          </a:xfrm>
          <a:prstGeom prst="blockArc">
            <a:avLst>
              <a:gd name="adj1" fmla="val 5596290"/>
              <a:gd name="adj2" fmla="val 11946453"/>
              <a:gd name="adj3" fmla="val 36210"/>
            </a:avLst>
          </a:prstGeom>
          <a:solidFill>
            <a:srgbClr val="BD9739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cs-CZ" sz="1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012E680-984B-4BB4-84B2-F25DF9D67C38}"/>
              </a:ext>
            </a:extLst>
          </p:cNvPr>
          <p:cNvSpPr txBox="1"/>
          <p:nvPr/>
        </p:nvSpPr>
        <p:spPr>
          <a:xfrm>
            <a:off x="9525" y="171450"/>
            <a:ext cx="2736850" cy="5842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AMORPHA</a:t>
            </a:r>
          </a:p>
        </p:txBody>
      </p:sp>
      <p:sp>
        <p:nvSpPr>
          <p:cNvPr id="21" name="Ohnutý pruh 20">
            <a:extLst>
              <a:ext uri="{FF2B5EF4-FFF2-40B4-BE49-F238E27FC236}">
                <a16:creationId xmlns:a16="http://schemas.microsoft.com/office/drawing/2014/main" id="{F358482F-9391-A7C9-F422-6177D212CD45}"/>
              </a:ext>
            </a:extLst>
          </p:cNvPr>
          <p:cNvSpPr/>
          <p:nvPr/>
        </p:nvSpPr>
        <p:spPr bwMode="auto">
          <a:xfrm rot="2673304">
            <a:off x="962025" y="-185738"/>
            <a:ext cx="7640638" cy="8234363"/>
          </a:xfrm>
          <a:prstGeom prst="blockArc">
            <a:avLst>
              <a:gd name="adj1" fmla="val 13117825"/>
              <a:gd name="adj2" fmla="val 20474792"/>
              <a:gd name="adj3" fmla="val 34441"/>
            </a:avLst>
          </a:prstGeom>
          <a:solidFill>
            <a:srgbClr val="92D050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cs-CZ" sz="1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37BEFA5F-4A1A-5556-5F83-459DB2F71617}"/>
              </a:ext>
            </a:extLst>
          </p:cNvPr>
          <p:cNvSpPr txBox="1"/>
          <p:nvPr/>
        </p:nvSpPr>
        <p:spPr>
          <a:xfrm>
            <a:off x="5867400" y="15875"/>
            <a:ext cx="3214688" cy="5842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CORTICATA</a:t>
            </a:r>
          </a:p>
        </p:txBody>
      </p:sp>
      <p:sp>
        <p:nvSpPr>
          <p:cNvPr id="8" name="Šipka doprava 12">
            <a:extLst>
              <a:ext uri="{FF2B5EF4-FFF2-40B4-BE49-F238E27FC236}">
                <a16:creationId xmlns:a16="http://schemas.microsoft.com/office/drawing/2014/main" id="{0CAEB93A-64FC-716F-9E58-38A96CDA5877}"/>
              </a:ext>
            </a:extLst>
          </p:cNvPr>
          <p:cNvSpPr/>
          <p:nvPr/>
        </p:nvSpPr>
        <p:spPr>
          <a:xfrm rot="19990450">
            <a:off x="-498475" y="4752975"/>
            <a:ext cx="5316538" cy="11811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FFFF00"/>
                </a:solidFill>
              </a:rPr>
              <a:t>Anal</a:t>
            </a:r>
            <a:r>
              <a:rPr lang="cs-CZ" b="1" dirty="0" err="1">
                <a:solidFill>
                  <a:srgbClr val="FFFF00"/>
                </a:solidFill>
              </a:rPr>
              <a:t>ýza</a:t>
            </a:r>
            <a:r>
              <a:rPr lang="cs-CZ" b="1" dirty="0">
                <a:solidFill>
                  <a:srgbClr val="FFFF00"/>
                </a:solidFill>
              </a:rPr>
              <a:t> mitochondriálních genů</a:t>
            </a:r>
          </a:p>
        </p:txBody>
      </p:sp>
      <p:sp>
        <p:nvSpPr>
          <p:cNvPr id="9" name="Šipka doprava 16">
            <a:extLst>
              <a:ext uri="{FF2B5EF4-FFF2-40B4-BE49-F238E27FC236}">
                <a16:creationId xmlns:a16="http://schemas.microsoft.com/office/drawing/2014/main" id="{B877ECD3-1547-9396-55D8-E94D1900CC96}"/>
              </a:ext>
            </a:extLst>
          </p:cNvPr>
          <p:cNvSpPr/>
          <p:nvPr/>
        </p:nvSpPr>
        <p:spPr>
          <a:xfrm rot="19894216">
            <a:off x="1592263" y="5313363"/>
            <a:ext cx="3816350" cy="92868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b="1" dirty="0"/>
              <a:t>Primitivní mitochondrie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9">
            <a:extLst>
              <a:ext uri="{FF2B5EF4-FFF2-40B4-BE49-F238E27FC236}">
                <a16:creationId xmlns:a16="http://schemas.microsoft.com/office/drawing/2014/main" id="{0DBCF520-B639-9125-D8E9-F817C68D5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075" y="557860"/>
            <a:ext cx="8451850" cy="611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hnutý pruh 16">
            <a:extLst>
              <a:ext uri="{FF2B5EF4-FFF2-40B4-BE49-F238E27FC236}">
                <a16:creationId xmlns:a16="http://schemas.microsoft.com/office/drawing/2014/main" id="{04D8E31A-3B59-6817-EAA7-834C8252F952}"/>
              </a:ext>
            </a:extLst>
          </p:cNvPr>
          <p:cNvSpPr/>
          <p:nvPr/>
        </p:nvSpPr>
        <p:spPr bwMode="auto">
          <a:xfrm rot="10800000" flipH="1">
            <a:off x="965200" y="34925"/>
            <a:ext cx="7212013" cy="7242175"/>
          </a:xfrm>
          <a:prstGeom prst="blockArc">
            <a:avLst>
              <a:gd name="adj1" fmla="val 5596290"/>
              <a:gd name="adj2" fmla="val 11946453"/>
              <a:gd name="adj3" fmla="val 36210"/>
            </a:avLst>
          </a:prstGeom>
          <a:solidFill>
            <a:srgbClr val="BD9739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cs-CZ" sz="1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665FB293-D2DD-2699-9D90-6D16BA878B5E}"/>
              </a:ext>
            </a:extLst>
          </p:cNvPr>
          <p:cNvSpPr txBox="1"/>
          <p:nvPr/>
        </p:nvSpPr>
        <p:spPr>
          <a:xfrm>
            <a:off x="9525" y="171450"/>
            <a:ext cx="2736850" cy="5842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AMORPHA</a:t>
            </a:r>
          </a:p>
        </p:txBody>
      </p:sp>
      <p:sp>
        <p:nvSpPr>
          <p:cNvPr id="21" name="Ohnutý pruh 20">
            <a:extLst>
              <a:ext uri="{FF2B5EF4-FFF2-40B4-BE49-F238E27FC236}">
                <a16:creationId xmlns:a16="http://schemas.microsoft.com/office/drawing/2014/main" id="{AD1B7B93-4568-FDDE-543C-58FA1E96B8EF}"/>
              </a:ext>
            </a:extLst>
          </p:cNvPr>
          <p:cNvSpPr/>
          <p:nvPr/>
        </p:nvSpPr>
        <p:spPr bwMode="auto">
          <a:xfrm rot="2673304">
            <a:off x="962025" y="-185738"/>
            <a:ext cx="7640638" cy="8234363"/>
          </a:xfrm>
          <a:prstGeom prst="blockArc">
            <a:avLst>
              <a:gd name="adj1" fmla="val 13117825"/>
              <a:gd name="adj2" fmla="val 20526959"/>
              <a:gd name="adj3" fmla="val 33871"/>
            </a:avLst>
          </a:prstGeom>
          <a:solidFill>
            <a:srgbClr val="92D050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cs-CZ" sz="1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A22E7110-EE32-3C84-7A1C-9D551C147B00}"/>
              </a:ext>
            </a:extLst>
          </p:cNvPr>
          <p:cNvSpPr txBox="1"/>
          <p:nvPr/>
        </p:nvSpPr>
        <p:spPr>
          <a:xfrm>
            <a:off x="5867400" y="15875"/>
            <a:ext cx="3214688" cy="5842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CORTICATA</a:t>
            </a:r>
          </a:p>
        </p:txBody>
      </p:sp>
      <p:sp>
        <p:nvSpPr>
          <p:cNvPr id="9" name="Šipka doprava 16">
            <a:extLst>
              <a:ext uri="{FF2B5EF4-FFF2-40B4-BE49-F238E27FC236}">
                <a16:creationId xmlns:a16="http://schemas.microsoft.com/office/drawing/2014/main" id="{A800BC16-F64A-B315-C3D9-9AFC37C97642}"/>
              </a:ext>
            </a:extLst>
          </p:cNvPr>
          <p:cNvSpPr/>
          <p:nvPr/>
        </p:nvSpPr>
        <p:spPr>
          <a:xfrm rot="19894216">
            <a:off x="1592263" y="5313363"/>
            <a:ext cx="3816350" cy="92868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b="1" dirty="0"/>
              <a:t>Primitivní mitochondrie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843E999-D1D6-C9B7-8308-094060D1824F}"/>
              </a:ext>
            </a:extLst>
          </p:cNvPr>
          <p:cNvSpPr txBox="1"/>
          <p:nvPr/>
        </p:nvSpPr>
        <p:spPr>
          <a:xfrm>
            <a:off x="9904413" y="2244725"/>
            <a:ext cx="2736850" cy="107632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PODIA</a:t>
            </a: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TA</a:t>
            </a:r>
          </a:p>
          <a:p>
            <a:pPr algn="ctr" eaLnBrk="1" hangingPunct="1"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(UNIKONTA)</a:t>
            </a:r>
            <a:endParaRPr lang="cs-CZ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20489" name="Picture 4" descr="mitgenom">
            <a:extLst>
              <a:ext uri="{FF2B5EF4-FFF2-40B4-BE49-F238E27FC236}">
                <a16:creationId xmlns:a16="http://schemas.microsoft.com/office/drawing/2014/main" id="{C1724294-AA5B-5BC3-8B0B-9D44901B5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4367213" cy="36941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22" descr="reclinomonas_atw">
            <a:extLst>
              <a:ext uri="{FF2B5EF4-FFF2-40B4-BE49-F238E27FC236}">
                <a16:creationId xmlns:a16="http://schemas.microsoft.com/office/drawing/2014/main" id="{B9CBE382-F0D2-CBF3-C78E-9C8378ADD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754438"/>
            <a:ext cx="2109788" cy="24098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1">
            <a:extLst>
              <a:ext uri="{FF2B5EF4-FFF2-40B4-BE49-F238E27FC236}">
                <a16:creationId xmlns:a16="http://schemas.microsoft.com/office/drawing/2014/main" id="{947A73AD-A9E1-D973-66DC-6313F33A1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04813"/>
            <a:ext cx="7056438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2">
            <a:extLst>
              <a:ext uri="{FF2B5EF4-FFF2-40B4-BE49-F238E27FC236}">
                <a16:creationId xmlns:a16="http://schemas.microsoft.com/office/drawing/2014/main" id="{BF696B66-5B9B-2279-A929-A8602492B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Anal</a:t>
            </a: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ýza mitochondriálních genů</a:t>
            </a:r>
          </a:p>
        </p:txBody>
      </p:sp>
      <p:sp>
        <p:nvSpPr>
          <p:cNvPr id="21508" name="TextovéPole 3">
            <a:extLst>
              <a:ext uri="{FF2B5EF4-FFF2-40B4-BE49-F238E27FC236}">
                <a16:creationId xmlns:a16="http://schemas.microsoft.com/office/drawing/2014/main" id="{A985E158-9D5D-7BBB-6C1E-7E1478CF7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6300" y="6443663"/>
            <a:ext cx="1954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Derelle a kol. 2015</a:t>
            </a:r>
          </a:p>
        </p:txBody>
      </p:sp>
      <p:pic>
        <p:nvPicPr>
          <p:cNvPr id="21509" name="Picture 2">
            <a:extLst>
              <a:ext uri="{FF2B5EF4-FFF2-40B4-BE49-F238E27FC236}">
                <a16:creationId xmlns:a16="http://schemas.microsoft.com/office/drawing/2014/main" id="{6C2B8630-CE9B-F0C9-1656-4A9EDFDFF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4005263"/>
            <a:ext cx="669925" cy="2546350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Šipka doprava 5">
            <a:extLst>
              <a:ext uri="{FF2B5EF4-FFF2-40B4-BE49-F238E27FC236}">
                <a16:creationId xmlns:a16="http://schemas.microsoft.com/office/drawing/2014/main" id="{307730F1-99C6-8A79-E4F0-A15064F75971}"/>
              </a:ext>
            </a:extLst>
          </p:cNvPr>
          <p:cNvSpPr/>
          <p:nvPr/>
        </p:nvSpPr>
        <p:spPr>
          <a:xfrm rot="19231896">
            <a:off x="581025" y="4154488"/>
            <a:ext cx="2214563" cy="438150"/>
          </a:xfrm>
          <a:prstGeom prst="rightArrow">
            <a:avLst>
              <a:gd name="adj1" fmla="val 2152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1511" name="Picture 6">
            <a:extLst>
              <a:ext uri="{FF2B5EF4-FFF2-40B4-BE49-F238E27FC236}">
                <a16:creationId xmlns:a16="http://schemas.microsoft.com/office/drawing/2014/main" id="{008527E9-B2F4-6ABE-9EE5-340612ACE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196975"/>
            <a:ext cx="1252537" cy="1439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Šipka doprava 7">
            <a:extLst>
              <a:ext uri="{FF2B5EF4-FFF2-40B4-BE49-F238E27FC236}">
                <a16:creationId xmlns:a16="http://schemas.microsoft.com/office/drawing/2014/main" id="{FC42F8F3-5493-F3B1-8A8F-AC0BCBDBA4B5}"/>
              </a:ext>
            </a:extLst>
          </p:cNvPr>
          <p:cNvSpPr/>
          <p:nvPr/>
        </p:nvSpPr>
        <p:spPr>
          <a:xfrm rot="1818847">
            <a:off x="958850" y="2533650"/>
            <a:ext cx="2214563" cy="438150"/>
          </a:xfrm>
          <a:prstGeom prst="rightArrow">
            <a:avLst>
              <a:gd name="adj1" fmla="val 2152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BC84DA68-9A98-B90C-3A6F-EA46EBE1C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739775"/>
            <a:ext cx="7762875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>
            <a:extLst>
              <a:ext uri="{FF2B5EF4-FFF2-40B4-BE49-F238E27FC236}">
                <a16:creationId xmlns:a16="http://schemas.microsoft.com/office/drawing/2014/main" id="{757075AD-CA26-E4C8-EBE2-61AB11F02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LECA mohl být excavát</a:t>
            </a:r>
          </a:p>
        </p:txBody>
      </p:sp>
      <p:sp>
        <p:nvSpPr>
          <p:cNvPr id="22532" name="TextovéPole 3">
            <a:extLst>
              <a:ext uri="{FF2B5EF4-FFF2-40B4-BE49-F238E27FC236}">
                <a16:creationId xmlns:a16="http://schemas.microsoft.com/office/drawing/2014/main" id="{18EFC448-8B1C-5FFD-7CA0-349FC8CD4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7388" y="6519863"/>
            <a:ext cx="21066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Yubuki a Leander 2013</a:t>
            </a:r>
          </a:p>
        </p:txBody>
      </p:sp>
      <p:pic>
        <p:nvPicPr>
          <p:cNvPr id="2" name="803-P8-RM1-001M_masks_best">
            <a:hlinkClick r:id="" action="ppaction://media"/>
            <a:extLst>
              <a:ext uri="{FF2B5EF4-FFF2-40B4-BE49-F238E27FC236}">
                <a16:creationId xmlns:a16="http://schemas.microsoft.com/office/drawing/2014/main" id="{ADFBB2DA-ECE9-5C2F-0791-23AF83DAC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1840" y="3429372"/>
            <a:ext cx="2478606" cy="2478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1">
            <a:extLst>
              <a:ext uri="{FF2B5EF4-FFF2-40B4-BE49-F238E27FC236}">
                <a16:creationId xmlns:a16="http://schemas.microsoft.com/office/drawing/2014/main" id="{7BD591C8-6950-1ABF-33D0-551FCE3D5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063" y="104775"/>
            <a:ext cx="9636126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bdélník 20">
            <a:extLst>
              <a:ext uri="{FF2B5EF4-FFF2-40B4-BE49-F238E27FC236}">
                <a16:creationId xmlns:a16="http://schemas.microsoft.com/office/drawing/2014/main" id="{6A15567E-71A5-8D2D-E0B2-001CDD89B296}"/>
              </a:ext>
            </a:extLst>
          </p:cNvPr>
          <p:cNvSpPr/>
          <p:nvPr/>
        </p:nvSpPr>
        <p:spPr>
          <a:xfrm>
            <a:off x="6956425" y="5102225"/>
            <a:ext cx="2008188" cy="338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B8B29B2E-49DB-0C86-227C-D76E0AA48CCF}"/>
              </a:ext>
            </a:extLst>
          </p:cNvPr>
          <p:cNvSpPr/>
          <p:nvPr/>
        </p:nvSpPr>
        <p:spPr>
          <a:xfrm>
            <a:off x="7002463" y="4491038"/>
            <a:ext cx="2008187" cy="338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DD65A71-0D6D-63AB-F100-10271C2B2654}"/>
              </a:ext>
            </a:extLst>
          </p:cNvPr>
          <p:cNvSpPr/>
          <p:nvPr/>
        </p:nvSpPr>
        <p:spPr>
          <a:xfrm>
            <a:off x="1358900" y="6189663"/>
            <a:ext cx="1392238" cy="250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BC5A3CE-3BBA-E1ED-F58D-92C0C62911A2}"/>
              </a:ext>
            </a:extLst>
          </p:cNvPr>
          <p:cNvSpPr/>
          <p:nvPr/>
        </p:nvSpPr>
        <p:spPr>
          <a:xfrm>
            <a:off x="2767013" y="5942013"/>
            <a:ext cx="1728787" cy="792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86DF69DA-FE81-4BA7-96DD-DB806D4C6D30}"/>
              </a:ext>
            </a:extLst>
          </p:cNvPr>
          <p:cNvCxnSpPr/>
          <p:nvPr/>
        </p:nvCxnSpPr>
        <p:spPr>
          <a:xfrm>
            <a:off x="3098800" y="5445125"/>
            <a:ext cx="14732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0" name="TextovéPole 2">
            <a:extLst>
              <a:ext uri="{FF2B5EF4-FFF2-40B4-BE49-F238E27FC236}">
                <a16:creationId xmlns:a16="http://schemas.microsoft.com/office/drawing/2014/main" id="{DB152CE5-B733-8303-38A1-237B57B93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0" y="6530975"/>
            <a:ext cx="19002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Cavalier-Smith 2015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302456D1-A4A2-A655-00C5-5DA2BE6D9A90}"/>
              </a:ext>
            </a:extLst>
          </p:cNvPr>
          <p:cNvSpPr/>
          <p:nvPr/>
        </p:nvSpPr>
        <p:spPr>
          <a:xfrm>
            <a:off x="334963" y="3263900"/>
            <a:ext cx="4032250" cy="933450"/>
          </a:xfrm>
          <a:prstGeom prst="rect">
            <a:avLst/>
          </a:prstGeom>
          <a:solidFill>
            <a:srgbClr val="FFC000">
              <a:alpha val="48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0E869655-B519-506F-D09A-E8AB88C8B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98" b="87508"/>
          <a:stretch>
            <a:fillRect/>
          </a:stretch>
        </p:blipFill>
        <p:spPr bwMode="auto">
          <a:xfrm>
            <a:off x="1724025" y="4983163"/>
            <a:ext cx="3225800" cy="1765300"/>
          </a:xfrm>
          <a:prstGeom prst="rect">
            <a:avLst/>
          </a:prstGeom>
          <a:noFill/>
          <a:ln w="476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1CDF55C-11E4-1D1A-ED3C-8C515942E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"/>
          <a:stretch>
            <a:fillRect/>
          </a:stretch>
        </p:blipFill>
        <p:spPr bwMode="auto">
          <a:xfrm>
            <a:off x="4994275" y="4230688"/>
            <a:ext cx="3924300" cy="2522537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C9941656-6B88-8A6D-EAFF-CE0F6860DE5C}"/>
              </a:ext>
            </a:extLst>
          </p:cNvPr>
          <p:cNvSpPr/>
          <p:nvPr/>
        </p:nvSpPr>
        <p:spPr>
          <a:xfrm rot="19010660">
            <a:off x="2674938" y="2586038"/>
            <a:ext cx="1654175" cy="431800"/>
          </a:xfrm>
          <a:prstGeom prst="rect">
            <a:avLst/>
          </a:prstGeom>
          <a:solidFill>
            <a:schemeClr val="accent2">
              <a:lumMod val="75000"/>
              <a:alpha val="38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1" name="Picture 4" descr="P022">
            <a:extLst>
              <a:ext uri="{FF2B5EF4-FFF2-40B4-BE49-F238E27FC236}">
                <a16:creationId xmlns:a16="http://schemas.microsoft.com/office/drawing/2014/main" id="{D6CE308C-FDA7-4208-7670-08B7BF510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21446" b="19773"/>
          <a:stretch>
            <a:fillRect/>
          </a:stretch>
        </p:blipFill>
        <p:spPr bwMode="auto">
          <a:xfrm>
            <a:off x="3648075" y="4273550"/>
            <a:ext cx="5505450" cy="243681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3566" name="TextovéPole 3">
            <a:extLst>
              <a:ext uri="{FF2B5EF4-FFF2-40B4-BE49-F238E27FC236}">
                <a16:creationId xmlns:a16="http://schemas.microsoft.com/office/drawing/2014/main" id="{7C3D29DD-F260-D576-13A5-455EB7D84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2390775"/>
            <a:ext cx="186055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04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Opisthokonta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C4A29583-0EC7-ADEA-13E8-57C0ABBA4856}"/>
              </a:ext>
            </a:extLst>
          </p:cNvPr>
          <p:cNvSpPr/>
          <p:nvPr/>
        </p:nvSpPr>
        <p:spPr>
          <a:xfrm rot="17913222">
            <a:off x="1823244" y="2429669"/>
            <a:ext cx="279400" cy="1223962"/>
          </a:xfrm>
          <a:prstGeom prst="rect">
            <a:avLst/>
          </a:prstGeom>
          <a:solidFill>
            <a:srgbClr val="7030A0">
              <a:alpha val="27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3" name="Picture 24" descr="Nuclearia">
            <a:hlinkClick r:id="rId6"/>
            <a:extLst>
              <a:ext uri="{FF2B5EF4-FFF2-40B4-BE49-F238E27FC236}">
                <a16:creationId xmlns:a16="http://schemas.microsoft.com/office/drawing/2014/main" id="{A958724F-D93F-8A75-58A2-6B490796D24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"/>
          <a:stretch>
            <a:fillRect/>
          </a:stretch>
        </p:blipFill>
        <p:spPr bwMode="auto">
          <a:xfrm>
            <a:off x="2443163" y="4295775"/>
            <a:ext cx="2714625" cy="2354263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27">
            <a:extLst>
              <a:ext uri="{FF2B5EF4-FFF2-40B4-BE49-F238E27FC236}">
                <a16:creationId xmlns:a16="http://schemas.microsoft.com/office/drawing/2014/main" id="{8226B83F-9D94-C141-290A-30ABE4208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7" r="24297"/>
          <a:stretch>
            <a:fillRect/>
          </a:stretch>
        </p:blipFill>
        <p:spPr bwMode="auto">
          <a:xfrm>
            <a:off x="5203825" y="3008313"/>
            <a:ext cx="1873250" cy="364490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70" name="TextovéPole 15">
            <a:extLst>
              <a:ext uri="{FF2B5EF4-FFF2-40B4-BE49-F238E27FC236}">
                <a16:creationId xmlns:a16="http://schemas.microsoft.com/office/drawing/2014/main" id="{05D6D10A-C189-BA98-5B9E-5B9431266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988" y="1839913"/>
            <a:ext cx="16605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18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CORTICATA</a:t>
            </a:r>
          </a:p>
        </p:txBody>
      </p:sp>
      <p:sp>
        <p:nvSpPr>
          <p:cNvPr id="23571" name="TextovéPole 17">
            <a:extLst>
              <a:ext uri="{FF2B5EF4-FFF2-40B4-BE49-F238E27FC236}">
                <a16:creationId xmlns:a16="http://schemas.microsoft.com/office/drawing/2014/main" id="{19D3E808-A031-6FB4-7CD8-9722AB4A7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0" y="2227263"/>
            <a:ext cx="23495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18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SAR, Cry., Hap.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4F601283-9DDB-2CD0-BA52-5AC958B7D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27" r="13805"/>
          <a:stretch>
            <a:fillRect/>
          </a:stretch>
        </p:blipFill>
        <p:spPr bwMode="auto">
          <a:xfrm>
            <a:off x="7124700" y="2119313"/>
            <a:ext cx="1728788" cy="453390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21D6148-718A-9840-B161-79A89F523229}"/>
              </a:ext>
            </a:extLst>
          </p:cNvPr>
          <p:cNvSpPr txBox="1"/>
          <p:nvPr/>
        </p:nvSpPr>
        <p:spPr>
          <a:xfrm>
            <a:off x="1587500" y="417513"/>
            <a:ext cx="1511300" cy="400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AMORPHA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19">
            <a:extLst>
              <a:ext uri="{FF2B5EF4-FFF2-40B4-BE49-F238E27FC236}">
                <a16:creationId xmlns:a16="http://schemas.microsoft.com/office/drawing/2014/main" id="{3D8B0BF4-ECE5-5CD3-76B2-BC1D9501A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063" y="104775"/>
            <a:ext cx="9636126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bdélník 25">
            <a:extLst>
              <a:ext uri="{FF2B5EF4-FFF2-40B4-BE49-F238E27FC236}">
                <a16:creationId xmlns:a16="http://schemas.microsoft.com/office/drawing/2014/main" id="{96ADA6F6-97F4-4CD7-8556-320381FEAE19}"/>
              </a:ext>
            </a:extLst>
          </p:cNvPr>
          <p:cNvSpPr/>
          <p:nvPr/>
        </p:nvSpPr>
        <p:spPr>
          <a:xfrm>
            <a:off x="7346950" y="5153025"/>
            <a:ext cx="2260600" cy="404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F5F9D124-CD09-AEF1-1E5A-6A7B1637FF55}"/>
              </a:ext>
            </a:extLst>
          </p:cNvPr>
          <p:cNvSpPr/>
          <p:nvPr/>
        </p:nvSpPr>
        <p:spPr>
          <a:xfrm>
            <a:off x="7267575" y="4489450"/>
            <a:ext cx="2339975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42208AD-7787-3E70-1502-2D35223D7E01}"/>
              </a:ext>
            </a:extLst>
          </p:cNvPr>
          <p:cNvSpPr/>
          <p:nvPr/>
        </p:nvSpPr>
        <p:spPr>
          <a:xfrm>
            <a:off x="1347788" y="6191250"/>
            <a:ext cx="992187" cy="4048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EB006960-DA83-B2A2-21D5-4AAC3D962158}"/>
              </a:ext>
            </a:extLst>
          </p:cNvPr>
          <p:cNvSpPr/>
          <p:nvPr/>
        </p:nvSpPr>
        <p:spPr>
          <a:xfrm>
            <a:off x="2784475" y="5868988"/>
            <a:ext cx="1728788" cy="792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0F0CB940-DE31-3D55-8072-F5B70FF3D504}"/>
              </a:ext>
            </a:extLst>
          </p:cNvPr>
          <p:cNvCxnSpPr/>
          <p:nvPr/>
        </p:nvCxnSpPr>
        <p:spPr>
          <a:xfrm>
            <a:off x="3098800" y="5445125"/>
            <a:ext cx="14732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4" name="TextovéPole 19">
            <a:extLst>
              <a:ext uri="{FF2B5EF4-FFF2-40B4-BE49-F238E27FC236}">
                <a16:creationId xmlns:a16="http://schemas.microsoft.com/office/drawing/2014/main" id="{EC3506E1-4577-4CCF-074B-452439760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988" y="1839913"/>
            <a:ext cx="166052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18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CORTICATA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868CE926-7B2A-A09E-FADD-49F9B9EB4C36}"/>
              </a:ext>
            </a:extLst>
          </p:cNvPr>
          <p:cNvSpPr/>
          <p:nvPr/>
        </p:nvSpPr>
        <p:spPr>
          <a:xfrm>
            <a:off x="4679950" y="2147888"/>
            <a:ext cx="1836738" cy="704850"/>
          </a:xfrm>
          <a:prstGeom prst="rect">
            <a:avLst/>
          </a:prstGeom>
          <a:solidFill>
            <a:schemeClr val="accent1">
              <a:alpha val="38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F8D20863-5F0B-29D7-9278-C308C0C09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31"/>
          <a:stretch>
            <a:fillRect/>
          </a:stretch>
        </p:blipFill>
        <p:spPr bwMode="auto">
          <a:xfrm>
            <a:off x="5837238" y="4114800"/>
            <a:ext cx="1655762" cy="264636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412E244A-E556-F08A-CF18-C025B40FB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3" y="4575175"/>
            <a:ext cx="1455737" cy="22098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1152AD61-160D-6E55-69BF-28CE9B163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" r="8092"/>
          <a:stretch>
            <a:fillRect/>
          </a:stretch>
        </p:blipFill>
        <p:spPr bwMode="auto">
          <a:xfrm>
            <a:off x="3449638" y="4745038"/>
            <a:ext cx="2303462" cy="200818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volvox2">
            <a:extLst>
              <a:ext uri="{FF2B5EF4-FFF2-40B4-BE49-F238E27FC236}">
                <a16:creationId xmlns:a16="http://schemas.microsoft.com/office/drawing/2014/main" id="{AB68D6D2-D872-CEFF-19E0-957B0F61C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4046538"/>
            <a:ext cx="3175000" cy="270827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90" name="TextovéPole 24">
            <a:extLst>
              <a:ext uri="{FF2B5EF4-FFF2-40B4-BE49-F238E27FC236}">
                <a16:creationId xmlns:a16="http://schemas.microsoft.com/office/drawing/2014/main" id="{28751A12-7621-658A-AFB3-E6D14FCE2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0" y="2227263"/>
            <a:ext cx="23495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181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SAR, Cry., Hap.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1D6CD9F1-688E-66E5-1F56-29424D425460}"/>
              </a:ext>
            </a:extLst>
          </p:cNvPr>
          <p:cNvSpPr/>
          <p:nvPr/>
        </p:nvSpPr>
        <p:spPr>
          <a:xfrm>
            <a:off x="6677025" y="2141538"/>
            <a:ext cx="2466975" cy="717550"/>
          </a:xfrm>
          <a:prstGeom prst="rect">
            <a:avLst/>
          </a:prstGeom>
          <a:solidFill>
            <a:srgbClr val="FFC000">
              <a:alpha val="44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30" name="Picture 5" descr="radiofig1">
            <a:extLst>
              <a:ext uri="{FF2B5EF4-FFF2-40B4-BE49-F238E27FC236}">
                <a16:creationId xmlns:a16="http://schemas.microsoft.com/office/drawing/2014/main" id="{2A75AC90-575D-E3B9-CF09-4472E879C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"/>
          <a:stretch>
            <a:fillRect/>
          </a:stretch>
        </p:blipFill>
        <p:spPr bwMode="auto">
          <a:xfrm>
            <a:off x="3314700" y="3602038"/>
            <a:ext cx="2259013" cy="3095625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3" descr="diatoms">
            <a:extLst>
              <a:ext uri="{FF2B5EF4-FFF2-40B4-BE49-F238E27FC236}">
                <a16:creationId xmlns:a16="http://schemas.microsoft.com/office/drawing/2014/main" id="{C6925154-1CAE-5D97-3867-FD82E59A5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5875"/>
            <a:ext cx="2667000" cy="17272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cocco8">
            <a:extLst>
              <a:ext uri="{FF2B5EF4-FFF2-40B4-BE49-F238E27FC236}">
                <a16:creationId xmlns:a16="http://schemas.microsoft.com/office/drawing/2014/main" id="{D6517F8E-69B2-077B-28E1-AB79EF747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2409825" cy="2447925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2" descr="Paramecium">
            <a:extLst>
              <a:ext uri="{FF2B5EF4-FFF2-40B4-BE49-F238E27FC236}">
                <a16:creationId xmlns:a16="http://schemas.microsoft.com/office/drawing/2014/main" id="{ED34DBCB-A94C-7EC9-F071-CF44E6F8D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149725"/>
            <a:ext cx="1547813" cy="252095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0F14CF30-685C-E5E7-DD7D-BEFC20E2D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13" y="4724400"/>
            <a:ext cx="1851025" cy="193675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9" descr="st_cell">
            <a:extLst>
              <a:ext uri="{FF2B5EF4-FFF2-40B4-BE49-F238E27FC236}">
                <a16:creationId xmlns:a16="http://schemas.microsoft.com/office/drawing/2014/main" id="{4841E89D-535D-BFE4-E834-0EE2388B1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551363"/>
            <a:ext cx="2255837" cy="1639887"/>
          </a:xfrm>
          <a:prstGeom prst="rect">
            <a:avLst/>
          </a:prstGeom>
          <a:solidFill>
            <a:srgbClr val="FFC000"/>
          </a:solidFill>
          <a:ln w="381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50D61C58-4903-6861-CF27-129D726B1128}"/>
              </a:ext>
            </a:extLst>
          </p:cNvPr>
          <p:cNvSpPr txBox="1"/>
          <p:nvPr/>
        </p:nvSpPr>
        <p:spPr>
          <a:xfrm>
            <a:off x="1536700" y="455613"/>
            <a:ext cx="1511300" cy="40005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MORPHA</a:t>
            </a: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5419305A-EB68-05B7-EC2A-95F43540F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88913"/>
            <a:ext cx="2411412" cy="3211512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221D7202-BA91-B30A-D456-D3B8B5712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762000"/>
          </a:xfrm>
          <a:prstGeom prst="rect">
            <a:avLst/>
          </a:prstGeom>
          <a:solidFill>
            <a:srgbClr val="993300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000">
                <a:solidFill>
                  <a:srgbClr val="FFFF00"/>
                </a:solidFill>
                <a:latin typeface="Berlin Sans FB" panose="020E0602020502020306" pitchFamily="34" charset="0"/>
              </a:rPr>
              <a:t>Tree of life explorer</a:t>
            </a:r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08B9E691-40B9-CEA6-02AD-7A8D22E5D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8" r="14539"/>
          <a:stretch>
            <a:fillRect/>
          </a:stretch>
        </p:blipFill>
        <p:spPr bwMode="auto">
          <a:xfrm>
            <a:off x="11113" y="625475"/>
            <a:ext cx="9121775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C231EF26-8FCA-1E8F-A3DC-DF14E3DE4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6538" y="6408738"/>
            <a:ext cx="3816350" cy="40163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cs-CZ" altLang="cs-CZ" sz="2000" dirty="0">
                <a:latin typeface="+mj-lt"/>
                <a:cs typeface="Arial" panose="020B0604020202020204" pitchFamily="34" charset="0"/>
                <a:hlinkClick r:id="rId3"/>
              </a:rPr>
              <a:t>https://www.onezoom.org/life.html</a:t>
            </a:r>
            <a:endParaRPr lang="cs-CZ" altLang="cs-CZ" sz="2000" dirty="0"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37A113A-8707-B8DE-6E5B-E68262BAA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0"/>
            <a:ext cx="4189412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AD7E3EFE-AE76-F2C0-BF81-981D72BC1CDC}"/>
              </a:ext>
            </a:extLst>
          </p:cNvPr>
          <p:cNvSpPr/>
          <p:nvPr/>
        </p:nvSpPr>
        <p:spPr>
          <a:xfrm>
            <a:off x="3000375" y="1000125"/>
            <a:ext cx="200025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100" name="TextovéPole 2">
            <a:extLst>
              <a:ext uri="{FF2B5EF4-FFF2-40B4-BE49-F238E27FC236}">
                <a16:creationId xmlns:a16="http://schemas.microsoft.com/office/drawing/2014/main" id="{0DC11033-6347-BD11-B1B2-50236EF46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214438"/>
            <a:ext cx="507206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Studium příbuzenských vztahů</a:t>
            </a:r>
          </a:p>
          <a:p>
            <a:pPr eaLnBrk="1" hangingPunct="1">
              <a:spcBef>
                <a:spcPct val="0"/>
              </a:spcBef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Molekulární fylogenetika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b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Studium příbuzenských vztahů za pomoci informačních makromolekul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(DNA, proteiny)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Studujeme příbuzenské vztahy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mezi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molekulami a často z toho vyvozujeme závěry ohledně vztahů mezi organismy, ve kterých se tyto molekuly nachází.</a:t>
            </a:r>
          </a:p>
          <a:p>
            <a:pPr eaLnBrk="1" hangingPunct="1">
              <a:spcBef>
                <a:spcPct val="0"/>
              </a:spcBef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1" name="Obdélník 6">
            <a:extLst>
              <a:ext uri="{FF2B5EF4-FFF2-40B4-BE49-F238E27FC236}">
                <a16:creationId xmlns:a16="http://schemas.microsoft.com/office/drawing/2014/main" id="{65E84815-A88A-DC45-20C9-5F3C8D8B2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6963" y="4649788"/>
            <a:ext cx="42846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Molekulární fylogenetika s taxonomie 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(MB160P21,MB160C21)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zimní semestr 2017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http://web.natur.cuni.cz/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~vlada/moltax/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2" name="Text Box 16">
            <a:extLst>
              <a:ext uri="{FF2B5EF4-FFF2-40B4-BE49-F238E27FC236}">
                <a16:creationId xmlns:a16="http://schemas.microsoft.com/office/drawing/2014/main" id="{7569939B-FC26-C5DE-360F-C466F73BA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5750"/>
            <a:ext cx="5715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rgbClr val="C00000"/>
                </a:solidFill>
                <a:latin typeface="Albertus Extra Bold"/>
              </a:rPr>
              <a:t>FYLOGENETIKA </a:t>
            </a:r>
            <a:endParaRPr lang="cs-CZ" altLang="cs-CZ" sz="3600">
              <a:solidFill>
                <a:srgbClr val="C00000"/>
              </a:solidFill>
              <a:latin typeface="Albertus Extra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bdélník 3">
            <a:extLst>
              <a:ext uri="{FF2B5EF4-FFF2-40B4-BE49-F238E27FC236}">
                <a16:creationId xmlns:a16="http://schemas.microsoft.com/office/drawing/2014/main" id="{27EA9D81-3441-6F28-059B-26D08213B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623728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https://tree.opentreeoflife.org</a:t>
            </a:r>
          </a:p>
        </p:txBody>
      </p:sp>
      <p:pic>
        <p:nvPicPr>
          <p:cNvPr id="26627" name="Obrázek 4">
            <a:extLst>
              <a:ext uri="{FF2B5EF4-FFF2-40B4-BE49-F238E27FC236}">
                <a16:creationId xmlns:a16="http://schemas.microsoft.com/office/drawing/2014/main" id="{C7573527-342E-452B-8B89-4A9E114A2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6" b="8333"/>
          <a:stretch>
            <a:fillRect/>
          </a:stretch>
        </p:blipFill>
        <p:spPr bwMode="auto">
          <a:xfrm>
            <a:off x="0" y="1546225"/>
            <a:ext cx="9144000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2">
            <a:extLst>
              <a:ext uri="{FF2B5EF4-FFF2-40B4-BE49-F238E27FC236}">
                <a16:creationId xmlns:a16="http://schemas.microsoft.com/office/drawing/2014/main" id="{4C4B0CB8-6A11-E8EE-0B2F-225B69DF3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450"/>
            <a:ext cx="9144000" cy="762000"/>
          </a:xfrm>
          <a:prstGeom prst="rect">
            <a:avLst/>
          </a:prstGeom>
          <a:solidFill>
            <a:srgbClr val="993300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4000">
                <a:solidFill>
                  <a:srgbClr val="FFFF00"/>
                </a:solidFill>
                <a:latin typeface="Berlin Sans FB" panose="020E0602020502020306" pitchFamily="34" charset="0"/>
              </a:rPr>
              <a:t>Open tree of life</a:t>
            </a:r>
            <a:endParaRPr lang="cs-CZ" altLang="cs-CZ" sz="4000">
              <a:solidFill>
                <a:srgbClr val="FFFF00"/>
              </a:solidFill>
              <a:latin typeface="Berlin Sans FB" panose="020E0602020502020306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776">
            <a:extLst>
              <a:ext uri="{FF2B5EF4-FFF2-40B4-BE49-F238E27FC236}">
                <a16:creationId xmlns:a16="http://schemas.microsoft.com/office/drawing/2014/main" id="{2FC6E2C3-0917-102B-BC4B-CA0DD552E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2286000"/>
            <a:ext cx="1339850" cy="584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Nárůst O2 v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Arial" panose="020B0604020202020204" pitchFamily="34" charset="0"/>
              </a:rPr>
              <a:t>oce</a:t>
            </a:r>
            <a:r>
              <a:rPr lang="cs-CZ" altLang="cs-CZ" sz="1600">
                <a:latin typeface="Arial" panose="020B0604020202020204" pitchFamily="34" charset="0"/>
              </a:rPr>
              <a:t>ánech</a:t>
            </a:r>
          </a:p>
        </p:txBody>
      </p:sp>
      <p:pic>
        <p:nvPicPr>
          <p:cNvPr id="27651" name="Picture 773" descr="a1b8b9613fe21dd2a152576b866a72bd">
            <a:extLst>
              <a:ext uri="{FF2B5EF4-FFF2-40B4-BE49-F238E27FC236}">
                <a16:creationId xmlns:a16="http://schemas.microsoft.com/office/drawing/2014/main" id="{7385ED8E-0418-EBA8-BDD9-81665B0FC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r="1575"/>
          <a:stretch>
            <a:fillRect/>
          </a:stretch>
        </p:blipFill>
        <p:spPr bwMode="auto">
          <a:xfrm>
            <a:off x="-15875" y="673100"/>
            <a:ext cx="913606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774">
            <a:extLst>
              <a:ext uri="{FF2B5EF4-FFF2-40B4-BE49-F238E27FC236}">
                <a16:creationId xmlns:a16="http://schemas.microsoft.com/office/drawing/2014/main" id="{2ECEC46C-175A-6FFB-20C1-2D6D9CCF6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chemeClr val="tx2"/>
                </a:solidFill>
                <a:latin typeface="Calibri" panose="020F0502020204030204" pitchFamily="34" charset="0"/>
              </a:rPr>
              <a:t>Kdy vznikla eukaryota</a:t>
            </a:r>
          </a:p>
        </p:txBody>
      </p:sp>
      <p:sp>
        <p:nvSpPr>
          <p:cNvPr id="27653" name="Text Box 776">
            <a:extLst>
              <a:ext uri="{FF2B5EF4-FFF2-40B4-BE49-F238E27FC236}">
                <a16:creationId xmlns:a16="http://schemas.microsoft.com/office/drawing/2014/main" id="{87B2650C-8F6F-403C-F16C-A31D7E6A2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900" y="2214563"/>
            <a:ext cx="1339850" cy="584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Nárůst O2 v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atmosféře</a:t>
            </a:r>
          </a:p>
        </p:txBody>
      </p:sp>
      <p:sp>
        <p:nvSpPr>
          <p:cNvPr id="27654" name="Line 779">
            <a:extLst>
              <a:ext uri="{FF2B5EF4-FFF2-40B4-BE49-F238E27FC236}">
                <a16:creationId xmlns:a16="http://schemas.microsoft.com/office/drawing/2014/main" id="{75155451-698E-3C8B-4863-14EC7653D851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1752600"/>
            <a:ext cx="0" cy="45720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5" name="Line 790">
            <a:extLst>
              <a:ext uri="{FF2B5EF4-FFF2-40B4-BE49-F238E27FC236}">
                <a16:creationId xmlns:a16="http://schemas.microsoft.com/office/drawing/2014/main" id="{6AD5505F-7677-6AA0-5DBF-C954D73BE33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828800"/>
            <a:ext cx="0" cy="38100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6" name="Text Box 791">
            <a:extLst>
              <a:ext uri="{FF2B5EF4-FFF2-40B4-BE49-F238E27FC236}">
                <a16:creationId xmlns:a16="http://schemas.microsoft.com/office/drawing/2014/main" id="{40D35793-2FA0-960C-30DF-BAFDD0CD1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09800"/>
            <a:ext cx="1277938" cy="33813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Vznik života</a:t>
            </a:r>
          </a:p>
        </p:txBody>
      </p:sp>
      <p:sp>
        <p:nvSpPr>
          <p:cNvPr id="27657" name="Text Box 803">
            <a:extLst>
              <a:ext uri="{FF2B5EF4-FFF2-40B4-BE49-F238E27FC236}">
                <a16:creationId xmlns:a16="http://schemas.microsoft.com/office/drawing/2014/main" id="{2BA520B8-8851-1E94-9056-C97F76CD2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000375"/>
            <a:ext cx="1371600" cy="3381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Bilateria</a:t>
            </a:r>
          </a:p>
        </p:txBody>
      </p:sp>
      <p:sp>
        <p:nvSpPr>
          <p:cNvPr id="27658" name="Line 808">
            <a:extLst>
              <a:ext uri="{FF2B5EF4-FFF2-40B4-BE49-F238E27FC236}">
                <a16:creationId xmlns:a16="http://schemas.microsoft.com/office/drawing/2014/main" id="{4EC053EE-864E-A5BF-D7BB-8680DC64A5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67625" y="1828800"/>
            <a:ext cx="28575" cy="2824163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9" name="Line 810">
            <a:extLst>
              <a:ext uri="{FF2B5EF4-FFF2-40B4-BE49-F238E27FC236}">
                <a16:creationId xmlns:a16="http://schemas.microsoft.com/office/drawing/2014/main" id="{E2771139-0106-E63B-F8C5-2846210CCA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3900" y="1739900"/>
            <a:ext cx="46038" cy="474663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0" name="Line 813">
            <a:extLst>
              <a:ext uri="{FF2B5EF4-FFF2-40B4-BE49-F238E27FC236}">
                <a16:creationId xmlns:a16="http://schemas.microsoft.com/office/drawing/2014/main" id="{6A167356-AE3C-4F1C-068E-DE297604D2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1828800"/>
            <a:ext cx="0" cy="144780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61" name="Obousměrná vodorovná šipka 34">
            <a:extLst>
              <a:ext uri="{FF2B5EF4-FFF2-40B4-BE49-F238E27FC236}">
                <a16:creationId xmlns:a16="http://schemas.microsoft.com/office/drawing/2014/main" id="{3B3BAC7B-F831-4D43-C91C-413CAD08B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75" y="2071688"/>
            <a:ext cx="2500313" cy="1000125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Canfieldův oceán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40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sz="1400">
                <a:latin typeface="Arial" panose="020B0604020202020204" pitchFamily="34" charset="0"/>
                <a:cs typeface="Arial" panose="020B0604020202020204" pitchFamily="34" charset="0"/>
              </a:rPr>
              <a:t>noxick</a:t>
            </a:r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ý a sulfidický</a:t>
            </a:r>
          </a:p>
        </p:txBody>
      </p:sp>
      <p:cxnSp>
        <p:nvCxnSpPr>
          <p:cNvPr id="27662" name="Přímá spojovací šipka 36">
            <a:extLst>
              <a:ext uri="{FF2B5EF4-FFF2-40B4-BE49-F238E27FC236}">
                <a16:creationId xmlns:a16="http://schemas.microsoft.com/office/drawing/2014/main" id="{6F48B7E2-CD53-7441-2B95-5F6215F25B84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644606" y="2070894"/>
            <a:ext cx="428625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7663" name="Skupina 35">
            <a:extLst>
              <a:ext uri="{FF2B5EF4-FFF2-40B4-BE49-F238E27FC236}">
                <a16:creationId xmlns:a16="http://schemas.microsoft.com/office/drawing/2014/main" id="{20F54676-D2CB-0A6C-2B56-2B962632D6B3}"/>
              </a:ext>
            </a:extLst>
          </p:cNvPr>
          <p:cNvGrpSpPr>
            <a:grpSpLocks/>
          </p:cNvGrpSpPr>
          <p:nvPr/>
        </p:nvGrpSpPr>
        <p:grpSpPr bwMode="auto">
          <a:xfrm>
            <a:off x="6072188" y="4414838"/>
            <a:ext cx="2017712" cy="1711325"/>
            <a:chOff x="7115175" y="6970752"/>
            <a:chExt cx="2017713" cy="1021232"/>
          </a:xfrm>
        </p:grpSpPr>
        <p:sp>
          <p:nvSpPr>
            <p:cNvPr id="27667" name="Text Box 804">
              <a:extLst>
                <a:ext uri="{FF2B5EF4-FFF2-40B4-BE49-F238E27FC236}">
                  <a16:creationId xmlns:a16="http://schemas.microsoft.com/office/drawing/2014/main" id="{32D5796E-FAAC-53D3-E7A2-C2EE9EB6C9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12743" y="7275544"/>
              <a:ext cx="1624164" cy="7164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latin typeface="Arial" panose="020B0604020202020204" pitchFamily="34" charset="0"/>
                </a:rPr>
                <a:t>Zalednění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latin typeface="Arial" panose="020B0604020202020204" pitchFamily="34" charset="0"/>
                </a:rPr>
                <a:t>„Snowball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latin typeface="Arial" panose="020B0604020202020204" pitchFamily="34" charset="0"/>
                </a:rPr>
                <a:t>Earth“</a:t>
              </a:r>
            </a:p>
          </p:txBody>
        </p:sp>
        <p:sp>
          <p:nvSpPr>
            <p:cNvPr id="27668" name="Freeform 805">
              <a:extLst>
                <a:ext uri="{FF2B5EF4-FFF2-40B4-BE49-F238E27FC236}">
                  <a16:creationId xmlns:a16="http://schemas.microsoft.com/office/drawing/2014/main" id="{20C08BD6-D038-31A2-B187-539A99D14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5175" y="6970752"/>
              <a:ext cx="2017713" cy="635000"/>
            </a:xfrm>
            <a:custGeom>
              <a:avLst/>
              <a:gdLst>
                <a:gd name="T0" fmla="*/ 2147483646 w 1271"/>
                <a:gd name="T1" fmla="*/ 2147483646 h 400"/>
                <a:gd name="T2" fmla="*/ 2147483646 w 1271"/>
                <a:gd name="T3" fmla="*/ 2147483646 h 400"/>
                <a:gd name="T4" fmla="*/ 2147483646 w 1271"/>
                <a:gd name="T5" fmla="*/ 2147483646 h 400"/>
                <a:gd name="T6" fmla="*/ 2147483646 w 1271"/>
                <a:gd name="T7" fmla="*/ 2147483646 h 400"/>
                <a:gd name="T8" fmla="*/ 2147483646 w 1271"/>
                <a:gd name="T9" fmla="*/ 2147483646 h 400"/>
                <a:gd name="T10" fmla="*/ 2147483646 w 1271"/>
                <a:gd name="T11" fmla="*/ 2147483646 h 400"/>
                <a:gd name="T12" fmla="*/ 2147483646 w 1271"/>
                <a:gd name="T13" fmla="*/ 2147483646 h 400"/>
                <a:gd name="T14" fmla="*/ 2147483646 w 1271"/>
                <a:gd name="T15" fmla="*/ 2147483646 h 400"/>
                <a:gd name="T16" fmla="*/ 2147483646 w 1271"/>
                <a:gd name="T17" fmla="*/ 2147483646 h 400"/>
                <a:gd name="T18" fmla="*/ 2147483646 w 1271"/>
                <a:gd name="T19" fmla="*/ 2147483646 h 400"/>
                <a:gd name="T20" fmla="*/ 2147483646 w 1271"/>
                <a:gd name="T21" fmla="*/ 2147483646 h 400"/>
                <a:gd name="T22" fmla="*/ 2147483646 w 1271"/>
                <a:gd name="T23" fmla="*/ 2147483646 h 400"/>
                <a:gd name="T24" fmla="*/ 2147483646 w 1271"/>
                <a:gd name="T25" fmla="*/ 2147483646 h 400"/>
                <a:gd name="T26" fmla="*/ 2147483646 w 1271"/>
                <a:gd name="T27" fmla="*/ 2147483646 h 400"/>
                <a:gd name="T28" fmla="*/ 2147483646 w 1271"/>
                <a:gd name="T29" fmla="*/ 2147483646 h 400"/>
                <a:gd name="T30" fmla="*/ 2147483646 w 1271"/>
                <a:gd name="T31" fmla="*/ 2147483646 h 400"/>
                <a:gd name="T32" fmla="*/ 2147483646 w 1271"/>
                <a:gd name="T33" fmla="*/ 2147483646 h 400"/>
                <a:gd name="T34" fmla="*/ 2147483646 w 1271"/>
                <a:gd name="T35" fmla="*/ 2147483646 h 400"/>
                <a:gd name="T36" fmla="*/ 2147483646 w 1271"/>
                <a:gd name="T37" fmla="*/ 2147483646 h 400"/>
                <a:gd name="T38" fmla="*/ 2147483646 w 1271"/>
                <a:gd name="T39" fmla="*/ 2147483646 h 400"/>
                <a:gd name="T40" fmla="*/ 2147483646 w 1271"/>
                <a:gd name="T41" fmla="*/ 2147483646 h 400"/>
                <a:gd name="T42" fmla="*/ 2147483646 w 1271"/>
                <a:gd name="T43" fmla="*/ 2147483646 h 400"/>
                <a:gd name="T44" fmla="*/ 2147483646 w 1271"/>
                <a:gd name="T45" fmla="*/ 0 h 400"/>
                <a:gd name="T46" fmla="*/ 2147483646 w 1271"/>
                <a:gd name="T47" fmla="*/ 2147483646 h 400"/>
                <a:gd name="T48" fmla="*/ 2147483646 w 1271"/>
                <a:gd name="T49" fmla="*/ 2147483646 h 400"/>
                <a:gd name="T50" fmla="*/ 2147483646 w 1271"/>
                <a:gd name="T51" fmla="*/ 2147483646 h 400"/>
                <a:gd name="T52" fmla="*/ 2147483646 w 1271"/>
                <a:gd name="T53" fmla="*/ 2147483646 h 400"/>
                <a:gd name="T54" fmla="*/ 2147483646 w 1271"/>
                <a:gd name="T55" fmla="*/ 2147483646 h 400"/>
                <a:gd name="T56" fmla="*/ 2147483646 w 1271"/>
                <a:gd name="T57" fmla="*/ 2147483646 h 400"/>
                <a:gd name="T58" fmla="*/ 2147483646 w 1271"/>
                <a:gd name="T59" fmla="*/ 2147483646 h 400"/>
                <a:gd name="T60" fmla="*/ 2147483646 w 1271"/>
                <a:gd name="T61" fmla="*/ 2147483646 h 400"/>
                <a:gd name="T62" fmla="*/ 2147483646 w 1271"/>
                <a:gd name="T63" fmla="*/ 2147483646 h 400"/>
                <a:gd name="T64" fmla="*/ 2147483646 w 1271"/>
                <a:gd name="T65" fmla="*/ 2147483646 h 400"/>
                <a:gd name="T66" fmla="*/ 2147483646 w 1271"/>
                <a:gd name="T67" fmla="*/ 2147483646 h 400"/>
                <a:gd name="T68" fmla="*/ 2147483646 w 1271"/>
                <a:gd name="T69" fmla="*/ 2147483646 h 400"/>
                <a:gd name="T70" fmla="*/ 2147483646 w 1271"/>
                <a:gd name="T71" fmla="*/ 2147483646 h 400"/>
                <a:gd name="T72" fmla="*/ 2147483646 w 1271"/>
                <a:gd name="T73" fmla="*/ 2147483646 h 400"/>
                <a:gd name="T74" fmla="*/ 2147483646 w 1271"/>
                <a:gd name="T75" fmla="*/ 2147483646 h 400"/>
                <a:gd name="T76" fmla="*/ 2147483646 w 1271"/>
                <a:gd name="T77" fmla="*/ 2147483646 h 400"/>
                <a:gd name="T78" fmla="*/ 2147483646 w 1271"/>
                <a:gd name="T79" fmla="*/ 2147483646 h 400"/>
                <a:gd name="T80" fmla="*/ 2147483646 w 1271"/>
                <a:gd name="T81" fmla="*/ 2147483646 h 400"/>
                <a:gd name="T82" fmla="*/ 2147483646 w 1271"/>
                <a:gd name="T83" fmla="*/ 2147483646 h 400"/>
                <a:gd name="T84" fmla="*/ 2147483646 w 1271"/>
                <a:gd name="T85" fmla="*/ 2147483646 h 400"/>
                <a:gd name="T86" fmla="*/ 2147483646 w 1271"/>
                <a:gd name="T87" fmla="*/ 2147483646 h 400"/>
                <a:gd name="T88" fmla="*/ 2147483646 w 1271"/>
                <a:gd name="T89" fmla="*/ 2147483646 h 400"/>
                <a:gd name="T90" fmla="*/ 2147483646 w 1271"/>
                <a:gd name="T91" fmla="*/ 2147483646 h 400"/>
                <a:gd name="T92" fmla="*/ 2147483646 w 1271"/>
                <a:gd name="T93" fmla="*/ 2147483646 h 400"/>
                <a:gd name="T94" fmla="*/ 2147483646 w 1271"/>
                <a:gd name="T95" fmla="*/ 2147483646 h 400"/>
                <a:gd name="T96" fmla="*/ 2147483646 w 1271"/>
                <a:gd name="T97" fmla="*/ 2147483646 h 400"/>
                <a:gd name="T98" fmla="*/ 2147483646 w 1271"/>
                <a:gd name="T99" fmla="*/ 2147483646 h 400"/>
                <a:gd name="T100" fmla="*/ 2147483646 w 1271"/>
                <a:gd name="T101" fmla="*/ 2147483646 h 400"/>
                <a:gd name="T102" fmla="*/ 2147483646 w 1271"/>
                <a:gd name="T103" fmla="*/ 2147483646 h 400"/>
                <a:gd name="T104" fmla="*/ 2147483646 w 1271"/>
                <a:gd name="T105" fmla="*/ 2147483646 h 400"/>
                <a:gd name="T106" fmla="*/ 2147483646 w 1271"/>
                <a:gd name="T107" fmla="*/ 2147483646 h 400"/>
                <a:gd name="T108" fmla="*/ 2147483646 w 1271"/>
                <a:gd name="T109" fmla="*/ 2147483646 h 400"/>
                <a:gd name="T110" fmla="*/ 2147483646 w 1271"/>
                <a:gd name="T111" fmla="*/ 2147483646 h 400"/>
                <a:gd name="T112" fmla="*/ 2147483646 w 1271"/>
                <a:gd name="T113" fmla="*/ 2147483646 h 400"/>
                <a:gd name="T114" fmla="*/ 2147483646 w 1271"/>
                <a:gd name="T115" fmla="*/ 2147483646 h 400"/>
                <a:gd name="T116" fmla="*/ 2147483646 w 1271"/>
                <a:gd name="T117" fmla="*/ 2147483646 h 400"/>
                <a:gd name="T118" fmla="*/ 2147483646 w 1271"/>
                <a:gd name="T119" fmla="*/ 2147483646 h 400"/>
                <a:gd name="T120" fmla="*/ 2147483646 w 1271"/>
                <a:gd name="T121" fmla="*/ 2147483646 h 400"/>
                <a:gd name="T122" fmla="*/ 2147483646 w 1271"/>
                <a:gd name="T123" fmla="*/ 2147483646 h 400"/>
                <a:gd name="T124" fmla="*/ 2147483646 w 1271"/>
                <a:gd name="T125" fmla="*/ 2147483646 h 4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71"/>
                <a:gd name="T190" fmla="*/ 0 h 400"/>
                <a:gd name="T191" fmla="*/ 1271 w 1271"/>
                <a:gd name="T192" fmla="*/ 400 h 40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71" h="400">
                  <a:moveTo>
                    <a:pt x="46" y="144"/>
                  </a:moveTo>
                  <a:cubicBezTo>
                    <a:pt x="70" y="120"/>
                    <a:pt x="83" y="104"/>
                    <a:pt x="94" y="72"/>
                  </a:cubicBezTo>
                  <a:cubicBezTo>
                    <a:pt x="120" y="112"/>
                    <a:pt x="104" y="141"/>
                    <a:pt x="134" y="96"/>
                  </a:cubicBezTo>
                  <a:cubicBezTo>
                    <a:pt x="169" y="108"/>
                    <a:pt x="178" y="103"/>
                    <a:pt x="198" y="72"/>
                  </a:cubicBezTo>
                  <a:cubicBezTo>
                    <a:pt x="203" y="80"/>
                    <a:pt x="222" y="115"/>
                    <a:pt x="238" y="112"/>
                  </a:cubicBezTo>
                  <a:cubicBezTo>
                    <a:pt x="247" y="110"/>
                    <a:pt x="249" y="96"/>
                    <a:pt x="254" y="88"/>
                  </a:cubicBezTo>
                  <a:cubicBezTo>
                    <a:pt x="257" y="72"/>
                    <a:pt x="254" y="54"/>
                    <a:pt x="262" y="40"/>
                  </a:cubicBezTo>
                  <a:cubicBezTo>
                    <a:pt x="266" y="33"/>
                    <a:pt x="279" y="27"/>
                    <a:pt x="286" y="32"/>
                  </a:cubicBezTo>
                  <a:cubicBezTo>
                    <a:pt x="291" y="35"/>
                    <a:pt x="305" y="114"/>
                    <a:pt x="310" y="128"/>
                  </a:cubicBezTo>
                  <a:cubicBezTo>
                    <a:pt x="315" y="126"/>
                    <a:pt x="361" y="104"/>
                    <a:pt x="366" y="96"/>
                  </a:cubicBezTo>
                  <a:cubicBezTo>
                    <a:pt x="375" y="82"/>
                    <a:pt x="377" y="64"/>
                    <a:pt x="382" y="48"/>
                  </a:cubicBezTo>
                  <a:cubicBezTo>
                    <a:pt x="385" y="39"/>
                    <a:pt x="393" y="32"/>
                    <a:pt x="398" y="24"/>
                  </a:cubicBezTo>
                  <a:cubicBezTo>
                    <a:pt x="419" y="56"/>
                    <a:pt x="417" y="88"/>
                    <a:pt x="438" y="120"/>
                  </a:cubicBezTo>
                  <a:cubicBezTo>
                    <a:pt x="475" y="65"/>
                    <a:pt x="459" y="126"/>
                    <a:pt x="470" y="160"/>
                  </a:cubicBezTo>
                  <a:cubicBezTo>
                    <a:pt x="478" y="155"/>
                    <a:pt x="489" y="152"/>
                    <a:pt x="494" y="144"/>
                  </a:cubicBezTo>
                  <a:cubicBezTo>
                    <a:pt x="503" y="130"/>
                    <a:pt x="510" y="96"/>
                    <a:pt x="510" y="96"/>
                  </a:cubicBezTo>
                  <a:cubicBezTo>
                    <a:pt x="554" y="140"/>
                    <a:pt x="525" y="112"/>
                    <a:pt x="574" y="80"/>
                  </a:cubicBezTo>
                  <a:cubicBezTo>
                    <a:pt x="585" y="48"/>
                    <a:pt x="598" y="35"/>
                    <a:pt x="630" y="24"/>
                  </a:cubicBezTo>
                  <a:cubicBezTo>
                    <a:pt x="665" y="47"/>
                    <a:pt x="657" y="58"/>
                    <a:pt x="670" y="96"/>
                  </a:cubicBezTo>
                  <a:cubicBezTo>
                    <a:pt x="678" y="88"/>
                    <a:pt x="688" y="82"/>
                    <a:pt x="694" y="72"/>
                  </a:cubicBezTo>
                  <a:cubicBezTo>
                    <a:pt x="714" y="38"/>
                    <a:pt x="685" y="23"/>
                    <a:pt x="726" y="64"/>
                  </a:cubicBezTo>
                  <a:cubicBezTo>
                    <a:pt x="745" y="120"/>
                    <a:pt x="726" y="117"/>
                    <a:pt x="766" y="104"/>
                  </a:cubicBezTo>
                  <a:cubicBezTo>
                    <a:pt x="778" y="68"/>
                    <a:pt x="785" y="31"/>
                    <a:pt x="806" y="0"/>
                  </a:cubicBezTo>
                  <a:cubicBezTo>
                    <a:pt x="845" y="78"/>
                    <a:pt x="859" y="158"/>
                    <a:pt x="886" y="240"/>
                  </a:cubicBezTo>
                  <a:cubicBezTo>
                    <a:pt x="892" y="218"/>
                    <a:pt x="906" y="198"/>
                    <a:pt x="910" y="176"/>
                  </a:cubicBezTo>
                  <a:cubicBezTo>
                    <a:pt x="921" y="117"/>
                    <a:pt x="916" y="78"/>
                    <a:pt x="934" y="24"/>
                  </a:cubicBezTo>
                  <a:cubicBezTo>
                    <a:pt x="960" y="63"/>
                    <a:pt x="967" y="108"/>
                    <a:pt x="982" y="152"/>
                  </a:cubicBezTo>
                  <a:cubicBezTo>
                    <a:pt x="1004" y="119"/>
                    <a:pt x="1002" y="85"/>
                    <a:pt x="1014" y="48"/>
                  </a:cubicBezTo>
                  <a:cubicBezTo>
                    <a:pt x="1052" y="105"/>
                    <a:pt x="1032" y="82"/>
                    <a:pt x="1070" y="120"/>
                  </a:cubicBezTo>
                  <a:cubicBezTo>
                    <a:pt x="1072" y="126"/>
                    <a:pt x="1084" y="168"/>
                    <a:pt x="1094" y="168"/>
                  </a:cubicBezTo>
                  <a:cubicBezTo>
                    <a:pt x="1104" y="168"/>
                    <a:pt x="1105" y="152"/>
                    <a:pt x="1110" y="144"/>
                  </a:cubicBezTo>
                  <a:cubicBezTo>
                    <a:pt x="1113" y="128"/>
                    <a:pt x="1108" y="109"/>
                    <a:pt x="1118" y="96"/>
                  </a:cubicBezTo>
                  <a:cubicBezTo>
                    <a:pt x="1123" y="89"/>
                    <a:pt x="1134" y="104"/>
                    <a:pt x="1142" y="104"/>
                  </a:cubicBezTo>
                  <a:cubicBezTo>
                    <a:pt x="1169" y="104"/>
                    <a:pt x="1195" y="99"/>
                    <a:pt x="1222" y="96"/>
                  </a:cubicBezTo>
                  <a:cubicBezTo>
                    <a:pt x="1271" y="112"/>
                    <a:pt x="1252" y="155"/>
                    <a:pt x="1246" y="200"/>
                  </a:cubicBezTo>
                  <a:cubicBezTo>
                    <a:pt x="1249" y="227"/>
                    <a:pt x="1260" y="254"/>
                    <a:pt x="1254" y="280"/>
                  </a:cubicBezTo>
                  <a:cubicBezTo>
                    <a:pt x="1250" y="296"/>
                    <a:pt x="1254" y="237"/>
                    <a:pt x="1238" y="232"/>
                  </a:cubicBezTo>
                  <a:cubicBezTo>
                    <a:pt x="1222" y="227"/>
                    <a:pt x="1190" y="216"/>
                    <a:pt x="1190" y="216"/>
                  </a:cubicBezTo>
                  <a:cubicBezTo>
                    <a:pt x="1185" y="208"/>
                    <a:pt x="1166" y="173"/>
                    <a:pt x="1150" y="176"/>
                  </a:cubicBezTo>
                  <a:cubicBezTo>
                    <a:pt x="1141" y="178"/>
                    <a:pt x="1142" y="194"/>
                    <a:pt x="1134" y="200"/>
                  </a:cubicBezTo>
                  <a:cubicBezTo>
                    <a:pt x="1127" y="205"/>
                    <a:pt x="1118" y="205"/>
                    <a:pt x="1110" y="208"/>
                  </a:cubicBezTo>
                  <a:cubicBezTo>
                    <a:pt x="1093" y="182"/>
                    <a:pt x="1095" y="169"/>
                    <a:pt x="1054" y="192"/>
                  </a:cubicBezTo>
                  <a:cubicBezTo>
                    <a:pt x="1046" y="197"/>
                    <a:pt x="1047" y="212"/>
                    <a:pt x="1038" y="216"/>
                  </a:cubicBezTo>
                  <a:cubicBezTo>
                    <a:pt x="1021" y="224"/>
                    <a:pt x="1001" y="221"/>
                    <a:pt x="982" y="224"/>
                  </a:cubicBezTo>
                  <a:cubicBezTo>
                    <a:pt x="937" y="216"/>
                    <a:pt x="891" y="218"/>
                    <a:pt x="846" y="208"/>
                  </a:cubicBezTo>
                  <a:cubicBezTo>
                    <a:pt x="829" y="204"/>
                    <a:pt x="815" y="190"/>
                    <a:pt x="798" y="184"/>
                  </a:cubicBezTo>
                  <a:cubicBezTo>
                    <a:pt x="753" y="195"/>
                    <a:pt x="757" y="218"/>
                    <a:pt x="718" y="192"/>
                  </a:cubicBezTo>
                  <a:cubicBezTo>
                    <a:pt x="695" y="157"/>
                    <a:pt x="686" y="158"/>
                    <a:pt x="646" y="168"/>
                  </a:cubicBezTo>
                  <a:cubicBezTo>
                    <a:pt x="586" y="208"/>
                    <a:pt x="505" y="189"/>
                    <a:pt x="438" y="184"/>
                  </a:cubicBezTo>
                  <a:cubicBezTo>
                    <a:pt x="397" y="192"/>
                    <a:pt x="375" y="184"/>
                    <a:pt x="334" y="192"/>
                  </a:cubicBezTo>
                  <a:cubicBezTo>
                    <a:pt x="302" y="184"/>
                    <a:pt x="286" y="173"/>
                    <a:pt x="254" y="184"/>
                  </a:cubicBezTo>
                  <a:cubicBezTo>
                    <a:pt x="246" y="192"/>
                    <a:pt x="234" y="197"/>
                    <a:pt x="230" y="208"/>
                  </a:cubicBezTo>
                  <a:cubicBezTo>
                    <a:pt x="213" y="256"/>
                    <a:pt x="232" y="302"/>
                    <a:pt x="214" y="248"/>
                  </a:cubicBezTo>
                  <a:cubicBezTo>
                    <a:pt x="163" y="261"/>
                    <a:pt x="187" y="273"/>
                    <a:pt x="142" y="288"/>
                  </a:cubicBezTo>
                  <a:cubicBezTo>
                    <a:pt x="137" y="299"/>
                    <a:pt x="130" y="309"/>
                    <a:pt x="126" y="320"/>
                  </a:cubicBezTo>
                  <a:cubicBezTo>
                    <a:pt x="119" y="341"/>
                    <a:pt x="126" y="368"/>
                    <a:pt x="110" y="384"/>
                  </a:cubicBezTo>
                  <a:cubicBezTo>
                    <a:pt x="100" y="394"/>
                    <a:pt x="105" y="357"/>
                    <a:pt x="102" y="344"/>
                  </a:cubicBezTo>
                  <a:cubicBezTo>
                    <a:pt x="97" y="325"/>
                    <a:pt x="91" y="307"/>
                    <a:pt x="86" y="288"/>
                  </a:cubicBezTo>
                  <a:cubicBezTo>
                    <a:pt x="39" y="312"/>
                    <a:pt x="58" y="293"/>
                    <a:pt x="38" y="352"/>
                  </a:cubicBezTo>
                  <a:cubicBezTo>
                    <a:pt x="33" y="368"/>
                    <a:pt x="22" y="400"/>
                    <a:pt x="22" y="400"/>
                  </a:cubicBezTo>
                  <a:cubicBezTo>
                    <a:pt x="0" y="335"/>
                    <a:pt x="35" y="296"/>
                    <a:pt x="54" y="240"/>
                  </a:cubicBezTo>
                  <a:cubicBezTo>
                    <a:pt x="51" y="227"/>
                    <a:pt x="45" y="214"/>
                    <a:pt x="46" y="200"/>
                  </a:cubicBezTo>
                  <a:cubicBezTo>
                    <a:pt x="51" y="140"/>
                    <a:pt x="81" y="162"/>
                    <a:pt x="46" y="144"/>
                  </a:cubicBez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27664" name="Picture 2">
            <a:extLst>
              <a:ext uri="{FF2B5EF4-FFF2-40B4-BE49-F238E27FC236}">
                <a16:creationId xmlns:a16="http://schemas.microsoft.com/office/drawing/2014/main" id="{8BDBC204-9965-0F0A-6483-728A44E56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250"/>
            <a:ext cx="5357813" cy="384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6" name="Rectangle 2">
            <a:extLst>
              <a:ext uri="{FF2B5EF4-FFF2-40B4-BE49-F238E27FC236}">
                <a16:creationId xmlns:a16="http://schemas.microsoft.com/office/drawing/2014/main" id="{310E90D1-6A5A-7DD6-C0E7-F09932ECF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Kdy vznikla eukaryota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776">
            <a:extLst>
              <a:ext uri="{FF2B5EF4-FFF2-40B4-BE49-F238E27FC236}">
                <a16:creationId xmlns:a16="http://schemas.microsoft.com/office/drawing/2014/main" id="{AC3D3942-7EAD-82C0-6EF0-BA3795484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2286000"/>
            <a:ext cx="1339850" cy="584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Nárůst O2 v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600">
                <a:latin typeface="Arial" panose="020B0604020202020204" pitchFamily="34" charset="0"/>
              </a:rPr>
              <a:t>oce</a:t>
            </a:r>
            <a:r>
              <a:rPr lang="cs-CZ" altLang="cs-CZ" sz="1600">
                <a:latin typeface="Arial" panose="020B0604020202020204" pitchFamily="34" charset="0"/>
              </a:rPr>
              <a:t>ánech</a:t>
            </a:r>
          </a:p>
        </p:txBody>
      </p:sp>
      <p:pic>
        <p:nvPicPr>
          <p:cNvPr id="28675" name="Picture 773" descr="a1b8b9613fe21dd2a152576b866a72bd">
            <a:extLst>
              <a:ext uri="{FF2B5EF4-FFF2-40B4-BE49-F238E27FC236}">
                <a16:creationId xmlns:a16="http://schemas.microsoft.com/office/drawing/2014/main" id="{3288107A-B7AC-8E25-A3CD-BC40D743F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r="1575"/>
          <a:stretch>
            <a:fillRect/>
          </a:stretch>
        </p:blipFill>
        <p:spPr bwMode="auto">
          <a:xfrm>
            <a:off x="-15875" y="673100"/>
            <a:ext cx="913606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774">
            <a:extLst>
              <a:ext uri="{FF2B5EF4-FFF2-40B4-BE49-F238E27FC236}">
                <a16:creationId xmlns:a16="http://schemas.microsoft.com/office/drawing/2014/main" id="{CCF0C27F-5132-BACC-A77F-393EA97D4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chemeClr val="tx2"/>
                </a:solidFill>
                <a:latin typeface="Calibri" panose="020F0502020204030204" pitchFamily="34" charset="0"/>
              </a:rPr>
              <a:t>Kdy vznikla eukaryota</a:t>
            </a:r>
          </a:p>
        </p:txBody>
      </p:sp>
      <p:sp>
        <p:nvSpPr>
          <p:cNvPr id="28677" name="Line 779">
            <a:extLst>
              <a:ext uri="{FF2B5EF4-FFF2-40B4-BE49-F238E27FC236}">
                <a16:creationId xmlns:a16="http://schemas.microsoft.com/office/drawing/2014/main" id="{6DFC67E2-EED6-AB59-AF52-F824F16EA7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1752600"/>
            <a:ext cx="0" cy="45720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78" name="Line 790">
            <a:extLst>
              <a:ext uri="{FF2B5EF4-FFF2-40B4-BE49-F238E27FC236}">
                <a16:creationId xmlns:a16="http://schemas.microsoft.com/office/drawing/2014/main" id="{03AFA94F-8F9F-098A-B0DC-51A674DA2B3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1828800"/>
            <a:ext cx="0" cy="38100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79" name="Text Box 791">
            <a:extLst>
              <a:ext uri="{FF2B5EF4-FFF2-40B4-BE49-F238E27FC236}">
                <a16:creationId xmlns:a16="http://schemas.microsoft.com/office/drawing/2014/main" id="{46082A89-6E1C-C225-C81D-88B24D300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09800"/>
            <a:ext cx="1277938" cy="33813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Vznik života</a:t>
            </a:r>
          </a:p>
        </p:txBody>
      </p:sp>
      <p:sp>
        <p:nvSpPr>
          <p:cNvPr id="28680" name="Text Box 803">
            <a:extLst>
              <a:ext uri="{FF2B5EF4-FFF2-40B4-BE49-F238E27FC236}">
                <a16:creationId xmlns:a16="http://schemas.microsoft.com/office/drawing/2014/main" id="{1031F4A9-90C9-C1B4-4C42-FE2D211AC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000375"/>
            <a:ext cx="1371600" cy="3381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Bilateria</a:t>
            </a:r>
          </a:p>
        </p:txBody>
      </p:sp>
      <p:sp>
        <p:nvSpPr>
          <p:cNvPr id="28681" name="Line 810">
            <a:extLst>
              <a:ext uri="{FF2B5EF4-FFF2-40B4-BE49-F238E27FC236}">
                <a16:creationId xmlns:a16="http://schemas.microsoft.com/office/drawing/2014/main" id="{A6351DAA-E8DC-6943-2C1E-28229F62B54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3900" y="1739900"/>
            <a:ext cx="46038" cy="474663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2" name="Line 813">
            <a:extLst>
              <a:ext uri="{FF2B5EF4-FFF2-40B4-BE49-F238E27FC236}">
                <a16:creationId xmlns:a16="http://schemas.microsoft.com/office/drawing/2014/main" id="{0DAB32BE-DDE8-8AF5-3B5B-495C307CA50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4800" y="1828800"/>
            <a:ext cx="0" cy="144780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28683" name="Přímá spojovací šipka 36">
            <a:extLst>
              <a:ext uri="{FF2B5EF4-FFF2-40B4-BE49-F238E27FC236}">
                <a16:creationId xmlns:a16="http://schemas.microsoft.com/office/drawing/2014/main" id="{F7C22F9B-145F-A955-27DB-42039841791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644606" y="2070894"/>
            <a:ext cx="428625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8684" name="Skupina 35">
            <a:extLst>
              <a:ext uri="{FF2B5EF4-FFF2-40B4-BE49-F238E27FC236}">
                <a16:creationId xmlns:a16="http://schemas.microsoft.com/office/drawing/2014/main" id="{24FC14BD-3244-49B9-CD22-D532322D7DB4}"/>
              </a:ext>
            </a:extLst>
          </p:cNvPr>
          <p:cNvGrpSpPr>
            <a:grpSpLocks/>
          </p:cNvGrpSpPr>
          <p:nvPr/>
        </p:nvGrpSpPr>
        <p:grpSpPr bwMode="auto">
          <a:xfrm>
            <a:off x="6072188" y="4414838"/>
            <a:ext cx="2017712" cy="958850"/>
            <a:chOff x="7115175" y="6970752"/>
            <a:chExt cx="2017713" cy="958842"/>
          </a:xfrm>
        </p:grpSpPr>
        <p:sp>
          <p:nvSpPr>
            <p:cNvPr id="28696" name="Text Box 804">
              <a:extLst>
                <a:ext uri="{FF2B5EF4-FFF2-40B4-BE49-F238E27FC236}">
                  <a16:creationId xmlns:a16="http://schemas.microsoft.com/office/drawing/2014/main" id="{1A82A99E-573C-7D87-77D6-3039F901AA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81850" y="7275544"/>
              <a:ext cx="1885950" cy="6540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latin typeface="Arial" panose="020B0604020202020204" pitchFamily="34" charset="0"/>
                </a:rPr>
                <a:t>Zalednění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latin typeface="Arial" panose="020B0604020202020204" pitchFamily="34" charset="0"/>
                </a:rPr>
                <a:t>„Snowball Earth“</a:t>
              </a:r>
            </a:p>
          </p:txBody>
        </p:sp>
        <p:sp>
          <p:nvSpPr>
            <p:cNvPr id="28697" name="Freeform 805">
              <a:extLst>
                <a:ext uri="{FF2B5EF4-FFF2-40B4-BE49-F238E27FC236}">
                  <a16:creationId xmlns:a16="http://schemas.microsoft.com/office/drawing/2014/main" id="{E58308EE-9631-E1A7-9744-86AD4DE0B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5175" y="6970752"/>
              <a:ext cx="2017713" cy="635000"/>
            </a:xfrm>
            <a:custGeom>
              <a:avLst/>
              <a:gdLst>
                <a:gd name="T0" fmla="*/ 2147483646 w 1271"/>
                <a:gd name="T1" fmla="*/ 2147483646 h 400"/>
                <a:gd name="T2" fmla="*/ 2147483646 w 1271"/>
                <a:gd name="T3" fmla="*/ 2147483646 h 400"/>
                <a:gd name="T4" fmla="*/ 2147483646 w 1271"/>
                <a:gd name="T5" fmla="*/ 2147483646 h 400"/>
                <a:gd name="T6" fmla="*/ 2147483646 w 1271"/>
                <a:gd name="T7" fmla="*/ 2147483646 h 400"/>
                <a:gd name="T8" fmla="*/ 2147483646 w 1271"/>
                <a:gd name="T9" fmla="*/ 2147483646 h 400"/>
                <a:gd name="T10" fmla="*/ 2147483646 w 1271"/>
                <a:gd name="T11" fmla="*/ 2147483646 h 400"/>
                <a:gd name="T12" fmla="*/ 2147483646 w 1271"/>
                <a:gd name="T13" fmla="*/ 2147483646 h 400"/>
                <a:gd name="T14" fmla="*/ 2147483646 w 1271"/>
                <a:gd name="T15" fmla="*/ 2147483646 h 400"/>
                <a:gd name="T16" fmla="*/ 2147483646 w 1271"/>
                <a:gd name="T17" fmla="*/ 2147483646 h 400"/>
                <a:gd name="T18" fmla="*/ 2147483646 w 1271"/>
                <a:gd name="T19" fmla="*/ 2147483646 h 400"/>
                <a:gd name="T20" fmla="*/ 2147483646 w 1271"/>
                <a:gd name="T21" fmla="*/ 2147483646 h 400"/>
                <a:gd name="T22" fmla="*/ 2147483646 w 1271"/>
                <a:gd name="T23" fmla="*/ 2147483646 h 400"/>
                <a:gd name="T24" fmla="*/ 2147483646 w 1271"/>
                <a:gd name="T25" fmla="*/ 2147483646 h 400"/>
                <a:gd name="T26" fmla="*/ 2147483646 w 1271"/>
                <a:gd name="T27" fmla="*/ 2147483646 h 400"/>
                <a:gd name="T28" fmla="*/ 2147483646 w 1271"/>
                <a:gd name="T29" fmla="*/ 2147483646 h 400"/>
                <a:gd name="T30" fmla="*/ 2147483646 w 1271"/>
                <a:gd name="T31" fmla="*/ 2147483646 h 400"/>
                <a:gd name="T32" fmla="*/ 2147483646 w 1271"/>
                <a:gd name="T33" fmla="*/ 2147483646 h 400"/>
                <a:gd name="T34" fmla="*/ 2147483646 w 1271"/>
                <a:gd name="T35" fmla="*/ 2147483646 h 400"/>
                <a:gd name="T36" fmla="*/ 2147483646 w 1271"/>
                <a:gd name="T37" fmla="*/ 2147483646 h 400"/>
                <a:gd name="T38" fmla="*/ 2147483646 w 1271"/>
                <a:gd name="T39" fmla="*/ 2147483646 h 400"/>
                <a:gd name="T40" fmla="*/ 2147483646 w 1271"/>
                <a:gd name="T41" fmla="*/ 2147483646 h 400"/>
                <a:gd name="T42" fmla="*/ 2147483646 w 1271"/>
                <a:gd name="T43" fmla="*/ 2147483646 h 400"/>
                <a:gd name="T44" fmla="*/ 2147483646 w 1271"/>
                <a:gd name="T45" fmla="*/ 0 h 400"/>
                <a:gd name="T46" fmla="*/ 2147483646 w 1271"/>
                <a:gd name="T47" fmla="*/ 2147483646 h 400"/>
                <a:gd name="T48" fmla="*/ 2147483646 w 1271"/>
                <a:gd name="T49" fmla="*/ 2147483646 h 400"/>
                <a:gd name="T50" fmla="*/ 2147483646 w 1271"/>
                <a:gd name="T51" fmla="*/ 2147483646 h 400"/>
                <a:gd name="T52" fmla="*/ 2147483646 w 1271"/>
                <a:gd name="T53" fmla="*/ 2147483646 h 400"/>
                <a:gd name="T54" fmla="*/ 2147483646 w 1271"/>
                <a:gd name="T55" fmla="*/ 2147483646 h 400"/>
                <a:gd name="T56" fmla="*/ 2147483646 w 1271"/>
                <a:gd name="T57" fmla="*/ 2147483646 h 400"/>
                <a:gd name="T58" fmla="*/ 2147483646 w 1271"/>
                <a:gd name="T59" fmla="*/ 2147483646 h 400"/>
                <a:gd name="T60" fmla="*/ 2147483646 w 1271"/>
                <a:gd name="T61" fmla="*/ 2147483646 h 400"/>
                <a:gd name="T62" fmla="*/ 2147483646 w 1271"/>
                <a:gd name="T63" fmla="*/ 2147483646 h 400"/>
                <a:gd name="T64" fmla="*/ 2147483646 w 1271"/>
                <a:gd name="T65" fmla="*/ 2147483646 h 400"/>
                <a:gd name="T66" fmla="*/ 2147483646 w 1271"/>
                <a:gd name="T67" fmla="*/ 2147483646 h 400"/>
                <a:gd name="T68" fmla="*/ 2147483646 w 1271"/>
                <a:gd name="T69" fmla="*/ 2147483646 h 400"/>
                <a:gd name="T70" fmla="*/ 2147483646 w 1271"/>
                <a:gd name="T71" fmla="*/ 2147483646 h 400"/>
                <a:gd name="T72" fmla="*/ 2147483646 w 1271"/>
                <a:gd name="T73" fmla="*/ 2147483646 h 400"/>
                <a:gd name="T74" fmla="*/ 2147483646 w 1271"/>
                <a:gd name="T75" fmla="*/ 2147483646 h 400"/>
                <a:gd name="T76" fmla="*/ 2147483646 w 1271"/>
                <a:gd name="T77" fmla="*/ 2147483646 h 400"/>
                <a:gd name="T78" fmla="*/ 2147483646 w 1271"/>
                <a:gd name="T79" fmla="*/ 2147483646 h 400"/>
                <a:gd name="T80" fmla="*/ 2147483646 w 1271"/>
                <a:gd name="T81" fmla="*/ 2147483646 h 400"/>
                <a:gd name="T82" fmla="*/ 2147483646 w 1271"/>
                <a:gd name="T83" fmla="*/ 2147483646 h 400"/>
                <a:gd name="T84" fmla="*/ 2147483646 w 1271"/>
                <a:gd name="T85" fmla="*/ 2147483646 h 400"/>
                <a:gd name="T86" fmla="*/ 2147483646 w 1271"/>
                <a:gd name="T87" fmla="*/ 2147483646 h 400"/>
                <a:gd name="T88" fmla="*/ 2147483646 w 1271"/>
                <a:gd name="T89" fmla="*/ 2147483646 h 400"/>
                <a:gd name="T90" fmla="*/ 2147483646 w 1271"/>
                <a:gd name="T91" fmla="*/ 2147483646 h 400"/>
                <a:gd name="T92" fmla="*/ 2147483646 w 1271"/>
                <a:gd name="T93" fmla="*/ 2147483646 h 400"/>
                <a:gd name="T94" fmla="*/ 2147483646 w 1271"/>
                <a:gd name="T95" fmla="*/ 2147483646 h 400"/>
                <a:gd name="T96" fmla="*/ 2147483646 w 1271"/>
                <a:gd name="T97" fmla="*/ 2147483646 h 400"/>
                <a:gd name="T98" fmla="*/ 2147483646 w 1271"/>
                <a:gd name="T99" fmla="*/ 2147483646 h 400"/>
                <a:gd name="T100" fmla="*/ 2147483646 w 1271"/>
                <a:gd name="T101" fmla="*/ 2147483646 h 400"/>
                <a:gd name="T102" fmla="*/ 2147483646 w 1271"/>
                <a:gd name="T103" fmla="*/ 2147483646 h 400"/>
                <a:gd name="T104" fmla="*/ 2147483646 w 1271"/>
                <a:gd name="T105" fmla="*/ 2147483646 h 400"/>
                <a:gd name="T106" fmla="*/ 2147483646 w 1271"/>
                <a:gd name="T107" fmla="*/ 2147483646 h 400"/>
                <a:gd name="T108" fmla="*/ 2147483646 w 1271"/>
                <a:gd name="T109" fmla="*/ 2147483646 h 400"/>
                <a:gd name="T110" fmla="*/ 2147483646 w 1271"/>
                <a:gd name="T111" fmla="*/ 2147483646 h 400"/>
                <a:gd name="T112" fmla="*/ 2147483646 w 1271"/>
                <a:gd name="T113" fmla="*/ 2147483646 h 400"/>
                <a:gd name="T114" fmla="*/ 2147483646 w 1271"/>
                <a:gd name="T115" fmla="*/ 2147483646 h 400"/>
                <a:gd name="T116" fmla="*/ 2147483646 w 1271"/>
                <a:gd name="T117" fmla="*/ 2147483646 h 400"/>
                <a:gd name="T118" fmla="*/ 2147483646 w 1271"/>
                <a:gd name="T119" fmla="*/ 2147483646 h 400"/>
                <a:gd name="T120" fmla="*/ 2147483646 w 1271"/>
                <a:gd name="T121" fmla="*/ 2147483646 h 400"/>
                <a:gd name="T122" fmla="*/ 2147483646 w 1271"/>
                <a:gd name="T123" fmla="*/ 2147483646 h 400"/>
                <a:gd name="T124" fmla="*/ 2147483646 w 1271"/>
                <a:gd name="T125" fmla="*/ 2147483646 h 4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71"/>
                <a:gd name="T190" fmla="*/ 0 h 400"/>
                <a:gd name="T191" fmla="*/ 1271 w 1271"/>
                <a:gd name="T192" fmla="*/ 400 h 40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71" h="400">
                  <a:moveTo>
                    <a:pt x="46" y="144"/>
                  </a:moveTo>
                  <a:cubicBezTo>
                    <a:pt x="70" y="120"/>
                    <a:pt x="83" y="104"/>
                    <a:pt x="94" y="72"/>
                  </a:cubicBezTo>
                  <a:cubicBezTo>
                    <a:pt x="120" y="112"/>
                    <a:pt x="104" y="141"/>
                    <a:pt x="134" y="96"/>
                  </a:cubicBezTo>
                  <a:cubicBezTo>
                    <a:pt x="169" y="108"/>
                    <a:pt x="178" y="103"/>
                    <a:pt x="198" y="72"/>
                  </a:cubicBezTo>
                  <a:cubicBezTo>
                    <a:pt x="203" y="80"/>
                    <a:pt x="222" y="115"/>
                    <a:pt x="238" y="112"/>
                  </a:cubicBezTo>
                  <a:cubicBezTo>
                    <a:pt x="247" y="110"/>
                    <a:pt x="249" y="96"/>
                    <a:pt x="254" y="88"/>
                  </a:cubicBezTo>
                  <a:cubicBezTo>
                    <a:pt x="257" y="72"/>
                    <a:pt x="254" y="54"/>
                    <a:pt x="262" y="40"/>
                  </a:cubicBezTo>
                  <a:cubicBezTo>
                    <a:pt x="266" y="33"/>
                    <a:pt x="279" y="27"/>
                    <a:pt x="286" y="32"/>
                  </a:cubicBezTo>
                  <a:cubicBezTo>
                    <a:pt x="291" y="35"/>
                    <a:pt x="305" y="114"/>
                    <a:pt x="310" y="128"/>
                  </a:cubicBezTo>
                  <a:cubicBezTo>
                    <a:pt x="315" y="126"/>
                    <a:pt x="361" y="104"/>
                    <a:pt x="366" y="96"/>
                  </a:cubicBezTo>
                  <a:cubicBezTo>
                    <a:pt x="375" y="82"/>
                    <a:pt x="377" y="64"/>
                    <a:pt x="382" y="48"/>
                  </a:cubicBezTo>
                  <a:cubicBezTo>
                    <a:pt x="385" y="39"/>
                    <a:pt x="393" y="32"/>
                    <a:pt x="398" y="24"/>
                  </a:cubicBezTo>
                  <a:cubicBezTo>
                    <a:pt x="419" y="56"/>
                    <a:pt x="417" y="88"/>
                    <a:pt x="438" y="120"/>
                  </a:cubicBezTo>
                  <a:cubicBezTo>
                    <a:pt x="475" y="65"/>
                    <a:pt x="459" y="126"/>
                    <a:pt x="470" y="160"/>
                  </a:cubicBezTo>
                  <a:cubicBezTo>
                    <a:pt x="478" y="155"/>
                    <a:pt x="489" y="152"/>
                    <a:pt x="494" y="144"/>
                  </a:cubicBezTo>
                  <a:cubicBezTo>
                    <a:pt x="503" y="130"/>
                    <a:pt x="510" y="96"/>
                    <a:pt x="510" y="96"/>
                  </a:cubicBezTo>
                  <a:cubicBezTo>
                    <a:pt x="554" y="140"/>
                    <a:pt x="525" y="112"/>
                    <a:pt x="574" y="80"/>
                  </a:cubicBezTo>
                  <a:cubicBezTo>
                    <a:pt x="585" y="48"/>
                    <a:pt x="598" y="35"/>
                    <a:pt x="630" y="24"/>
                  </a:cubicBezTo>
                  <a:cubicBezTo>
                    <a:pt x="665" y="47"/>
                    <a:pt x="657" y="58"/>
                    <a:pt x="670" y="96"/>
                  </a:cubicBezTo>
                  <a:cubicBezTo>
                    <a:pt x="678" y="88"/>
                    <a:pt x="688" y="82"/>
                    <a:pt x="694" y="72"/>
                  </a:cubicBezTo>
                  <a:cubicBezTo>
                    <a:pt x="714" y="38"/>
                    <a:pt x="685" y="23"/>
                    <a:pt x="726" y="64"/>
                  </a:cubicBezTo>
                  <a:cubicBezTo>
                    <a:pt x="745" y="120"/>
                    <a:pt x="726" y="117"/>
                    <a:pt x="766" y="104"/>
                  </a:cubicBezTo>
                  <a:cubicBezTo>
                    <a:pt x="778" y="68"/>
                    <a:pt x="785" y="31"/>
                    <a:pt x="806" y="0"/>
                  </a:cubicBezTo>
                  <a:cubicBezTo>
                    <a:pt x="845" y="78"/>
                    <a:pt x="859" y="158"/>
                    <a:pt x="886" y="240"/>
                  </a:cubicBezTo>
                  <a:cubicBezTo>
                    <a:pt x="892" y="218"/>
                    <a:pt x="906" y="198"/>
                    <a:pt x="910" y="176"/>
                  </a:cubicBezTo>
                  <a:cubicBezTo>
                    <a:pt x="921" y="117"/>
                    <a:pt x="916" y="78"/>
                    <a:pt x="934" y="24"/>
                  </a:cubicBezTo>
                  <a:cubicBezTo>
                    <a:pt x="960" y="63"/>
                    <a:pt x="967" y="108"/>
                    <a:pt x="982" y="152"/>
                  </a:cubicBezTo>
                  <a:cubicBezTo>
                    <a:pt x="1004" y="119"/>
                    <a:pt x="1002" y="85"/>
                    <a:pt x="1014" y="48"/>
                  </a:cubicBezTo>
                  <a:cubicBezTo>
                    <a:pt x="1052" y="105"/>
                    <a:pt x="1032" y="82"/>
                    <a:pt x="1070" y="120"/>
                  </a:cubicBezTo>
                  <a:cubicBezTo>
                    <a:pt x="1072" y="126"/>
                    <a:pt x="1084" y="168"/>
                    <a:pt x="1094" y="168"/>
                  </a:cubicBezTo>
                  <a:cubicBezTo>
                    <a:pt x="1104" y="168"/>
                    <a:pt x="1105" y="152"/>
                    <a:pt x="1110" y="144"/>
                  </a:cubicBezTo>
                  <a:cubicBezTo>
                    <a:pt x="1113" y="128"/>
                    <a:pt x="1108" y="109"/>
                    <a:pt x="1118" y="96"/>
                  </a:cubicBezTo>
                  <a:cubicBezTo>
                    <a:pt x="1123" y="89"/>
                    <a:pt x="1134" y="104"/>
                    <a:pt x="1142" y="104"/>
                  </a:cubicBezTo>
                  <a:cubicBezTo>
                    <a:pt x="1169" y="104"/>
                    <a:pt x="1195" y="99"/>
                    <a:pt x="1222" y="96"/>
                  </a:cubicBezTo>
                  <a:cubicBezTo>
                    <a:pt x="1271" y="112"/>
                    <a:pt x="1252" y="155"/>
                    <a:pt x="1246" y="200"/>
                  </a:cubicBezTo>
                  <a:cubicBezTo>
                    <a:pt x="1249" y="227"/>
                    <a:pt x="1260" y="254"/>
                    <a:pt x="1254" y="280"/>
                  </a:cubicBezTo>
                  <a:cubicBezTo>
                    <a:pt x="1250" y="296"/>
                    <a:pt x="1254" y="237"/>
                    <a:pt x="1238" y="232"/>
                  </a:cubicBezTo>
                  <a:cubicBezTo>
                    <a:pt x="1222" y="227"/>
                    <a:pt x="1190" y="216"/>
                    <a:pt x="1190" y="216"/>
                  </a:cubicBezTo>
                  <a:cubicBezTo>
                    <a:pt x="1185" y="208"/>
                    <a:pt x="1166" y="173"/>
                    <a:pt x="1150" y="176"/>
                  </a:cubicBezTo>
                  <a:cubicBezTo>
                    <a:pt x="1141" y="178"/>
                    <a:pt x="1142" y="194"/>
                    <a:pt x="1134" y="200"/>
                  </a:cubicBezTo>
                  <a:cubicBezTo>
                    <a:pt x="1127" y="205"/>
                    <a:pt x="1118" y="205"/>
                    <a:pt x="1110" y="208"/>
                  </a:cubicBezTo>
                  <a:cubicBezTo>
                    <a:pt x="1093" y="182"/>
                    <a:pt x="1095" y="169"/>
                    <a:pt x="1054" y="192"/>
                  </a:cubicBezTo>
                  <a:cubicBezTo>
                    <a:pt x="1046" y="197"/>
                    <a:pt x="1047" y="212"/>
                    <a:pt x="1038" y="216"/>
                  </a:cubicBezTo>
                  <a:cubicBezTo>
                    <a:pt x="1021" y="224"/>
                    <a:pt x="1001" y="221"/>
                    <a:pt x="982" y="224"/>
                  </a:cubicBezTo>
                  <a:cubicBezTo>
                    <a:pt x="937" y="216"/>
                    <a:pt x="891" y="218"/>
                    <a:pt x="846" y="208"/>
                  </a:cubicBezTo>
                  <a:cubicBezTo>
                    <a:pt x="829" y="204"/>
                    <a:pt x="815" y="190"/>
                    <a:pt x="798" y="184"/>
                  </a:cubicBezTo>
                  <a:cubicBezTo>
                    <a:pt x="753" y="195"/>
                    <a:pt x="757" y="218"/>
                    <a:pt x="718" y="192"/>
                  </a:cubicBezTo>
                  <a:cubicBezTo>
                    <a:pt x="695" y="157"/>
                    <a:pt x="686" y="158"/>
                    <a:pt x="646" y="168"/>
                  </a:cubicBezTo>
                  <a:cubicBezTo>
                    <a:pt x="586" y="208"/>
                    <a:pt x="505" y="189"/>
                    <a:pt x="438" y="184"/>
                  </a:cubicBezTo>
                  <a:cubicBezTo>
                    <a:pt x="397" y="192"/>
                    <a:pt x="375" y="184"/>
                    <a:pt x="334" y="192"/>
                  </a:cubicBezTo>
                  <a:cubicBezTo>
                    <a:pt x="302" y="184"/>
                    <a:pt x="286" y="173"/>
                    <a:pt x="254" y="184"/>
                  </a:cubicBezTo>
                  <a:cubicBezTo>
                    <a:pt x="246" y="192"/>
                    <a:pt x="234" y="197"/>
                    <a:pt x="230" y="208"/>
                  </a:cubicBezTo>
                  <a:cubicBezTo>
                    <a:pt x="213" y="256"/>
                    <a:pt x="232" y="302"/>
                    <a:pt x="214" y="248"/>
                  </a:cubicBezTo>
                  <a:cubicBezTo>
                    <a:pt x="163" y="261"/>
                    <a:pt x="187" y="273"/>
                    <a:pt x="142" y="288"/>
                  </a:cubicBezTo>
                  <a:cubicBezTo>
                    <a:pt x="137" y="299"/>
                    <a:pt x="130" y="309"/>
                    <a:pt x="126" y="320"/>
                  </a:cubicBezTo>
                  <a:cubicBezTo>
                    <a:pt x="119" y="341"/>
                    <a:pt x="126" y="368"/>
                    <a:pt x="110" y="384"/>
                  </a:cubicBezTo>
                  <a:cubicBezTo>
                    <a:pt x="100" y="394"/>
                    <a:pt x="105" y="357"/>
                    <a:pt x="102" y="344"/>
                  </a:cubicBezTo>
                  <a:cubicBezTo>
                    <a:pt x="97" y="325"/>
                    <a:pt x="91" y="307"/>
                    <a:pt x="86" y="288"/>
                  </a:cubicBezTo>
                  <a:cubicBezTo>
                    <a:pt x="39" y="312"/>
                    <a:pt x="58" y="293"/>
                    <a:pt x="38" y="352"/>
                  </a:cubicBezTo>
                  <a:cubicBezTo>
                    <a:pt x="33" y="368"/>
                    <a:pt x="22" y="400"/>
                    <a:pt x="22" y="400"/>
                  </a:cubicBezTo>
                  <a:cubicBezTo>
                    <a:pt x="0" y="335"/>
                    <a:pt x="35" y="296"/>
                    <a:pt x="54" y="240"/>
                  </a:cubicBezTo>
                  <a:cubicBezTo>
                    <a:pt x="51" y="227"/>
                    <a:pt x="45" y="214"/>
                    <a:pt x="46" y="200"/>
                  </a:cubicBezTo>
                  <a:cubicBezTo>
                    <a:pt x="51" y="140"/>
                    <a:pt x="81" y="162"/>
                    <a:pt x="46" y="144"/>
                  </a:cubicBezTo>
                  <a:close/>
                </a:path>
              </a:pathLst>
            </a:cu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8685" name="Rectangle 2">
            <a:extLst>
              <a:ext uri="{FF2B5EF4-FFF2-40B4-BE49-F238E27FC236}">
                <a16:creationId xmlns:a16="http://schemas.microsoft.com/office/drawing/2014/main" id="{586606FE-0BB8-5DA5-B140-DCDE84B14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Kdy vznikla eukaryota</a:t>
            </a:r>
          </a:p>
        </p:txBody>
      </p:sp>
      <p:pic>
        <p:nvPicPr>
          <p:cNvPr id="28686" name="Obrázek 2">
            <a:extLst>
              <a:ext uri="{FF2B5EF4-FFF2-40B4-BE49-F238E27FC236}">
                <a16:creationId xmlns:a16="http://schemas.microsoft.com/office/drawing/2014/main" id="{610D27C3-9ED0-0302-96C0-D1C075F19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4225925"/>
            <a:ext cx="9059862" cy="2587625"/>
          </a:xfrm>
          <a:prstGeom prst="rect">
            <a:avLst/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AAB974A8-28A3-6AB8-F603-576EB9FF05DB}"/>
              </a:ext>
            </a:extLst>
          </p:cNvPr>
          <p:cNvCxnSpPr>
            <a:cxnSpLocks/>
          </p:cNvCxnSpPr>
          <p:nvPr/>
        </p:nvCxnSpPr>
        <p:spPr>
          <a:xfrm flipV="1">
            <a:off x="38100" y="1790700"/>
            <a:ext cx="5611813" cy="225425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688" name="Text Box 776">
            <a:extLst>
              <a:ext uri="{FF2B5EF4-FFF2-40B4-BE49-F238E27FC236}">
                <a16:creationId xmlns:a16="http://schemas.microsoft.com/office/drawing/2014/main" id="{D0197A94-FC3E-2F53-6608-AC34EDE14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900" y="2214563"/>
            <a:ext cx="1339850" cy="5842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Nárůst O2 v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atmosféře</a:t>
            </a:r>
          </a:p>
        </p:txBody>
      </p: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F12A4AF5-E304-3C26-B3DD-C5B7521613C9}"/>
              </a:ext>
            </a:extLst>
          </p:cNvPr>
          <p:cNvCxnSpPr>
            <a:cxnSpLocks/>
          </p:cNvCxnSpPr>
          <p:nvPr/>
        </p:nvCxnSpPr>
        <p:spPr>
          <a:xfrm>
            <a:off x="9067800" y="1766888"/>
            <a:ext cx="36513" cy="236220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FF193736-246A-44C8-7A58-E66EFB1B43AB}"/>
              </a:ext>
            </a:extLst>
          </p:cNvPr>
          <p:cNvCxnSpPr>
            <a:cxnSpLocks/>
          </p:cNvCxnSpPr>
          <p:nvPr/>
        </p:nvCxnSpPr>
        <p:spPr>
          <a:xfrm flipV="1">
            <a:off x="5641975" y="1719263"/>
            <a:ext cx="3425825" cy="7937"/>
          </a:xfrm>
          <a:prstGeom prst="line">
            <a:avLst/>
          </a:prstGeom>
          <a:ln w="1587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CE3DEF7D-5796-C2EE-B482-7D08F36DC8B1}"/>
              </a:ext>
            </a:extLst>
          </p:cNvPr>
          <p:cNvCxnSpPr>
            <a:cxnSpLocks/>
          </p:cNvCxnSpPr>
          <p:nvPr/>
        </p:nvCxnSpPr>
        <p:spPr>
          <a:xfrm flipV="1">
            <a:off x="23813" y="4121150"/>
            <a:ext cx="9104312" cy="1588"/>
          </a:xfrm>
          <a:prstGeom prst="line">
            <a:avLst/>
          </a:prstGeom>
          <a:ln w="1587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692" name="Picture 2">
            <a:extLst>
              <a:ext uri="{FF2B5EF4-FFF2-40B4-BE49-F238E27FC236}">
                <a16:creationId xmlns:a16="http://schemas.microsoft.com/office/drawing/2014/main" id="{207CE2E2-7A20-A823-F9B5-3B2776D41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5" y="3001963"/>
            <a:ext cx="1482725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3" name="Picture 4">
            <a:extLst>
              <a:ext uri="{FF2B5EF4-FFF2-40B4-BE49-F238E27FC236}">
                <a16:creationId xmlns:a16="http://schemas.microsoft.com/office/drawing/2014/main" id="{30952E6D-20B6-A9EE-649E-12F267CD7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179763"/>
            <a:ext cx="1257300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4" name="TextovéPole 14">
            <a:extLst>
              <a:ext uri="{FF2B5EF4-FFF2-40B4-BE49-F238E27FC236}">
                <a16:creationId xmlns:a16="http://schemas.microsoft.com/office/drawing/2014/main" id="{6CC334F6-2EB7-6557-5B96-AA4C04213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0" y="3571875"/>
            <a:ext cx="325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Hopan (pro- i eukaryota)</a:t>
            </a:r>
          </a:p>
        </p:txBody>
      </p:sp>
      <p:sp>
        <p:nvSpPr>
          <p:cNvPr id="28695" name="TextovéPole 39">
            <a:extLst>
              <a:ext uri="{FF2B5EF4-FFF2-40B4-BE49-F238E27FC236}">
                <a16:creationId xmlns:a16="http://schemas.microsoft.com/office/drawing/2014/main" id="{A0877BC1-5BD3-E4AE-7C2A-143F24DE9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2900" y="3592513"/>
            <a:ext cx="2463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Steran (eukaryota)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ovnoramenný trojúhelník 20">
            <a:extLst>
              <a:ext uri="{FF2B5EF4-FFF2-40B4-BE49-F238E27FC236}">
                <a16:creationId xmlns:a16="http://schemas.microsoft.com/office/drawing/2014/main" id="{33F288CE-EB1B-0F90-1F8B-3D718F533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2000250"/>
            <a:ext cx="2000250" cy="71437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DA46CE2F-C23B-FBCA-DCF1-DF9A6E5DD1CC}"/>
              </a:ext>
            </a:extLst>
          </p:cNvPr>
          <p:cNvSpPr/>
          <p:nvPr/>
        </p:nvSpPr>
        <p:spPr>
          <a:xfrm>
            <a:off x="0" y="2600325"/>
            <a:ext cx="9144000" cy="42576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pic>
        <p:nvPicPr>
          <p:cNvPr id="29700" name="Picture 773" descr="a1b8b9613fe21dd2a152576b866a72bd">
            <a:extLst>
              <a:ext uri="{FF2B5EF4-FFF2-40B4-BE49-F238E27FC236}">
                <a16:creationId xmlns:a16="http://schemas.microsoft.com/office/drawing/2014/main" id="{19A6D01B-DA0F-2BC1-4EA3-DA5FEFC9D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r="1575"/>
          <a:stretch>
            <a:fillRect/>
          </a:stretch>
        </p:blipFill>
        <p:spPr bwMode="auto">
          <a:xfrm>
            <a:off x="-15875" y="673100"/>
            <a:ext cx="913606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2">
            <a:extLst>
              <a:ext uri="{FF2B5EF4-FFF2-40B4-BE49-F238E27FC236}">
                <a16:creationId xmlns:a16="http://schemas.microsoft.com/office/drawing/2014/main" id="{24ECB88D-4DDD-003D-7CDF-C7C8FC5BB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7526338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ovéPole 6">
            <a:extLst>
              <a:ext uri="{FF2B5EF4-FFF2-40B4-BE49-F238E27FC236}">
                <a16:creationId xmlns:a16="http://schemas.microsoft.com/office/drawing/2014/main" id="{63C6BA0D-0A28-11A9-53E5-1EBE0E09A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5981700"/>
            <a:ext cx="18764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Javaux a kol.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2010</a:t>
            </a:r>
          </a:p>
        </p:txBody>
      </p:sp>
      <p:sp>
        <p:nvSpPr>
          <p:cNvPr id="29703" name="Rectangle 2">
            <a:extLst>
              <a:ext uri="{FF2B5EF4-FFF2-40B4-BE49-F238E27FC236}">
                <a16:creationId xmlns:a16="http://schemas.microsoft.com/office/drawing/2014/main" id="{DD821271-3136-2EF2-C8F0-8843A022C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Nejstarší fosílie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73" descr="a1b8b9613fe21dd2a152576b866a72bd">
            <a:extLst>
              <a:ext uri="{FF2B5EF4-FFF2-40B4-BE49-F238E27FC236}">
                <a16:creationId xmlns:a16="http://schemas.microsoft.com/office/drawing/2014/main" id="{3FC3ABEC-0840-C65E-B7AD-B0132E7A9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r="1575"/>
          <a:stretch>
            <a:fillRect/>
          </a:stretch>
        </p:blipFill>
        <p:spPr bwMode="auto">
          <a:xfrm>
            <a:off x="-15875" y="673100"/>
            <a:ext cx="913606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ovnoramenný trojúhelník 20">
            <a:extLst>
              <a:ext uri="{FF2B5EF4-FFF2-40B4-BE49-F238E27FC236}">
                <a16:creationId xmlns:a16="http://schemas.microsoft.com/office/drawing/2014/main" id="{DB88F08A-A911-A911-9018-7A7BB81A0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2063" y="2000250"/>
            <a:ext cx="2000250" cy="71437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31748" name="Picture 2">
            <a:extLst>
              <a:ext uri="{FF2B5EF4-FFF2-40B4-BE49-F238E27FC236}">
                <a16:creationId xmlns:a16="http://schemas.microsoft.com/office/drawing/2014/main" id="{D4AB997F-679C-408C-57CE-EBAC2AECA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9213"/>
            <a:ext cx="9144000" cy="42687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Rectangle 2">
            <a:extLst>
              <a:ext uri="{FF2B5EF4-FFF2-40B4-BE49-F238E27FC236}">
                <a16:creationId xmlns:a16="http://schemas.microsoft.com/office/drawing/2014/main" id="{6B5F913A-D0D2-4BE4-E3A1-2E6DE58B2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Acritarchy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64B4E-5828-C639-A87A-6112ED6B2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73" descr="a1b8b9613fe21dd2a152576b866a72bd">
            <a:extLst>
              <a:ext uri="{FF2B5EF4-FFF2-40B4-BE49-F238E27FC236}">
                <a16:creationId xmlns:a16="http://schemas.microsoft.com/office/drawing/2014/main" id="{D59A8B1C-76E1-BEDB-C757-CA019A218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r="1575"/>
          <a:stretch>
            <a:fillRect/>
          </a:stretch>
        </p:blipFill>
        <p:spPr bwMode="auto">
          <a:xfrm>
            <a:off x="-15875" y="673100"/>
            <a:ext cx="913606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ovnoramenný trojúhelník 20">
            <a:extLst>
              <a:ext uri="{FF2B5EF4-FFF2-40B4-BE49-F238E27FC236}">
                <a16:creationId xmlns:a16="http://schemas.microsoft.com/office/drawing/2014/main" id="{9E87789A-7721-51ED-84C0-A461DAD9E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1958975"/>
            <a:ext cx="2000250" cy="71437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69638" name="Obdélník 8">
            <a:extLst>
              <a:ext uri="{FF2B5EF4-FFF2-40B4-BE49-F238E27FC236}">
                <a16:creationId xmlns:a16="http://schemas.microsoft.com/office/drawing/2014/main" id="{E6AACB42-50FA-85E9-43E7-2A09A04A2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9144000" cy="4572000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cs-CZ" dirty="0"/>
          </a:p>
        </p:txBody>
      </p:sp>
      <p:sp>
        <p:nvSpPr>
          <p:cNvPr id="32775" name="Rectangle 2">
            <a:extLst>
              <a:ext uri="{FF2B5EF4-FFF2-40B4-BE49-F238E27FC236}">
                <a16:creationId xmlns:a16="http://schemas.microsoft.com/office/drawing/2014/main" id="{E19110A2-F48C-585A-D1FA-41D2C2EA4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dirty="0">
                <a:solidFill>
                  <a:srgbClr val="FFFF66"/>
                </a:solidFill>
                <a:latin typeface="Berlin Sans FB" panose="020E0602020502020306" pitchFamily="34" charset="0"/>
              </a:rPr>
              <a:t>První mnohobuněčná eukaryota</a:t>
            </a:r>
          </a:p>
        </p:txBody>
      </p:sp>
      <p:pic>
        <p:nvPicPr>
          <p:cNvPr id="32778" name="Picture 5">
            <a:extLst>
              <a:ext uri="{FF2B5EF4-FFF2-40B4-BE49-F238E27FC236}">
                <a16:creationId xmlns:a16="http://schemas.microsoft.com/office/drawing/2014/main" id="{CF93F7DF-51F6-E81C-7887-067F7BBF3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485" y="2355536"/>
            <a:ext cx="8121029" cy="402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44">
            <a:extLst>
              <a:ext uri="{FF2B5EF4-FFF2-40B4-BE49-F238E27FC236}">
                <a16:creationId xmlns:a16="http://schemas.microsoft.com/office/drawing/2014/main" id="{84E11368-294F-09BA-5458-C6636E6F96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064" y="6383799"/>
            <a:ext cx="43204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ea typeface="MS PGothic" panose="020B0600070205080204" pitchFamily="34" charset="-128"/>
              </a:rPr>
              <a:t>Miao</a:t>
            </a:r>
            <a:r>
              <a:rPr lang="cs-CZ" altLang="cs-CZ" sz="2400" b="1" dirty="0">
                <a:ea typeface="MS PGothic" panose="020B0600070205080204" pitchFamily="34" charset="-128"/>
              </a:rPr>
              <a:t> a kol 2024    </a:t>
            </a:r>
            <a:r>
              <a:rPr lang="en-US" altLang="cs-CZ" sz="2400" b="1" dirty="0">
                <a:ea typeface="MS PGothic" panose="020B0600070205080204" pitchFamily="34" charset="-128"/>
              </a:rPr>
              <a:t>~</a:t>
            </a:r>
            <a:r>
              <a:rPr lang="cs-CZ" altLang="cs-CZ" sz="2400" b="1" dirty="0">
                <a:ea typeface="MS PGothic" panose="020B0600070205080204" pitchFamily="34" charset="-128"/>
              </a:rPr>
              <a:t>1630 mil.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805853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73" descr="a1b8b9613fe21dd2a152576b866a72bd">
            <a:extLst>
              <a:ext uri="{FF2B5EF4-FFF2-40B4-BE49-F238E27FC236}">
                <a16:creationId xmlns:a16="http://schemas.microsoft.com/office/drawing/2014/main" id="{BDC8BD62-E74F-EE2B-024A-1E8A9BD43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r="1575"/>
          <a:stretch>
            <a:fillRect/>
          </a:stretch>
        </p:blipFill>
        <p:spPr bwMode="auto">
          <a:xfrm>
            <a:off x="-15875" y="673100"/>
            <a:ext cx="913606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ovnoramenný trojúhelník 20">
            <a:extLst>
              <a:ext uri="{FF2B5EF4-FFF2-40B4-BE49-F238E27FC236}">
                <a16:creationId xmlns:a16="http://schemas.microsoft.com/office/drawing/2014/main" id="{DA8704AE-CFCC-E51C-E6ED-32E934489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375" y="2006600"/>
            <a:ext cx="2000250" cy="71437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69638" name="Obdélník 8">
            <a:extLst>
              <a:ext uri="{FF2B5EF4-FFF2-40B4-BE49-F238E27FC236}">
                <a16:creationId xmlns:a16="http://schemas.microsoft.com/office/drawing/2014/main" id="{8E16DDFF-635C-9B7A-43E6-40B785A1F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91440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cs-CZ" dirty="0"/>
          </a:p>
        </p:txBody>
      </p:sp>
      <p:sp>
        <p:nvSpPr>
          <p:cNvPr id="32773" name="Obdélník 44">
            <a:extLst>
              <a:ext uri="{FF2B5EF4-FFF2-40B4-BE49-F238E27FC236}">
                <a16:creationId xmlns:a16="http://schemas.microsoft.com/office/drawing/2014/main" id="{BA5B1AB0-A9AC-03BB-6AF6-092E11006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0800" y="6280150"/>
            <a:ext cx="1539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ea typeface="MS PGothic" panose="020B0600070205080204" pitchFamily="34" charset="-128"/>
              </a:rPr>
              <a:t>~</a:t>
            </a:r>
            <a:r>
              <a:rPr lang="cs-CZ" altLang="cs-CZ" sz="2400" b="1" dirty="0">
                <a:ea typeface="MS PGothic" panose="020B0600070205080204" pitchFamily="34" charset="-128"/>
              </a:rPr>
              <a:t>1000 mil.</a:t>
            </a:r>
            <a:endParaRPr lang="cs-CZ" altLang="cs-CZ" sz="2400" b="1" dirty="0"/>
          </a:p>
        </p:txBody>
      </p:sp>
      <p:sp>
        <p:nvSpPr>
          <p:cNvPr id="32774" name="TextovéPole 45">
            <a:extLst>
              <a:ext uri="{FF2B5EF4-FFF2-40B4-BE49-F238E27FC236}">
                <a16:creationId xmlns:a16="http://schemas.microsoft.com/office/drawing/2014/main" id="{17FD85E5-1884-15D6-7F49-FAEBD13C4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925" y="2384425"/>
            <a:ext cx="1808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>
                <a:ea typeface="MS PGothic" panose="020B0600070205080204" pitchFamily="34" charset="-128"/>
              </a:rPr>
              <a:t>Acritarchy</a:t>
            </a:r>
            <a:endParaRPr lang="cs-CZ" altLang="cs-CZ" sz="2000"/>
          </a:p>
        </p:txBody>
      </p:sp>
      <p:sp>
        <p:nvSpPr>
          <p:cNvPr id="32775" name="Rectangle 2">
            <a:extLst>
              <a:ext uri="{FF2B5EF4-FFF2-40B4-BE49-F238E27FC236}">
                <a16:creationId xmlns:a16="http://schemas.microsoft.com/office/drawing/2014/main" id="{36032624-D52A-ABF8-1900-E2B29DCED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První eukaryota mimo moře</a:t>
            </a:r>
          </a:p>
        </p:txBody>
      </p:sp>
      <p:pic>
        <p:nvPicPr>
          <p:cNvPr id="32776" name="Picture 2">
            <a:extLst>
              <a:ext uri="{FF2B5EF4-FFF2-40B4-BE49-F238E27FC236}">
                <a16:creationId xmlns:a16="http://schemas.microsoft.com/office/drawing/2014/main" id="{B75C013A-7AA2-167B-F2B7-A137DA6E3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13" y="2865438"/>
            <a:ext cx="16383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3">
            <a:extLst>
              <a:ext uri="{FF2B5EF4-FFF2-40B4-BE49-F238E27FC236}">
                <a16:creationId xmlns:a16="http://schemas.microsoft.com/office/drawing/2014/main" id="{D78BEDD2-7F4B-04D4-8D4E-9C476E71D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4652963"/>
            <a:ext cx="1500187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5">
            <a:extLst>
              <a:ext uri="{FF2B5EF4-FFF2-40B4-BE49-F238E27FC236}">
                <a16:creationId xmlns:a16="http://schemas.microsoft.com/office/drawing/2014/main" id="{78173323-BD9D-9F3D-0D72-AB98E6879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357438"/>
            <a:ext cx="68040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4">
            <a:extLst>
              <a:ext uri="{FF2B5EF4-FFF2-40B4-BE49-F238E27FC236}">
                <a16:creationId xmlns:a16="http://schemas.microsoft.com/office/drawing/2014/main" id="{835FED23-1B1D-A900-9316-4A59AC5A4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52963"/>
            <a:ext cx="29527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ovnoramenný trojúhelník 20">
            <a:extLst>
              <a:ext uri="{FF2B5EF4-FFF2-40B4-BE49-F238E27FC236}">
                <a16:creationId xmlns:a16="http://schemas.microsoft.com/office/drawing/2014/main" id="{0C3F2372-75D8-67AE-CF78-F13085DD1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525" y="1979613"/>
            <a:ext cx="2000250" cy="520700"/>
          </a:xfrm>
          <a:prstGeom prst="triangle">
            <a:avLst>
              <a:gd name="adj" fmla="val 50588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33795" name="Picture 773" descr="a1b8b9613fe21dd2a152576b866a72bd">
            <a:extLst>
              <a:ext uri="{FF2B5EF4-FFF2-40B4-BE49-F238E27FC236}">
                <a16:creationId xmlns:a16="http://schemas.microsoft.com/office/drawing/2014/main" id="{A60EBC41-B1A1-947B-4B70-1597902A4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0" r="1575"/>
          <a:stretch>
            <a:fillRect/>
          </a:stretch>
        </p:blipFill>
        <p:spPr bwMode="auto">
          <a:xfrm>
            <a:off x="-23813" y="673100"/>
            <a:ext cx="914400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Obdélník 8">
            <a:extLst>
              <a:ext uri="{FF2B5EF4-FFF2-40B4-BE49-F238E27FC236}">
                <a16:creationId xmlns:a16="http://schemas.microsoft.com/office/drawing/2014/main" id="{317F4B5E-8ED5-BC3A-2DFA-3034A3D03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91440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cs-CZ" dirty="0"/>
          </a:p>
        </p:txBody>
      </p:sp>
      <p:sp>
        <p:nvSpPr>
          <p:cNvPr id="33797" name="Text Box 1027">
            <a:extLst>
              <a:ext uri="{FF2B5EF4-FFF2-40B4-BE49-F238E27FC236}">
                <a16:creationId xmlns:a16="http://schemas.microsoft.com/office/drawing/2014/main" id="{29F085E5-523B-8B52-0186-8DA983CF0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2930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33798" name="Oval 1031">
            <a:extLst>
              <a:ext uri="{FF2B5EF4-FFF2-40B4-BE49-F238E27FC236}">
                <a16:creationId xmlns:a16="http://schemas.microsoft.com/office/drawing/2014/main" id="{78FFA888-24C6-EB46-44C9-D49CAEB69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5949950"/>
            <a:ext cx="1117600" cy="6985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33799" name="Picture 3">
            <a:extLst>
              <a:ext uri="{FF2B5EF4-FFF2-40B4-BE49-F238E27FC236}">
                <a16:creationId xmlns:a16="http://schemas.microsoft.com/office/drawing/2014/main" id="{99C06070-193A-9512-B5F7-12053F2D5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r="79128"/>
          <a:stretch>
            <a:fillRect/>
          </a:stretch>
        </p:blipFill>
        <p:spPr bwMode="auto">
          <a:xfrm>
            <a:off x="250825" y="2409825"/>
            <a:ext cx="2449513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3">
            <a:extLst>
              <a:ext uri="{FF2B5EF4-FFF2-40B4-BE49-F238E27FC236}">
                <a16:creationId xmlns:a16="http://schemas.microsoft.com/office/drawing/2014/main" id="{8B5AF032-3183-D5A7-A39D-155F18AD8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r="79128"/>
          <a:stretch>
            <a:fillRect/>
          </a:stretch>
        </p:blipFill>
        <p:spPr bwMode="auto">
          <a:xfrm>
            <a:off x="111125" y="2333625"/>
            <a:ext cx="244792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029" descr="bangiomorpha">
            <a:extLst>
              <a:ext uri="{FF2B5EF4-FFF2-40B4-BE49-F238E27FC236}">
                <a16:creationId xmlns:a16="http://schemas.microsoft.com/office/drawing/2014/main" id="{946E9EA5-4512-78EA-2DE7-F30BE1D2C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0" t="3893" r="55557" b="60548"/>
          <a:stretch>
            <a:fillRect/>
          </a:stretch>
        </p:blipFill>
        <p:spPr bwMode="auto">
          <a:xfrm>
            <a:off x="2484438" y="2306638"/>
            <a:ext cx="29845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030" descr="bangmult">
            <a:extLst>
              <a:ext uri="{FF2B5EF4-FFF2-40B4-BE49-F238E27FC236}">
                <a16:creationId xmlns:a16="http://schemas.microsoft.com/office/drawing/2014/main" id="{C1C68906-AB29-E86F-20FF-4BBD23E4C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2"/>
          <a:stretch>
            <a:fillRect/>
          </a:stretch>
        </p:blipFill>
        <p:spPr bwMode="auto">
          <a:xfrm>
            <a:off x="5435600" y="2306638"/>
            <a:ext cx="2527300" cy="448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Rectangle 2">
            <a:extLst>
              <a:ext uri="{FF2B5EF4-FFF2-40B4-BE49-F238E27FC236}">
                <a16:creationId xmlns:a16="http://schemas.microsoft.com/office/drawing/2014/main" id="{B96AF99E-C63A-3781-7FFA-3BE42B626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Ruduchy?</a:t>
            </a:r>
          </a:p>
        </p:txBody>
      </p:sp>
      <p:sp>
        <p:nvSpPr>
          <p:cNvPr id="33804" name="Text Box 1045">
            <a:extLst>
              <a:ext uri="{FF2B5EF4-FFF2-40B4-BE49-F238E27FC236}">
                <a16:creationId xmlns:a16="http://schemas.microsoft.com/office/drawing/2014/main" id="{79746CD8-1C6A-FB50-FFAE-C70AFD643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7975" y="5611813"/>
            <a:ext cx="370681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Arial Narrow" panose="020B0606020202030204" pitchFamily="34" charset="0"/>
              </a:rPr>
              <a:t>Bangiomorpha (</a:t>
            </a:r>
            <a:r>
              <a:rPr lang="en-US" altLang="cs-CZ" sz="2000" b="1">
                <a:latin typeface="Arial Narrow" panose="020B0606020202030204" pitchFamily="34" charset="0"/>
              </a:rPr>
              <a:t>Butterfield, 2000</a:t>
            </a:r>
            <a:r>
              <a:rPr lang="cs-CZ" altLang="cs-CZ" sz="2000" b="1">
                <a:latin typeface="Arial Narrow" panose="020B0606020202030204" pitchFamily="34" charset="0"/>
              </a:rPr>
              <a:t>)</a:t>
            </a:r>
            <a:endParaRPr lang="en-US" altLang="cs-CZ" sz="2000" b="1">
              <a:latin typeface="Arial Narrow" panose="020B0606020202030204" pitchFamily="34" charset="0"/>
            </a:endParaRPr>
          </a:p>
        </p:txBody>
      </p:sp>
      <p:grpSp>
        <p:nvGrpSpPr>
          <p:cNvPr id="33805" name="Skupina 3">
            <a:extLst>
              <a:ext uri="{FF2B5EF4-FFF2-40B4-BE49-F238E27FC236}">
                <a16:creationId xmlns:a16="http://schemas.microsoft.com/office/drawing/2014/main" id="{0BB6A929-7D13-FB5F-3431-083F5826791D}"/>
              </a:ext>
            </a:extLst>
          </p:cNvPr>
          <p:cNvGrpSpPr>
            <a:grpSpLocks/>
          </p:cNvGrpSpPr>
          <p:nvPr/>
        </p:nvGrpSpPr>
        <p:grpSpPr bwMode="auto">
          <a:xfrm>
            <a:off x="5387975" y="6007100"/>
            <a:ext cx="3714750" cy="769938"/>
            <a:chOff x="6162825" y="5175851"/>
            <a:chExt cx="3714928" cy="769441"/>
          </a:xfrm>
        </p:grpSpPr>
        <p:sp>
          <p:nvSpPr>
            <p:cNvPr id="33806" name="TextovéPole 2">
              <a:extLst>
                <a:ext uri="{FF2B5EF4-FFF2-40B4-BE49-F238E27FC236}">
                  <a16:creationId xmlns:a16="http://schemas.microsoft.com/office/drawing/2014/main" id="{B780454E-CB03-D3B2-44A9-471A73CA85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2825" y="5175851"/>
              <a:ext cx="3714928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                                       </a:t>
              </a:r>
              <a:r>
                <a:rPr lang="cs-CZ" altLang="cs-CZ" sz="2000"/>
                <a:t>GYA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000"/>
                <a:t>                       Gibson et al. 2017</a:t>
              </a:r>
            </a:p>
          </p:txBody>
        </p:sp>
        <p:pic>
          <p:nvPicPr>
            <p:cNvPr id="33807" name="Obrázek 1">
              <a:extLst>
                <a:ext uri="{FF2B5EF4-FFF2-40B4-BE49-F238E27FC236}">
                  <a16:creationId xmlns:a16="http://schemas.microsoft.com/office/drawing/2014/main" id="{D3E873D3-C381-8CEC-E45D-D74AC42009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2883" y="5245092"/>
              <a:ext cx="2720471" cy="380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773" descr="a1b8b9613fe21dd2a152576b866a72bd">
            <a:extLst>
              <a:ext uri="{FF2B5EF4-FFF2-40B4-BE49-F238E27FC236}">
                <a16:creationId xmlns:a16="http://schemas.microsoft.com/office/drawing/2014/main" id="{39ABE738-7043-DB60-832F-7BE43FD0A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0" r="1575"/>
          <a:stretch>
            <a:fillRect/>
          </a:stretch>
        </p:blipFill>
        <p:spPr bwMode="auto">
          <a:xfrm>
            <a:off x="-23813" y="673100"/>
            <a:ext cx="914400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ovnoramenný trojúhelník 20">
            <a:extLst>
              <a:ext uri="{FF2B5EF4-FFF2-40B4-BE49-F238E27FC236}">
                <a16:creationId xmlns:a16="http://schemas.microsoft.com/office/drawing/2014/main" id="{619E0DE7-0A4F-93F1-328D-6CB9B4264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5950" y="1985963"/>
            <a:ext cx="2000250" cy="71437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69638" name="Obdélník 8">
            <a:extLst>
              <a:ext uri="{FF2B5EF4-FFF2-40B4-BE49-F238E27FC236}">
                <a16:creationId xmlns:a16="http://schemas.microsoft.com/office/drawing/2014/main" id="{2B980980-6E6A-0F62-2F67-E33309607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91440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34821" name="Text Box 1027">
            <a:extLst>
              <a:ext uri="{FF2B5EF4-FFF2-40B4-BE49-F238E27FC236}">
                <a16:creationId xmlns:a16="http://schemas.microsoft.com/office/drawing/2014/main" id="{E0BB455F-406D-C098-6D0F-4055AAA69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2930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34822" name="Rectangle 2">
            <a:extLst>
              <a:ext uri="{FF2B5EF4-FFF2-40B4-BE49-F238E27FC236}">
                <a16:creationId xmlns:a16="http://schemas.microsoft.com/office/drawing/2014/main" id="{E50674A5-18AE-5B4F-53D2-C05077B2A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Zelené řasy</a:t>
            </a:r>
          </a:p>
        </p:txBody>
      </p:sp>
      <p:pic>
        <p:nvPicPr>
          <p:cNvPr id="34823" name="Obrázek 2">
            <a:extLst>
              <a:ext uri="{FF2B5EF4-FFF2-40B4-BE49-F238E27FC236}">
                <a16:creationId xmlns:a16="http://schemas.microsoft.com/office/drawing/2014/main" id="{C27CBF10-DB25-84EA-1C8D-8AE82CE21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2332038"/>
            <a:ext cx="4121150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Obrázek 4">
            <a:extLst>
              <a:ext uri="{FF2B5EF4-FFF2-40B4-BE49-F238E27FC236}">
                <a16:creationId xmlns:a16="http://schemas.microsoft.com/office/drawing/2014/main" id="{F034693B-86EE-85FC-4938-B36B89C62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" t="8611" r="-951" b="22896"/>
          <a:stretch>
            <a:fillRect/>
          </a:stretch>
        </p:blipFill>
        <p:spPr bwMode="auto">
          <a:xfrm>
            <a:off x="4194175" y="2332038"/>
            <a:ext cx="4949825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TextovéPole 26">
            <a:extLst>
              <a:ext uri="{FF2B5EF4-FFF2-40B4-BE49-F238E27FC236}">
                <a16:creationId xmlns:a16="http://schemas.microsoft.com/office/drawing/2014/main" id="{29A1B562-0D62-CE07-04D2-EEDBD5B89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0675" y="6405563"/>
            <a:ext cx="49498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i="1">
                <a:ea typeface="MS PGothic" panose="020B0600070205080204" pitchFamily="34" charset="-128"/>
              </a:rPr>
              <a:t>P</a:t>
            </a:r>
            <a:r>
              <a:rPr lang="cs-CZ" altLang="cs-CZ" sz="1800" i="1">
                <a:ea typeface="MS PGothic" panose="020B0600070205080204" pitchFamily="34" charset="-128"/>
              </a:rPr>
              <a:t>roterocladus</a:t>
            </a:r>
            <a:r>
              <a:rPr lang="cs-CZ" altLang="cs-CZ" sz="1800">
                <a:ea typeface="MS PGothic" panose="020B0600070205080204" pitchFamily="34" charset="-128"/>
              </a:rPr>
              <a:t> – ulvofytní zelená řasa (Tang 2020)</a:t>
            </a:r>
          </a:p>
        </p:txBody>
      </p:sp>
      <p:sp>
        <p:nvSpPr>
          <p:cNvPr id="34826" name="Obdélník 44">
            <a:extLst>
              <a:ext uri="{FF2B5EF4-FFF2-40B4-BE49-F238E27FC236}">
                <a16:creationId xmlns:a16="http://schemas.microsoft.com/office/drawing/2014/main" id="{28A39FD0-0598-F3B8-3C8D-A3B947150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2370138"/>
            <a:ext cx="1617662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ea typeface="MS PGothic" panose="020B0600070205080204" pitchFamily="34" charset="-128"/>
              </a:rPr>
              <a:t>~</a:t>
            </a:r>
            <a:r>
              <a:rPr lang="cs-CZ" altLang="cs-CZ" sz="2400" b="1">
                <a:ea typeface="MS PGothic" panose="020B0600070205080204" pitchFamily="34" charset="-128"/>
              </a:rPr>
              <a:t> 1000</a:t>
            </a:r>
            <a:r>
              <a:rPr lang="en-US" altLang="cs-CZ" sz="2400" b="1">
                <a:ea typeface="MS PGothic" panose="020B0600070205080204" pitchFamily="34" charset="-128"/>
              </a:rPr>
              <a:t> </a:t>
            </a:r>
            <a:r>
              <a:rPr lang="cs-CZ" altLang="cs-CZ" sz="2400" b="1">
                <a:ea typeface="MS PGothic" panose="020B0600070205080204" pitchFamily="34" charset="-128"/>
              </a:rPr>
              <a:t>mil.</a:t>
            </a:r>
            <a:endParaRPr lang="cs-CZ" altLang="cs-CZ" sz="2400"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73" descr="a1b8b9613fe21dd2a152576b866a72bd">
            <a:extLst>
              <a:ext uri="{FF2B5EF4-FFF2-40B4-BE49-F238E27FC236}">
                <a16:creationId xmlns:a16="http://schemas.microsoft.com/office/drawing/2014/main" id="{49F22057-1EDC-FE81-C72E-CA1058D34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0" r="1575"/>
          <a:stretch>
            <a:fillRect/>
          </a:stretch>
        </p:blipFill>
        <p:spPr bwMode="auto">
          <a:xfrm>
            <a:off x="-23813" y="673100"/>
            <a:ext cx="914400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ovnoramenný trojúhelník 20">
            <a:extLst>
              <a:ext uri="{FF2B5EF4-FFF2-40B4-BE49-F238E27FC236}">
                <a16:creationId xmlns:a16="http://schemas.microsoft.com/office/drawing/2014/main" id="{269692DC-D8C6-B41E-2B1A-B964C082A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675" y="1982788"/>
            <a:ext cx="2000250" cy="71437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69638" name="Obdélník 8">
            <a:extLst>
              <a:ext uri="{FF2B5EF4-FFF2-40B4-BE49-F238E27FC236}">
                <a16:creationId xmlns:a16="http://schemas.microsoft.com/office/drawing/2014/main" id="{FAF844DF-29CE-013A-B563-9D0285804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91440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35845" name="Text Box 1027">
            <a:extLst>
              <a:ext uri="{FF2B5EF4-FFF2-40B4-BE49-F238E27FC236}">
                <a16:creationId xmlns:a16="http://schemas.microsoft.com/office/drawing/2014/main" id="{01374CCB-726D-84D7-5282-24AA02A55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2930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35846" name="Rectangle 2">
            <a:extLst>
              <a:ext uri="{FF2B5EF4-FFF2-40B4-BE49-F238E27FC236}">
                <a16:creationId xmlns:a16="http://schemas.microsoft.com/office/drawing/2014/main" id="{9E256BC1-65F4-2CB6-F6D6-E663A559E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Houby</a:t>
            </a:r>
          </a:p>
        </p:txBody>
      </p:sp>
      <p:sp>
        <p:nvSpPr>
          <p:cNvPr id="35847" name="Obdélník 44">
            <a:extLst>
              <a:ext uri="{FF2B5EF4-FFF2-40B4-BE49-F238E27FC236}">
                <a16:creationId xmlns:a16="http://schemas.microsoft.com/office/drawing/2014/main" id="{082C583D-A6DD-E379-C59C-749D0B2C2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2339975"/>
            <a:ext cx="303847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ea typeface="MS PGothic" panose="020B0600070205080204" pitchFamily="34" charset="-128"/>
              </a:rPr>
              <a:t>Houby </a:t>
            </a:r>
            <a:r>
              <a:rPr lang="en-US" altLang="cs-CZ" sz="2400" b="1">
                <a:ea typeface="MS PGothic" panose="020B0600070205080204" pitchFamily="34" charset="-128"/>
              </a:rPr>
              <a:t>1,010–890 </a:t>
            </a:r>
            <a:r>
              <a:rPr lang="cs-CZ" altLang="cs-CZ" sz="2400" b="1">
                <a:ea typeface="MS PGothic" panose="020B0600070205080204" pitchFamily="34" charset="-128"/>
              </a:rPr>
              <a:t>mil.</a:t>
            </a:r>
            <a:endParaRPr lang="cs-CZ" altLang="cs-CZ" sz="2400" b="1"/>
          </a:p>
        </p:txBody>
      </p:sp>
      <p:pic>
        <p:nvPicPr>
          <p:cNvPr id="35848" name="Obrázek 3">
            <a:extLst>
              <a:ext uri="{FF2B5EF4-FFF2-40B4-BE49-F238E27FC236}">
                <a16:creationId xmlns:a16="http://schemas.microsoft.com/office/drawing/2014/main" id="{C3E49237-6077-DA2E-9219-0D0DDC392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86063"/>
            <a:ext cx="8726488" cy="400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TextovéPole 1">
            <a:extLst>
              <a:ext uri="{FF2B5EF4-FFF2-40B4-BE49-F238E27FC236}">
                <a16:creationId xmlns:a16="http://schemas.microsoft.com/office/drawing/2014/main" id="{C3EF274B-9FC0-18CF-39A3-9A1E9FFA3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1825" y="2309813"/>
            <a:ext cx="2840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i="1">
                <a:latin typeface="MinionPro-It"/>
              </a:rPr>
              <a:t>Ourasphaira giraldae</a:t>
            </a:r>
            <a:endParaRPr lang="cs-CZ" altLang="cs-CZ"/>
          </a:p>
        </p:txBody>
      </p:sp>
      <p:sp>
        <p:nvSpPr>
          <p:cNvPr id="35850" name="TextovéPole 2">
            <a:extLst>
              <a:ext uri="{FF2B5EF4-FFF2-40B4-BE49-F238E27FC236}">
                <a16:creationId xmlns:a16="http://schemas.microsoft.com/office/drawing/2014/main" id="{EC073184-CE94-9FE7-FA1F-A4750DAA9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0" y="2286000"/>
            <a:ext cx="2389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Loron a kol. 2020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9">
            <a:extLst>
              <a:ext uri="{FF2B5EF4-FFF2-40B4-BE49-F238E27FC236}">
                <a16:creationId xmlns:a16="http://schemas.microsoft.com/office/drawing/2014/main" id="{F5E310D6-148F-237E-DBC3-FECCD3C14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075" y="557860"/>
            <a:ext cx="8451850" cy="611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>
            <a:extLst>
              <a:ext uri="{FF2B5EF4-FFF2-40B4-BE49-F238E27FC236}">
                <a16:creationId xmlns:a16="http://schemas.microsoft.com/office/drawing/2014/main" id="{23EF6ED6-CA31-7FBE-74F1-687710CA8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62175"/>
            <a:ext cx="9144000" cy="762000"/>
          </a:xfrm>
          <a:prstGeom prst="rect">
            <a:avLst/>
          </a:prstGeom>
          <a:solidFill>
            <a:srgbClr val="993300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FFFF00"/>
                </a:solidFill>
                <a:latin typeface="Berlin Sans FB" panose="020E0602020502020306" pitchFamily="34" charset="0"/>
              </a:rPr>
              <a:t>PŘÍBUZENSKÉ VZTAHY MEZI VELKÝMI SKUPINAMI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73" descr="a1b8b9613fe21dd2a152576b866a72bd">
            <a:extLst>
              <a:ext uri="{FF2B5EF4-FFF2-40B4-BE49-F238E27FC236}">
                <a16:creationId xmlns:a16="http://schemas.microsoft.com/office/drawing/2014/main" id="{56D88560-9C38-1E3D-7900-9C696487D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0" r="1575"/>
          <a:stretch>
            <a:fillRect/>
          </a:stretch>
        </p:blipFill>
        <p:spPr bwMode="auto">
          <a:xfrm>
            <a:off x="-23813" y="673100"/>
            <a:ext cx="914400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ovnoramenný trojúhelník 20">
            <a:extLst>
              <a:ext uri="{FF2B5EF4-FFF2-40B4-BE49-F238E27FC236}">
                <a16:creationId xmlns:a16="http://schemas.microsoft.com/office/drawing/2014/main" id="{F6585FB9-74F1-BC7D-C0FB-F799812F9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1773238"/>
            <a:ext cx="2000250" cy="71437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69638" name="Obdélník 8">
            <a:extLst>
              <a:ext uri="{FF2B5EF4-FFF2-40B4-BE49-F238E27FC236}">
                <a16:creationId xmlns:a16="http://schemas.microsoft.com/office/drawing/2014/main" id="{E43390BF-F0B1-910E-0EE1-870AF4AFF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91440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cs-CZ" dirty="0"/>
          </a:p>
        </p:txBody>
      </p:sp>
      <p:pic>
        <p:nvPicPr>
          <p:cNvPr id="36869" name="Picture 5">
            <a:extLst>
              <a:ext uri="{FF2B5EF4-FFF2-40B4-BE49-F238E27FC236}">
                <a16:creationId xmlns:a16="http://schemas.microsoft.com/office/drawing/2014/main" id="{E37353B6-187F-8925-375F-9E351A8C0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2349500"/>
            <a:ext cx="4441825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>
            <a:extLst>
              <a:ext uri="{FF2B5EF4-FFF2-40B4-BE49-F238E27FC236}">
                <a16:creationId xmlns:a16="http://schemas.microsoft.com/office/drawing/2014/main" id="{0EE51CD6-3D70-8C42-68D0-C1A9645776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374900"/>
            <a:ext cx="2690812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Obdélník 44">
            <a:extLst>
              <a:ext uri="{FF2B5EF4-FFF2-40B4-BE49-F238E27FC236}">
                <a16:creationId xmlns:a16="http://schemas.microsoft.com/office/drawing/2014/main" id="{57E31705-5868-622E-50A0-06EA848FB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0" y="6280150"/>
            <a:ext cx="2098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ea typeface="MS PGothic" panose="020B0600070205080204" pitchFamily="34" charset="-128"/>
              </a:rPr>
              <a:t>750 </a:t>
            </a:r>
            <a:r>
              <a:rPr lang="cs-CZ" altLang="cs-CZ" sz="2400" b="1">
                <a:ea typeface="MS PGothic" panose="020B0600070205080204" pitchFamily="34" charset="-128"/>
              </a:rPr>
              <a:t>-1000 mil.</a:t>
            </a:r>
            <a:endParaRPr lang="cs-CZ" altLang="cs-CZ" sz="2400" b="1"/>
          </a:p>
        </p:txBody>
      </p:sp>
      <p:sp>
        <p:nvSpPr>
          <p:cNvPr id="36872" name="TextovéPole 45">
            <a:extLst>
              <a:ext uri="{FF2B5EF4-FFF2-40B4-BE49-F238E27FC236}">
                <a16:creationId xmlns:a16="http://schemas.microsoft.com/office/drawing/2014/main" id="{AB0C9B38-699D-88AA-4413-57C8F1328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925" y="2384425"/>
            <a:ext cx="18081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i="1">
                <a:ea typeface="MS PGothic" panose="020B0600070205080204" pitchFamily="34" charset="-128"/>
              </a:rPr>
              <a:t>Paleovaucheria</a:t>
            </a:r>
            <a:r>
              <a:rPr lang="cs-CZ" altLang="cs-CZ" sz="2000">
                <a:ea typeface="MS PGothic" panose="020B0600070205080204" pitchFamily="34" charset="-128"/>
              </a:rPr>
              <a:t> - x</a:t>
            </a:r>
            <a:r>
              <a:rPr lang="en-US" altLang="cs-CZ" sz="2000">
                <a:ea typeface="MS PGothic" panose="020B0600070205080204" pitchFamily="34" charset="-128"/>
              </a:rPr>
              <a:t>anthophyte</a:t>
            </a:r>
            <a:endParaRPr lang="cs-CZ" altLang="cs-CZ" sz="2000"/>
          </a:p>
        </p:txBody>
      </p:sp>
      <p:sp>
        <p:nvSpPr>
          <p:cNvPr id="36873" name="Rectangle 2">
            <a:extLst>
              <a:ext uri="{FF2B5EF4-FFF2-40B4-BE49-F238E27FC236}">
                <a16:creationId xmlns:a16="http://schemas.microsoft.com/office/drawing/2014/main" id="{CADA4B36-8297-60C7-FE11-D8C13DA97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Stramenopila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773" descr="a1b8b9613fe21dd2a152576b866a72bd">
            <a:extLst>
              <a:ext uri="{FF2B5EF4-FFF2-40B4-BE49-F238E27FC236}">
                <a16:creationId xmlns:a16="http://schemas.microsoft.com/office/drawing/2014/main" id="{D808AF13-6678-A28D-496D-2B7AC6F27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0" r="1575"/>
          <a:stretch>
            <a:fillRect/>
          </a:stretch>
        </p:blipFill>
        <p:spPr bwMode="auto">
          <a:xfrm>
            <a:off x="-23813" y="673100"/>
            <a:ext cx="914400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ovnoramenný trojúhelník 20">
            <a:extLst>
              <a:ext uri="{FF2B5EF4-FFF2-40B4-BE49-F238E27FC236}">
                <a16:creationId xmlns:a16="http://schemas.microsoft.com/office/drawing/2014/main" id="{90F84761-B03C-9335-E1F6-FD47DE9F6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1844675"/>
            <a:ext cx="2000250" cy="71437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A144F93C-8679-66A0-0F6E-C8CB6854699E}"/>
              </a:ext>
            </a:extLst>
          </p:cNvPr>
          <p:cNvSpPr/>
          <p:nvPr/>
        </p:nvSpPr>
        <p:spPr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pic>
        <p:nvPicPr>
          <p:cNvPr id="37893" name="Picture 2">
            <a:extLst>
              <a:ext uri="{FF2B5EF4-FFF2-40B4-BE49-F238E27FC236}">
                <a16:creationId xmlns:a16="http://schemas.microsoft.com/office/drawing/2014/main" id="{ABAF921E-7F5D-0268-8789-B7882B3D7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69" r="47597"/>
          <a:stretch>
            <a:fillRect/>
          </a:stretch>
        </p:blipFill>
        <p:spPr bwMode="auto">
          <a:xfrm>
            <a:off x="63500" y="4721225"/>
            <a:ext cx="58039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 Box 3">
            <a:extLst>
              <a:ext uri="{FF2B5EF4-FFF2-40B4-BE49-F238E27FC236}">
                <a16:creationId xmlns:a16="http://schemas.microsoft.com/office/drawing/2014/main" id="{48FFC191-F5C3-DD91-0AC1-9DA7E2240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963" y="3159125"/>
            <a:ext cx="165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37895" name="Picture 5" descr="vsm4">
            <a:extLst>
              <a:ext uri="{FF2B5EF4-FFF2-40B4-BE49-F238E27FC236}">
                <a16:creationId xmlns:a16="http://schemas.microsoft.com/office/drawing/2014/main" id="{3ECBC305-BB48-BCC8-0AC4-623FA122B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3" y="3005138"/>
            <a:ext cx="1919287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7" descr="vsm5">
            <a:extLst>
              <a:ext uri="{FF2B5EF4-FFF2-40B4-BE49-F238E27FC236}">
                <a16:creationId xmlns:a16="http://schemas.microsoft.com/office/drawing/2014/main" id="{4795EA0D-5E3D-3BAD-324C-9FE37B1E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2982913"/>
            <a:ext cx="1878012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8" descr="vsm6">
            <a:extLst>
              <a:ext uri="{FF2B5EF4-FFF2-40B4-BE49-F238E27FC236}">
                <a16:creationId xmlns:a16="http://schemas.microsoft.com/office/drawing/2014/main" id="{4D0E1C22-8A7B-104E-E6BD-D9004780A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994025"/>
            <a:ext cx="18796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9" descr="analog">
            <a:extLst>
              <a:ext uri="{FF2B5EF4-FFF2-40B4-BE49-F238E27FC236}">
                <a16:creationId xmlns:a16="http://schemas.microsoft.com/office/drawing/2014/main" id="{E654C130-BBB4-4B59-17F4-8C0897827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00" y="4781550"/>
            <a:ext cx="1030288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2">
            <a:extLst>
              <a:ext uri="{FF2B5EF4-FFF2-40B4-BE49-F238E27FC236}">
                <a16:creationId xmlns:a16="http://schemas.microsoft.com/office/drawing/2014/main" id="{31333CCA-E1A7-F9CB-6008-5989AF56D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2" t="52869" r="13069"/>
          <a:stretch>
            <a:fillRect/>
          </a:stretch>
        </p:blipFill>
        <p:spPr bwMode="auto">
          <a:xfrm>
            <a:off x="6337300" y="4692650"/>
            <a:ext cx="1643063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Přímá spojovací čára 19">
            <a:extLst>
              <a:ext uri="{FF2B5EF4-FFF2-40B4-BE49-F238E27FC236}">
                <a16:creationId xmlns:a16="http://schemas.microsoft.com/office/drawing/2014/main" id="{24B4086C-94AC-A9A7-1D11-D37477BF05FF}"/>
              </a:ext>
            </a:extLst>
          </p:cNvPr>
          <p:cNvCxnSpPr>
            <a:stCxn id="37903" idx="1"/>
          </p:cNvCxnSpPr>
          <p:nvPr/>
        </p:nvCxnSpPr>
        <p:spPr>
          <a:xfrm rot="10800000" flipH="1" flipV="1">
            <a:off x="6149975" y="2620963"/>
            <a:ext cx="6350" cy="42529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901" name="Picture 6" descr="vsm2">
            <a:extLst>
              <a:ext uri="{FF2B5EF4-FFF2-40B4-BE49-F238E27FC236}">
                <a16:creationId xmlns:a16="http://schemas.microsoft.com/office/drawing/2014/main" id="{0FA22438-F699-C143-9059-FBE073D77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997200"/>
            <a:ext cx="1874837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2" name="TextovéPole 21">
            <a:extLst>
              <a:ext uri="{FF2B5EF4-FFF2-40B4-BE49-F238E27FC236}">
                <a16:creationId xmlns:a16="http://schemas.microsoft.com/office/drawing/2014/main" id="{35B95866-BFC3-C215-45CC-05B27F699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289175"/>
            <a:ext cx="61388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/>
              <a:t>V</a:t>
            </a:r>
            <a:r>
              <a:rPr lang="cs-CZ" altLang="cs-CZ" sz="2000"/>
              <a:t>ázovité fosilie (od 800 mil. dále) –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interpretovány jako schránky krytének </a:t>
            </a:r>
            <a:r>
              <a:rPr lang="cs-CZ" altLang="cs-CZ" sz="1600"/>
              <a:t>(Amoebozoa, Rhizaria)</a:t>
            </a:r>
          </a:p>
        </p:txBody>
      </p:sp>
      <p:sp>
        <p:nvSpPr>
          <p:cNvPr id="37903" name="TextovéPole 22">
            <a:extLst>
              <a:ext uri="{FF2B5EF4-FFF2-40B4-BE49-F238E27FC236}">
                <a16:creationId xmlns:a16="http://schemas.microsoft.com/office/drawing/2014/main" id="{2595B5E9-112B-24D8-1319-EAF76F99A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9975" y="2420938"/>
            <a:ext cx="2860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Dnešní schránky krytének</a:t>
            </a:r>
            <a:endParaRPr lang="cs-CZ" altLang="cs-CZ" sz="1600"/>
          </a:p>
        </p:txBody>
      </p:sp>
      <p:sp>
        <p:nvSpPr>
          <p:cNvPr id="37904" name="Rectangle 2">
            <a:extLst>
              <a:ext uri="{FF2B5EF4-FFF2-40B4-BE49-F238E27FC236}">
                <a16:creationId xmlns:a16="http://schemas.microsoft.com/office/drawing/2014/main" id="{19BD4B85-8369-8ABB-A6AF-3DA20E0E5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Schránky améb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F4001332-3CD4-E677-F711-4AC6A5FD28D4}"/>
              </a:ext>
            </a:extLst>
          </p:cNvPr>
          <p:cNvSpPr/>
          <p:nvPr/>
        </p:nvSpPr>
        <p:spPr>
          <a:xfrm>
            <a:off x="6442075" y="1401763"/>
            <a:ext cx="204788" cy="7191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5A734EAC-C3AD-F8E5-8E07-B892DFFB73AB}"/>
              </a:ext>
            </a:extLst>
          </p:cNvPr>
          <p:cNvSpPr/>
          <p:nvPr/>
        </p:nvSpPr>
        <p:spPr>
          <a:xfrm>
            <a:off x="6678613" y="1395413"/>
            <a:ext cx="63500" cy="720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1F637A41-0A28-F322-3B60-3754D3C373CF}"/>
              </a:ext>
            </a:extLst>
          </p:cNvPr>
          <p:cNvSpPr txBox="1"/>
          <p:nvPr/>
        </p:nvSpPr>
        <p:spPr>
          <a:xfrm>
            <a:off x="6672263" y="1931988"/>
            <a:ext cx="25082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Zaledn</a:t>
            </a:r>
            <a:r>
              <a:rPr lang="cs-CZ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ění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Země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ovnoramenný trojúhelník 20">
            <a:extLst>
              <a:ext uri="{FF2B5EF4-FFF2-40B4-BE49-F238E27FC236}">
                <a16:creationId xmlns:a16="http://schemas.microsoft.com/office/drawing/2014/main" id="{B95D72B7-E773-C9DA-E3E1-70DE6BFA2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989138"/>
            <a:ext cx="2000250" cy="71437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18D7DDF7-C74A-7864-869A-DC19904DC4E4}"/>
              </a:ext>
            </a:extLst>
          </p:cNvPr>
          <p:cNvSpPr/>
          <p:nvPr/>
        </p:nvSpPr>
        <p:spPr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pic>
        <p:nvPicPr>
          <p:cNvPr id="38916" name="Picture 773" descr="a1b8b9613fe21dd2a152576b866a72bd">
            <a:extLst>
              <a:ext uri="{FF2B5EF4-FFF2-40B4-BE49-F238E27FC236}">
                <a16:creationId xmlns:a16="http://schemas.microsoft.com/office/drawing/2014/main" id="{F871CAD4-ACAB-A0CD-D360-7C73D6B6B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1" r="1575"/>
          <a:stretch>
            <a:fillRect/>
          </a:stretch>
        </p:blipFill>
        <p:spPr bwMode="auto">
          <a:xfrm>
            <a:off x="34925" y="673100"/>
            <a:ext cx="908526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2">
            <a:extLst>
              <a:ext uri="{FF2B5EF4-FFF2-40B4-BE49-F238E27FC236}">
                <a16:creationId xmlns:a16="http://schemas.microsoft.com/office/drawing/2014/main" id="{52B5C2E7-45F6-1774-F1FC-CD9EFF5E6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Obrněnky</a:t>
            </a:r>
          </a:p>
        </p:txBody>
      </p:sp>
      <p:pic>
        <p:nvPicPr>
          <p:cNvPr id="38918" name="Picture 2">
            <a:extLst>
              <a:ext uri="{FF2B5EF4-FFF2-40B4-BE49-F238E27FC236}">
                <a16:creationId xmlns:a16="http://schemas.microsoft.com/office/drawing/2014/main" id="{02930C4D-0EC9-AFFB-3BF6-18B6AD756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3638"/>
            <a:ext cx="7018338" cy="442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2">
            <a:extLst>
              <a:ext uri="{FF2B5EF4-FFF2-40B4-BE49-F238E27FC236}">
                <a16:creationId xmlns:a16="http://schemas.microsoft.com/office/drawing/2014/main" id="{984C12A7-8D62-999B-DEF0-0B1DE71CD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420938"/>
            <a:ext cx="2605088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bdélník 23">
            <a:extLst>
              <a:ext uri="{FF2B5EF4-FFF2-40B4-BE49-F238E27FC236}">
                <a16:creationId xmlns:a16="http://schemas.microsoft.com/office/drawing/2014/main" id="{67FEECDD-9E48-2D5B-6A8D-5AC3EA872A86}"/>
              </a:ext>
            </a:extLst>
          </p:cNvPr>
          <p:cNvSpPr/>
          <p:nvPr/>
        </p:nvSpPr>
        <p:spPr>
          <a:xfrm>
            <a:off x="6442075" y="1401763"/>
            <a:ext cx="204788" cy="7191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ED6CBCF1-3598-515B-9605-73ECD24AFBCE}"/>
              </a:ext>
            </a:extLst>
          </p:cNvPr>
          <p:cNvSpPr/>
          <p:nvPr/>
        </p:nvSpPr>
        <p:spPr>
          <a:xfrm>
            <a:off x="6678613" y="1395413"/>
            <a:ext cx="63500" cy="720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E2EB5F8C-BC69-D38D-D457-C588ACFAF258}"/>
              </a:ext>
            </a:extLst>
          </p:cNvPr>
          <p:cNvGrpSpPr>
            <a:grpSpLocks/>
          </p:cNvGrpSpPr>
          <p:nvPr/>
        </p:nvGrpSpPr>
        <p:grpSpPr bwMode="auto">
          <a:xfrm>
            <a:off x="34925" y="3384550"/>
            <a:ext cx="3132138" cy="3473450"/>
            <a:chOff x="1116013" y="2843768"/>
            <a:chExt cx="3132137" cy="3472895"/>
          </a:xfrm>
        </p:grpSpPr>
        <p:pic>
          <p:nvPicPr>
            <p:cNvPr id="38923" name="Picture 2">
              <a:extLst>
                <a:ext uri="{FF2B5EF4-FFF2-40B4-BE49-F238E27FC236}">
                  <a16:creationId xmlns:a16="http://schemas.microsoft.com/office/drawing/2014/main" id="{B64CBABF-7925-3C5B-2797-9D992BD14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01" t="54326" r="50311" b="3566"/>
            <a:stretch>
              <a:fillRect/>
            </a:stretch>
          </p:blipFill>
          <p:spPr bwMode="auto">
            <a:xfrm>
              <a:off x="1116013" y="3213100"/>
              <a:ext cx="3132137" cy="310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4" name="TextovéPole 1">
              <a:extLst>
                <a:ext uri="{FF2B5EF4-FFF2-40B4-BE49-F238E27FC236}">
                  <a16:creationId xmlns:a16="http://schemas.microsoft.com/office/drawing/2014/main" id="{DA0E7851-9A92-FBA9-F03F-8DF2F33C84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7795" y="2843768"/>
              <a:ext cx="3130355" cy="3693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chemeClr val="bg1"/>
                  </a:solidFill>
                </a:rPr>
                <a:t>Dnešní hypnozygota obrněnky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773" descr="a1b8b9613fe21dd2a152576b866a72bd">
            <a:extLst>
              <a:ext uri="{FF2B5EF4-FFF2-40B4-BE49-F238E27FC236}">
                <a16:creationId xmlns:a16="http://schemas.microsoft.com/office/drawing/2014/main" id="{7DB49311-A5D1-AAF1-60F6-79FA973EB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0" r="1575"/>
          <a:stretch>
            <a:fillRect/>
          </a:stretch>
        </p:blipFill>
        <p:spPr bwMode="auto">
          <a:xfrm>
            <a:off x="-23813" y="673100"/>
            <a:ext cx="914400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2">
            <a:extLst>
              <a:ext uri="{FF2B5EF4-FFF2-40B4-BE49-F238E27FC236}">
                <a16:creationId xmlns:a16="http://schemas.microsoft.com/office/drawing/2014/main" id="{D764F39B-71FE-B8F8-22F9-358039312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Schránky améb ?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519500D1-22EC-8899-E693-81DFE6663A9C}"/>
              </a:ext>
            </a:extLst>
          </p:cNvPr>
          <p:cNvSpPr/>
          <p:nvPr/>
        </p:nvSpPr>
        <p:spPr>
          <a:xfrm>
            <a:off x="6442075" y="1401763"/>
            <a:ext cx="204788" cy="7191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123D6DE3-CCDC-AB8C-68AF-DF095EFEDCCA}"/>
              </a:ext>
            </a:extLst>
          </p:cNvPr>
          <p:cNvSpPr/>
          <p:nvPr/>
        </p:nvSpPr>
        <p:spPr>
          <a:xfrm>
            <a:off x="6678613" y="1395413"/>
            <a:ext cx="63500" cy="720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D498395B-B51E-3705-2DA5-3DC2D93997FA}"/>
              </a:ext>
            </a:extLst>
          </p:cNvPr>
          <p:cNvSpPr/>
          <p:nvPr/>
        </p:nvSpPr>
        <p:spPr>
          <a:xfrm>
            <a:off x="0" y="2205038"/>
            <a:ext cx="6678613" cy="465296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pic>
        <p:nvPicPr>
          <p:cNvPr id="39943" name="Picture 12">
            <a:extLst>
              <a:ext uri="{FF2B5EF4-FFF2-40B4-BE49-F238E27FC236}">
                <a16:creationId xmlns:a16="http://schemas.microsoft.com/office/drawing/2014/main" id="{C2EB8A88-5FE8-3822-8770-D5F8960C9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70150"/>
            <a:ext cx="3503612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2" descr="First Early Cambrian Radiolaria | Geological Society, London, Special  Publications">
            <a:extLst>
              <a:ext uri="{FF2B5EF4-FFF2-40B4-BE49-F238E27FC236}">
                <a16:creationId xmlns:a16="http://schemas.microsoft.com/office/drawing/2014/main" id="{9E0FDA83-21CA-F075-1668-E6DB3DCEF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2470150"/>
            <a:ext cx="2743200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TextovéPole 1">
            <a:extLst>
              <a:ext uri="{FF2B5EF4-FFF2-40B4-BE49-F238E27FC236}">
                <a16:creationId xmlns:a16="http://schemas.microsoft.com/office/drawing/2014/main" id="{DA241199-36CF-7C76-F3A6-60B50AB76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6273800"/>
            <a:ext cx="5222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Foraminifera                            Radiolaria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6C0E42B0-3AB3-A110-CE54-4DE45B98CF44}"/>
              </a:ext>
            </a:extLst>
          </p:cNvPr>
          <p:cNvSpPr/>
          <p:nvPr/>
        </p:nvSpPr>
        <p:spPr>
          <a:xfrm>
            <a:off x="6742113" y="2205038"/>
            <a:ext cx="2378075" cy="465296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B2FA4A49-CDBB-CBDC-E576-66E74AE6D6CD}"/>
              </a:ext>
            </a:extLst>
          </p:cNvPr>
          <p:cNvSpPr/>
          <p:nvPr/>
        </p:nvSpPr>
        <p:spPr>
          <a:xfrm rot="19507637">
            <a:off x="6229350" y="1760538"/>
            <a:ext cx="1025525" cy="50323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39948" name="Obrázek 4">
            <a:extLst>
              <a:ext uri="{FF2B5EF4-FFF2-40B4-BE49-F238E27FC236}">
                <a16:creationId xmlns:a16="http://schemas.microsoft.com/office/drawing/2014/main" id="{B2B721AC-FDF6-ED00-C070-2F9318439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25" y="2443163"/>
            <a:ext cx="2065338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Obrázek 6">
            <a:extLst>
              <a:ext uri="{FF2B5EF4-FFF2-40B4-BE49-F238E27FC236}">
                <a16:creationId xmlns:a16="http://schemas.microsoft.com/office/drawing/2014/main" id="{FAAF60CA-D75E-90AB-8D25-E5D2A9854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4754563"/>
            <a:ext cx="1997075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0" name="TextovéPole 21">
            <a:extLst>
              <a:ext uri="{FF2B5EF4-FFF2-40B4-BE49-F238E27FC236}">
                <a16:creationId xmlns:a16="http://schemas.microsoft.com/office/drawing/2014/main" id="{5D92D4E5-4824-982A-89C3-4BFECD0D3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5825" y="4333875"/>
            <a:ext cx="1619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Haptophyta</a:t>
            </a:r>
          </a:p>
        </p:txBody>
      </p:sp>
      <p:sp>
        <p:nvSpPr>
          <p:cNvPr id="39951" name="TextovéPole 7">
            <a:extLst>
              <a:ext uri="{FF2B5EF4-FFF2-40B4-BE49-F238E27FC236}">
                <a16:creationId xmlns:a16="http://schemas.microsoft.com/office/drawing/2014/main" id="{F1CBCE94-9CF0-4ECE-C630-7B6B651E9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8688" y="6427788"/>
            <a:ext cx="1346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Rozsivky</a:t>
            </a:r>
          </a:p>
        </p:txBody>
      </p:sp>
      <p:sp>
        <p:nvSpPr>
          <p:cNvPr id="25" name="Šipka: doprava 24">
            <a:extLst>
              <a:ext uri="{FF2B5EF4-FFF2-40B4-BE49-F238E27FC236}">
                <a16:creationId xmlns:a16="http://schemas.microsoft.com/office/drawing/2014/main" id="{BAD59D1C-3B4B-0EF5-7F46-77EEE9F40715}"/>
              </a:ext>
            </a:extLst>
          </p:cNvPr>
          <p:cNvSpPr/>
          <p:nvPr/>
        </p:nvSpPr>
        <p:spPr>
          <a:xfrm rot="17203451">
            <a:off x="7904956" y="1762919"/>
            <a:ext cx="682625" cy="50323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:a16="http://schemas.microsoft.com/office/drawing/2014/main" id="{282C6204-FE49-3B8C-2EEF-27DEBCE94843}"/>
              </a:ext>
            </a:extLst>
          </p:cNvPr>
          <p:cNvSpPr/>
          <p:nvPr/>
        </p:nvSpPr>
        <p:spPr>
          <a:xfrm>
            <a:off x="0" y="2996952"/>
            <a:ext cx="9144000" cy="386104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7C23AC4C-1107-270B-D874-B74EDB372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dirty="0">
                <a:solidFill>
                  <a:srgbClr val="FFFF66"/>
                </a:solidFill>
                <a:latin typeface="Berlin Sans FB" panose="020E0602020502020306" pitchFamily="34" charset="0"/>
              </a:rPr>
              <a:t>Dominance fotosyntetických skupin</a:t>
            </a:r>
          </a:p>
        </p:txBody>
      </p:sp>
      <p:pic>
        <p:nvPicPr>
          <p:cNvPr id="40964" name="Picture 3">
            <a:extLst>
              <a:ext uri="{FF2B5EF4-FFF2-40B4-BE49-F238E27FC236}">
                <a16:creationId xmlns:a16="http://schemas.microsoft.com/office/drawing/2014/main" id="{44245986-6EA0-8AB7-70AC-D3C333DA5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2"/>
          <a:stretch>
            <a:fillRect/>
          </a:stretch>
        </p:blipFill>
        <p:spPr bwMode="auto">
          <a:xfrm>
            <a:off x="395288" y="3068960"/>
            <a:ext cx="8408987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FB1669E4-FD49-5C71-45A3-66497377DD60}"/>
              </a:ext>
            </a:extLst>
          </p:cNvPr>
          <p:cNvSpPr/>
          <p:nvPr/>
        </p:nvSpPr>
        <p:spPr>
          <a:xfrm>
            <a:off x="7092950" y="2814314"/>
            <a:ext cx="2051050" cy="18263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40966" name="Picture 4">
            <a:extLst>
              <a:ext uri="{FF2B5EF4-FFF2-40B4-BE49-F238E27FC236}">
                <a16:creationId xmlns:a16="http://schemas.microsoft.com/office/drawing/2014/main" id="{88630876-6B2D-E8C6-63A7-8E29856C3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r="10101"/>
          <a:stretch>
            <a:fillRect/>
          </a:stretch>
        </p:blipFill>
        <p:spPr bwMode="auto">
          <a:xfrm>
            <a:off x="4393431" y="3209801"/>
            <a:ext cx="620713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5">
            <a:extLst>
              <a:ext uri="{FF2B5EF4-FFF2-40B4-BE49-F238E27FC236}">
                <a16:creationId xmlns:a16="http://schemas.microsoft.com/office/drawing/2014/main" id="{2A54A938-2419-9DD3-6EBD-DC4D88DBC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12976"/>
            <a:ext cx="64611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6">
            <a:extLst>
              <a:ext uri="{FF2B5EF4-FFF2-40B4-BE49-F238E27FC236}">
                <a16:creationId xmlns:a16="http://schemas.microsoft.com/office/drawing/2014/main" id="{84CFF0DD-F162-CEA6-4A6F-66ECA04EB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69" y="3219326"/>
            <a:ext cx="61753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773" descr="a1b8b9613fe21dd2a152576b866a72bd">
            <a:extLst>
              <a:ext uri="{FF2B5EF4-FFF2-40B4-BE49-F238E27FC236}">
                <a16:creationId xmlns:a16="http://schemas.microsoft.com/office/drawing/2014/main" id="{5D127351-99E6-87FE-F9DC-78FA27CBA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0" r="1575"/>
          <a:stretch>
            <a:fillRect/>
          </a:stretch>
        </p:blipFill>
        <p:spPr bwMode="auto">
          <a:xfrm>
            <a:off x="-23813" y="673100"/>
            <a:ext cx="914400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3BA91D00-76BB-E1F2-9F34-DAD800D9A337}"/>
              </a:ext>
            </a:extLst>
          </p:cNvPr>
          <p:cNvCxnSpPr/>
          <p:nvPr/>
        </p:nvCxnSpPr>
        <p:spPr>
          <a:xfrm>
            <a:off x="1547664" y="2085851"/>
            <a:ext cx="496855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5362C1E5-76FE-50A4-2C20-9B66373DCFB1}"/>
              </a:ext>
            </a:extLst>
          </p:cNvPr>
          <p:cNvCxnSpPr>
            <a:cxnSpLocks/>
          </p:cNvCxnSpPr>
          <p:nvPr/>
        </p:nvCxnSpPr>
        <p:spPr>
          <a:xfrm>
            <a:off x="6012160" y="2238251"/>
            <a:ext cx="2232248" cy="0"/>
          </a:xfrm>
          <a:prstGeom prst="line">
            <a:avLst/>
          </a:prstGeom>
          <a:ln w="76200">
            <a:solidFill>
              <a:srgbClr val="0181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C42C1543-3E80-F7CB-A639-158ACC6F73A3}"/>
              </a:ext>
            </a:extLst>
          </p:cNvPr>
          <p:cNvCxnSpPr>
            <a:cxnSpLocks/>
          </p:cNvCxnSpPr>
          <p:nvPr/>
        </p:nvCxnSpPr>
        <p:spPr>
          <a:xfrm>
            <a:off x="8100392" y="2420888"/>
            <a:ext cx="104360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46F06057-585A-8EC5-4267-4558EE8B694B}"/>
              </a:ext>
            </a:extLst>
          </p:cNvPr>
          <p:cNvSpPr txBox="1"/>
          <p:nvPr/>
        </p:nvSpPr>
        <p:spPr>
          <a:xfrm>
            <a:off x="1547664" y="2085851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Sinice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8593F40-114F-C01A-828D-CE56348CBE96}"/>
              </a:ext>
            </a:extLst>
          </p:cNvPr>
          <p:cNvSpPr txBox="1"/>
          <p:nvPr/>
        </p:nvSpPr>
        <p:spPr>
          <a:xfrm>
            <a:off x="5901553" y="2235984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Zelené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F59C439-E716-9F7F-7B0B-57E641C061EC}"/>
              </a:ext>
            </a:extLst>
          </p:cNvPr>
          <p:cNvSpPr txBox="1"/>
          <p:nvPr/>
        </p:nvSpPr>
        <p:spPr>
          <a:xfrm>
            <a:off x="8028384" y="2358764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Hnědé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6E6B5CA8-FE0F-499F-748C-8FFD0EF188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Masová vymírání postihují i protista</a:t>
            </a:r>
          </a:p>
        </p:txBody>
      </p:sp>
      <p:pic>
        <p:nvPicPr>
          <p:cNvPr id="41987" name="Picture 773" descr="a1b8b9613fe21dd2a152576b866a72bd">
            <a:extLst>
              <a:ext uri="{FF2B5EF4-FFF2-40B4-BE49-F238E27FC236}">
                <a16:creationId xmlns:a16="http://schemas.microsoft.com/office/drawing/2014/main" id="{AEB522EF-4DEE-46AF-665F-715B6639D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0" r="1575"/>
          <a:stretch>
            <a:fillRect/>
          </a:stretch>
        </p:blipFill>
        <p:spPr bwMode="auto">
          <a:xfrm>
            <a:off x="0" y="673100"/>
            <a:ext cx="912018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ovnoramenný trojúhelník 20">
            <a:extLst>
              <a:ext uri="{FF2B5EF4-FFF2-40B4-BE49-F238E27FC236}">
                <a16:creationId xmlns:a16="http://schemas.microsoft.com/office/drawing/2014/main" id="{2FAADCB1-7C1E-51C2-82E9-11DA12440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1773238"/>
            <a:ext cx="2000250" cy="714375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3B0FAFA-AD14-FF9C-A563-E2963BF08B24}"/>
              </a:ext>
            </a:extLst>
          </p:cNvPr>
          <p:cNvSpPr/>
          <p:nvPr/>
        </p:nvSpPr>
        <p:spPr>
          <a:xfrm>
            <a:off x="0" y="2349500"/>
            <a:ext cx="9144000" cy="45085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 dirty="0"/>
          </a:p>
        </p:txBody>
      </p:sp>
      <p:pic>
        <p:nvPicPr>
          <p:cNvPr id="41990" name="Picture 17" descr="1-s2">
            <a:extLst>
              <a:ext uri="{FF2B5EF4-FFF2-40B4-BE49-F238E27FC236}">
                <a16:creationId xmlns:a16="http://schemas.microsoft.com/office/drawing/2014/main" id="{5A1C22AA-8CE6-1A86-9483-B6ED14DB5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2420938"/>
            <a:ext cx="5561013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BF35CD38-5642-F792-BFFE-CC9CA57A6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125538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000">
                <a:solidFill>
                  <a:srgbClr val="FFFF66"/>
                </a:solidFill>
                <a:latin typeface="Berlin Sans FB" panose="020E0602020502020306" pitchFamily="34" charset="0"/>
              </a:rPr>
              <a:t>Stáří LECA s konfidenčními intervaly z různých analýz</a:t>
            </a:r>
          </a:p>
        </p:txBody>
      </p:sp>
      <p:pic>
        <p:nvPicPr>
          <p:cNvPr id="43011" name="Obrázek 2">
            <a:extLst>
              <a:ext uri="{FF2B5EF4-FFF2-40B4-BE49-F238E27FC236}">
                <a16:creationId xmlns:a16="http://schemas.microsoft.com/office/drawing/2014/main" id="{99566B97-2467-3B26-F5CE-897D95EEC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8"/>
          <a:stretch/>
        </p:blipFill>
        <p:spPr bwMode="auto">
          <a:xfrm>
            <a:off x="250825" y="1355725"/>
            <a:ext cx="4825231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ovéPole 3">
            <a:extLst>
              <a:ext uri="{FF2B5EF4-FFF2-40B4-BE49-F238E27FC236}">
                <a16:creationId xmlns:a16="http://schemas.microsoft.com/office/drawing/2014/main" id="{1E8A55E6-D94A-33FE-461C-2583E2968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5388" y="1125538"/>
            <a:ext cx="1628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Porter 2020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50D3355-0E87-2D30-4EC3-64E5EBF81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613" y="2349500"/>
            <a:ext cx="6357937" cy="3698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1800">
                <a:solidFill>
                  <a:schemeClr val="bg1"/>
                </a:solidFill>
              </a:rPr>
              <a:t>Fos</a:t>
            </a:r>
            <a:r>
              <a:rPr lang="cs-CZ" altLang="cs-CZ" sz="1800">
                <a:solidFill>
                  <a:schemeClr val="bg1"/>
                </a:solidFill>
              </a:rPr>
              <a:t>í</a:t>
            </a:r>
            <a:r>
              <a:rPr lang="en-GB" altLang="cs-CZ" sz="1800">
                <a:solidFill>
                  <a:schemeClr val="bg1"/>
                </a:solidFill>
              </a:rPr>
              <a:t>lie Archaeplastida, Opisthokonta a Stramenopila</a:t>
            </a:r>
            <a:endParaRPr lang="cs-CZ" altLang="cs-CZ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9" descr="Obsah obrázku text, mapa&#10;&#10;Popis byl vytvořen automaticky">
            <a:extLst>
              <a:ext uri="{FF2B5EF4-FFF2-40B4-BE49-F238E27FC236}">
                <a16:creationId xmlns:a16="http://schemas.microsoft.com/office/drawing/2014/main" id="{D41335CF-60D8-4860-98E1-FF57C46CB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44488" y="257969"/>
            <a:ext cx="8451850" cy="61356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" name="Přímá spojovací čára 36">
            <a:extLst>
              <a:ext uri="{FF2B5EF4-FFF2-40B4-BE49-F238E27FC236}">
                <a16:creationId xmlns:a16="http://schemas.microsoft.com/office/drawing/2014/main" id="{50270405-6B7E-BCD0-12A1-A104A86192FD}"/>
              </a:ext>
            </a:extLst>
          </p:cNvPr>
          <p:cNvCxnSpPr/>
          <p:nvPr/>
        </p:nvCxnSpPr>
        <p:spPr>
          <a:xfrm>
            <a:off x="4572000" y="3860800"/>
            <a:ext cx="0" cy="230505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Šipka doprava 41">
            <a:extLst>
              <a:ext uri="{FF2B5EF4-FFF2-40B4-BE49-F238E27FC236}">
                <a16:creationId xmlns:a16="http://schemas.microsoft.com/office/drawing/2014/main" id="{D60653CD-8EC1-21DC-0A56-0D8EE72406F5}"/>
              </a:ext>
            </a:extLst>
          </p:cNvPr>
          <p:cNvSpPr/>
          <p:nvPr/>
        </p:nvSpPr>
        <p:spPr>
          <a:xfrm flipH="1">
            <a:off x="4570413" y="3284538"/>
            <a:ext cx="2881312" cy="10080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LECA 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–last eukaryotic common ancestor </a:t>
            </a:r>
            <a:endParaRPr lang="cs-CZ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Šipka doprava 42">
            <a:extLst>
              <a:ext uri="{FF2B5EF4-FFF2-40B4-BE49-F238E27FC236}">
                <a16:creationId xmlns:a16="http://schemas.microsoft.com/office/drawing/2014/main" id="{CBCCFF6D-859A-6997-C20C-810F4BE814FF}"/>
              </a:ext>
            </a:extLst>
          </p:cNvPr>
          <p:cNvSpPr/>
          <p:nvPr/>
        </p:nvSpPr>
        <p:spPr>
          <a:xfrm flipH="1">
            <a:off x="4572000" y="5013325"/>
            <a:ext cx="3024188" cy="1008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FECA –zakladatel eukaryotické linie</a:t>
            </a:r>
          </a:p>
        </p:txBody>
      </p:sp>
      <p:sp>
        <p:nvSpPr>
          <p:cNvPr id="44038" name="Rectangle 2">
            <a:extLst>
              <a:ext uri="{FF2B5EF4-FFF2-40B4-BE49-F238E27FC236}">
                <a16:creationId xmlns:a16="http://schemas.microsoft.com/office/drawing/2014/main" id="{54722C47-A6FA-4381-0259-812D21E49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rgbClr val="FFFF66"/>
                </a:solidFill>
                <a:latin typeface="Berlin Sans FB" panose="020E0602020502020306" pitchFamily="34" charset="0"/>
              </a:rPr>
              <a:t>Shrnutí</a:t>
            </a:r>
          </a:p>
        </p:txBody>
      </p:sp>
      <p:sp>
        <p:nvSpPr>
          <p:cNvPr id="44039" name="TextovéPole 52">
            <a:extLst>
              <a:ext uri="{FF2B5EF4-FFF2-40B4-BE49-F238E27FC236}">
                <a16:creationId xmlns:a16="http://schemas.microsoft.com/office/drawing/2014/main" id="{2A896AE0-B7AA-1E97-0A1F-932859DD5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0" y="5829300"/>
            <a:ext cx="3024188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Možná až 3 miliardy let</a:t>
            </a:r>
            <a:br>
              <a:rPr lang="cs-CZ" altLang="cs-CZ" sz="2000" b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cs-CZ" sz="2000" b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b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první acritarchy</a:t>
            </a:r>
            <a:r>
              <a:rPr lang="en-US" altLang="cs-CZ" sz="2000" b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2000" b="1">
              <a:solidFill>
                <a:srgbClr val="00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40" name="TextovéPole 53">
            <a:extLst>
              <a:ext uri="{FF2B5EF4-FFF2-40B4-BE49-F238E27FC236}">
                <a16:creationId xmlns:a16="http://schemas.microsoft.com/office/drawing/2014/main" id="{0F81A56E-ABD5-C0C4-30DD-B5BC1CEC7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0" y="4052888"/>
            <a:ext cx="24844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rgbClr val="00CC99"/>
                </a:solidFill>
                <a:ea typeface="MS PGothic" panose="020B0600070205080204" pitchFamily="34" charset="-128"/>
              </a:rPr>
              <a:t>~ </a:t>
            </a:r>
            <a:r>
              <a:rPr lang="cs-CZ" altLang="cs-CZ" sz="2000" b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r>
              <a:rPr lang="en-US" altLang="cs-CZ" sz="2000" b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miliard</a:t>
            </a:r>
            <a:r>
              <a:rPr lang="cs-CZ" altLang="cs-CZ" sz="2000" b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cs-CZ" sz="2000" b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let</a:t>
            </a:r>
            <a:endParaRPr lang="cs-CZ" altLang="cs-CZ" sz="2000" b="1">
              <a:solidFill>
                <a:srgbClr val="00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Přímá spojovací čára 60">
            <a:extLst>
              <a:ext uri="{FF2B5EF4-FFF2-40B4-BE49-F238E27FC236}">
                <a16:creationId xmlns:a16="http://schemas.microsoft.com/office/drawing/2014/main" id="{E36A5D82-A8E2-E348-D2E4-88776D169BFB}"/>
              </a:ext>
            </a:extLst>
          </p:cNvPr>
          <p:cNvCxnSpPr/>
          <p:nvPr/>
        </p:nvCxnSpPr>
        <p:spPr>
          <a:xfrm flipH="1" flipV="1">
            <a:off x="4067175" y="4221163"/>
            <a:ext cx="476250" cy="44926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2" name="TextovéPole 62">
            <a:extLst>
              <a:ext uri="{FF2B5EF4-FFF2-40B4-BE49-F238E27FC236}">
                <a16:creationId xmlns:a16="http://schemas.microsoft.com/office/drawing/2014/main" id="{180F1BCF-F150-7830-ABD9-44E366F172C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635375" y="3860800"/>
            <a:ext cx="12414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800" b="1">
                <a:latin typeface="Castellar" panose="020A0402060406010301" pitchFamily="18" charset="0"/>
              </a:rPr>
              <a:t>†</a:t>
            </a:r>
          </a:p>
        </p:txBody>
      </p:sp>
      <p:sp>
        <p:nvSpPr>
          <p:cNvPr id="44043" name="TextovéPole 63">
            <a:extLst>
              <a:ext uri="{FF2B5EF4-FFF2-40B4-BE49-F238E27FC236}">
                <a16:creationId xmlns:a16="http://schemas.microsoft.com/office/drawing/2014/main" id="{5179C6A8-0BB8-0785-42EB-ED7B1145401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708400" y="4581525"/>
            <a:ext cx="12398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800" b="1">
                <a:latin typeface="Castellar" panose="020A0402060406010301" pitchFamily="18" charset="0"/>
              </a:rPr>
              <a:t>†</a:t>
            </a:r>
          </a:p>
        </p:txBody>
      </p:sp>
      <p:sp>
        <p:nvSpPr>
          <p:cNvPr id="65" name="Pravá složená závorka 64">
            <a:extLst>
              <a:ext uri="{FF2B5EF4-FFF2-40B4-BE49-F238E27FC236}">
                <a16:creationId xmlns:a16="http://schemas.microsoft.com/office/drawing/2014/main" id="{D4A6B168-7DC6-20AC-3AB7-06E2482C377D}"/>
              </a:ext>
            </a:extLst>
          </p:cNvPr>
          <p:cNvSpPr/>
          <p:nvPr/>
        </p:nvSpPr>
        <p:spPr>
          <a:xfrm flipH="1">
            <a:off x="2843213" y="2349500"/>
            <a:ext cx="1368425" cy="3454400"/>
          </a:xfrm>
          <a:prstGeom prst="rightBrace">
            <a:avLst>
              <a:gd name="adj1" fmla="val 8333"/>
              <a:gd name="adj2" fmla="val 51307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44045" name="TextovéPole 65">
            <a:extLst>
              <a:ext uri="{FF2B5EF4-FFF2-40B4-BE49-F238E27FC236}">
                <a16:creationId xmlns:a16="http://schemas.microsoft.com/office/drawing/2014/main" id="{9627A2B7-AC58-C676-740C-106231AC2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38" y="3843338"/>
            <a:ext cx="2546350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Acritarchy a fosilie </a:t>
            </a:r>
            <a:endParaRPr lang="cs-CZ" altLang="cs-CZ" sz="2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připomínající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eukaryota</a:t>
            </a:r>
          </a:p>
        </p:txBody>
      </p:sp>
      <p:cxnSp>
        <p:nvCxnSpPr>
          <p:cNvPr id="28" name="Přímá spojovací čára 27">
            <a:extLst>
              <a:ext uri="{FF2B5EF4-FFF2-40B4-BE49-F238E27FC236}">
                <a16:creationId xmlns:a16="http://schemas.microsoft.com/office/drawing/2014/main" id="{55BAA383-3A5C-B830-6B64-1292D97FDAFC}"/>
              </a:ext>
            </a:extLst>
          </p:cNvPr>
          <p:cNvCxnSpPr/>
          <p:nvPr/>
        </p:nvCxnSpPr>
        <p:spPr>
          <a:xfrm flipH="1" flipV="1">
            <a:off x="4097338" y="4635500"/>
            <a:ext cx="474662" cy="44926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čára 28">
            <a:extLst>
              <a:ext uri="{FF2B5EF4-FFF2-40B4-BE49-F238E27FC236}">
                <a16:creationId xmlns:a16="http://schemas.microsoft.com/office/drawing/2014/main" id="{14A56BAB-7CD9-BCCB-8A54-C5B4A08D7F09}"/>
              </a:ext>
            </a:extLst>
          </p:cNvPr>
          <p:cNvCxnSpPr/>
          <p:nvPr/>
        </p:nvCxnSpPr>
        <p:spPr>
          <a:xfrm flipH="1" flipV="1">
            <a:off x="4140200" y="4922838"/>
            <a:ext cx="474663" cy="45085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louk 2">
            <a:extLst>
              <a:ext uri="{FF2B5EF4-FFF2-40B4-BE49-F238E27FC236}">
                <a16:creationId xmlns:a16="http://schemas.microsoft.com/office/drawing/2014/main" id="{5679BE8F-C4E8-7437-D555-E2FB2002F0CF}"/>
              </a:ext>
            </a:extLst>
          </p:cNvPr>
          <p:cNvSpPr/>
          <p:nvPr/>
        </p:nvSpPr>
        <p:spPr>
          <a:xfrm>
            <a:off x="3228975" y="2222500"/>
            <a:ext cx="2711450" cy="2501900"/>
          </a:xfrm>
          <a:prstGeom prst="arc">
            <a:avLst>
              <a:gd name="adj1" fmla="val 9238648"/>
              <a:gd name="adj2" fmla="val 21587893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" name="Šipka doprava 41">
            <a:extLst>
              <a:ext uri="{FF2B5EF4-FFF2-40B4-BE49-F238E27FC236}">
                <a16:creationId xmlns:a16="http://schemas.microsoft.com/office/drawing/2014/main" id="{25CBB8D7-7D1B-F304-2064-25A100D7E783}"/>
              </a:ext>
            </a:extLst>
          </p:cNvPr>
          <p:cNvSpPr/>
          <p:nvPr/>
        </p:nvSpPr>
        <p:spPr>
          <a:xfrm flipH="1">
            <a:off x="5724525" y="2220913"/>
            <a:ext cx="2592388" cy="1006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Dnešní superskupiny</a:t>
            </a:r>
          </a:p>
        </p:txBody>
      </p:sp>
      <p:sp>
        <p:nvSpPr>
          <p:cNvPr id="44050" name="TextovéPole 53">
            <a:extLst>
              <a:ext uri="{FF2B5EF4-FFF2-40B4-BE49-F238E27FC236}">
                <a16:creationId xmlns:a16="http://schemas.microsoft.com/office/drawing/2014/main" id="{F222CFC5-DE46-1C44-3396-C2D992CF8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7450" y="2978150"/>
            <a:ext cx="24844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rgbClr val="00CC99"/>
                </a:solidFill>
                <a:ea typeface="MS PGothic" panose="020B0600070205080204" pitchFamily="34" charset="-128"/>
              </a:rPr>
              <a:t>~ </a:t>
            </a:r>
            <a:r>
              <a:rPr lang="cs-CZ" altLang="cs-CZ" sz="2000" b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cs-CZ" sz="2000" b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miliard</a:t>
            </a:r>
            <a:r>
              <a:rPr lang="cs-CZ" altLang="cs-CZ" sz="2000" b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cs-CZ" sz="2000" b="1">
                <a:solidFill>
                  <a:srgbClr val="00C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let</a:t>
            </a:r>
            <a:endParaRPr lang="cs-CZ" altLang="cs-CZ" sz="2000" b="1">
              <a:solidFill>
                <a:srgbClr val="00CC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9">
            <a:extLst>
              <a:ext uri="{FF2B5EF4-FFF2-40B4-BE49-F238E27FC236}">
                <a16:creationId xmlns:a16="http://schemas.microsoft.com/office/drawing/2014/main" id="{BCB4ED8B-9BD6-8D80-ABE5-FF5233376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075" y="557860"/>
            <a:ext cx="8451850" cy="611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9">
            <a:extLst>
              <a:ext uri="{FF2B5EF4-FFF2-40B4-BE49-F238E27FC236}">
                <a16:creationId xmlns:a16="http://schemas.microsoft.com/office/drawing/2014/main" id="{8720B35D-8866-8842-C51A-5F89DF1AB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075" y="557860"/>
            <a:ext cx="8451850" cy="611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Oval 9">
            <a:extLst>
              <a:ext uri="{FF2B5EF4-FFF2-40B4-BE49-F238E27FC236}">
                <a16:creationId xmlns:a16="http://schemas.microsoft.com/office/drawing/2014/main" id="{25E0B958-CC0F-DD93-D2FE-247DC509E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868" y="4005064"/>
            <a:ext cx="576263" cy="54768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400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6088BD01-56F7-D21C-37CD-01FC1312BA04}"/>
              </a:ext>
            </a:extLst>
          </p:cNvPr>
          <p:cNvCxnSpPr>
            <a:cxnSpLocks/>
            <a:stCxn id="9219" idx="4"/>
          </p:cNvCxnSpPr>
          <p:nvPr/>
        </p:nvCxnSpPr>
        <p:spPr>
          <a:xfrm>
            <a:off x="4572000" y="4552751"/>
            <a:ext cx="360040" cy="1747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0DDBFA28-C5A0-0FA3-4452-0E01D3777F13}"/>
              </a:ext>
            </a:extLst>
          </p:cNvPr>
          <p:cNvSpPr txBox="1"/>
          <p:nvPr/>
        </p:nvSpPr>
        <p:spPr>
          <a:xfrm>
            <a:off x="4752020" y="6274753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Excavata</a:t>
            </a:r>
            <a:endParaRPr lang="cs-CZ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934E1EB1-E5BA-9774-2103-987A9967CE44}"/>
              </a:ext>
            </a:extLst>
          </p:cNvPr>
          <p:cNvSpPr/>
          <p:nvPr/>
        </p:nvSpPr>
        <p:spPr>
          <a:xfrm>
            <a:off x="2843808" y="5373216"/>
            <a:ext cx="1512168" cy="288032"/>
          </a:xfrm>
          <a:prstGeom prst="ellipse">
            <a:avLst/>
          </a:prstGeom>
          <a:solidFill>
            <a:srgbClr val="FF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E12E211E-7690-99AE-3698-913C220F65AD}"/>
              </a:ext>
            </a:extLst>
          </p:cNvPr>
          <p:cNvSpPr/>
          <p:nvPr/>
        </p:nvSpPr>
        <p:spPr>
          <a:xfrm>
            <a:off x="4860131" y="5484154"/>
            <a:ext cx="1512168" cy="288032"/>
          </a:xfrm>
          <a:prstGeom prst="ellipse">
            <a:avLst/>
          </a:prstGeom>
          <a:solidFill>
            <a:srgbClr val="FF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C8C0C2F2-C36D-F50D-8049-369295FBBF99}"/>
              </a:ext>
            </a:extLst>
          </p:cNvPr>
          <p:cNvSpPr/>
          <p:nvPr/>
        </p:nvSpPr>
        <p:spPr>
          <a:xfrm>
            <a:off x="5004048" y="5269736"/>
            <a:ext cx="1512168" cy="288032"/>
          </a:xfrm>
          <a:prstGeom prst="ellipse">
            <a:avLst/>
          </a:prstGeom>
          <a:solidFill>
            <a:srgbClr val="FF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9" descr="Obsah obrázku text, mapa&#10;&#10;Popis byl vytvořen automaticky">
            <a:extLst>
              <a:ext uri="{FF2B5EF4-FFF2-40B4-BE49-F238E27FC236}">
                <a16:creationId xmlns:a16="http://schemas.microsoft.com/office/drawing/2014/main" id="{9F8BE1DA-0B8B-93AF-2E01-2135680FF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549275"/>
            <a:ext cx="8451850" cy="613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ECA8A03C-0D6D-E0DA-49F3-0D364722F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6213"/>
            <a:ext cx="6051550" cy="6624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Šipka doprava 9">
            <a:extLst>
              <a:ext uri="{FF2B5EF4-FFF2-40B4-BE49-F238E27FC236}">
                <a16:creationId xmlns:a16="http://schemas.microsoft.com/office/drawing/2014/main" id="{0673F300-7342-3370-B2B1-E5DF4D4B49AD}"/>
              </a:ext>
            </a:extLst>
          </p:cNvPr>
          <p:cNvSpPr/>
          <p:nvPr/>
        </p:nvSpPr>
        <p:spPr>
          <a:xfrm rot="10800000">
            <a:off x="3276600" y="1492250"/>
            <a:ext cx="504825" cy="360363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" name="Šipka doprava 10">
            <a:extLst>
              <a:ext uri="{FF2B5EF4-FFF2-40B4-BE49-F238E27FC236}">
                <a16:creationId xmlns:a16="http://schemas.microsoft.com/office/drawing/2014/main" id="{03B50F9C-57EA-E7AA-0898-D39A4E8A0C69}"/>
              </a:ext>
            </a:extLst>
          </p:cNvPr>
          <p:cNvSpPr/>
          <p:nvPr/>
        </p:nvSpPr>
        <p:spPr>
          <a:xfrm rot="10800000">
            <a:off x="6000750" y="2133600"/>
            <a:ext cx="503238" cy="360363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9">
            <a:extLst>
              <a:ext uri="{FF2B5EF4-FFF2-40B4-BE49-F238E27FC236}">
                <a16:creationId xmlns:a16="http://schemas.microsoft.com/office/drawing/2014/main" id="{AEF1143F-2E5D-67FD-6302-D0ECBB236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075" y="557860"/>
            <a:ext cx="8451850" cy="611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ahnutá šipka nahoru 4">
            <a:extLst>
              <a:ext uri="{FF2B5EF4-FFF2-40B4-BE49-F238E27FC236}">
                <a16:creationId xmlns:a16="http://schemas.microsoft.com/office/drawing/2014/main" id="{CFE63EEB-C3F2-0D6E-7D29-10C39DDE2D17}"/>
              </a:ext>
            </a:extLst>
          </p:cNvPr>
          <p:cNvSpPr/>
          <p:nvPr/>
        </p:nvSpPr>
        <p:spPr>
          <a:xfrm rot="12872979">
            <a:off x="5640388" y="817563"/>
            <a:ext cx="1905000" cy="1008062"/>
          </a:xfrm>
          <a:prstGeom prst="curvedUpArrow">
            <a:avLst>
              <a:gd name="adj1" fmla="val 14634"/>
              <a:gd name="adj2" fmla="val 50000"/>
              <a:gd name="adj3" fmla="val 153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12" name="Oval 32">
            <a:extLst>
              <a:ext uri="{FF2B5EF4-FFF2-40B4-BE49-F238E27FC236}">
                <a16:creationId xmlns:a16="http://schemas.microsoft.com/office/drawing/2014/main" id="{8F736392-FAE8-6E24-F8BF-A28A1725D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1240" y="3814114"/>
            <a:ext cx="428625" cy="43180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Arial Narrow" panose="020B060602020203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3" name="Oval 32">
            <a:extLst>
              <a:ext uri="{FF2B5EF4-FFF2-40B4-BE49-F238E27FC236}">
                <a16:creationId xmlns:a16="http://schemas.microsoft.com/office/drawing/2014/main" id="{42A9B078-F4C7-572B-0A5E-4E0940D04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6748" y="3740317"/>
            <a:ext cx="428625" cy="431800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?</a:t>
            </a:r>
            <a:endParaRPr lang="en-US" altLang="cs-CZ" sz="2400" b="1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A201D96-CD94-9D0A-1FDB-1D4A270DA9DA}"/>
              </a:ext>
            </a:extLst>
          </p:cNvPr>
          <p:cNvSpPr/>
          <p:nvPr/>
        </p:nvSpPr>
        <p:spPr>
          <a:xfrm rot="505059">
            <a:off x="4645025" y="3460750"/>
            <a:ext cx="254000" cy="13176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8DEDE06-3026-C2F8-E50C-746360B91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438" y="2516188"/>
            <a:ext cx="2860675" cy="460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Vznik prim. plastidu</a:t>
            </a:r>
          </a:p>
        </p:txBody>
      </p:sp>
      <p:cxnSp>
        <p:nvCxnSpPr>
          <p:cNvPr id="16" name="Přímá spojovací šipka 15">
            <a:extLst>
              <a:ext uri="{FF2B5EF4-FFF2-40B4-BE49-F238E27FC236}">
                <a16:creationId xmlns:a16="http://schemas.microsoft.com/office/drawing/2014/main" id="{6DB23F50-93FE-BFA4-1B44-FB49A808ED36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4298950" y="2895600"/>
            <a:ext cx="482600" cy="56515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14" descr="image007">
            <a:extLst>
              <a:ext uri="{FF2B5EF4-FFF2-40B4-BE49-F238E27FC236}">
                <a16:creationId xmlns:a16="http://schemas.microsoft.com/office/drawing/2014/main" id="{712EA6A9-1C1C-C0EF-A8FB-877F7CC0C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"/>
          <a:stretch>
            <a:fillRect/>
          </a:stretch>
        </p:blipFill>
        <p:spPr bwMode="auto">
          <a:xfrm>
            <a:off x="6883400" y="2838450"/>
            <a:ext cx="22733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182CE352-EEB1-1894-3EB4-EB0E661DA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4319588"/>
            <a:ext cx="2973387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638F1720-3FA7-0F31-E2DE-BEF8793E9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4329113"/>
            <a:ext cx="2638425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FFB09058-403A-E604-A99C-8AC0E3418530}"/>
              </a:ext>
            </a:extLst>
          </p:cNvPr>
          <p:cNvGrpSpPr>
            <a:grpSpLocks/>
          </p:cNvGrpSpPr>
          <p:nvPr/>
        </p:nvGrpSpPr>
        <p:grpSpPr bwMode="auto">
          <a:xfrm>
            <a:off x="51254" y="115017"/>
            <a:ext cx="9170987" cy="6740525"/>
            <a:chOff x="11112" y="1"/>
            <a:chExt cx="9170257" cy="6740006"/>
          </a:xfrm>
        </p:grpSpPr>
        <p:grpSp>
          <p:nvGrpSpPr>
            <p:cNvPr id="13328" name="Skupina 2">
              <a:extLst>
                <a:ext uri="{FF2B5EF4-FFF2-40B4-BE49-F238E27FC236}">
                  <a16:creationId xmlns:a16="http://schemas.microsoft.com/office/drawing/2014/main" id="{8A134AD2-A99D-ED80-DFEB-B6A7591CA4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12" y="1"/>
              <a:ext cx="6721127" cy="6740006"/>
              <a:chOff x="11112" y="1"/>
              <a:chExt cx="6721127" cy="6740006"/>
            </a:xfrm>
          </p:grpSpPr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A0D7BB42-A407-5637-1F32-9A868A6053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/>
            </p:blipFill>
            <p:spPr bwMode="auto">
              <a:xfrm>
                <a:off x="11112" y="1"/>
                <a:ext cx="6720940" cy="6740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331" name="TextovéPole 1">
                <a:extLst>
                  <a:ext uri="{FF2B5EF4-FFF2-40B4-BE49-F238E27FC236}">
                    <a16:creationId xmlns:a16="http://schemas.microsoft.com/office/drawing/2014/main" id="{1E1A658F-9D04-EB1F-657E-70C5E70EB3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55891" y="5458411"/>
                <a:ext cx="166744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1600"/>
                  <a:t>Schön a kol. 2021</a:t>
                </a:r>
              </a:p>
            </p:txBody>
          </p:sp>
        </p:grpSp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E7A94E24-9F16-E344-1DC8-87B7BB14F683}"/>
                </a:ext>
              </a:extLst>
            </p:cNvPr>
            <p:cNvGrpSpPr/>
            <p:nvPr/>
          </p:nvGrpSpPr>
          <p:grpSpPr>
            <a:xfrm>
              <a:off x="6527835" y="39144"/>
              <a:ext cx="2653534" cy="3973301"/>
              <a:chOff x="5287987" y="1619961"/>
              <a:chExt cx="3876736" cy="5804876"/>
            </a:xfr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pic>
            <p:nvPicPr>
              <p:cNvPr id="8" name="Obrázek 7" descr="Obsah obrázku text, různé&#10;&#10;Popis byl vytvořen automaticky">
                <a:extLst>
                  <a:ext uri="{FF2B5EF4-FFF2-40B4-BE49-F238E27FC236}">
                    <a16:creationId xmlns:a16="http://schemas.microsoft.com/office/drawing/2014/main" id="{FAB9A503-D7DB-D6C2-1765-7CC261513D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87987" y="1619961"/>
                <a:ext cx="3876736" cy="5277016"/>
              </a:xfrm>
              <a:prstGeom prst="rect">
                <a:avLst/>
              </a:prstGeom>
            </p:spPr>
          </p:pic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09FACE25-E774-61AE-2E2C-C432DE08E71D}"/>
                  </a:ext>
                </a:extLst>
              </p:cNvPr>
              <p:cNvSpPr txBox="1"/>
              <p:nvPr/>
            </p:nvSpPr>
            <p:spPr>
              <a:xfrm>
                <a:off x="5442951" y="6885254"/>
                <a:ext cx="3679657" cy="53958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800" i="1" dirty="0" err="1">
                    <a:solidFill>
                      <a:srgbClr val="202122"/>
                    </a:solidFill>
                    <a:latin typeface="Arial" panose="020B0604020202020204" pitchFamily="34" charset="0"/>
                  </a:rPr>
                  <a:t>Picomonas</a:t>
                </a:r>
                <a:r>
                  <a:rPr lang="cs-CZ" sz="1800" i="1" dirty="0">
                    <a:solidFill>
                      <a:srgbClr val="202122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cs-CZ" sz="1800" i="1" dirty="0" err="1">
                    <a:solidFill>
                      <a:srgbClr val="202122"/>
                    </a:solidFill>
                    <a:latin typeface="Arial" panose="020B0604020202020204" pitchFamily="34" charset="0"/>
                  </a:rPr>
                  <a:t>judraskeda</a:t>
                </a:r>
                <a:endParaRPr lang="cs-CZ" sz="180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1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5">
            <a:extLst>
              <a:ext uri="{FF2B5EF4-FFF2-40B4-BE49-F238E27FC236}">
                <a16:creationId xmlns:a16="http://schemas.microsoft.com/office/drawing/2014/main" id="{1827C3D9-5FD6-4EA8-E406-F4FA30753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39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cs-CZ" sz="3600" b="1" dirty="0">
                <a:solidFill>
                  <a:schemeClr val="tx2"/>
                </a:solidFill>
                <a:latin typeface="+mn-lt"/>
              </a:rPr>
              <a:t>Platí </a:t>
            </a:r>
            <a:r>
              <a:rPr lang="cs-CZ" sz="3600" b="1" dirty="0" err="1">
                <a:solidFill>
                  <a:schemeClr val="tx2"/>
                </a:solidFill>
                <a:latin typeface="+mn-lt"/>
              </a:rPr>
              <a:t>chromalveolátní</a:t>
            </a:r>
            <a:r>
              <a:rPr lang="cs-CZ" sz="3600" b="1" dirty="0">
                <a:solidFill>
                  <a:schemeClr val="tx2"/>
                </a:solidFill>
                <a:latin typeface="+mn-lt"/>
              </a:rPr>
              <a:t> hypotéza?</a:t>
            </a:r>
          </a:p>
          <a:p>
            <a:pPr algn="ctr" eaLnBrk="1" hangingPunct="1">
              <a:defRPr/>
            </a:pPr>
            <a:r>
              <a:rPr lang="cs-CZ" sz="3600" b="1" dirty="0">
                <a:solidFill>
                  <a:schemeClr val="tx2"/>
                </a:solidFill>
                <a:latin typeface="+mn-lt"/>
              </a:rPr>
              <a:t>nejspíš ne…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D28FB4C-3CFB-6A4E-9D77-6747118F8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12" y="1412776"/>
            <a:ext cx="8878032" cy="53432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9">
            <a:extLst>
              <a:ext uri="{FF2B5EF4-FFF2-40B4-BE49-F238E27FC236}">
                <a16:creationId xmlns:a16="http://schemas.microsoft.com/office/drawing/2014/main" id="{11D3EA35-E512-B0B8-82F4-C2DE0AAE7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075" y="557860"/>
            <a:ext cx="8451850" cy="611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hnutý pruh 18">
            <a:extLst>
              <a:ext uri="{FF2B5EF4-FFF2-40B4-BE49-F238E27FC236}">
                <a16:creationId xmlns:a16="http://schemas.microsoft.com/office/drawing/2014/main" id="{8B539E8C-1E01-1DCD-4AF7-DDFC13D59A6E}"/>
              </a:ext>
            </a:extLst>
          </p:cNvPr>
          <p:cNvSpPr/>
          <p:nvPr/>
        </p:nvSpPr>
        <p:spPr bwMode="auto">
          <a:xfrm rot="2673304">
            <a:off x="981075" y="30163"/>
            <a:ext cx="7640638" cy="8234362"/>
          </a:xfrm>
          <a:prstGeom prst="blockArc">
            <a:avLst>
              <a:gd name="adj1" fmla="val 13117825"/>
              <a:gd name="adj2" fmla="val 20101693"/>
              <a:gd name="adj3" fmla="val 32976"/>
            </a:avLst>
          </a:prstGeom>
          <a:solidFill>
            <a:srgbClr val="92D050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cs-CZ" sz="1800" b="1">
              <a:latin typeface="Arial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3A73E6F2-6679-7F1F-6464-DAEDBA3782BF}"/>
              </a:ext>
            </a:extLst>
          </p:cNvPr>
          <p:cNvSpPr txBox="1"/>
          <p:nvPr/>
        </p:nvSpPr>
        <p:spPr>
          <a:xfrm>
            <a:off x="5867400" y="15875"/>
            <a:ext cx="3214688" cy="5842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CORTICATA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6E631B89-A615-40AA-7C77-9A2EC925F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8" y="2386013"/>
            <a:ext cx="41910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3" descr="Image4">
            <a:extLst>
              <a:ext uri="{FF2B5EF4-FFF2-40B4-BE49-F238E27FC236}">
                <a16:creationId xmlns:a16="http://schemas.microsoft.com/office/drawing/2014/main" id="{F556F4B8-F4F9-D43F-BF88-E0ACDAA01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213" y="2581275"/>
            <a:ext cx="4968875" cy="39338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2484FB78-CE98-6B4D-E20F-2C78EF704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638" y="4824413"/>
            <a:ext cx="4622800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7" name="Šipka doprava 26">
            <a:extLst>
              <a:ext uri="{FF2B5EF4-FFF2-40B4-BE49-F238E27FC236}">
                <a16:creationId xmlns:a16="http://schemas.microsoft.com/office/drawing/2014/main" id="{FB3789D1-85C5-6B8D-99C1-82B722885161}"/>
              </a:ext>
            </a:extLst>
          </p:cNvPr>
          <p:cNvSpPr/>
          <p:nvPr/>
        </p:nvSpPr>
        <p:spPr>
          <a:xfrm rot="11344388">
            <a:off x="7080250" y="4728806"/>
            <a:ext cx="788988" cy="48101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8" name="Picture 35" descr="87874_large">
            <a:extLst>
              <a:ext uri="{FF2B5EF4-FFF2-40B4-BE49-F238E27FC236}">
                <a16:creationId xmlns:a16="http://schemas.microsoft.com/office/drawing/2014/main" id="{14D3A3D2-D9A3-A713-B029-E5E68B2B2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0975" y="3024188"/>
            <a:ext cx="3533775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38A3814B-8029-AED6-865B-13877445A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40550" r="19576"/>
          <a:stretch>
            <a:fillRect/>
          </a:stretch>
        </p:blipFill>
        <p:spPr bwMode="auto">
          <a:xfrm>
            <a:off x="152400" y="2284413"/>
            <a:ext cx="3419475" cy="443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6" descr="figure05">
            <a:extLst>
              <a:ext uri="{FF2B5EF4-FFF2-40B4-BE49-F238E27FC236}">
                <a16:creationId xmlns:a16="http://schemas.microsoft.com/office/drawing/2014/main" id="{7AC33C1E-E516-66C6-068D-D1A2884A9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l="5533"/>
          <a:stretch>
            <a:fillRect/>
          </a:stretch>
        </p:blipFill>
        <p:spPr bwMode="auto">
          <a:xfrm>
            <a:off x="147638" y="2854325"/>
            <a:ext cx="3148012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5" name="Šipka doprava 26">
            <a:extLst>
              <a:ext uri="{FF2B5EF4-FFF2-40B4-BE49-F238E27FC236}">
                <a16:creationId xmlns:a16="http://schemas.microsoft.com/office/drawing/2014/main" id="{CB326D40-0112-F79F-2B95-430FD6F18881}"/>
              </a:ext>
            </a:extLst>
          </p:cNvPr>
          <p:cNvSpPr/>
          <p:nvPr/>
        </p:nvSpPr>
        <p:spPr>
          <a:xfrm rot="7040015">
            <a:off x="5219700" y="1128713"/>
            <a:ext cx="788988" cy="48101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6" name="Šipka doprava 26">
            <a:extLst>
              <a:ext uri="{FF2B5EF4-FFF2-40B4-BE49-F238E27FC236}">
                <a16:creationId xmlns:a16="http://schemas.microsoft.com/office/drawing/2014/main" id="{637BE863-D956-AFBA-737F-95C4F203CEFE}"/>
              </a:ext>
            </a:extLst>
          </p:cNvPr>
          <p:cNvSpPr/>
          <p:nvPr/>
        </p:nvSpPr>
        <p:spPr>
          <a:xfrm rot="10800000">
            <a:off x="7740303" y="4155601"/>
            <a:ext cx="788988" cy="48101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7" name="Šipka doprava 26">
            <a:extLst>
              <a:ext uri="{FF2B5EF4-FFF2-40B4-BE49-F238E27FC236}">
                <a16:creationId xmlns:a16="http://schemas.microsoft.com/office/drawing/2014/main" id="{FCD9C9DF-0764-208D-012E-C7726E00985C}"/>
              </a:ext>
            </a:extLst>
          </p:cNvPr>
          <p:cNvSpPr/>
          <p:nvPr/>
        </p:nvSpPr>
        <p:spPr>
          <a:xfrm rot="10339731">
            <a:off x="7804213" y="3773282"/>
            <a:ext cx="788988" cy="48101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8" name="Šipka doprava 26">
            <a:extLst>
              <a:ext uri="{FF2B5EF4-FFF2-40B4-BE49-F238E27FC236}">
                <a16:creationId xmlns:a16="http://schemas.microsoft.com/office/drawing/2014/main" id="{5944B9DD-BE77-1573-3580-79CB1C27BC95}"/>
              </a:ext>
            </a:extLst>
          </p:cNvPr>
          <p:cNvSpPr/>
          <p:nvPr/>
        </p:nvSpPr>
        <p:spPr>
          <a:xfrm rot="11911931">
            <a:off x="7701410" y="4553513"/>
            <a:ext cx="788987" cy="48101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9" name="Šipka doprava 26">
            <a:extLst>
              <a:ext uri="{FF2B5EF4-FFF2-40B4-BE49-F238E27FC236}">
                <a16:creationId xmlns:a16="http://schemas.microsoft.com/office/drawing/2014/main" id="{40CFDF59-D6CE-96AA-426F-66EB4C35CED5}"/>
              </a:ext>
            </a:extLst>
          </p:cNvPr>
          <p:cNvSpPr/>
          <p:nvPr/>
        </p:nvSpPr>
        <p:spPr>
          <a:xfrm rot="10800000">
            <a:off x="7924140" y="3448087"/>
            <a:ext cx="788987" cy="48101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25" grpId="0" animBg="1"/>
      <p:bldP spid="36" grpId="0" animBg="1"/>
      <p:bldP spid="37" grpId="0" animBg="1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8768</TotalTime>
  <Words>716</Words>
  <Application>Microsoft Office PowerPoint</Application>
  <PresentationFormat>Předvádění na obrazovce (4:3)</PresentationFormat>
  <Paragraphs>150</Paragraphs>
  <Slides>37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8" baseType="lpstr">
      <vt:lpstr>MS PGothic</vt:lpstr>
      <vt:lpstr>Albertus Extra Bold</vt:lpstr>
      <vt:lpstr>Arial</vt:lpstr>
      <vt:lpstr>Arial Narrow</vt:lpstr>
      <vt:lpstr>Berlin Sans FB</vt:lpstr>
      <vt:lpstr>Calibri</vt:lpstr>
      <vt:lpstr>Castellar</vt:lpstr>
      <vt:lpstr>MinionPro-It</vt:lpstr>
      <vt:lpstr>Times</vt:lpstr>
      <vt:lpstr>Times New Roman</vt:lpstr>
      <vt:lpstr>Default Design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Katedra parazitologie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Vlada</dc:creator>
  <cp:lastModifiedBy>Vladimír Hampl</cp:lastModifiedBy>
  <cp:revision>682</cp:revision>
  <dcterms:created xsi:type="dcterms:W3CDTF">2005-12-08T10:31:00Z</dcterms:created>
  <dcterms:modified xsi:type="dcterms:W3CDTF">2024-12-11T10:51:49Z</dcterms:modified>
</cp:coreProperties>
</file>