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6"/>
  </p:notesMasterIdLst>
  <p:sldIdLst>
    <p:sldId id="340" r:id="rId2"/>
    <p:sldId id="473" r:id="rId3"/>
    <p:sldId id="302" r:id="rId4"/>
    <p:sldId id="303" r:id="rId5"/>
    <p:sldId id="420" r:id="rId6"/>
    <p:sldId id="307" r:id="rId7"/>
    <p:sldId id="310" r:id="rId8"/>
    <p:sldId id="319" r:id="rId9"/>
    <p:sldId id="481" r:id="rId10"/>
    <p:sldId id="438" r:id="rId11"/>
    <p:sldId id="439" r:id="rId12"/>
    <p:sldId id="440" r:id="rId13"/>
    <p:sldId id="441" r:id="rId14"/>
    <p:sldId id="443" r:id="rId15"/>
    <p:sldId id="444" r:id="rId16"/>
    <p:sldId id="445" r:id="rId17"/>
    <p:sldId id="446" r:id="rId18"/>
    <p:sldId id="470" r:id="rId19"/>
    <p:sldId id="335" r:id="rId20"/>
    <p:sldId id="474" r:id="rId21"/>
    <p:sldId id="336" r:id="rId22"/>
    <p:sldId id="337" r:id="rId23"/>
    <p:sldId id="338" r:id="rId24"/>
    <p:sldId id="339" r:id="rId25"/>
    <p:sldId id="352" r:id="rId26"/>
    <p:sldId id="429" r:id="rId27"/>
    <p:sldId id="480" r:id="rId28"/>
    <p:sldId id="390" r:id="rId29"/>
    <p:sldId id="392" r:id="rId30"/>
    <p:sldId id="394" r:id="rId31"/>
    <p:sldId id="395" r:id="rId32"/>
    <p:sldId id="397" r:id="rId33"/>
    <p:sldId id="400" r:id="rId34"/>
    <p:sldId id="447" r:id="rId35"/>
    <p:sldId id="396" r:id="rId36"/>
    <p:sldId id="415" r:id="rId37"/>
    <p:sldId id="437" r:id="rId38"/>
    <p:sldId id="341" r:id="rId39"/>
    <p:sldId id="475" r:id="rId40"/>
    <p:sldId id="408" r:id="rId41"/>
    <p:sldId id="342" r:id="rId42"/>
    <p:sldId id="411" r:id="rId43"/>
    <p:sldId id="344" r:id="rId44"/>
    <p:sldId id="410" r:id="rId45"/>
    <p:sldId id="412" r:id="rId46"/>
    <p:sldId id="409" r:id="rId47"/>
    <p:sldId id="476" r:id="rId48"/>
    <p:sldId id="402" r:id="rId49"/>
    <p:sldId id="346" r:id="rId50"/>
    <p:sldId id="435" r:id="rId51"/>
    <p:sldId id="436" r:id="rId52"/>
    <p:sldId id="347" r:id="rId53"/>
    <p:sldId id="477" r:id="rId54"/>
    <p:sldId id="431" r:id="rId55"/>
    <p:sldId id="433" r:id="rId56"/>
    <p:sldId id="448" r:id="rId57"/>
    <p:sldId id="434" r:id="rId58"/>
    <p:sldId id="478" r:id="rId59"/>
    <p:sldId id="418" r:id="rId60"/>
    <p:sldId id="483" r:id="rId61"/>
    <p:sldId id="419" r:id="rId62"/>
    <p:sldId id="403" r:id="rId63"/>
    <p:sldId id="479" r:id="rId64"/>
    <p:sldId id="430" r:id="rId65"/>
  </p:sldIdLst>
  <p:sldSz cx="9144000" cy="6858000" type="screen4x3"/>
  <p:notesSz cx="6858000" cy="9144000"/>
  <p:custDataLst>
    <p:tags r:id="rId67"/>
  </p:custDataLst>
  <p:defaultTextStyle>
    <a:defPPr>
      <a:defRPr lang="cs-CZ"/>
    </a:defPPr>
    <a:lvl1pPr algn="l" rtl="0" eaLnBrk="0" fontAlgn="base" hangingPunct="0">
      <a:spcBef>
        <a:spcPct val="0"/>
      </a:spcBef>
      <a:spcAft>
        <a:spcPct val="0"/>
      </a:spcAft>
      <a:defRPr sz="2000" b="1" i="1" kern="1200">
        <a:solidFill>
          <a:schemeClr val="tx1"/>
        </a:solidFill>
        <a:latin typeface="Tahom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000" b="1" i="1" kern="1200">
        <a:solidFill>
          <a:schemeClr val="tx1"/>
        </a:solidFill>
        <a:latin typeface="Tahom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000" b="1" i="1" kern="1200">
        <a:solidFill>
          <a:schemeClr val="tx1"/>
        </a:solidFill>
        <a:latin typeface="Tahom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000" b="1" i="1" kern="1200">
        <a:solidFill>
          <a:schemeClr val="tx1"/>
        </a:solidFill>
        <a:latin typeface="Tahom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000" b="1" i="1"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sz="2000" b="1" i="1"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sz="2000" b="1" i="1"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sz="2000" b="1" i="1"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sz="2000" b="1" i="1"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FF"/>
    <a:srgbClr val="CC00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10" autoAdjust="0"/>
    <p:restoredTop sz="94660"/>
  </p:normalViewPr>
  <p:slideViewPr>
    <p:cSldViewPr>
      <p:cViewPr varScale="1">
        <p:scale>
          <a:sx n="82" d="100"/>
          <a:sy n="82" d="100"/>
        </p:scale>
        <p:origin x="145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i="0">
                <a:latin typeface="Times New Roman" pitchFamily="18" charset="0"/>
                <a:cs typeface="+mn-cs"/>
              </a:defRPr>
            </a:lvl1pPr>
          </a:lstStyle>
          <a:p>
            <a:pPr>
              <a:defRPr/>
            </a:pPr>
            <a:endParaRPr lang="en-US"/>
          </a:p>
        </p:txBody>
      </p:sp>
      <p:sp>
        <p:nvSpPr>
          <p:cNvPr id="2232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i="0">
                <a:latin typeface="Times New Roman" pitchFamily="18" charset="0"/>
                <a:cs typeface="+mn-cs"/>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Klepnutím lze upravit styly předlohy textu.</a:t>
            </a:r>
          </a:p>
          <a:p>
            <a:pPr lvl="1"/>
            <a:r>
              <a:rPr lang="en-US" noProof="0"/>
              <a:t>Druhá úroveň</a:t>
            </a:r>
          </a:p>
          <a:p>
            <a:pPr lvl="2"/>
            <a:r>
              <a:rPr lang="en-US" noProof="0"/>
              <a:t>Třetí úroveň</a:t>
            </a:r>
          </a:p>
          <a:p>
            <a:pPr lvl="3"/>
            <a:r>
              <a:rPr lang="en-US" noProof="0"/>
              <a:t>Čtvrtá úroveň</a:t>
            </a:r>
          </a:p>
          <a:p>
            <a:pPr lvl="4"/>
            <a:r>
              <a:rPr lang="en-US" noProof="0"/>
              <a:t>Pátá úroveň</a:t>
            </a:r>
          </a:p>
        </p:txBody>
      </p:sp>
      <p:sp>
        <p:nvSpPr>
          <p:cNvPr id="2232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i="0">
                <a:latin typeface="Times New Roman" pitchFamily="18" charset="0"/>
                <a:cs typeface="+mn-cs"/>
              </a:defRPr>
            </a:lvl1pPr>
          </a:lstStyle>
          <a:p>
            <a:pPr>
              <a:defRPr/>
            </a:pPr>
            <a:endParaRPr lang="en-US"/>
          </a:p>
        </p:txBody>
      </p:sp>
      <p:sp>
        <p:nvSpPr>
          <p:cNvPr id="2232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i="0">
                <a:latin typeface="Times New Roman" panose="02020603050405020304" pitchFamily="18" charset="0"/>
              </a:defRPr>
            </a:lvl1pPr>
          </a:lstStyle>
          <a:p>
            <a:pPr>
              <a:defRPr/>
            </a:pPr>
            <a:fld id="{254852CE-6F27-41D0-8702-6E542D92C682}" type="slidenum">
              <a:rPr lang="en-US"/>
              <a:pPr>
                <a:defRPr/>
              </a:pPr>
              <a:t>‹#›</a:t>
            </a:fld>
            <a:endParaRPr lang="en-US"/>
          </a:p>
        </p:txBody>
      </p:sp>
    </p:spTree>
    <p:extLst>
      <p:ext uri="{BB962C8B-B14F-4D97-AF65-F5344CB8AC3E}">
        <p14:creationId xmlns:p14="http://schemas.microsoft.com/office/powerpoint/2010/main" val="40052608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baseline="0" noProof="0" dirty="0"/>
              <a:t>However, </a:t>
            </a:r>
            <a:r>
              <a:rPr lang="en-US" sz="1200" b="0" i="0" kern="1200" dirty="0">
                <a:solidFill>
                  <a:schemeClr val="tx1"/>
                </a:solidFill>
                <a:effectLst/>
                <a:latin typeface="+mn-lt"/>
                <a:ea typeface="+mn-ea"/>
                <a:cs typeface="+mn-cs"/>
              </a:rPr>
              <a:t>many studies have found genetically differentiated populations in microorganisms For example,</a:t>
            </a:r>
            <a:r>
              <a:rPr lang="en-US" sz="1200" b="0" i="0" kern="1200" baseline="0" dirty="0">
                <a:solidFill>
                  <a:schemeClr val="tx1"/>
                </a:solidFill>
                <a:effectLst/>
                <a:latin typeface="+mn-lt"/>
                <a:ea typeface="+mn-ea"/>
                <a:cs typeface="+mn-cs"/>
              </a:rPr>
              <a:t> two recently published studies </a:t>
            </a:r>
            <a:r>
              <a:rPr lang="en-US" sz="1200" b="0" i="0" u="none" strike="noStrike" kern="1200" baseline="0" dirty="0">
                <a:solidFill>
                  <a:schemeClr val="tx1"/>
                </a:solidFill>
                <a:latin typeface="+mn-lt"/>
                <a:ea typeface="+mn-ea"/>
                <a:cs typeface="+mn-cs"/>
              </a:rPr>
              <a:t>showed high genetic differentiation among populations of a dinoflagellate and a diatom, even in lakes that were less than 10 km apart. </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Therefore, gene flow seems to be frequently restricted in microalgae </a:t>
            </a:r>
            <a:r>
              <a:rPr lang="en-US" sz="1200" b="0" i="0" kern="1200" dirty="0">
                <a:solidFill>
                  <a:schemeClr val="tx1"/>
                </a:solidFill>
                <a:effectLst/>
                <a:latin typeface="+mn-lt"/>
                <a:ea typeface="+mn-ea"/>
                <a:cs typeface="+mn-cs"/>
              </a:rPr>
              <a:t>despite potentially high dispersal.</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noProof="0" dirty="0"/>
          </a:p>
        </p:txBody>
      </p:sp>
      <p:sp>
        <p:nvSpPr>
          <p:cNvPr id="4" name="Slide Number Placeholder 3"/>
          <p:cNvSpPr>
            <a:spLocks noGrp="1"/>
          </p:cNvSpPr>
          <p:nvPr>
            <p:ph type="sldNum" sz="quarter" idx="10"/>
          </p:nvPr>
        </p:nvSpPr>
        <p:spPr/>
        <p:txBody>
          <a:bodyPr/>
          <a:lstStyle/>
          <a:p>
            <a:pPr>
              <a:defRPr/>
            </a:pPr>
            <a:fld id="{AC8D9900-6523-43E9-99F9-245655341AB7}" type="slidenum">
              <a:rPr lang="cs-CZ">
                <a:solidFill>
                  <a:prstClr val="black"/>
                </a:solidFill>
              </a:rPr>
              <a:pPr>
                <a:defRPr/>
              </a:pPr>
              <a:t>10</a:t>
            </a:fld>
            <a:endParaRPr lang="cs-CZ">
              <a:solidFill>
                <a:prstClr val="black"/>
              </a:solidFill>
            </a:endParaRPr>
          </a:p>
        </p:txBody>
      </p:sp>
    </p:spTree>
    <p:extLst>
      <p:ext uri="{BB962C8B-B14F-4D97-AF65-F5344CB8AC3E}">
        <p14:creationId xmlns:p14="http://schemas.microsoft.com/office/powerpoint/2010/main" val="2238642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1" u="none" strike="noStrike" kern="1200" baseline="0" dirty="0">
                <a:solidFill>
                  <a:schemeClr val="tx1"/>
                </a:solidFill>
                <a:effectLst/>
                <a:latin typeface="+mn-lt"/>
                <a:ea typeface="+mn-ea"/>
                <a:cs typeface="+mn-cs"/>
              </a:rPr>
              <a:t>Therefore, gene flow seems to be frequently restricted in microalgae </a:t>
            </a:r>
            <a:r>
              <a:rPr lang="en-US" sz="1200" b="0" i="1" kern="1200" dirty="0">
                <a:solidFill>
                  <a:schemeClr val="tx1"/>
                </a:solidFill>
                <a:effectLst/>
                <a:latin typeface="+mn-lt"/>
                <a:ea typeface="+mn-ea"/>
                <a:cs typeface="+mn-cs"/>
              </a:rPr>
              <a:t>despite potentially high dispersal.</a:t>
            </a:r>
          </a:p>
          <a:p>
            <a:endParaRPr lang="en-US" baseline="0" noProof="0" dirty="0"/>
          </a:p>
          <a:p>
            <a:r>
              <a:rPr lang="en-US" baseline="0" noProof="0" dirty="0"/>
              <a:t>The important question is: What are the mechanisms of the gene flow restriction? In other words, what are the mechanisms of </a:t>
            </a:r>
            <a:r>
              <a:rPr lang="en-US" baseline="0" noProof="0" dirty="0" err="1"/>
              <a:t>microalgal</a:t>
            </a:r>
            <a:r>
              <a:rPr lang="en-US" baseline="0" noProof="0" dirty="0"/>
              <a:t> speciation?</a:t>
            </a:r>
          </a:p>
          <a:p>
            <a:endParaRPr lang="en-US" sz="1200" b="0" i="0" kern="1200" baseline="0" noProof="0" dirty="0">
              <a:solidFill>
                <a:schemeClr val="tx1"/>
              </a:solidFill>
              <a:effectLst/>
              <a:latin typeface="+mn-lt"/>
              <a:ea typeface="+mn-ea"/>
              <a:cs typeface="+mn-cs"/>
            </a:endParaRPr>
          </a:p>
          <a:p>
            <a:r>
              <a:rPr lang="en-US" sz="1200" b="0" i="0" kern="1200" baseline="0" noProof="0" dirty="0">
                <a:solidFill>
                  <a:schemeClr val="tx1"/>
                </a:solidFill>
                <a:effectLst/>
                <a:latin typeface="+mn-lt"/>
                <a:ea typeface="+mn-ea"/>
                <a:cs typeface="+mn-cs"/>
              </a:rPr>
              <a:t>In the next section, I will briefly outline the five major putative speciation mechanisms in microalgae.</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noProof="0" dirty="0"/>
          </a:p>
        </p:txBody>
      </p:sp>
      <p:sp>
        <p:nvSpPr>
          <p:cNvPr id="4" name="Slide Number Placeholder 3"/>
          <p:cNvSpPr>
            <a:spLocks noGrp="1"/>
          </p:cNvSpPr>
          <p:nvPr>
            <p:ph type="sldNum" sz="quarter" idx="10"/>
          </p:nvPr>
        </p:nvSpPr>
        <p:spPr/>
        <p:txBody>
          <a:bodyPr/>
          <a:lstStyle/>
          <a:p>
            <a:pPr>
              <a:defRPr/>
            </a:pPr>
            <a:fld id="{AC8D9900-6523-43E9-99F9-245655341AB7}" type="slidenum">
              <a:rPr lang="cs-CZ">
                <a:solidFill>
                  <a:prstClr val="black"/>
                </a:solidFill>
              </a:rPr>
              <a:pPr>
                <a:defRPr/>
              </a:pPr>
              <a:t>11</a:t>
            </a:fld>
            <a:endParaRPr lang="cs-CZ">
              <a:solidFill>
                <a:prstClr val="black"/>
              </a:solidFill>
            </a:endParaRPr>
          </a:p>
        </p:txBody>
      </p:sp>
    </p:spTree>
    <p:extLst>
      <p:ext uri="{BB962C8B-B14F-4D97-AF65-F5344CB8AC3E}">
        <p14:creationId xmlns:p14="http://schemas.microsoft.com/office/powerpoint/2010/main" val="3407681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noProof="0" dirty="0"/>
              <a:t>First, </a:t>
            </a:r>
            <a:r>
              <a:rPr lang="cs-CZ" baseline="0" noProof="0" dirty="0" err="1"/>
              <a:t>geographic</a:t>
            </a:r>
            <a:r>
              <a:rPr lang="cs-CZ" baseline="0" noProof="0" dirty="0"/>
              <a:t> </a:t>
            </a:r>
            <a:r>
              <a:rPr lang="cs-CZ" baseline="0" noProof="0" dirty="0" err="1"/>
              <a:t>speciation</a:t>
            </a:r>
            <a:r>
              <a:rPr lang="cs-CZ" baseline="0" noProof="0" dirty="0"/>
              <a:t> </a:t>
            </a:r>
            <a:r>
              <a:rPr lang="cs-CZ" baseline="0" noProof="0" dirty="0" err="1"/>
              <a:t>seems</a:t>
            </a:r>
            <a:r>
              <a:rPr lang="cs-CZ" baseline="0" noProof="0" dirty="0"/>
              <a:t> to </a:t>
            </a:r>
            <a:r>
              <a:rPr lang="cs-CZ" baseline="0" noProof="0" dirty="0" err="1"/>
              <a:t>be</a:t>
            </a:r>
            <a:r>
              <a:rPr lang="cs-CZ" baseline="0" noProof="0" dirty="0"/>
              <a:t> </a:t>
            </a:r>
            <a:r>
              <a:rPr lang="cs-CZ" baseline="0" noProof="0" dirty="0" err="1"/>
              <a:t>the</a:t>
            </a:r>
            <a:r>
              <a:rPr lang="cs-CZ" baseline="0" noProof="0" dirty="0"/>
              <a:t> major </a:t>
            </a:r>
            <a:r>
              <a:rPr lang="cs-CZ" baseline="0" noProof="0" dirty="0" err="1"/>
              <a:t>isolating</a:t>
            </a:r>
            <a:r>
              <a:rPr lang="cs-CZ" baseline="0" noProof="0" dirty="0"/>
              <a:t> </a:t>
            </a:r>
            <a:r>
              <a:rPr lang="cs-CZ" baseline="0" noProof="0" dirty="0" err="1"/>
              <a:t>force</a:t>
            </a:r>
            <a:r>
              <a:rPr lang="cs-CZ" baseline="0" noProof="0" dirty="0"/>
              <a:t> in many </a:t>
            </a:r>
            <a:r>
              <a:rPr lang="cs-CZ" baseline="0" noProof="0" dirty="0" err="1"/>
              <a:t>protists</a:t>
            </a:r>
            <a:r>
              <a:rPr lang="cs-CZ" baseline="0" noProof="0" dirty="0"/>
              <a:t>, </a:t>
            </a:r>
            <a:r>
              <a:rPr lang="cs-CZ" baseline="0" noProof="0" dirty="0" err="1"/>
              <a:t>especially</a:t>
            </a:r>
            <a:r>
              <a:rPr lang="cs-CZ" baseline="0" noProof="0" dirty="0"/>
              <a:t> in </a:t>
            </a:r>
            <a:r>
              <a:rPr lang="en-US" baseline="0" noProof="0" dirty="0"/>
              <a:t>diatoms. Several studies based on both freshwater and marine diatoms show clear geographical structuring of populations. </a:t>
            </a:r>
            <a:endParaRPr lang="cs-CZ" baseline="0" noProof="0" dirty="0"/>
          </a:p>
        </p:txBody>
      </p:sp>
      <p:sp>
        <p:nvSpPr>
          <p:cNvPr id="4" name="Slide Number Placeholder 3"/>
          <p:cNvSpPr>
            <a:spLocks noGrp="1"/>
          </p:cNvSpPr>
          <p:nvPr>
            <p:ph type="sldNum" sz="quarter" idx="10"/>
          </p:nvPr>
        </p:nvSpPr>
        <p:spPr/>
        <p:txBody>
          <a:bodyPr/>
          <a:lstStyle/>
          <a:p>
            <a:pPr>
              <a:defRPr/>
            </a:pPr>
            <a:fld id="{AC8D9900-6523-43E9-99F9-245655341AB7}" type="slidenum">
              <a:rPr lang="cs-CZ">
                <a:solidFill>
                  <a:prstClr val="black"/>
                </a:solidFill>
              </a:rPr>
              <a:pPr>
                <a:defRPr/>
              </a:pPr>
              <a:t>12</a:t>
            </a:fld>
            <a:endParaRPr lang="cs-CZ">
              <a:solidFill>
                <a:prstClr val="black"/>
              </a:solidFill>
            </a:endParaRPr>
          </a:p>
        </p:txBody>
      </p:sp>
    </p:spTree>
    <p:extLst>
      <p:ext uri="{BB962C8B-B14F-4D97-AF65-F5344CB8AC3E}">
        <p14:creationId xmlns:p14="http://schemas.microsoft.com/office/powerpoint/2010/main" val="3873748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noProof="0" dirty="0"/>
              <a:t>The role of geographic isolation in the speciation of freshwater and terrestrial diatoms is is corroborated </a:t>
            </a:r>
            <a:r>
              <a:rPr lang="en-GB" sz="1200" kern="1200" dirty="0">
                <a:solidFill>
                  <a:schemeClr val="tx1"/>
                </a:solidFill>
                <a:effectLst/>
                <a:latin typeface="+mn-lt"/>
                <a:ea typeface="+mn-ea"/>
                <a:cs typeface="+mn-cs"/>
              </a:rPr>
              <a:t>by a study providing an experimental evidence of limited dispersal capacities in diatoms</a:t>
            </a:r>
            <a:r>
              <a:rPr lang="en-GB" sz="1200" kern="1200" baseline="0" dirty="0">
                <a:solidFill>
                  <a:schemeClr val="tx1"/>
                </a:solidFill>
                <a:effectLst/>
                <a:latin typeface="+mn-lt"/>
                <a:ea typeface="+mn-ea"/>
                <a:cs typeface="+mn-cs"/>
              </a:rPr>
              <a:t> due to absence of </a:t>
            </a:r>
            <a:r>
              <a:rPr lang="en-GB" sz="1200" kern="1200" baseline="0" dirty="0" err="1">
                <a:solidFill>
                  <a:schemeClr val="tx1"/>
                </a:solidFill>
                <a:effectLst/>
                <a:latin typeface="+mn-lt"/>
                <a:ea typeface="+mn-ea"/>
                <a:cs typeface="+mn-cs"/>
              </a:rPr>
              <a:t>dessication</a:t>
            </a:r>
            <a:r>
              <a:rPr lang="en-GB" sz="1200" kern="1200" baseline="0" dirty="0">
                <a:solidFill>
                  <a:schemeClr val="tx1"/>
                </a:solidFill>
                <a:effectLst/>
                <a:latin typeface="+mn-lt"/>
                <a:ea typeface="+mn-ea"/>
                <a:cs typeface="+mn-cs"/>
              </a:rPr>
              <a:t>-resistant cysts.</a:t>
            </a:r>
            <a:endParaRPr lang="cs-CZ" baseline="0" noProof="0" dirty="0"/>
          </a:p>
        </p:txBody>
      </p:sp>
      <p:sp>
        <p:nvSpPr>
          <p:cNvPr id="4" name="Slide Number Placeholder 3"/>
          <p:cNvSpPr>
            <a:spLocks noGrp="1"/>
          </p:cNvSpPr>
          <p:nvPr>
            <p:ph type="sldNum" sz="quarter" idx="10"/>
          </p:nvPr>
        </p:nvSpPr>
        <p:spPr/>
        <p:txBody>
          <a:bodyPr/>
          <a:lstStyle/>
          <a:p>
            <a:pPr>
              <a:defRPr/>
            </a:pPr>
            <a:fld id="{AC8D9900-6523-43E9-99F9-245655341AB7}" type="slidenum">
              <a:rPr lang="cs-CZ">
                <a:solidFill>
                  <a:prstClr val="black"/>
                </a:solidFill>
              </a:rPr>
              <a:pPr>
                <a:defRPr/>
              </a:pPr>
              <a:t>13</a:t>
            </a:fld>
            <a:endParaRPr lang="cs-CZ">
              <a:solidFill>
                <a:prstClr val="black"/>
              </a:solidFill>
            </a:endParaRPr>
          </a:p>
        </p:txBody>
      </p:sp>
    </p:spTree>
    <p:extLst>
      <p:ext uri="{BB962C8B-B14F-4D97-AF65-F5344CB8AC3E}">
        <p14:creationId xmlns:p14="http://schemas.microsoft.com/office/powerpoint/2010/main" val="1952075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noProof="0" dirty="0"/>
              <a:t>The second frequent speciation mechanism in microalgae is an ecological isolation. A very interesting example of recent ecological speciation has been noticed in a freshwater dinoflagellate </a:t>
            </a:r>
            <a:r>
              <a:rPr lang="en-US" baseline="0" noProof="0" dirty="0" err="1"/>
              <a:t>Peridinium</a:t>
            </a:r>
            <a:r>
              <a:rPr lang="en-US" baseline="0" noProof="0" dirty="0"/>
              <a:t> </a:t>
            </a:r>
            <a:r>
              <a:rPr lang="en-US" baseline="0" noProof="0" dirty="0" err="1"/>
              <a:t>aciculiferum</a:t>
            </a:r>
            <a:r>
              <a:rPr lang="en-US" baseline="0" noProof="0" dirty="0"/>
              <a:t>. This species </a:t>
            </a:r>
            <a:r>
              <a:rPr lang="en-US" baseline="0" noProof="0" dirty="0" err="1"/>
              <a:t>speciate</a:t>
            </a:r>
            <a:r>
              <a:rPr lang="en-US" baseline="0" noProof="0" dirty="0"/>
              <a:t> by a divergent ecological selection from a marine ancestor </a:t>
            </a:r>
            <a:r>
              <a:rPr lang="en-US" baseline="0" noProof="0" dirty="0" err="1"/>
              <a:t>Scripsiella</a:t>
            </a:r>
            <a:r>
              <a:rPr lang="en-US" baseline="0" noProof="0" dirty="0"/>
              <a:t> </a:t>
            </a:r>
            <a:r>
              <a:rPr lang="en-US" baseline="0" noProof="0" dirty="0" err="1"/>
              <a:t>hangoei</a:t>
            </a:r>
            <a:r>
              <a:rPr lang="en-US" baseline="0" noProof="0" dirty="0"/>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noProof="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noProof="0" dirty="0"/>
              <a:t>This example represents probably the fastest speciation reported in microalgae so far. Though they are ecologically and morphologically distinct, these two species have identical ITS rDNA sequences indicating their very recent origin estimated to ca 10,000 years BP.</a:t>
            </a:r>
            <a:endParaRPr lang="cs-CZ" baseline="0" noProof="0" dirty="0"/>
          </a:p>
        </p:txBody>
      </p:sp>
      <p:sp>
        <p:nvSpPr>
          <p:cNvPr id="4" name="Slide Number Placeholder 3"/>
          <p:cNvSpPr>
            <a:spLocks noGrp="1"/>
          </p:cNvSpPr>
          <p:nvPr>
            <p:ph type="sldNum" sz="quarter" idx="10"/>
          </p:nvPr>
        </p:nvSpPr>
        <p:spPr/>
        <p:txBody>
          <a:bodyPr/>
          <a:lstStyle/>
          <a:p>
            <a:pPr>
              <a:defRPr/>
            </a:pPr>
            <a:fld id="{AC8D9900-6523-43E9-99F9-245655341AB7}" type="slidenum">
              <a:rPr lang="cs-CZ">
                <a:solidFill>
                  <a:prstClr val="black"/>
                </a:solidFill>
              </a:rPr>
              <a:pPr>
                <a:defRPr/>
              </a:pPr>
              <a:t>14</a:t>
            </a:fld>
            <a:endParaRPr lang="cs-CZ">
              <a:solidFill>
                <a:prstClr val="black"/>
              </a:solidFill>
            </a:endParaRPr>
          </a:p>
        </p:txBody>
      </p:sp>
    </p:spTree>
    <p:extLst>
      <p:ext uri="{BB962C8B-B14F-4D97-AF65-F5344CB8AC3E}">
        <p14:creationId xmlns:p14="http://schemas.microsoft.com/office/powerpoint/2010/main" val="4210874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noProof="0" dirty="0"/>
              <a:t>The ecological speciation seems to be very frequent in microalgae. Ecological differentiation of closely related lineages has been found in freshwater, terrestrial, and marine microalgae.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noProof="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noProof="0" dirty="0"/>
              <a:t>For example, the lineages within filamentous alga </a:t>
            </a:r>
            <a:r>
              <a:rPr lang="en-US" baseline="0" noProof="0" dirty="0" err="1"/>
              <a:t>Klebsormidium</a:t>
            </a:r>
            <a:r>
              <a:rPr lang="en-US" baseline="0" noProof="0" dirty="0"/>
              <a:t> e</a:t>
            </a:r>
            <a:r>
              <a:rPr lang="en-US" dirty="0" err="1"/>
              <a:t>xhibited</a:t>
            </a:r>
            <a:r>
              <a:rPr lang="en-US" dirty="0"/>
              <a:t> strong ecological preferences to one of the three habitat types: natural subaerial substrata, artificial subaerial substrata, and aquatic habitats. Similarly,</a:t>
            </a:r>
            <a:r>
              <a:rPr lang="en-US" baseline="0" dirty="0"/>
              <a:t> the lineages within the symbiotic dinoflagellate genus </a:t>
            </a:r>
            <a:r>
              <a:rPr lang="en-US" baseline="0" dirty="0" err="1"/>
              <a:t>Symbiodinium</a:t>
            </a:r>
            <a:r>
              <a:rPr lang="en-US" baseline="0" dirty="0"/>
              <a:t> are adapted to different water temperature and irradiance.</a:t>
            </a:r>
            <a:endParaRPr lang="en-US" baseline="0" noProof="0" dirty="0"/>
          </a:p>
        </p:txBody>
      </p:sp>
      <p:sp>
        <p:nvSpPr>
          <p:cNvPr id="4" name="Slide Number Placeholder 3"/>
          <p:cNvSpPr>
            <a:spLocks noGrp="1"/>
          </p:cNvSpPr>
          <p:nvPr>
            <p:ph type="sldNum" sz="quarter" idx="10"/>
          </p:nvPr>
        </p:nvSpPr>
        <p:spPr/>
        <p:txBody>
          <a:bodyPr/>
          <a:lstStyle/>
          <a:p>
            <a:pPr>
              <a:defRPr/>
            </a:pPr>
            <a:fld id="{AC8D9900-6523-43E9-99F9-245655341AB7}" type="slidenum">
              <a:rPr lang="cs-CZ">
                <a:solidFill>
                  <a:prstClr val="black"/>
                </a:solidFill>
              </a:rPr>
              <a:pPr>
                <a:defRPr/>
              </a:pPr>
              <a:t>15</a:t>
            </a:fld>
            <a:endParaRPr lang="cs-CZ">
              <a:solidFill>
                <a:prstClr val="black"/>
              </a:solidFill>
            </a:endParaRPr>
          </a:p>
        </p:txBody>
      </p:sp>
    </p:spTree>
    <p:extLst>
      <p:ext uri="{BB962C8B-B14F-4D97-AF65-F5344CB8AC3E}">
        <p14:creationId xmlns:p14="http://schemas.microsoft.com/office/powerpoint/2010/main" val="1495387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noProof="0" dirty="0"/>
              <a:t>The temporal isolation has been so far documented only in marine microalgae. This example shows the two temporally isolated populations of a marine planktonic diatom </a:t>
            </a:r>
            <a:r>
              <a:rPr lang="en-US" baseline="0" noProof="0" dirty="0" err="1"/>
              <a:t>Ditylum</a:t>
            </a:r>
            <a:r>
              <a:rPr lang="en-US" baseline="0" noProof="0" dirty="0"/>
              <a:t> </a:t>
            </a:r>
            <a:r>
              <a:rPr lang="en-US" baseline="0" noProof="0" dirty="0" err="1"/>
              <a:t>brightwellii</a:t>
            </a:r>
            <a:r>
              <a:rPr lang="en-US" baseline="0" noProof="0" dirty="0"/>
              <a: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noProof="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noProof="0" dirty="0"/>
              <a:t>The populations significantly differ morphologically, as well as by their environmental preferences.</a:t>
            </a:r>
          </a:p>
        </p:txBody>
      </p:sp>
      <p:sp>
        <p:nvSpPr>
          <p:cNvPr id="4" name="Slide Number Placeholder 3"/>
          <p:cNvSpPr>
            <a:spLocks noGrp="1"/>
          </p:cNvSpPr>
          <p:nvPr>
            <p:ph type="sldNum" sz="quarter" idx="10"/>
          </p:nvPr>
        </p:nvSpPr>
        <p:spPr/>
        <p:txBody>
          <a:bodyPr/>
          <a:lstStyle/>
          <a:p>
            <a:pPr>
              <a:defRPr/>
            </a:pPr>
            <a:fld id="{AC8D9900-6523-43E9-99F9-245655341AB7}" type="slidenum">
              <a:rPr lang="cs-CZ">
                <a:solidFill>
                  <a:prstClr val="black"/>
                </a:solidFill>
              </a:rPr>
              <a:pPr>
                <a:defRPr/>
              </a:pPr>
              <a:t>16</a:t>
            </a:fld>
            <a:endParaRPr lang="cs-CZ">
              <a:solidFill>
                <a:prstClr val="black"/>
              </a:solidFill>
            </a:endParaRPr>
          </a:p>
        </p:txBody>
      </p:sp>
    </p:spTree>
    <p:extLst>
      <p:ext uri="{BB962C8B-B14F-4D97-AF65-F5344CB8AC3E}">
        <p14:creationId xmlns:p14="http://schemas.microsoft.com/office/powerpoint/2010/main" val="3537699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noProof="0" dirty="0"/>
              <a:t>Last year, we have published the evidence for the role of pol</a:t>
            </a:r>
            <a:r>
              <a:rPr lang="en-US" dirty="0" err="1"/>
              <a:t>yploidy</a:t>
            </a:r>
            <a:r>
              <a:rPr lang="en-US" dirty="0"/>
              <a:t> in the speciation of microalgae,</a:t>
            </a:r>
            <a:r>
              <a:rPr lang="en-US" baseline="0" dirty="0"/>
              <a:t> namely in the</a:t>
            </a:r>
            <a:r>
              <a:rPr lang="en-US" dirty="0"/>
              <a:t> desmid genus </a:t>
            </a:r>
            <a:r>
              <a:rPr lang="en-US" dirty="0" err="1"/>
              <a:t>Micrasterias</a:t>
            </a:r>
            <a:r>
              <a:rPr lang="en-US" dirty="0"/>
              <a:t>. In this single genus, the</a:t>
            </a:r>
            <a:r>
              <a:rPr lang="en-US" baseline="0" dirty="0"/>
              <a:t> chromosome number varied from 17 to 250. In addition, the substantial variability of DNA content was found in genetically identical strains of M. </a:t>
            </a:r>
            <a:r>
              <a:rPr lang="en-US" baseline="0" dirty="0" err="1"/>
              <a:t>rotata</a:t>
            </a:r>
            <a:r>
              <a:rPr lang="en-US" baseline="0" dirty="0"/>
              <a:t>, suggesting recent </a:t>
            </a:r>
            <a:r>
              <a:rPr lang="en-US" baseline="0" dirty="0" err="1"/>
              <a:t>polyploidisation</a:t>
            </a:r>
            <a:r>
              <a:rPr lang="en-US" baseline="0" dirty="0"/>
              <a:t> or </a:t>
            </a:r>
            <a:r>
              <a:rPr lang="en-US" baseline="0" dirty="0" err="1"/>
              <a:t>aneuploidisation</a:t>
            </a:r>
            <a:r>
              <a:rPr lang="en-US" baseline="0" dirty="0"/>
              <a:t> events.</a:t>
            </a:r>
            <a:endParaRPr lang="en-US" baseline="0" noProof="0" dirty="0"/>
          </a:p>
        </p:txBody>
      </p:sp>
      <p:sp>
        <p:nvSpPr>
          <p:cNvPr id="4" name="Slide Number Placeholder 3"/>
          <p:cNvSpPr>
            <a:spLocks noGrp="1"/>
          </p:cNvSpPr>
          <p:nvPr>
            <p:ph type="sldNum" sz="quarter" idx="10"/>
          </p:nvPr>
        </p:nvSpPr>
        <p:spPr/>
        <p:txBody>
          <a:bodyPr/>
          <a:lstStyle/>
          <a:p>
            <a:pPr>
              <a:defRPr/>
            </a:pPr>
            <a:fld id="{AC8D9900-6523-43E9-99F9-245655341AB7}" type="slidenum">
              <a:rPr lang="cs-CZ">
                <a:solidFill>
                  <a:prstClr val="black"/>
                </a:solidFill>
              </a:rPr>
              <a:pPr>
                <a:defRPr/>
              </a:pPr>
              <a:t>17</a:t>
            </a:fld>
            <a:endParaRPr lang="cs-CZ">
              <a:solidFill>
                <a:prstClr val="black"/>
              </a:solidFill>
            </a:endParaRPr>
          </a:p>
        </p:txBody>
      </p:sp>
    </p:spTree>
    <p:extLst>
      <p:ext uri="{BB962C8B-B14F-4D97-AF65-F5344CB8AC3E}">
        <p14:creationId xmlns:p14="http://schemas.microsoft.com/office/powerpoint/2010/main" val="2725320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noProof="0" dirty="0"/>
              <a:t>Last year, we have published the evidence for the role of pol</a:t>
            </a:r>
            <a:r>
              <a:rPr lang="en-US" dirty="0" err="1"/>
              <a:t>yploidy</a:t>
            </a:r>
            <a:r>
              <a:rPr lang="en-US" dirty="0"/>
              <a:t> in the speciation of microalgae,</a:t>
            </a:r>
            <a:r>
              <a:rPr lang="en-US" baseline="0" dirty="0"/>
              <a:t> namely in the</a:t>
            </a:r>
            <a:r>
              <a:rPr lang="en-US" dirty="0"/>
              <a:t> desmid genus </a:t>
            </a:r>
            <a:r>
              <a:rPr lang="en-US" dirty="0" err="1"/>
              <a:t>Micrasterias</a:t>
            </a:r>
            <a:r>
              <a:rPr lang="en-US" dirty="0"/>
              <a:t>. In this single genus, the</a:t>
            </a:r>
            <a:r>
              <a:rPr lang="en-US" baseline="0" dirty="0"/>
              <a:t> chromosome number varied from 17 to 250. In addition, the substantial variability of DNA content was found in genetically identical strains of M. </a:t>
            </a:r>
            <a:r>
              <a:rPr lang="en-US" baseline="0" dirty="0" err="1"/>
              <a:t>rotata</a:t>
            </a:r>
            <a:r>
              <a:rPr lang="en-US" baseline="0" dirty="0"/>
              <a:t>, suggesting recent </a:t>
            </a:r>
            <a:r>
              <a:rPr lang="en-US" baseline="0" dirty="0" err="1"/>
              <a:t>polyploidisation</a:t>
            </a:r>
            <a:r>
              <a:rPr lang="en-US" baseline="0" dirty="0"/>
              <a:t> or </a:t>
            </a:r>
            <a:r>
              <a:rPr lang="en-US" baseline="0" dirty="0" err="1"/>
              <a:t>aneuploidisation</a:t>
            </a:r>
            <a:r>
              <a:rPr lang="en-US" baseline="0" dirty="0"/>
              <a:t> events.</a:t>
            </a:r>
            <a:endParaRPr lang="en-US" baseline="0" noProof="0" dirty="0"/>
          </a:p>
        </p:txBody>
      </p:sp>
      <p:sp>
        <p:nvSpPr>
          <p:cNvPr id="4" name="Slide Number Placeholder 3"/>
          <p:cNvSpPr>
            <a:spLocks noGrp="1"/>
          </p:cNvSpPr>
          <p:nvPr>
            <p:ph type="sldNum" sz="quarter" idx="10"/>
          </p:nvPr>
        </p:nvSpPr>
        <p:spPr/>
        <p:txBody>
          <a:bodyPr/>
          <a:lstStyle/>
          <a:p>
            <a:pPr>
              <a:defRPr/>
            </a:pPr>
            <a:fld id="{AC8D9900-6523-43E9-99F9-245655341AB7}" type="slidenum">
              <a:rPr lang="cs-CZ">
                <a:solidFill>
                  <a:prstClr val="black"/>
                </a:solidFill>
              </a:rPr>
              <a:pPr>
                <a:defRPr/>
              </a:pPr>
              <a:t>18</a:t>
            </a:fld>
            <a:endParaRPr lang="cs-CZ">
              <a:solidFill>
                <a:prstClr val="black"/>
              </a:solidFill>
            </a:endParaRPr>
          </a:p>
        </p:txBody>
      </p:sp>
    </p:spTree>
    <p:extLst>
      <p:ext uri="{BB962C8B-B14F-4D97-AF65-F5344CB8AC3E}">
        <p14:creationId xmlns:p14="http://schemas.microsoft.com/office/powerpoint/2010/main" val="584782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50D9B38-1AAD-4ADA-BC0A-D023D4B08CD9}" type="slidenum">
              <a:rPr/>
              <a:pPr>
                <a:defRPr/>
              </a:pPr>
              <a:t>‹#›</a:t>
            </a:fld>
            <a:endParaRPr lang="cs-CZ"/>
          </a:p>
        </p:txBody>
      </p:sp>
    </p:spTree>
    <p:extLst>
      <p:ext uri="{BB962C8B-B14F-4D97-AF65-F5344CB8AC3E}">
        <p14:creationId xmlns:p14="http://schemas.microsoft.com/office/powerpoint/2010/main" val="1984299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973505A4-FC30-4C1B-BD4E-F8A851DF5FC8}" type="slidenum">
              <a:rPr/>
              <a:pPr>
                <a:defRPr/>
              </a:pPr>
              <a:t>‹#›</a:t>
            </a:fld>
            <a:endParaRPr lang="cs-CZ"/>
          </a:p>
        </p:txBody>
      </p:sp>
    </p:spTree>
    <p:extLst>
      <p:ext uri="{BB962C8B-B14F-4D97-AF65-F5344CB8AC3E}">
        <p14:creationId xmlns:p14="http://schemas.microsoft.com/office/powerpoint/2010/main" val="2702042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47FC6761-2472-4609-B07A-F1F0522C3D75}" type="slidenum">
              <a:rPr/>
              <a:pPr>
                <a:defRPr/>
              </a:pPr>
              <a:t>‹#›</a:t>
            </a:fld>
            <a:endParaRPr lang="cs-CZ"/>
          </a:p>
        </p:txBody>
      </p:sp>
    </p:spTree>
    <p:extLst>
      <p:ext uri="{BB962C8B-B14F-4D97-AF65-F5344CB8AC3E}">
        <p14:creationId xmlns:p14="http://schemas.microsoft.com/office/powerpoint/2010/main" val="3893355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0D2391B6-6CB2-48D4-B096-32985AF58BA2}" type="slidenum">
              <a:rPr/>
              <a:pPr>
                <a:defRPr/>
              </a:pPr>
              <a:t>‹#›</a:t>
            </a:fld>
            <a:endParaRPr lang="cs-CZ"/>
          </a:p>
        </p:txBody>
      </p:sp>
    </p:spTree>
    <p:extLst>
      <p:ext uri="{BB962C8B-B14F-4D97-AF65-F5344CB8AC3E}">
        <p14:creationId xmlns:p14="http://schemas.microsoft.com/office/powerpoint/2010/main" val="3135643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5FA075EA-BF24-4498-A61C-AE8F07F22351}" type="slidenum">
              <a:rPr/>
              <a:pPr>
                <a:defRPr/>
              </a:pPr>
              <a:t>‹#›</a:t>
            </a:fld>
            <a:endParaRPr lang="cs-CZ"/>
          </a:p>
        </p:txBody>
      </p:sp>
    </p:spTree>
    <p:extLst>
      <p:ext uri="{BB962C8B-B14F-4D97-AF65-F5344CB8AC3E}">
        <p14:creationId xmlns:p14="http://schemas.microsoft.com/office/powerpoint/2010/main" val="1588442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E5AC248A-02A5-41A8-BD57-40CF91B641F2}" type="slidenum">
              <a:rPr/>
              <a:pPr>
                <a:defRPr/>
              </a:pPr>
              <a:t>‹#›</a:t>
            </a:fld>
            <a:endParaRPr lang="cs-CZ"/>
          </a:p>
        </p:txBody>
      </p:sp>
    </p:spTree>
    <p:extLst>
      <p:ext uri="{BB962C8B-B14F-4D97-AF65-F5344CB8AC3E}">
        <p14:creationId xmlns:p14="http://schemas.microsoft.com/office/powerpoint/2010/main" val="218289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2F5C5DFE-5DE6-4A40-80D7-BB4119EDE0AE}" type="slidenum">
              <a:rPr/>
              <a:pPr>
                <a:defRPr/>
              </a:pPr>
              <a:t>‹#›</a:t>
            </a:fld>
            <a:endParaRPr lang="cs-CZ"/>
          </a:p>
        </p:txBody>
      </p:sp>
    </p:spTree>
    <p:extLst>
      <p:ext uri="{BB962C8B-B14F-4D97-AF65-F5344CB8AC3E}">
        <p14:creationId xmlns:p14="http://schemas.microsoft.com/office/powerpoint/2010/main" val="3978685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24FC9113-DC53-43CC-96B6-CA7420DFB7C4}" type="slidenum">
              <a:rPr/>
              <a:pPr>
                <a:defRPr/>
              </a:pPr>
              <a:t>‹#›</a:t>
            </a:fld>
            <a:endParaRPr lang="cs-CZ"/>
          </a:p>
        </p:txBody>
      </p:sp>
    </p:spTree>
    <p:extLst>
      <p:ext uri="{BB962C8B-B14F-4D97-AF65-F5344CB8AC3E}">
        <p14:creationId xmlns:p14="http://schemas.microsoft.com/office/powerpoint/2010/main" val="3861461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A958D310-334A-42CF-86DC-15B350BA138E}" type="slidenum">
              <a:rPr/>
              <a:pPr>
                <a:defRPr/>
              </a:pPr>
              <a:t>‹#›</a:t>
            </a:fld>
            <a:endParaRPr lang="cs-CZ"/>
          </a:p>
        </p:txBody>
      </p:sp>
    </p:spTree>
    <p:extLst>
      <p:ext uri="{BB962C8B-B14F-4D97-AF65-F5344CB8AC3E}">
        <p14:creationId xmlns:p14="http://schemas.microsoft.com/office/powerpoint/2010/main" val="4224820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4E04D708-AEB5-4ECB-B830-3C86B7D04007}" type="slidenum">
              <a:rPr/>
              <a:pPr>
                <a:defRPr/>
              </a:pPr>
              <a:t>‹#›</a:t>
            </a:fld>
            <a:endParaRPr lang="cs-CZ"/>
          </a:p>
        </p:txBody>
      </p:sp>
    </p:spTree>
    <p:extLst>
      <p:ext uri="{BB962C8B-B14F-4D97-AF65-F5344CB8AC3E}">
        <p14:creationId xmlns:p14="http://schemas.microsoft.com/office/powerpoint/2010/main" val="214384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172904A8-540A-4ABB-AE5A-197D4325B8BF}" type="slidenum">
              <a:rPr/>
              <a:pPr>
                <a:defRPr/>
              </a:pPr>
              <a:t>‹#›</a:t>
            </a:fld>
            <a:endParaRPr lang="cs-CZ"/>
          </a:p>
        </p:txBody>
      </p:sp>
    </p:spTree>
    <p:extLst>
      <p:ext uri="{BB962C8B-B14F-4D97-AF65-F5344CB8AC3E}">
        <p14:creationId xmlns:p14="http://schemas.microsoft.com/office/powerpoint/2010/main" val="3028572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973505A4-FC30-4C1B-BD4E-F8A851DF5FC8}" type="slidenum">
              <a:rPr/>
              <a:pPr>
                <a:defRPr/>
              </a:pPr>
              <a:t>‹#›</a:t>
            </a:fld>
            <a:endParaRPr lang="cs-CZ"/>
          </a:p>
        </p:txBody>
      </p:sp>
    </p:spTree>
    <p:extLst>
      <p:ext uri="{BB962C8B-B14F-4D97-AF65-F5344CB8AC3E}">
        <p14:creationId xmlns:p14="http://schemas.microsoft.com/office/powerpoint/2010/main" val="2086689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973505A4-FC30-4C1B-BD4E-F8A851DF5FC8}" type="slidenum">
              <a:rPr/>
              <a:pPr>
                <a:defRPr/>
              </a:pPr>
              <a:t>‹#›</a:t>
            </a:fld>
            <a:endParaRPr lang="cs-CZ"/>
          </a:p>
        </p:txBody>
      </p:sp>
    </p:spTree>
    <p:extLst>
      <p:ext uri="{BB962C8B-B14F-4D97-AF65-F5344CB8AC3E}">
        <p14:creationId xmlns:p14="http://schemas.microsoft.com/office/powerpoint/2010/main" val="3097284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973505A4-FC30-4C1B-BD4E-F8A851DF5FC8}" type="slidenum">
              <a:rPr/>
              <a:pPr>
                <a:defRPr/>
              </a:pPr>
              <a:t>‹#›</a:t>
            </a:fld>
            <a:endParaRPr lang="cs-CZ"/>
          </a:p>
        </p:txBody>
      </p:sp>
    </p:spTree>
    <p:extLst>
      <p:ext uri="{BB962C8B-B14F-4D97-AF65-F5344CB8AC3E}">
        <p14:creationId xmlns:p14="http://schemas.microsoft.com/office/powerpoint/2010/main" val="2472501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noProof="1"/>
              <a:t>Klepnutím lze upravit styl předlohy nadpisů.</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noProof="1"/>
              <a:t>Klepnutím lze upravit styly předlohy textu</a:t>
            </a:r>
          </a:p>
          <a:p>
            <a:pPr lvl="1"/>
            <a:r>
              <a:rPr lang="en-US" altLang="en-US" noProof="1"/>
              <a:t>Druhá úroveň</a:t>
            </a:r>
          </a:p>
          <a:p>
            <a:pPr lvl="2"/>
            <a:r>
              <a:rPr lang="en-US" altLang="en-US" noProof="1"/>
              <a:t>Třetí úroveň</a:t>
            </a:r>
          </a:p>
          <a:p>
            <a:pPr lvl="3"/>
            <a:r>
              <a:rPr lang="en-US" altLang="en-US" noProof="1"/>
              <a:t>Čtvrtá úroveň</a:t>
            </a:r>
          </a:p>
          <a:p>
            <a:pPr lvl="4"/>
            <a:r>
              <a:rPr lang="en-US" altLang="en-US" noProof="1"/>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i="0" noProof="1">
                <a:latin typeface="+mn-lt"/>
                <a:cs typeface="+mn-cs"/>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i="0" noProof="1">
                <a:latin typeface="+mn-lt"/>
                <a:cs typeface="+mn-cs"/>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i="0" noProof="1">
                <a:latin typeface="Times New Roman" panose="02020603050405020304" pitchFamily="18" charset="0"/>
              </a:defRPr>
            </a:lvl1pPr>
          </a:lstStyle>
          <a:p>
            <a:pPr>
              <a:defRPr/>
            </a:pPr>
            <a:fld id="{715139C3-258A-4EC0-A5DC-AB7F7EFCF120}" type="slidenum">
              <a:rPr/>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2" r:id="rId8"/>
    <p:sldLayoutId id="2147483661" r:id="rId9"/>
    <p:sldLayoutId id="2147483660" r:id="rId10"/>
    <p:sldLayoutId id="2147483656" r:id="rId11"/>
    <p:sldLayoutId id="2147483657" r:id="rId12"/>
    <p:sldLayoutId id="2147483658" r:id="rId13"/>
    <p:sldLayoutId id="214748365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5.emf"/><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2.emf"/></Relationships>
</file>

<file path=ppt/slides/_rels/slide19.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wmf"/></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4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wmf"/></Relationships>
</file>

<file path=ppt/slides/_rels/slide4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49.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2.jpeg"/><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hyperlink" Target="http://upload.wikimedia.org/wikipedia/cs/0/0c/Polovodi%C4%8D_typu_N.jpg" TargetMode="External"/><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115.wmf"/><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5" Type="http://schemas.openxmlformats.org/officeDocument/2006/relationships/image" Target="../media/image134.jpeg"/><Relationship Id="rId4" Type="http://schemas.openxmlformats.org/officeDocument/2006/relationships/image" Target="../media/image133.jpeg"/></Relationships>
</file>

<file path=ppt/slides/_rels/slide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paramecium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3502025"/>
            <a:ext cx="23574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5" descr="Micrasterias_radiosa_1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800" y="3502025"/>
            <a:ext cx="2446338"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6" descr="Sellaphora_elliptical_composite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2575" y="3502025"/>
            <a:ext cx="3405188"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71" name="Text Box 7"/>
          <p:cNvSpPr txBox="1">
            <a:spLocks noChangeArrowheads="1"/>
          </p:cNvSpPr>
          <p:nvPr/>
        </p:nvSpPr>
        <p:spPr bwMode="auto">
          <a:xfrm>
            <a:off x="395288" y="981075"/>
            <a:ext cx="8351837" cy="1311275"/>
          </a:xfrm>
          <a:prstGeom prst="rect">
            <a:avLst/>
          </a:prstGeom>
          <a:noFill/>
          <a:ln w="9525">
            <a:noFill/>
            <a:miter lim="800000"/>
            <a:headEnd/>
            <a:tailEnd/>
          </a:ln>
          <a:effectLst/>
        </p:spPr>
        <p:txBody>
          <a:bodyPr>
            <a:spAutoFit/>
          </a:bodyPr>
          <a:lstStyle/>
          <a:p>
            <a:pPr algn="ctr">
              <a:defRPr/>
            </a:pPr>
            <a:r>
              <a:rPr lang="cs-CZ" sz="4000" i="0" dirty="0">
                <a:effectLst>
                  <a:outerShdw blurRad="38100" dist="38100" dir="2700000" algn="tl">
                    <a:srgbClr val="FFFFFF"/>
                  </a:outerShdw>
                </a:effectLst>
                <a:cs typeface="+mn-cs"/>
              </a:rPr>
              <a:t>Význam, využití a obecné vlastnosti </a:t>
            </a:r>
            <a:r>
              <a:rPr lang="cs-CZ" sz="4000" i="0" dirty="0" err="1">
                <a:effectLst>
                  <a:outerShdw blurRad="38100" dist="38100" dir="2700000" algn="tl">
                    <a:srgbClr val="FFFFFF"/>
                  </a:outerShdw>
                </a:effectLst>
                <a:cs typeface="+mn-cs"/>
              </a:rPr>
              <a:t>protist</a:t>
            </a:r>
            <a:endParaRPr lang="cs-CZ" sz="4000" i="0" dirty="0">
              <a:effectLst>
                <a:outerShdw blurRad="38100" dist="38100" dir="2700000" algn="tl">
                  <a:srgbClr val="FFFFFF"/>
                </a:outerShdw>
              </a:effectLst>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p:cNvSpPr>
            <a:spLocks noChangeArrowheads="1"/>
          </p:cNvSpPr>
          <p:nvPr/>
        </p:nvSpPr>
        <p:spPr bwMode="auto">
          <a:xfrm>
            <a:off x="4671626" y="2018455"/>
            <a:ext cx="4259317" cy="4464911"/>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11" name="Rectangle 6"/>
          <p:cNvSpPr>
            <a:spLocks noChangeArrowheads="1"/>
          </p:cNvSpPr>
          <p:nvPr/>
        </p:nvSpPr>
        <p:spPr bwMode="auto">
          <a:xfrm>
            <a:off x="168299" y="2018455"/>
            <a:ext cx="4259317" cy="4464911"/>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28" name="Rectangle 4"/>
          <p:cNvSpPr>
            <a:spLocks noChangeArrowheads="1"/>
          </p:cNvSpPr>
          <p:nvPr/>
        </p:nvSpPr>
        <p:spPr bwMode="auto">
          <a:xfrm>
            <a:off x="-12468" y="0"/>
            <a:ext cx="9168935" cy="612748"/>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4" name="AutoShape 4" descr="stickleback map"/>
          <p:cNvSpPr>
            <a:spLocks noChangeAspect="1" noChangeArrowheads="1"/>
          </p:cNvSpPr>
          <p:nvPr/>
        </p:nvSpPr>
        <p:spPr bwMode="auto">
          <a:xfrm>
            <a:off x="143505" y="-144831"/>
            <a:ext cx="305578" cy="3055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673" tIns="45837" rIns="91673" bIns="45837" numCol="1" anchor="t" anchorCtr="0" compatLnSpc="1">
            <a:prstTxWarp prst="textNoShape">
              <a:avLst/>
            </a:prstTxWarp>
          </a:bodyPr>
          <a:lstStyle/>
          <a:p>
            <a:pPr eaLnBrk="1" hangingPunct="1"/>
            <a:endParaRPr lang="en-US" sz="1805" i="0">
              <a:solidFill>
                <a:srgbClr val="000000"/>
              </a:solidFill>
              <a:latin typeface="Arial" charset="0"/>
              <a:cs typeface="+mn-cs"/>
            </a:endParaRPr>
          </a:p>
        </p:txBody>
      </p:sp>
      <p:sp>
        <p:nvSpPr>
          <p:cNvPr id="15" name="Text Box 18"/>
          <p:cNvSpPr txBox="1">
            <a:spLocks noChangeArrowheads="1"/>
          </p:cNvSpPr>
          <p:nvPr/>
        </p:nvSpPr>
        <p:spPr bwMode="auto">
          <a:xfrm>
            <a:off x="29198" y="6518582"/>
            <a:ext cx="4763990" cy="33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cs-CZ" altLang="en-US" sz="1604" b="0" i="0" dirty="0" err="1">
                <a:solidFill>
                  <a:srgbClr val="000000"/>
                </a:solidFill>
                <a:cs typeface="+mn-cs"/>
              </a:rPr>
              <a:t>Rengefors</a:t>
            </a:r>
            <a:r>
              <a:rPr lang="cs-CZ" altLang="en-US" sz="1604" b="0" i="0" dirty="0">
                <a:solidFill>
                  <a:srgbClr val="000000"/>
                </a:solidFill>
                <a:cs typeface="+mn-cs"/>
              </a:rPr>
              <a:t> et al. (2012). </a:t>
            </a:r>
            <a:r>
              <a:rPr lang="cs-CZ" altLang="en-US" sz="1604" b="0" dirty="0">
                <a:solidFill>
                  <a:srgbClr val="000000"/>
                </a:solidFill>
                <a:cs typeface="+mn-cs"/>
              </a:rPr>
              <a:t>Mol </a:t>
            </a:r>
            <a:r>
              <a:rPr lang="cs-CZ" altLang="en-US" sz="1604" b="0" dirty="0" err="1">
                <a:solidFill>
                  <a:srgbClr val="000000"/>
                </a:solidFill>
                <a:cs typeface="+mn-cs"/>
              </a:rPr>
              <a:t>Ecol</a:t>
            </a:r>
            <a:r>
              <a:rPr lang="cs-CZ" altLang="en-US" sz="1604" b="0" dirty="0">
                <a:solidFill>
                  <a:srgbClr val="000000"/>
                </a:solidFill>
                <a:cs typeface="+mn-cs"/>
              </a:rPr>
              <a:t> </a:t>
            </a:r>
            <a:r>
              <a:rPr lang="cs-CZ" altLang="en-US" sz="1604" i="0" dirty="0">
                <a:solidFill>
                  <a:srgbClr val="000000"/>
                </a:solidFill>
                <a:cs typeface="+mn-cs"/>
              </a:rPr>
              <a:t>21</a:t>
            </a:r>
            <a:r>
              <a:rPr lang="cs-CZ" altLang="en-US" sz="1604" b="0" i="0" dirty="0">
                <a:solidFill>
                  <a:srgbClr val="000000"/>
                </a:solidFill>
                <a:cs typeface="+mn-cs"/>
              </a:rPr>
              <a:t>: 3200–3209</a:t>
            </a: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2232" b="40852"/>
          <a:stretch/>
        </p:blipFill>
        <p:spPr bwMode="auto">
          <a:xfrm>
            <a:off x="304334" y="2132507"/>
            <a:ext cx="3985039" cy="1585262"/>
          </a:xfrm>
          <a:prstGeom prst="rect">
            <a:avLst/>
          </a:prstGeom>
          <a:noFill/>
          <a:ln>
            <a:noFill/>
          </a:ln>
          <a:effectLst>
            <a:outerShdw blurRad="101600" dist="50800" dir="27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349" t="3427" r="6292" b="50304"/>
          <a:stretch/>
        </p:blipFill>
        <p:spPr bwMode="auto">
          <a:xfrm>
            <a:off x="296294" y="3881490"/>
            <a:ext cx="3993080" cy="2435183"/>
          </a:xfrm>
          <a:prstGeom prst="rect">
            <a:avLst/>
          </a:prstGeom>
          <a:noFill/>
          <a:ln>
            <a:noFill/>
          </a:ln>
          <a:effectLst>
            <a:outerShdw blurRad="101600" dist="50800" dir="27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 Box 18"/>
          <p:cNvSpPr txBox="1">
            <a:spLocks noChangeArrowheads="1"/>
          </p:cNvSpPr>
          <p:nvPr/>
        </p:nvSpPr>
        <p:spPr bwMode="auto">
          <a:xfrm>
            <a:off x="5004909" y="6483367"/>
            <a:ext cx="4151560" cy="33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cs-CZ" altLang="en-US" sz="1604" b="0" i="0" dirty="0" err="1">
                <a:solidFill>
                  <a:srgbClr val="000000"/>
                </a:solidFill>
                <a:cs typeface="+mn-cs"/>
              </a:rPr>
              <a:t>Evans</a:t>
            </a:r>
            <a:r>
              <a:rPr lang="cs-CZ" altLang="en-US" sz="1604" b="0" i="0" dirty="0">
                <a:solidFill>
                  <a:srgbClr val="000000"/>
                </a:solidFill>
                <a:cs typeface="+mn-cs"/>
              </a:rPr>
              <a:t> et al. (2009). </a:t>
            </a:r>
            <a:r>
              <a:rPr lang="cs-CZ" altLang="en-US" sz="1604" b="0" dirty="0" err="1">
                <a:solidFill>
                  <a:srgbClr val="000000"/>
                </a:solidFill>
                <a:cs typeface="+mn-cs"/>
              </a:rPr>
              <a:t>Protist</a:t>
            </a:r>
            <a:r>
              <a:rPr lang="cs-CZ" altLang="en-US" sz="1604" b="0" dirty="0">
                <a:solidFill>
                  <a:srgbClr val="000000"/>
                </a:solidFill>
                <a:cs typeface="+mn-cs"/>
              </a:rPr>
              <a:t> </a:t>
            </a:r>
            <a:r>
              <a:rPr lang="cs-CZ" altLang="en-US" sz="1604" i="0" dirty="0">
                <a:solidFill>
                  <a:srgbClr val="000000"/>
                </a:solidFill>
                <a:cs typeface="+mn-cs"/>
              </a:rPr>
              <a:t>160</a:t>
            </a:r>
            <a:r>
              <a:rPr lang="cs-CZ" altLang="en-US" sz="1604" b="0" i="0" dirty="0">
                <a:solidFill>
                  <a:srgbClr val="000000"/>
                </a:solidFill>
                <a:cs typeface="+mn-cs"/>
              </a:rPr>
              <a:t>: 386–396</a:t>
            </a:r>
          </a:p>
        </p:txBody>
      </p:sp>
      <p:sp>
        <p:nvSpPr>
          <p:cNvPr id="17" name="Text Box 19"/>
          <p:cNvSpPr txBox="1">
            <a:spLocks noChangeArrowheads="1"/>
          </p:cNvSpPr>
          <p:nvPr/>
        </p:nvSpPr>
        <p:spPr bwMode="auto">
          <a:xfrm>
            <a:off x="96107" y="617163"/>
            <a:ext cx="4403701" cy="401131"/>
          </a:xfrm>
          <a:prstGeom prst="rect">
            <a:avLst/>
          </a:prstGeom>
          <a:noFill/>
          <a:ln w="9525">
            <a:noFill/>
            <a:miter lim="800000"/>
            <a:headEnd/>
            <a:tailEnd/>
          </a:ln>
          <a:effectLst/>
        </p:spPr>
        <p:txBody>
          <a:bodyPr wrap="square">
            <a:spAutoFit/>
          </a:bodyPr>
          <a:lstStyle/>
          <a:p>
            <a:pPr marL="343792" indent="-343792" eaLnBrk="1" hangingPunct="1">
              <a:buFont typeface="Arial" panose="020B0604020202020204" pitchFamily="34" charset="0"/>
              <a:buChar char="•"/>
            </a:pPr>
            <a:r>
              <a:rPr lang="en-US" altLang="en-US" sz="2005" b="0" dirty="0" err="1">
                <a:solidFill>
                  <a:srgbClr val="000000"/>
                </a:solidFill>
                <a:latin typeface="Arial" charset="0"/>
                <a:cs typeface="+mn-cs"/>
              </a:rPr>
              <a:t>Scrippsiella</a:t>
            </a:r>
            <a:r>
              <a:rPr lang="en-US" altLang="en-US" sz="2005" b="0" dirty="0">
                <a:solidFill>
                  <a:srgbClr val="000000"/>
                </a:solidFill>
                <a:latin typeface="Arial" charset="0"/>
                <a:cs typeface="+mn-cs"/>
              </a:rPr>
              <a:t> </a:t>
            </a:r>
            <a:r>
              <a:rPr lang="en-US" altLang="en-US" sz="2005" b="0" dirty="0" err="1">
                <a:solidFill>
                  <a:srgbClr val="000000"/>
                </a:solidFill>
                <a:latin typeface="Arial" charset="0"/>
                <a:cs typeface="+mn-cs"/>
              </a:rPr>
              <a:t>hangoei</a:t>
            </a:r>
            <a:endParaRPr lang="en-US" altLang="en-US" sz="2005" b="0" dirty="0">
              <a:solidFill>
                <a:srgbClr val="000000"/>
              </a:solidFill>
              <a:latin typeface="Arial" charset="0"/>
              <a:cs typeface="+mn-cs"/>
            </a:endParaRPr>
          </a:p>
        </p:txBody>
      </p:sp>
      <p:sp>
        <p:nvSpPr>
          <p:cNvPr id="18" name="Text Box 19"/>
          <p:cNvSpPr txBox="1">
            <a:spLocks noChangeArrowheads="1"/>
          </p:cNvSpPr>
          <p:nvPr/>
        </p:nvSpPr>
        <p:spPr bwMode="auto">
          <a:xfrm>
            <a:off x="4434853" y="605968"/>
            <a:ext cx="4403701" cy="401131"/>
          </a:xfrm>
          <a:prstGeom prst="rect">
            <a:avLst/>
          </a:prstGeom>
          <a:noFill/>
          <a:ln w="9525">
            <a:noFill/>
            <a:miter lim="800000"/>
            <a:headEnd/>
            <a:tailEnd/>
          </a:ln>
          <a:effectLst/>
        </p:spPr>
        <p:txBody>
          <a:bodyPr wrap="square">
            <a:spAutoFit/>
          </a:bodyPr>
          <a:lstStyle/>
          <a:p>
            <a:pPr marL="343792" indent="-343792" algn="ctr" eaLnBrk="1" hangingPunct="1">
              <a:buFont typeface="Arial" panose="020B0604020202020204" pitchFamily="34" charset="0"/>
              <a:buChar char="•"/>
            </a:pPr>
            <a:r>
              <a:rPr lang="en-US" altLang="en-US" sz="2005" b="0" dirty="0" err="1">
                <a:solidFill>
                  <a:srgbClr val="000000"/>
                </a:solidFill>
                <a:latin typeface="Arial" charset="0"/>
                <a:cs typeface="+mn-cs"/>
              </a:rPr>
              <a:t>Sellaphora</a:t>
            </a:r>
            <a:r>
              <a:rPr lang="en-US" altLang="en-US" sz="2005" b="0" dirty="0">
                <a:solidFill>
                  <a:srgbClr val="000000"/>
                </a:solidFill>
                <a:latin typeface="Arial" charset="0"/>
                <a:cs typeface="+mn-cs"/>
              </a:rPr>
              <a:t> </a:t>
            </a:r>
            <a:r>
              <a:rPr lang="en-US" altLang="en-US" sz="2005" b="0" dirty="0" err="1">
                <a:solidFill>
                  <a:srgbClr val="000000"/>
                </a:solidFill>
                <a:latin typeface="Arial" charset="0"/>
                <a:cs typeface="+mn-cs"/>
              </a:rPr>
              <a:t>capitata</a:t>
            </a:r>
            <a:endParaRPr lang="en-US" altLang="en-US" sz="2005" b="0" dirty="0">
              <a:solidFill>
                <a:srgbClr val="000000"/>
              </a:solidFill>
              <a:latin typeface="Arial" charset="0"/>
              <a:cs typeface="+mn-cs"/>
            </a:endParaRPr>
          </a:p>
        </p:txBody>
      </p:sp>
      <p:pic>
        <p:nvPicPr>
          <p:cNvPr id="19" name="Picture 7" descr="http://canmove.lu.se/sites/default/files/scrippsiella_hangoei_dispersal.jpg?129233047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3924" y="635868"/>
            <a:ext cx="1170145" cy="1307052"/>
          </a:xfrm>
          <a:prstGeom prst="rect">
            <a:avLst/>
          </a:prstGeom>
          <a:noFill/>
          <a:ln>
            <a:noFill/>
          </a:ln>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818796" y="2132507"/>
            <a:ext cx="3964979" cy="4201938"/>
          </a:xfrm>
          <a:prstGeom prst="rect">
            <a:avLst/>
          </a:prstGeom>
          <a:effectLst>
            <a:outerShdw blurRad="101600" dist="50800" dir="2700000" algn="ctr" rotWithShape="0">
              <a:srgbClr val="000000">
                <a:alpha val="43137"/>
              </a:srgbClr>
            </a:outerShdw>
          </a:effectLst>
        </p:spPr>
      </p:pic>
      <p:pic>
        <p:nvPicPr>
          <p:cNvPr id="3" name="Picture 2"/>
          <p:cNvPicPr>
            <a:picLocks noChangeAspect="1"/>
          </p:cNvPicPr>
          <p:nvPr/>
        </p:nvPicPr>
        <p:blipFill rotWithShape="1">
          <a:blip r:embed="rId7"/>
          <a:srcRect r="76881"/>
          <a:stretch/>
        </p:blipFill>
        <p:spPr>
          <a:xfrm rot="5400000">
            <a:off x="6395299" y="31557"/>
            <a:ext cx="811968" cy="2863985"/>
          </a:xfrm>
          <a:prstGeom prst="rect">
            <a:avLst/>
          </a:prstGeom>
          <a:effectLst>
            <a:outerShdw blurRad="101600" dist="38100" dir="2700000" algn="tl" rotWithShape="0">
              <a:prstClr val="black">
                <a:alpha val="40000"/>
              </a:prstClr>
            </a:outerShdw>
          </a:effectLst>
        </p:spPr>
      </p:pic>
      <p:sp>
        <p:nvSpPr>
          <p:cNvPr id="22" name="Text Box 4"/>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a:latin typeface="Verdana" panose="020B0604030504040204" pitchFamily="34" charset="0"/>
              </a:rPr>
              <a:t>Genetická struktura populací</a:t>
            </a:r>
            <a:endParaRPr lang="cs-CZ" altLang="en-US" sz="2800" b="0" i="0" noProof="1">
              <a:latin typeface="Verdana" panose="020B0604030504040204" pitchFamily="34" charset="0"/>
            </a:endParaRPr>
          </a:p>
        </p:txBody>
      </p:sp>
    </p:spTree>
    <p:extLst>
      <p:ext uri="{BB962C8B-B14F-4D97-AF65-F5344CB8AC3E}">
        <p14:creationId xmlns:p14="http://schemas.microsoft.com/office/powerpoint/2010/main" val="2873994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6"/>
          <p:cNvSpPr>
            <a:spLocks noChangeArrowheads="1"/>
          </p:cNvSpPr>
          <p:nvPr/>
        </p:nvSpPr>
        <p:spPr bwMode="auto">
          <a:xfrm>
            <a:off x="2406246" y="2620656"/>
            <a:ext cx="4475894" cy="440630"/>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0" name="Rectangle 6"/>
          <p:cNvSpPr>
            <a:spLocks noChangeArrowheads="1"/>
          </p:cNvSpPr>
          <p:nvPr/>
        </p:nvSpPr>
        <p:spPr bwMode="auto">
          <a:xfrm>
            <a:off x="749042" y="815537"/>
            <a:ext cx="7793509" cy="440630"/>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28" name="Rectangle 4"/>
          <p:cNvSpPr>
            <a:spLocks noChangeArrowheads="1"/>
          </p:cNvSpPr>
          <p:nvPr/>
        </p:nvSpPr>
        <p:spPr bwMode="auto">
          <a:xfrm>
            <a:off x="-12468" y="0"/>
            <a:ext cx="9168935" cy="612748"/>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4" name="AutoShape 4" descr="stickleback map"/>
          <p:cNvSpPr>
            <a:spLocks noChangeAspect="1" noChangeArrowheads="1"/>
          </p:cNvSpPr>
          <p:nvPr/>
        </p:nvSpPr>
        <p:spPr bwMode="auto">
          <a:xfrm>
            <a:off x="143505" y="-144831"/>
            <a:ext cx="305578" cy="3055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673" tIns="45837" rIns="91673" bIns="45837" numCol="1" anchor="t" anchorCtr="0" compatLnSpc="1">
            <a:prstTxWarp prst="textNoShape">
              <a:avLst/>
            </a:prstTxWarp>
          </a:bodyPr>
          <a:lstStyle/>
          <a:p>
            <a:pPr eaLnBrk="1" hangingPunct="1"/>
            <a:endParaRPr lang="en-US" sz="1805" i="0">
              <a:solidFill>
                <a:srgbClr val="000000"/>
              </a:solidFill>
              <a:latin typeface="Arial" charset="0"/>
              <a:cs typeface="+mn-cs"/>
            </a:endParaRPr>
          </a:p>
        </p:txBody>
      </p:sp>
      <p:sp>
        <p:nvSpPr>
          <p:cNvPr id="21" name="Text Box 19"/>
          <p:cNvSpPr txBox="1">
            <a:spLocks noChangeArrowheads="1"/>
          </p:cNvSpPr>
          <p:nvPr/>
        </p:nvSpPr>
        <p:spPr bwMode="auto">
          <a:xfrm>
            <a:off x="96107" y="815538"/>
            <a:ext cx="9060360" cy="2252505"/>
          </a:xfrm>
          <a:prstGeom prst="rect">
            <a:avLst/>
          </a:prstGeom>
          <a:noFill/>
          <a:ln w="9525">
            <a:noFill/>
            <a:miter lim="800000"/>
            <a:headEnd/>
            <a:tailEnd/>
          </a:ln>
          <a:effectLst/>
        </p:spPr>
        <p:txBody>
          <a:bodyPr wrap="square">
            <a:spAutoFit/>
          </a:bodyPr>
          <a:lstStyle/>
          <a:p>
            <a:pPr algn="ctr" eaLnBrk="1" hangingPunct="1"/>
            <a:r>
              <a:rPr lang="en-US" altLang="en-US" sz="2005" b="0" i="0" dirty="0" err="1">
                <a:solidFill>
                  <a:srgbClr val="000000"/>
                </a:solidFill>
                <a:latin typeface="Arial" charset="0"/>
                <a:cs typeface="+mn-cs"/>
              </a:rPr>
              <a:t>Genetick</a:t>
            </a:r>
            <a:r>
              <a:rPr lang="cs-CZ" altLang="en-US" sz="2005" b="0" i="0" dirty="0">
                <a:solidFill>
                  <a:srgbClr val="000000"/>
                </a:solidFill>
                <a:latin typeface="Arial" charset="0"/>
                <a:cs typeface="+mn-cs"/>
              </a:rPr>
              <a:t>á diferenciace </a:t>
            </a:r>
            <a:r>
              <a:rPr lang="cs-CZ" altLang="en-US" sz="2005" b="0" i="0" dirty="0" err="1">
                <a:solidFill>
                  <a:srgbClr val="000000"/>
                </a:solidFill>
                <a:latin typeface="Arial" charset="0"/>
                <a:cs typeface="+mn-cs"/>
              </a:rPr>
              <a:t>protistních</a:t>
            </a:r>
            <a:r>
              <a:rPr lang="cs-CZ" altLang="en-US" sz="2005" b="0" i="0" dirty="0">
                <a:solidFill>
                  <a:srgbClr val="000000"/>
                </a:solidFill>
                <a:latin typeface="Arial" charset="0"/>
                <a:cs typeface="+mn-cs"/>
              </a:rPr>
              <a:t> populací</a:t>
            </a:r>
            <a:endParaRPr lang="en-US" altLang="en-US" sz="2005" b="0" i="0" dirty="0">
              <a:solidFill>
                <a:srgbClr val="000000"/>
              </a:solidFill>
              <a:latin typeface="Arial" charset="0"/>
              <a:cs typeface="+mn-cs"/>
            </a:endParaRPr>
          </a:p>
          <a:p>
            <a:pPr marL="343792" indent="-343792" eaLnBrk="1" hangingPunct="1">
              <a:buFont typeface="Arial" panose="020B0604020202020204" pitchFamily="34" charset="0"/>
              <a:buChar char="•"/>
            </a:pPr>
            <a:endParaRPr lang="en-US" altLang="en-US" sz="2005" b="0" i="0" dirty="0">
              <a:solidFill>
                <a:srgbClr val="000000"/>
              </a:solidFill>
              <a:latin typeface="Arial" charset="0"/>
              <a:cs typeface="+mn-cs"/>
            </a:endParaRPr>
          </a:p>
          <a:p>
            <a:pPr marL="343792" indent="-343792" eaLnBrk="1" hangingPunct="1">
              <a:buFont typeface="Arial" panose="020B0604020202020204" pitchFamily="34" charset="0"/>
              <a:buChar char="•"/>
            </a:pPr>
            <a:endParaRPr lang="en-US" altLang="en-US" sz="2005" b="0" i="0" dirty="0">
              <a:solidFill>
                <a:srgbClr val="000000"/>
              </a:solidFill>
              <a:latin typeface="Arial" charset="0"/>
              <a:cs typeface="+mn-cs"/>
            </a:endParaRPr>
          </a:p>
          <a:p>
            <a:pPr marL="343792" indent="-343792" eaLnBrk="1" hangingPunct="1">
              <a:buFont typeface="Arial" panose="020B0604020202020204" pitchFamily="34" charset="0"/>
              <a:buChar char="•"/>
            </a:pPr>
            <a:endParaRPr lang="en-US" altLang="en-US" sz="2005" b="0" i="0" dirty="0">
              <a:solidFill>
                <a:srgbClr val="000000"/>
              </a:solidFill>
              <a:latin typeface="Arial" charset="0"/>
              <a:cs typeface="+mn-cs"/>
            </a:endParaRPr>
          </a:p>
          <a:p>
            <a:pPr marL="343792" indent="-343792" eaLnBrk="1" hangingPunct="1">
              <a:buFont typeface="Arial" panose="020B0604020202020204" pitchFamily="34" charset="0"/>
              <a:buChar char="•"/>
            </a:pPr>
            <a:endParaRPr lang="en-US" altLang="en-US" sz="2005" b="0" i="0" dirty="0">
              <a:solidFill>
                <a:srgbClr val="000000"/>
              </a:solidFill>
              <a:latin typeface="Arial" charset="0"/>
              <a:cs typeface="+mn-cs"/>
            </a:endParaRPr>
          </a:p>
          <a:p>
            <a:pPr marL="343792" indent="-343792" eaLnBrk="1" hangingPunct="1">
              <a:buFont typeface="Arial" panose="020B0604020202020204" pitchFamily="34" charset="0"/>
              <a:buChar char="•"/>
            </a:pPr>
            <a:endParaRPr lang="en-US" altLang="en-US" sz="2005" b="0" i="0" dirty="0">
              <a:solidFill>
                <a:srgbClr val="000000"/>
              </a:solidFill>
              <a:latin typeface="Arial" charset="0"/>
              <a:cs typeface="+mn-cs"/>
            </a:endParaRPr>
          </a:p>
          <a:p>
            <a:pPr algn="ctr" eaLnBrk="1" hangingPunct="1"/>
            <a:r>
              <a:rPr lang="en-US" altLang="en-US" sz="2005" b="0" i="0" dirty="0">
                <a:solidFill>
                  <a:srgbClr val="000000"/>
                </a:solidFill>
                <a:latin typeface="Arial" charset="0"/>
                <a:cs typeface="+mn-cs"/>
              </a:rPr>
              <a:t>Mechanism</a:t>
            </a:r>
            <a:r>
              <a:rPr lang="cs-CZ" altLang="en-US" sz="2005" b="0" i="0" dirty="0">
                <a:solidFill>
                  <a:srgbClr val="000000"/>
                </a:solidFill>
                <a:latin typeface="Arial" charset="0"/>
                <a:cs typeface="+mn-cs"/>
              </a:rPr>
              <a:t>y limitace gene </a:t>
            </a:r>
            <a:r>
              <a:rPr lang="cs-CZ" altLang="en-US" sz="2005" b="0" i="0" dirty="0" err="1">
                <a:solidFill>
                  <a:srgbClr val="000000"/>
                </a:solidFill>
                <a:latin typeface="Arial" charset="0"/>
                <a:cs typeface="+mn-cs"/>
              </a:rPr>
              <a:t>flow</a:t>
            </a:r>
            <a:r>
              <a:rPr lang="en-US" altLang="en-US" sz="2005" b="0" i="0" dirty="0">
                <a:solidFill>
                  <a:srgbClr val="000000"/>
                </a:solidFill>
                <a:latin typeface="Arial" charset="0"/>
                <a:cs typeface="+mn-cs"/>
              </a:rPr>
              <a:t>?</a:t>
            </a:r>
          </a:p>
        </p:txBody>
      </p:sp>
      <p:sp>
        <p:nvSpPr>
          <p:cNvPr id="22" name="Šipka dolů 15"/>
          <p:cNvSpPr/>
          <p:nvPr/>
        </p:nvSpPr>
        <p:spPr>
          <a:xfrm>
            <a:off x="4085159" y="1418183"/>
            <a:ext cx="1082256" cy="1082256"/>
          </a:xfrm>
          <a:prstGeom prst="downArrow">
            <a:avLst/>
          </a:prstGeom>
          <a:solidFill>
            <a:srgbClr val="33CC33"/>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5" i="0">
              <a:solidFill>
                <a:srgbClr val="FFFFFF"/>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5262" b="26842"/>
          <a:stretch/>
        </p:blipFill>
        <p:spPr>
          <a:xfrm>
            <a:off x="-332509" y="2981292"/>
            <a:ext cx="9842545" cy="4273876"/>
          </a:xfrm>
          <a:prstGeom prst="rect">
            <a:avLst/>
          </a:prstGeom>
          <a:effectLst>
            <a:softEdge rad="317500"/>
          </a:effectLst>
        </p:spPr>
      </p:pic>
      <p:sp>
        <p:nvSpPr>
          <p:cNvPr id="10" name="Text Box 4"/>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err="1">
                <a:latin typeface="Verdana" panose="020B0604030504040204" pitchFamily="34" charset="0"/>
              </a:rPr>
              <a:t>Speciace</a:t>
            </a:r>
            <a:r>
              <a:rPr lang="cs-CZ" altLang="en-US" sz="2800" i="0" dirty="0">
                <a:latin typeface="Verdana" panose="020B0604030504040204" pitchFamily="34" charset="0"/>
              </a:rPr>
              <a:t>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spTree>
    <p:extLst>
      <p:ext uri="{BB962C8B-B14F-4D97-AF65-F5344CB8AC3E}">
        <p14:creationId xmlns:p14="http://schemas.microsoft.com/office/powerpoint/2010/main" val="993068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6"/>
          <p:cNvSpPr>
            <a:spLocks noChangeArrowheads="1"/>
          </p:cNvSpPr>
          <p:nvPr/>
        </p:nvSpPr>
        <p:spPr bwMode="auto">
          <a:xfrm>
            <a:off x="123778" y="4108328"/>
            <a:ext cx="8907935" cy="2636698"/>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28" name="Rectangle 4"/>
          <p:cNvSpPr>
            <a:spLocks noChangeArrowheads="1"/>
          </p:cNvSpPr>
          <p:nvPr/>
        </p:nvSpPr>
        <p:spPr bwMode="auto">
          <a:xfrm>
            <a:off x="-12468" y="0"/>
            <a:ext cx="9168935" cy="612748"/>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31" name="Text Box 19"/>
          <p:cNvSpPr txBox="1">
            <a:spLocks noChangeArrowheads="1"/>
          </p:cNvSpPr>
          <p:nvPr/>
        </p:nvSpPr>
        <p:spPr bwMode="auto">
          <a:xfrm>
            <a:off x="96107" y="757579"/>
            <a:ext cx="9060360" cy="401131"/>
          </a:xfrm>
          <a:prstGeom prst="rect">
            <a:avLst/>
          </a:prstGeom>
          <a:noFill/>
          <a:ln w="9525">
            <a:noFill/>
            <a:miter lim="800000"/>
            <a:headEnd/>
            <a:tailEnd/>
          </a:ln>
          <a:effectLst/>
        </p:spPr>
        <p:txBody>
          <a:bodyPr wrap="square">
            <a:spAutoFit/>
          </a:bodyPr>
          <a:lstStyle/>
          <a:p>
            <a:pPr marL="458389" indent="-458389" eaLnBrk="1" hangingPunct="1">
              <a:buFont typeface="+mj-lt"/>
              <a:buAutoNum type="arabicPeriod"/>
            </a:pPr>
            <a:r>
              <a:rPr lang="en-US" altLang="en-US" sz="2005" i="0" dirty="0" err="1">
                <a:solidFill>
                  <a:srgbClr val="000000"/>
                </a:solidFill>
                <a:latin typeface="Arial" charset="0"/>
                <a:cs typeface="+mn-cs"/>
              </a:rPr>
              <a:t>Geografick</a:t>
            </a:r>
            <a:r>
              <a:rPr lang="cs-CZ" altLang="en-US" sz="2005" i="0" dirty="0">
                <a:solidFill>
                  <a:srgbClr val="000000"/>
                </a:solidFill>
                <a:latin typeface="Arial" charset="0"/>
                <a:cs typeface="+mn-cs"/>
              </a:rPr>
              <a:t>á izolace</a:t>
            </a:r>
            <a:endParaRPr lang="en-US" altLang="en-US" sz="2005" i="0" dirty="0">
              <a:solidFill>
                <a:srgbClr val="000000"/>
              </a:solidFill>
              <a:latin typeface="Arial" charset="0"/>
              <a:cs typeface="+mn-cs"/>
            </a:endParaRPr>
          </a:p>
        </p:txBody>
      </p:sp>
      <p:sp>
        <p:nvSpPr>
          <p:cNvPr id="10" name="Rectangle 6"/>
          <p:cNvSpPr>
            <a:spLocks noChangeArrowheads="1"/>
          </p:cNvSpPr>
          <p:nvPr/>
        </p:nvSpPr>
        <p:spPr bwMode="auto">
          <a:xfrm>
            <a:off x="4572000" y="1191054"/>
            <a:ext cx="4459713" cy="2680449"/>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4" name="AutoShape 4" descr="stickleback map"/>
          <p:cNvSpPr>
            <a:spLocks noChangeAspect="1" noChangeArrowheads="1"/>
          </p:cNvSpPr>
          <p:nvPr/>
        </p:nvSpPr>
        <p:spPr bwMode="auto">
          <a:xfrm>
            <a:off x="143505" y="-144831"/>
            <a:ext cx="305578" cy="3055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673" tIns="45837" rIns="91673" bIns="45837" numCol="1" anchor="t" anchorCtr="0" compatLnSpc="1">
            <a:prstTxWarp prst="textNoShape">
              <a:avLst/>
            </a:prstTxWarp>
          </a:bodyPr>
          <a:lstStyle/>
          <a:p>
            <a:pPr eaLnBrk="1" hangingPunct="1"/>
            <a:endParaRPr lang="en-US" sz="1805" i="0">
              <a:solidFill>
                <a:srgbClr val="000000"/>
              </a:solidFill>
              <a:latin typeface="Arial" charset="0"/>
              <a:cs typeface="+mn-cs"/>
            </a:endParaRPr>
          </a:p>
        </p:txBody>
      </p:sp>
      <p:sp>
        <p:nvSpPr>
          <p:cNvPr id="16" name="Text Box 18"/>
          <p:cNvSpPr txBox="1">
            <a:spLocks noChangeArrowheads="1"/>
          </p:cNvSpPr>
          <p:nvPr/>
        </p:nvSpPr>
        <p:spPr bwMode="auto">
          <a:xfrm>
            <a:off x="5004909" y="757903"/>
            <a:ext cx="4151560" cy="33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cs-CZ" altLang="en-US" sz="1604" b="0" i="0" dirty="0" err="1">
                <a:solidFill>
                  <a:srgbClr val="000000"/>
                </a:solidFill>
                <a:cs typeface="+mn-cs"/>
              </a:rPr>
              <a:t>Evans</a:t>
            </a:r>
            <a:r>
              <a:rPr lang="cs-CZ" altLang="en-US" sz="1604" b="0" i="0" dirty="0">
                <a:solidFill>
                  <a:srgbClr val="000000"/>
                </a:solidFill>
                <a:cs typeface="+mn-cs"/>
              </a:rPr>
              <a:t> et al. (2009). </a:t>
            </a:r>
            <a:r>
              <a:rPr lang="cs-CZ" altLang="en-US" sz="1604" b="0" dirty="0" err="1">
                <a:solidFill>
                  <a:srgbClr val="000000"/>
                </a:solidFill>
                <a:cs typeface="+mn-cs"/>
              </a:rPr>
              <a:t>Protist</a:t>
            </a:r>
            <a:r>
              <a:rPr lang="cs-CZ" altLang="en-US" sz="1604" b="0" dirty="0">
                <a:solidFill>
                  <a:srgbClr val="000000"/>
                </a:solidFill>
                <a:cs typeface="+mn-cs"/>
              </a:rPr>
              <a:t> </a:t>
            </a:r>
            <a:r>
              <a:rPr lang="cs-CZ" altLang="en-US" sz="1604" i="0" dirty="0">
                <a:solidFill>
                  <a:srgbClr val="000000"/>
                </a:solidFill>
                <a:cs typeface="+mn-cs"/>
              </a:rPr>
              <a:t>160</a:t>
            </a:r>
            <a:r>
              <a:rPr lang="cs-CZ" altLang="en-US" sz="1604" b="0" i="0" dirty="0">
                <a:solidFill>
                  <a:srgbClr val="000000"/>
                </a:solidFill>
                <a:cs typeface="+mn-cs"/>
              </a:rPr>
              <a:t>: 386–396</a:t>
            </a:r>
          </a:p>
        </p:txBody>
      </p:sp>
      <p:pic>
        <p:nvPicPr>
          <p:cNvPr id="7" name="Picture 6"/>
          <p:cNvPicPr>
            <a:picLocks noChangeAspect="1"/>
          </p:cNvPicPr>
          <p:nvPr/>
        </p:nvPicPr>
        <p:blipFill>
          <a:blip r:embed="rId3"/>
          <a:stretch>
            <a:fillRect/>
          </a:stretch>
        </p:blipFill>
        <p:spPr>
          <a:xfrm>
            <a:off x="330214" y="4295070"/>
            <a:ext cx="8496569" cy="2267403"/>
          </a:xfrm>
          <a:prstGeom prst="rect">
            <a:avLst/>
          </a:prstGeom>
          <a:effectLst>
            <a:outerShdw blurRad="101600" dist="38100" dir="2700000" algn="tl" rotWithShape="0">
              <a:prstClr val="black">
                <a:alpha val="40000"/>
              </a:prstClr>
            </a:outerShdw>
          </a:effectLst>
        </p:spPr>
      </p:pic>
      <p:grpSp>
        <p:nvGrpSpPr>
          <p:cNvPr id="9" name="Group 8"/>
          <p:cNvGrpSpPr/>
          <p:nvPr/>
        </p:nvGrpSpPr>
        <p:grpSpPr>
          <a:xfrm>
            <a:off x="4818796" y="1383095"/>
            <a:ext cx="3969553" cy="2310138"/>
            <a:chOff x="4818960" y="1548061"/>
            <a:chExt cx="3959445" cy="2304256"/>
          </a:xfrm>
        </p:grpSpPr>
        <p:pic>
          <p:nvPicPr>
            <p:cNvPr id="15" name="Picture 14"/>
            <p:cNvPicPr>
              <a:picLocks noChangeAspect="1"/>
            </p:cNvPicPr>
            <p:nvPr/>
          </p:nvPicPr>
          <p:blipFill rotWithShape="1">
            <a:blip r:embed="rId4"/>
            <a:srcRect t="3436" b="57048"/>
            <a:stretch/>
          </p:blipFill>
          <p:spPr>
            <a:xfrm>
              <a:off x="4818960" y="1548061"/>
              <a:ext cx="3954883" cy="1656185"/>
            </a:xfrm>
            <a:prstGeom prst="rect">
              <a:avLst/>
            </a:prstGeom>
            <a:effectLst>
              <a:outerShdw blurRad="101600" dist="50800" dir="2700000" algn="ctr" rotWithShape="0">
                <a:srgbClr val="000000">
                  <a:alpha val="43137"/>
                </a:srgbClr>
              </a:outerShdw>
            </a:effectLst>
          </p:spPr>
        </p:pic>
        <p:pic>
          <p:nvPicPr>
            <p:cNvPr id="18" name="Picture 17"/>
            <p:cNvPicPr>
              <a:picLocks noChangeAspect="1"/>
            </p:cNvPicPr>
            <p:nvPr/>
          </p:nvPicPr>
          <p:blipFill rotWithShape="1">
            <a:blip r:embed="rId4"/>
            <a:srcRect t="83983" b="-1164"/>
            <a:stretch/>
          </p:blipFill>
          <p:spPr>
            <a:xfrm>
              <a:off x="4823522" y="3132237"/>
              <a:ext cx="3954883" cy="720080"/>
            </a:xfrm>
            <a:prstGeom prst="rect">
              <a:avLst/>
            </a:prstGeom>
            <a:effectLst>
              <a:outerShdw blurRad="101600" dist="50800" dir="2700000" algn="ctr" rotWithShape="0">
                <a:srgbClr val="000000">
                  <a:alpha val="43137"/>
                </a:srgbClr>
              </a:outerShdw>
            </a:effectLst>
          </p:spPr>
        </p:pic>
      </p:grpSp>
      <p:sp>
        <p:nvSpPr>
          <p:cNvPr id="22" name="Text Box 18"/>
          <p:cNvSpPr txBox="1">
            <a:spLocks noChangeArrowheads="1"/>
          </p:cNvSpPr>
          <p:nvPr/>
        </p:nvSpPr>
        <p:spPr bwMode="auto">
          <a:xfrm>
            <a:off x="177074" y="3734956"/>
            <a:ext cx="4394925" cy="33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cs-CZ" altLang="en-US" sz="1604" b="0" i="0" dirty="0" err="1">
                <a:solidFill>
                  <a:srgbClr val="000000"/>
                </a:solidFill>
                <a:cs typeface="+mn-cs"/>
              </a:rPr>
              <a:t>Casteleyn</a:t>
            </a:r>
            <a:r>
              <a:rPr lang="cs-CZ" altLang="en-US" sz="1604" b="0" i="0" dirty="0">
                <a:solidFill>
                  <a:srgbClr val="000000"/>
                </a:solidFill>
                <a:cs typeface="+mn-cs"/>
              </a:rPr>
              <a:t> et al. (2010). </a:t>
            </a:r>
            <a:r>
              <a:rPr lang="cs-CZ" altLang="en-US" sz="1604" b="0" dirty="0">
                <a:solidFill>
                  <a:srgbClr val="000000"/>
                </a:solidFill>
                <a:cs typeface="+mn-cs"/>
              </a:rPr>
              <a:t>PNAS </a:t>
            </a:r>
            <a:r>
              <a:rPr lang="cs-CZ" altLang="en-US" sz="1604" i="0" dirty="0">
                <a:solidFill>
                  <a:srgbClr val="000000"/>
                </a:solidFill>
                <a:cs typeface="+mn-cs"/>
              </a:rPr>
              <a:t>107</a:t>
            </a:r>
            <a:r>
              <a:rPr lang="cs-CZ" altLang="en-US" sz="1604" b="0" i="0" dirty="0">
                <a:solidFill>
                  <a:srgbClr val="000000"/>
                </a:solidFill>
                <a:cs typeface="+mn-cs"/>
              </a:rPr>
              <a:t>: 12952-7</a:t>
            </a:r>
          </a:p>
        </p:txBody>
      </p:sp>
      <p:pic>
        <p:nvPicPr>
          <p:cNvPr id="23" name="Picture 22"/>
          <p:cNvPicPr>
            <a:picLocks noChangeAspect="1"/>
          </p:cNvPicPr>
          <p:nvPr/>
        </p:nvPicPr>
        <p:blipFill rotWithShape="1">
          <a:blip r:embed="rId5"/>
          <a:srcRect r="76881"/>
          <a:stretch/>
        </p:blipFill>
        <p:spPr>
          <a:xfrm rot="10800000">
            <a:off x="3216984" y="1213291"/>
            <a:ext cx="705291" cy="2487713"/>
          </a:xfrm>
          <a:prstGeom prst="rect">
            <a:avLst/>
          </a:prstGeom>
          <a:effectLst>
            <a:outerShdw blurRad="101600" dist="38100" dir="2700000" algn="tl" rotWithShape="0">
              <a:prstClr val="black">
                <a:alpha val="40000"/>
              </a:prstClr>
            </a:outerShdw>
          </a:effectLst>
        </p:spPr>
      </p:pic>
      <p:pic>
        <p:nvPicPr>
          <p:cNvPr id="1026" name="Picture 2" descr="http://botany.natur.cuni.cz/skaloud/Bac_raphid/images/PNpsepun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5031" r="25408"/>
          <a:stretch/>
        </p:blipFill>
        <p:spPr bwMode="auto">
          <a:xfrm rot="5400000">
            <a:off x="436306" y="1658873"/>
            <a:ext cx="2470454" cy="1613811"/>
          </a:xfrm>
          <a:prstGeom prst="rect">
            <a:avLst/>
          </a:prstGeom>
          <a:noFill/>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 Box 4"/>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err="1">
                <a:latin typeface="Verdana" panose="020B0604030504040204" pitchFamily="34" charset="0"/>
              </a:rPr>
              <a:t>Speciace</a:t>
            </a:r>
            <a:r>
              <a:rPr lang="cs-CZ" altLang="en-US" sz="2800" i="0" dirty="0">
                <a:latin typeface="Verdana" panose="020B0604030504040204" pitchFamily="34" charset="0"/>
              </a:rPr>
              <a:t>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spTree>
    <p:extLst>
      <p:ext uri="{BB962C8B-B14F-4D97-AF65-F5344CB8AC3E}">
        <p14:creationId xmlns:p14="http://schemas.microsoft.com/office/powerpoint/2010/main" val="864843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p:cNvSpPr>
            <a:spLocks noChangeArrowheads="1"/>
          </p:cNvSpPr>
          <p:nvPr/>
        </p:nvSpPr>
        <p:spPr bwMode="auto">
          <a:xfrm>
            <a:off x="276300" y="2048901"/>
            <a:ext cx="2606984" cy="4452688"/>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1" name="Rectangle 6"/>
          <p:cNvSpPr>
            <a:spLocks noChangeArrowheads="1"/>
          </p:cNvSpPr>
          <p:nvPr/>
        </p:nvSpPr>
        <p:spPr bwMode="auto">
          <a:xfrm>
            <a:off x="3055972" y="2048902"/>
            <a:ext cx="5847538" cy="4452687"/>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28" name="Rectangle 4"/>
          <p:cNvSpPr>
            <a:spLocks noChangeArrowheads="1"/>
          </p:cNvSpPr>
          <p:nvPr/>
        </p:nvSpPr>
        <p:spPr bwMode="auto">
          <a:xfrm>
            <a:off x="-12468" y="0"/>
            <a:ext cx="9168935" cy="612748"/>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31" name="Text Box 19"/>
          <p:cNvSpPr txBox="1">
            <a:spLocks noChangeArrowheads="1"/>
          </p:cNvSpPr>
          <p:nvPr/>
        </p:nvSpPr>
        <p:spPr bwMode="auto">
          <a:xfrm>
            <a:off x="96107" y="757579"/>
            <a:ext cx="9060360" cy="401131"/>
          </a:xfrm>
          <a:prstGeom prst="rect">
            <a:avLst/>
          </a:prstGeom>
          <a:noFill/>
          <a:ln w="9525">
            <a:noFill/>
            <a:miter lim="800000"/>
            <a:headEnd/>
            <a:tailEnd/>
          </a:ln>
          <a:effectLst/>
        </p:spPr>
        <p:txBody>
          <a:bodyPr wrap="square">
            <a:spAutoFit/>
          </a:bodyPr>
          <a:lstStyle/>
          <a:p>
            <a:pPr marL="458389" indent="-458389" eaLnBrk="1" hangingPunct="1">
              <a:buFont typeface="+mj-lt"/>
              <a:buAutoNum type="arabicPeriod"/>
            </a:pPr>
            <a:r>
              <a:rPr lang="en-US" altLang="en-US" sz="2005" i="0" dirty="0" err="1">
                <a:solidFill>
                  <a:srgbClr val="000000"/>
                </a:solidFill>
                <a:latin typeface="Arial" charset="0"/>
                <a:cs typeface="+mn-cs"/>
              </a:rPr>
              <a:t>Geografic</a:t>
            </a:r>
            <a:r>
              <a:rPr lang="cs-CZ" altLang="en-US" sz="2005" i="0" dirty="0" err="1">
                <a:solidFill>
                  <a:srgbClr val="000000"/>
                </a:solidFill>
                <a:latin typeface="Arial" charset="0"/>
                <a:cs typeface="+mn-cs"/>
              </a:rPr>
              <a:t>ká</a:t>
            </a:r>
            <a:r>
              <a:rPr lang="cs-CZ" altLang="en-US" sz="2005" i="0" dirty="0">
                <a:solidFill>
                  <a:srgbClr val="000000"/>
                </a:solidFill>
                <a:latin typeface="Arial" charset="0"/>
                <a:cs typeface="+mn-cs"/>
              </a:rPr>
              <a:t> izolace</a:t>
            </a:r>
            <a:endParaRPr lang="en-US" altLang="en-US" sz="2005" i="0" dirty="0">
              <a:solidFill>
                <a:srgbClr val="000000"/>
              </a:solidFill>
              <a:latin typeface="Arial" charset="0"/>
              <a:cs typeface="+mn-cs"/>
            </a:endParaRPr>
          </a:p>
        </p:txBody>
      </p:sp>
      <p:sp>
        <p:nvSpPr>
          <p:cNvPr id="4" name="AutoShape 4" descr="stickleback map"/>
          <p:cNvSpPr>
            <a:spLocks noChangeAspect="1" noChangeArrowheads="1"/>
          </p:cNvSpPr>
          <p:nvPr/>
        </p:nvSpPr>
        <p:spPr bwMode="auto">
          <a:xfrm>
            <a:off x="143505" y="-144831"/>
            <a:ext cx="305578" cy="3055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673" tIns="45837" rIns="91673" bIns="45837" numCol="1" anchor="t" anchorCtr="0" compatLnSpc="1">
            <a:prstTxWarp prst="textNoShape">
              <a:avLst/>
            </a:prstTxWarp>
          </a:bodyPr>
          <a:lstStyle/>
          <a:p>
            <a:pPr eaLnBrk="1" hangingPunct="1"/>
            <a:endParaRPr lang="en-US" sz="1805" i="0">
              <a:solidFill>
                <a:srgbClr val="000000"/>
              </a:solidFill>
              <a:latin typeface="Arial" charset="0"/>
              <a:cs typeface="+mn-cs"/>
            </a:endParaRPr>
          </a:p>
        </p:txBody>
      </p:sp>
      <p:sp>
        <p:nvSpPr>
          <p:cNvPr id="22" name="Text Box 18"/>
          <p:cNvSpPr txBox="1">
            <a:spLocks noChangeArrowheads="1"/>
          </p:cNvSpPr>
          <p:nvPr/>
        </p:nvSpPr>
        <p:spPr bwMode="auto">
          <a:xfrm>
            <a:off x="3782297" y="6552518"/>
            <a:ext cx="4760254" cy="33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cs-CZ" altLang="en-US" sz="1604" b="0" i="0" dirty="0" err="1">
                <a:solidFill>
                  <a:srgbClr val="000000"/>
                </a:solidFill>
                <a:cs typeface="+mn-cs"/>
              </a:rPr>
              <a:t>Souffreau</a:t>
            </a:r>
            <a:r>
              <a:rPr lang="cs-CZ" altLang="en-US" sz="1604" b="0" i="0" dirty="0">
                <a:solidFill>
                  <a:srgbClr val="000000"/>
                </a:solidFill>
                <a:cs typeface="+mn-cs"/>
              </a:rPr>
              <a:t> et al. (2010). </a:t>
            </a:r>
            <a:r>
              <a:rPr lang="cs-CZ" altLang="en-US" sz="1604" b="0" dirty="0" err="1">
                <a:solidFill>
                  <a:srgbClr val="000000"/>
                </a:solidFill>
                <a:cs typeface="+mn-cs"/>
              </a:rPr>
              <a:t>Phycologia</a:t>
            </a:r>
            <a:r>
              <a:rPr lang="cs-CZ" altLang="en-US" sz="1604" b="0" dirty="0">
                <a:solidFill>
                  <a:srgbClr val="000000"/>
                </a:solidFill>
                <a:cs typeface="+mn-cs"/>
              </a:rPr>
              <a:t> </a:t>
            </a:r>
            <a:r>
              <a:rPr lang="cs-CZ" altLang="en-US" sz="1604" i="0" dirty="0">
                <a:solidFill>
                  <a:srgbClr val="000000"/>
                </a:solidFill>
                <a:cs typeface="+mn-cs"/>
              </a:rPr>
              <a:t>49</a:t>
            </a:r>
            <a:r>
              <a:rPr lang="cs-CZ" altLang="en-US" sz="1604" b="0" i="0" dirty="0">
                <a:solidFill>
                  <a:srgbClr val="000000"/>
                </a:solidFill>
                <a:cs typeface="+mn-cs"/>
              </a:rPr>
              <a:t>: 309-324</a:t>
            </a:r>
          </a:p>
        </p:txBody>
      </p:sp>
      <p:pic>
        <p:nvPicPr>
          <p:cNvPr id="2" name="Picture 1"/>
          <p:cNvPicPr>
            <a:picLocks noChangeAspect="1"/>
          </p:cNvPicPr>
          <p:nvPr/>
        </p:nvPicPr>
        <p:blipFill>
          <a:blip r:embed="rId3"/>
          <a:stretch>
            <a:fillRect/>
          </a:stretch>
        </p:blipFill>
        <p:spPr>
          <a:xfrm>
            <a:off x="3272547" y="2276325"/>
            <a:ext cx="5397846" cy="4020379"/>
          </a:xfrm>
          <a:prstGeom prst="rect">
            <a:avLst/>
          </a:prstGeom>
          <a:effectLst>
            <a:outerShdw blurRad="101600" dist="38100" dir="2700000" algn="tl" rotWithShape="0">
              <a:prstClr val="black">
                <a:alpha val="40000"/>
              </a:prstClr>
            </a:outerShdw>
          </a:effectLst>
        </p:spPr>
      </p:pic>
      <p:sp>
        <p:nvSpPr>
          <p:cNvPr id="17" name="Text Box 19"/>
          <p:cNvSpPr txBox="1">
            <a:spLocks noChangeArrowheads="1"/>
          </p:cNvSpPr>
          <p:nvPr/>
        </p:nvSpPr>
        <p:spPr bwMode="auto">
          <a:xfrm>
            <a:off x="131916" y="1288277"/>
            <a:ext cx="9060360" cy="709425"/>
          </a:xfrm>
          <a:prstGeom prst="rect">
            <a:avLst/>
          </a:prstGeom>
          <a:noFill/>
          <a:ln w="9525">
            <a:noFill/>
            <a:miter lim="800000"/>
            <a:headEnd/>
            <a:tailEnd/>
          </a:ln>
          <a:effectLst/>
        </p:spPr>
        <p:txBody>
          <a:bodyPr wrap="square">
            <a:spAutoFit/>
          </a:bodyPr>
          <a:lstStyle/>
          <a:p>
            <a:pPr marL="343792" indent="-343792" eaLnBrk="1" hangingPunct="1">
              <a:buFont typeface="Arial" panose="020B0604020202020204" pitchFamily="34" charset="0"/>
              <a:buChar char="•"/>
            </a:pPr>
            <a:r>
              <a:rPr lang="en-US" altLang="en-US" sz="2005" b="0" i="0" dirty="0">
                <a:solidFill>
                  <a:srgbClr val="000000"/>
                </a:solidFill>
                <a:latin typeface="Arial" charset="0"/>
                <a:cs typeface="+mn-cs"/>
              </a:rPr>
              <a:t>Absence</a:t>
            </a:r>
            <a:r>
              <a:rPr lang="cs-CZ" altLang="en-US" sz="2005" b="0" i="0" dirty="0">
                <a:solidFill>
                  <a:srgbClr val="000000"/>
                </a:solidFill>
                <a:latin typeface="Arial" charset="0"/>
                <a:cs typeface="+mn-cs"/>
              </a:rPr>
              <a:t> tvorby cyst odolných proti vyschnutí u sladkovodních a mořských rozsivek</a:t>
            </a:r>
            <a:endParaRPr lang="en-US" altLang="en-US" sz="2005" b="0" i="0" dirty="0">
              <a:solidFill>
                <a:srgbClr val="000000"/>
              </a:solidFill>
              <a:latin typeface="Arial" charset="0"/>
              <a:cs typeface="+mn-cs"/>
            </a:endParaRPr>
          </a:p>
        </p:txBody>
      </p:sp>
      <p:pic>
        <p:nvPicPr>
          <p:cNvPr id="19" name="Picture 8" descr="P1010072"/>
          <p:cNvPicPr>
            <a:picLocks noChangeAspect="1" noChangeArrowheads="1"/>
          </p:cNvPicPr>
          <p:nvPr/>
        </p:nvPicPr>
        <p:blipFill>
          <a:blip r:embed="rId4" cstate="print">
            <a:extLst>
              <a:ext uri="{28A0092B-C50C-407E-A947-70E740481C1C}">
                <a14:useLocalDpi xmlns:a14="http://schemas.microsoft.com/office/drawing/2010/main" val="0"/>
              </a:ext>
            </a:extLst>
          </a:blip>
          <a:srcRect l="29320" t="27829" r="20222"/>
          <a:stretch>
            <a:fillRect/>
          </a:stretch>
        </p:blipFill>
        <p:spPr bwMode="auto">
          <a:xfrm>
            <a:off x="514891" y="2276325"/>
            <a:ext cx="2107930" cy="4020379"/>
          </a:xfrm>
          <a:prstGeom prst="rect">
            <a:avLst/>
          </a:prstGeom>
          <a:noFill/>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 Box 4"/>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err="1">
                <a:latin typeface="Verdana" panose="020B0604030504040204" pitchFamily="34" charset="0"/>
              </a:rPr>
              <a:t>Speciace</a:t>
            </a:r>
            <a:r>
              <a:rPr lang="cs-CZ" altLang="en-US" sz="2800" i="0" dirty="0">
                <a:latin typeface="Verdana" panose="020B0604030504040204" pitchFamily="34" charset="0"/>
              </a:rPr>
              <a:t>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spTree>
    <p:extLst>
      <p:ext uri="{BB962C8B-B14F-4D97-AF65-F5344CB8AC3E}">
        <p14:creationId xmlns:p14="http://schemas.microsoft.com/office/powerpoint/2010/main" val="2050593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6"/>
          <p:cNvSpPr>
            <a:spLocks noChangeArrowheads="1"/>
          </p:cNvSpPr>
          <p:nvPr/>
        </p:nvSpPr>
        <p:spPr bwMode="auto">
          <a:xfrm>
            <a:off x="490961" y="3871955"/>
            <a:ext cx="3792273" cy="2646627"/>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14" name="Rectangle 6"/>
          <p:cNvSpPr>
            <a:spLocks noChangeArrowheads="1"/>
          </p:cNvSpPr>
          <p:nvPr/>
        </p:nvSpPr>
        <p:spPr bwMode="auto">
          <a:xfrm>
            <a:off x="4788575" y="3871956"/>
            <a:ext cx="4225425" cy="2877869"/>
          </a:xfrm>
          <a:prstGeom prst="rect">
            <a:avLst/>
          </a:prstGeom>
          <a:solidFill>
            <a:srgbClr val="0070C0">
              <a:alpha val="50000"/>
            </a:srgb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1" name="Rectangle 6"/>
          <p:cNvSpPr>
            <a:spLocks noChangeArrowheads="1"/>
          </p:cNvSpPr>
          <p:nvPr/>
        </p:nvSpPr>
        <p:spPr bwMode="auto">
          <a:xfrm>
            <a:off x="4788576" y="1092045"/>
            <a:ext cx="4225424" cy="2264763"/>
          </a:xfrm>
          <a:prstGeom prst="rect">
            <a:avLst/>
          </a:prstGeom>
          <a:solidFill>
            <a:srgbClr val="92D050">
              <a:alpha val="50000"/>
            </a:srgb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28" name="Rectangle 4"/>
          <p:cNvSpPr>
            <a:spLocks noChangeArrowheads="1"/>
          </p:cNvSpPr>
          <p:nvPr/>
        </p:nvSpPr>
        <p:spPr bwMode="auto">
          <a:xfrm>
            <a:off x="-12468" y="0"/>
            <a:ext cx="9168935" cy="612748"/>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31" name="Text Box 19"/>
          <p:cNvSpPr txBox="1">
            <a:spLocks noChangeArrowheads="1"/>
          </p:cNvSpPr>
          <p:nvPr/>
        </p:nvSpPr>
        <p:spPr bwMode="auto">
          <a:xfrm>
            <a:off x="96107" y="757579"/>
            <a:ext cx="9060360" cy="401131"/>
          </a:xfrm>
          <a:prstGeom prst="rect">
            <a:avLst/>
          </a:prstGeom>
          <a:noFill/>
          <a:ln w="9525">
            <a:noFill/>
            <a:miter lim="800000"/>
            <a:headEnd/>
            <a:tailEnd/>
          </a:ln>
          <a:effectLst/>
        </p:spPr>
        <p:txBody>
          <a:bodyPr wrap="square">
            <a:spAutoFit/>
          </a:bodyPr>
          <a:lstStyle/>
          <a:p>
            <a:pPr marL="458389" indent="-458389" eaLnBrk="1" hangingPunct="1">
              <a:buFont typeface="+mj-lt"/>
              <a:buAutoNum type="arabicPeriod" startAt="2"/>
            </a:pPr>
            <a:r>
              <a:rPr lang="en-US" altLang="en-US" sz="2005" i="0" dirty="0" err="1">
                <a:solidFill>
                  <a:srgbClr val="000000"/>
                </a:solidFill>
                <a:latin typeface="Arial" charset="0"/>
                <a:cs typeface="+mn-cs"/>
              </a:rPr>
              <a:t>Ekologi</a:t>
            </a:r>
            <a:r>
              <a:rPr lang="cs-CZ" altLang="en-US" sz="2005" i="0" dirty="0" err="1">
                <a:solidFill>
                  <a:srgbClr val="000000"/>
                </a:solidFill>
                <a:latin typeface="Arial" charset="0"/>
                <a:cs typeface="+mn-cs"/>
              </a:rPr>
              <a:t>cká</a:t>
            </a:r>
            <a:r>
              <a:rPr lang="cs-CZ" altLang="en-US" sz="2005" i="0" dirty="0">
                <a:solidFill>
                  <a:srgbClr val="000000"/>
                </a:solidFill>
                <a:latin typeface="Arial" charset="0"/>
                <a:cs typeface="+mn-cs"/>
              </a:rPr>
              <a:t> izolace</a:t>
            </a:r>
            <a:endParaRPr lang="en-US" altLang="en-US" sz="2005" i="0" dirty="0">
              <a:solidFill>
                <a:srgbClr val="000000"/>
              </a:solidFill>
              <a:latin typeface="Arial" charset="0"/>
              <a:cs typeface="+mn-cs"/>
            </a:endParaRPr>
          </a:p>
        </p:txBody>
      </p:sp>
      <p:sp>
        <p:nvSpPr>
          <p:cNvPr id="4" name="AutoShape 4" descr="stickleback map"/>
          <p:cNvSpPr>
            <a:spLocks noChangeAspect="1" noChangeArrowheads="1"/>
          </p:cNvSpPr>
          <p:nvPr/>
        </p:nvSpPr>
        <p:spPr bwMode="auto">
          <a:xfrm>
            <a:off x="143505" y="-144831"/>
            <a:ext cx="305578" cy="3055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673" tIns="45837" rIns="91673" bIns="45837" numCol="1" anchor="t" anchorCtr="0" compatLnSpc="1">
            <a:prstTxWarp prst="textNoShape">
              <a:avLst/>
            </a:prstTxWarp>
          </a:bodyPr>
          <a:lstStyle/>
          <a:p>
            <a:pPr eaLnBrk="1" hangingPunct="1"/>
            <a:endParaRPr lang="en-US" sz="1805" i="0">
              <a:solidFill>
                <a:srgbClr val="000000"/>
              </a:solidFill>
              <a:latin typeface="Arial" charset="0"/>
              <a:cs typeface="+mn-cs"/>
            </a:endParaRPr>
          </a:p>
        </p:txBody>
      </p:sp>
      <p:sp>
        <p:nvSpPr>
          <p:cNvPr id="22" name="Text Box 18"/>
          <p:cNvSpPr txBox="1">
            <a:spLocks noChangeArrowheads="1"/>
          </p:cNvSpPr>
          <p:nvPr/>
        </p:nvSpPr>
        <p:spPr bwMode="auto">
          <a:xfrm>
            <a:off x="-12467" y="6518582"/>
            <a:ext cx="5121214" cy="33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cs-CZ" altLang="en-US" sz="1604" b="0" i="0" dirty="0" err="1">
                <a:solidFill>
                  <a:srgbClr val="000000"/>
                </a:solidFill>
                <a:cs typeface="+mn-cs"/>
              </a:rPr>
              <a:t>Logares</a:t>
            </a:r>
            <a:r>
              <a:rPr lang="cs-CZ" altLang="en-US" sz="1604" b="0" i="0" dirty="0">
                <a:solidFill>
                  <a:srgbClr val="000000"/>
                </a:solidFill>
                <a:cs typeface="+mn-cs"/>
              </a:rPr>
              <a:t> et al. (2007). </a:t>
            </a:r>
            <a:r>
              <a:rPr lang="cs-CZ" altLang="en-US" sz="1604" b="0" dirty="0" err="1">
                <a:solidFill>
                  <a:srgbClr val="000000"/>
                </a:solidFill>
                <a:cs typeface="+mn-cs"/>
              </a:rPr>
              <a:t>Microb</a:t>
            </a:r>
            <a:r>
              <a:rPr lang="cs-CZ" altLang="en-US" sz="1604" b="0" dirty="0">
                <a:solidFill>
                  <a:srgbClr val="000000"/>
                </a:solidFill>
                <a:cs typeface="+mn-cs"/>
              </a:rPr>
              <a:t>. </a:t>
            </a:r>
            <a:r>
              <a:rPr lang="cs-CZ" altLang="en-US" sz="1604" b="0" dirty="0" err="1">
                <a:solidFill>
                  <a:srgbClr val="000000"/>
                </a:solidFill>
                <a:cs typeface="+mn-cs"/>
              </a:rPr>
              <a:t>Ecol</a:t>
            </a:r>
            <a:r>
              <a:rPr lang="cs-CZ" altLang="en-US" sz="1604" b="0" dirty="0">
                <a:solidFill>
                  <a:srgbClr val="000000"/>
                </a:solidFill>
                <a:cs typeface="+mn-cs"/>
              </a:rPr>
              <a:t>. </a:t>
            </a:r>
            <a:r>
              <a:rPr lang="cs-CZ" altLang="en-US" sz="1604" i="0" dirty="0">
                <a:solidFill>
                  <a:srgbClr val="000000"/>
                </a:solidFill>
                <a:cs typeface="+mn-cs"/>
              </a:rPr>
              <a:t>53</a:t>
            </a:r>
            <a:r>
              <a:rPr lang="cs-CZ" altLang="en-US" sz="1604" b="0" i="0" dirty="0">
                <a:solidFill>
                  <a:srgbClr val="000000"/>
                </a:solidFill>
                <a:cs typeface="+mn-cs"/>
              </a:rPr>
              <a:t>: 549-561</a:t>
            </a:r>
          </a:p>
        </p:txBody>
      </p:sp>
      <p:pic>
        <p:nvPicPr>
          <p:cNvPr id="3" name="Picture 2"/>
          <p:cNvPicPr>
            <a:picLocks noChangeAspect="1"/>
          </p:cNvPicPr>
          <p:nvPr/>
        </p:nvPicPr>
        <p:blipFill rotWithShape="1">
          <a:blip r:embed="rId3"/>
          <a:srcRect t="-619" b="57333"/>
          <a:stretch/>
        </p:blipFill>
        <p:spPr>
          <a:xfrm>
            <a:off x="4984447" y="1230901"/>
            <a:ext cx="3871979" cy="1949179"/>
          </a:xfrm>
          <a:prstGeom prst="rect">
            <a:avLst/>
          </a:prstGeom>
          <a:effectLst>
            <a:outerShdw blurRad="101600" dist="38100" dir="2700000" algn="tl" rotWithShape="0">
              <a:prstClr val="black">
                <a:alpha val="40000"/>
              </a:prstClr>
            </a:outerShdw>
          </a:effectLst>
        </p:spPr>
      </p:pic>
      <p:pic>
        <p:nvPicPr>
          <p:cNvPr id="13" name="Picture 12"/>
          <p:cNvPicPr>
            <a:picLocks noChangeAspect="1"/>
          </p:cNvPicPr>
          <p:nvPr/>
        </p:nvPicPr>
        <p:blipFill rotWithShape="1">
          <a:blip r:embed="rId3"/>
          <a:srcRect t="43206"/>
          <a:stretch/>
        </p:blipFill>
        <p:spPr>
          <a:xfrm>
            <a:off x="4968930" y="4032180"/>
            <a:ext cx="3871979" cy="2557419"/>
          </a:xfrm>
          <a:prstGeom prst="rect">
            <a:avLst/>
          </a:prstGeom>
          <a:effectLst>
            <a:outerShdw blurRad="101600" dist="38100" dir="2700000" algn="tl" rotWithShape="0">
              <a:prstClr val="black">
                <a:alpha val="40000"/>
              </a:prstClr>
            </a:outerShdw>
          </a:effectLst>
        </p:spPr>
      </p:pic>
      <p:sp>
        <p:nvSpPr>
          <p:cNvPr id="15" name="Text Box 19"/>
          <p:cNvSpPr txBox="1">
            <a:spLocks noChangeArrowheads="1"/>
          </p:cNvSpPr>
          <p:nvPr/>
        </p:nvSpPr>
        <p:spPr bwMode="auto">
          <a:xfrm>
            <a:off x="4716384" y="674905"/>
            <a:ext cx="4403701" cy="401131"/>
          </a:xfrm>
          <a:prstGeom prst="rect">
            <a:avLst/>
          </a:prstGeom>
          <a:noFill/>
          <a:ln w="9525">
            <a:noFill/>
            <a:miter lim="800000"/>
            <a:headEnd/>
            <a:tailEnd/>
          </a:ln>
          <a:effectLst/>
        </p:spPr>
        <p:txBody>
          <a:bodyPr wrap="square">
            <a:spAutoFit/>
          </a:bodyPr>
          <a:lstStyle/>
          <a:p>
            <a:pPr algn="ctr" eaLnBrk="1" hangingPunct="1"/>
            <a:r>
              <a:rPr lang="en-US" altLang="en-US" sz="2005" b="0" dirty="0" err="1">
                <a:solidFill>
                  <a:srgbClr val="000000"/>
                </a:solidFill>
                <a:latin typeface="Arial" charset="0"/>
                <a:cs typeface="+mn-cs"/>
              </a:rPr>
              <a:t>Scrippsiella</a:t>
            </a:r>
            <a:r>
              <a:rPr lang="en-US" altLang="en-US" sz="2005" b="0" dirty="0">
                <a:solidFill>
                  <a:srgbClr val="000000"/>
                </a:solidFill>
                <a:latin typeface="Arial" charset="0"/>
                <a:cs typeface="+mn-cs"/>
              </a:rPr>
              <a:t> </a:t>
            </a:r>
            <a:r>
              <a:rPr lang="en-US" altLang="en-US" sz="2005" b="0" dirty="0" err="1">
                <a:solidFill>
                  <a:srgbClr val="000000"/>
                </a:solidFill>
                <a:latin typeface="Arial" charset="0"/>
                <a:cs typeface="+mn-cs"/>
              </a:rPr>
              <a:t>hangoei</a:t>
            </a:r>
            <a:r>
              <a:rPr lang="en-US" altLang="en-US" sz="2005" b="0" dirty="0">
                <a:solidFill>
                  <a:srgbClr val="000000"/>
                </a:solidFill>
                <a:latin typeface="Arial" charset="0"/>
                <a:cs typeface="+mn-cs"/>
              </a:rPr>
              <a:t> </a:t>
            </a:r>
            <a:r>
              <a:rPr lang="en-US" altLang="en-US" sz="2005" b="0" i="0" dirty="0">
                <a:solidFill>
                  <a:srgbClr val="000000"/>
                </a:solidFill>
                <a:latin typeface="Arial" charset="0"/>
                <a:cs typeface="+mn-cs"/>
              </a:rPr>
              <a:t>- brackish</a:t>
            </a:r>
          </a:p>
        </p:txBody>
      </p:sp>
      <p:sp>
        <p:nvSpPr>
          <p:cNvPr id="16" name="Text Box 19"/>
          <p:cNvSpPr txBox="1">
            <a:spLocks noChangeArrowheads="1"/>
          </p:cNvSpPr>
          <p:nvPr/>
        </p:nvSpPr>
        <p:spPr bwMode="auto">
          <a:xfrm>
            <a:off x="4716384" y="3461020"/>
            <a:ext cx="4403701" cy="401131"/>
          </a:xfrm>
          <a:prstGeom prst="rect">
            <a:avLst/>
          </a:prstGeom>
          <a:noFill/>
          <a:ln w="9525">
            <a:noFill/>
            <a:miter lim="800000"/>
            <a:headEnd/>
            <a:tailEnd/>
          </a:ln>
          <a:effectLst/>
        </p:spPr>
        <p:txBody>
          <a:bodyPr wrap="square">
            <a:spAutoFit/>
          </a:bodyPr>
          <a:lstStyle/>
          <a:p>
            <a:pPr algn="ctr" eaLnBrk="1" hangingPunct="1"/>
            <a:r>
              <a:rPr lang="en-US" altLang="en-US" sz="2005" b="0" dirty="0" err="1">
                <a:solidFill>
                  <a:srgbClr val="000000"/>
                </a:solidFill>
                <a:latin typeface="Arial" charset="0"/>
                <a:cs typeface="+mn-cs"/>
              </a:rPr>
              <a:t>Peridinium</a:t>
            </a:r>
            <a:r>
              <a:rPr lang="en-US" altLang="en-US" sz="2005" b="0" dirty="0">
                <a:solidFill>
                  <a:srgbClr val="000000"/>
                </a:solidFill>
                <a:latin typeface="Arial" charset="0"/>
                <a:cs typeface="+mn-cs"/>
              </a:rPr>
              <a:t> </a:t>
            </a:r>
            <a:r>
              <a:rPr lang="en-US" altLang="en-US" sz="2005" b="0" dirty="0" err="1">
                <a:solidFill>
                  <a:srgbClr val="000000"/>
                </a:solidFill>
                <a:latin typeface="Arial" charset="0"/>
                <a:cs typeface="+mn-cs"/>
              </a:rPr>
              <a:t>aciculiferum</a:t>
            </a:r>
            <a:r>
              <a:rPr lang="en-US" altLang="en-US" sz="2005" b="0" dirty="0">
                <a:solidFill>
                  <a:srgbClr val="000000"/>
                </a:solidFill>
                <a:latin typeface="Arial" charset="0"/>
                <a:cs typeface="+mn-cs"/>
              </a:rPr>
              <a:t> </a:t>
            </a:r>
            <a:r>
              <a:rPr lang="en-US" altLang="en-US" sz="2005" b="0" i="0" dirty="0">
                <a:solidFill>
                  <a:srgbClr val="000000"/>
                </a:solidFill>
                <a:latin typeface="Arial" charset="0"/>
                <a:cs typeface="+mn-cs"/>
              </a:rPr>
              <a:t>- freshwater</a:t>
            </a:r>
          </a:p>
        </p:txBody>
      </p:sp>
      <p:sp>
        <p:nvSpPr>
          <p:cNvPr id="18" name="Text Box 19"/>
          <p:cNvSpPr txBox="1">
            <a:spLocks noChangeArrowheads="1"/>
          </p:cNvSpPr>
          <p:nvPr/>
        </p:nvSpPr>
        <p:spPr bwMode="auto">
          <a:xfrm>
            <a:off x="131916" y="1288279"/>
            <a:ext cx="4499086" cy="2560701"/>
          </a:xfrm>
          <a:prstGeom prst="rect">
            <a:avLst/>
          </a:prstGeom>
          <a:noFill/>
          <a:ln w="9525">
            <a:noFill/>
            <a:miter lim="800000"/>
            <a:headEnd/>
            <a:tailEnd/>
          </a:ln>
          <a:effectLst/>
        </p:spPr>
        <p:txBody>
          <a:bodyPr wrap="square">
            <a:spAutoFit/>
          </a:bodyPr>
          <a:lstStyle/>
          <a:p>
            <a:pPr marL="343792" indent="-343792" eaLnBrk="1" hangingPunct="1">
              <a:buFont typeface="Arial" panose="020B0604020202020204" pitchFamily="34" charset="0"/>
              <a:buChar char="•"/>
            </a:pPr>
            <a:r>
              <a:rPr lang="en-US" altLang="en-US" sz="2005" b="0" i="0" dirty="0">
                <a:solidFill>
                  <a:srgbClr val="000000"/>
                </a:solidFill>
                <a:latin typeface="Arial" charset="0"/>
                <a:cs typeface="+mn-cs"/>
              </a:rPr>
              <a:t>Recent</a:t>
            </a:r>
            <a:r>
              <a:rPr lang="cs-CZ" altLang="en-US" sz="2005" b="0" i="0" dirty="0">
                <a:solidFill>
                  <a:srgbClr val="000000"/>
                </a:solidFill>
                <a:latin typeface="Arial" charset="0"/>
                <a:cs typeface="+mn-cs"/>
              </a:rPr>
              <a:t>ní přechod obrněnky z mořského do sladkovodního prostředí spoje</a:t>
            </a:r>
            <a:r>
              <a:rPr lang="en-US" altLang="en-US" sz="2005" b="0" i="0" dirty="0">
                <a:solidFill>
                  <a:srgbClr val="000000"/>
                </a:solidFill>
                <a:latin typeface="Arial" charset="0"/>
                <a:cs typeface="+mn-cs"/>
              </a:rPr>
              <a:t>n</a:t>
            </a:r>
            <a:r>
              <a:rPr lang="cs-CZ" altLang="en-US" sz="2005" b="0" i="0" dirty="0">
                <a:solidFill>
                  <a:srgbClr val="000000"/>
                </a:solidFill>
                <a:latin typeface="Arial" charset="0"/>
                <a:cs typeface="+mn-cs"/>
              </a:rPr>
              <a:t>á s morfologickou diferenciací.</a:t>
            </a:r>
            <a:r>
              <a:rPr lang="en-US" altLang="en-US" sz="2005" b="0" i="0" dirty="0">
                <a:solidFill>
                  <a:srgbClr val="000000"/>
                </a:solidFill>
                <a:latin typeface="Arial" charset="0"/>
                <a:cs typeface="+mn-cs"/>
              </a:rPr>
              <a:t> </a:t>
            </a:r>
          </a:p>
          <a:p>
            <a:pPr marL="343792" indent="-343792" eaLnBrk="1" hangingPunct="1">
              <a:buFont typeface="Arial" panose="020B0604020202020204" pitchFamily="34" charset="0"/>
              <a:buChar char="•"/>
            </a:pPr>
            <a:r>
              <a:rPr lang="cs-CZ" altLang="en-US" sz="2005" b="0" i="0" dirty="0">
                <a:solidFill>
                  <a:srgbClr val="000000"/>
                </a:solidFill>
                <a:latin typeface="Arial" charset="0"/>
                <a:cs typeface="+mn-cs"/>
              </a:rPr>
              <a:t>Pravděpodobně recentní postglaciální </a:t>
            </a:r>
            <a:r>
              <a:rPr lang="cs-CZ" altLang="en-US" sz="2005" b="0" i="0" dirty="0" err="1">
                <a:solidFill>
                  <a:srgbClr val="000000"/>
                </a:solidFill>
                <a:latin typeface="Arial" charset="0"/>
                <a:cs typeface="+mn-cs"/>
              </a:rPr>
              <a:t>disruptivní</a:t>
            </a:r>
            <a:r>
              <a:rPr lang="cs-CZ" altLang="en-US" sz="2005" b="0" i="0" dirty="0">
                <a:solidFill>
                  <a:srgbClr val="000000"/>
                </a:solidFill>
                <a:latin typeface="Arial" charset="0"/>
                <a:cs typeface="+mn-cs"/>
              </a:rPr>
              <a:t>  ekologická selekce</a:t>
            </a:r>
            <a:br>
              <a:rPr lang="en-US" altLang="en-US" sz="2005" b="0" i="0" dirty="0">
                <a:solidFill>
                  <a:srgbClr val="000000"/>
                </a:solidFill>
                <a:latin typeface="Arial" charset="0"/>
                <a:cs typeface="+mn-cs"/>
              </a:rPr>
            </a:br>
            <a:r>
              <a:rPr lang="en-US" altLang="en-US" sz="2005" b="0" i="0" dirty="0">
                <a:solidFill>
                  <a:srgbClr val="000000"/>
                </a:solidFill>
                <a:latin typeface="Arial" charset="0"/>
                <a:cs typeface="+mn-cs"/>
              </a:rPr>
              <a:t>(~ 10,000 let </a:t>
            </a:r>
            <a:r>
              <a:rPr lang="cs-CZ" altLang="en-US" sz="2005" b="0" i="0" dirty="0">
                <a:solidFill>
                  <a:srgbClr val="000000"/>
                </a:solidFill>
                <a:latin typeface="Arial" charset="0"/>
                <a:cs typeface="+mn-cs"/>
              </a:rPr>
              <a:t>pře</a:t>
            </a:r>
            <a:r>
              <a:rPr lang="en-US" altLang="en-US" sz="2005" b="0" i="0" dirty="0">
                <a:solidFill>
                  <a:srgbClr val="000000"/>
                </a:solidFill>
                <a:latin typeface="Arial" charset="0"/>
                <a:cs typeface="+mn-cs"/>
              </a:rPr>
              <a:t>d </a:t>
            </a:r>
            <a:r>
              <a:rPr lang="en-US" altLang="en-US" sz="2005" b="0" i="0" dirty="0" err="1">
                <a:solidFill>
                  <a:srgbClr val="000000"/>
                </a:solidFill>
                <a:latin typeface="Arial" charset="0"/>
                <a:cs typeface="+mn-cs"/>
              </a:rPr>
              <a:t>n.l</a:t>
            </a:r>
            <a:r>
              <a:rPr lang="en-US" altLang="en-US" sz="2005" b="0" i="0" dirty="0">
                <a:solidFill>
                  <a:srgbClr val="000000"/>
                </a:solidFill>
                <a:latin typeface="Arial" charset="0"/>
                <a:cs typeface="+mn-cs"/>
              </a:rPr>
              <a:t>.)</a:t>
            </a:r>
          </a:p>
        </p:txBody>
      </p:sp>
      <p:pic>
        <p:nvPicPr>
          <p:cNvPr id="2050" name="Picture 2" descr="https://upload.wikimedia.org/wikipedia/commons/d/dc/Scandinavia-template.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5900" b="9634"/>
          <a:stretch/>
        </p:blipFill>
        <p:spPr bwMode="auto">
          <a:xfrm>
            <a:off x="643081" y="4080363"/>
            <a:ext cx="3476758" cy="2237946"/>
          </a:xfrm>
          <a:prstGeom prst="rect">
            <a:avLst/>
          </a:prstGeom>
          <a:noFill/>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Oval Callout 4"/>
          <p:cNvSpPr/>
          <p:nvPr/>
        </p:nvSpPr>
        <p:spPr>
          <a:xfrm>
            <a:off x="2478437" y="5089412"/>
            <a:ext cx="360959" cy="360959"/>
          </a:xfrm>
          <a:prstGeom prst="wedgeEllipseCallou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5" i="0">
              <a:solidFill>
                <a:srgbClr val="FFFFFF"/>
              </a:solidFill>
            </a:endParaRPr>
          </a:p>
        </p:txBody>
      </p:sp>
      <p:sp>
        <p:nvSpPr>
          <p:cNvPr id="24" name="Oval Callout 23"/>
          <p:cNvSpPr/>
          <p:nvPr/>
        </p:nvSpPr>
        <p:spPr>
          <a:xfrm>
            <a:off x="2045287" y="5089412"/>
            <a:ext cx="360959" cy="360959"/>
          </a:xfrm>
          <a:prstGeom prst="wedgeEllipseCallout">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5" i="0">
              <a:solidFill>
                <a:srgbClr val="FFFFFF"/>
              </a:solidFill>
            </a:endParaRPr>
          </a:p>
        </p:txBody>
      </p:sp>
      <p:sp>
        <p:nvSpPr>
          <p:cNvPr id="19" name="Text Box 4"/>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err="1">
                <a:latin typeface="Verdana" panose="020B0604030504040204" pitchFamily="34" charset="0"/>
              </a:rPr>
              <a:t>Speciace</a:t>
            </a:r>
            <a:r>
              <a:rPr lang="cs-CZ" altLang="en-US" sz="2800" i="0" dirty="0">
                <a:latin typeface="Verdana" panose="020B0604030504040204" pitchFamily="34" charset="0"/>
              </a:rPr>
              <a:t>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spTree>
    <p:extLst>
      <p:ext uri="{BB962C8B-B14F-4D97-AF65-F5344CB8AC3E}">
        <p14:creationId xmlns:p14="http://schemas.microsoft.com/office/powerpoint/2010/main" val="2639102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6"/>
          <p:cNvSpPr>
            <a:spLocks noChangeArrowheads="1"/>
          </p:cNvSpPr>
          <p:nvPr/>
        </p:nvSpPr>
        <p:spPr bwMode="auto">
          <a:xfrm>
            <a:off x="673642" y="1244595"/>
            <a:ext cx="8013292" cy="5288654"/>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28" name="Rectangle 4"/>
          <p:cNvSpPr>
            <a:spLocks noChangeArrowheads="1"/>
          </p:cNvSpPr>
          <p:nvPr/>
        </p:nvSpPr>
        <p:spPr bwMode="auto">
          <a:xfrm>
            <a:off x="-12468" y="0"/>
            <a:ext cx="9168935" cy="612748"/>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31" name="Text Box 19"/>
          <p:cNvSpPr txBox="1">
            <a:spLocks noChangeArrowheads="1"/>
          </p:cNvSpPr>
          <p:nvPr/>
        </p:nvSpPr>
        <p:spPr bwMode="auto">
          <a:xfrm>
            <a:off x="96107" y="757579"/>
            <a:ext cx="9060360" cy="401131"/>
          </a:xfrm>
          <a:prstGeom prst="rect">
            <a:avLst/>
          </a:prstGeom>
          <a:noFill/>
          <a:ln w="9525">
            <a:noFill/>
            <a:miter lim="800000"/>
            <a:headEnd/>
            <a:tailEnd/>
          </a:ln>
          <a:effectLst/>
        </p:spPr>
        <p:txBody>
          <a:bodyPr wrap="square">
            <a:spAutoFit/>
          </a:bodyPr>
          <a:lstStyle/>
          <a:p>
            <a:pPr marL="458389" indent="-458389" eaLnBrk="1" hangingPunct="1">
              <a:buFont typeface="+mj-lt"/>
              <a:buAutoNum type="arabicPeriod" startAt="2"/>
            </a:pPr>
            <a:r>
              <a:rPr lang="en-US" altLang="en-US" sz="2005" i="0" dirty="0" err="1">
                <a:solidFill>
                  <a:srgbClr val="000000"/>
                </a:solidFill>
                <a:latin typeface="Arial" charset="0"/>
                <a:cs typeface="+mn-cs"/>
              </a:rPr>
              <a:t>Ekologic</a:t>
            </a:r>
            <a:r>
              <a:rPr lang="cs-CZ" altLang="en-US" sz="2005" i="0" dirty="0" err="1">
                <a:solidFill>
                  <a:srgbClr val="000000"/>
                </a:solidFill>
                <a:latin typeface="Arial" charset="0"/>
                <a:cs typeface="+mn-cs"/>
              </a:rPr>
              <a:t>ká</a:t>
            </a:r>
            <a:r>
              <a:rPr lang="cs-CZ" altLang="en-US" sz="2005" i="0" dirty="0">
                <a:solidFill>
                  <a:srgbClr val="000000"/>
                </a:solidFill>
                <a:latin typeface="Arial" charset="0"/>
                <a:cs typeface="+mn-cs"/>
              </a:rPr>
              <a:t> i</a:t>
            </a:r>
            <a:r>
              <a:rPr lang="en-US" altLang="en-US" sz="2005" i="0" dirty="0" err="1">
                <a:solidFill>
                  <a:srgbClr val="000000"/>
                </a:solidFill>
                <a:latin typeface="Arial" charset="0"/>
                <a:cs typeface="+mn-cs"/>
              </a:rPr>
              <a:t>zolace</a:t>
            </a:r>
            <a:endParaRPr lang="en-US" altLang="en-US" sz="2005" i="0" dirty="0">
              <a:solidFill>
                <a:srgbClr val="000000"/>
              </a:solidFill>
              <a:latin typeface="Arial" charset="0"/>
              <a:cs typeface="+mn-cs"/>
            </a:endParaRPr>
          </a:p>
        </p:txBody>
      </p:sp>
      <p:sp>
        <p:nvSpPr>
          <p:cNvPr id="4" name="AutoShape 4" descr="stickleback map"/>
          <p:cNvSpPr>
            <a:spLocks noChangeAspect="1" noChangeArrowheads="1"/>
          </p:cNvSpPr>
          <p:nvPr/>
        </p:nvSpPr>
        <p:spPr bwMode="auto">
          <a:xfrm>
            <a:off x="143505" y="-144831"/>
            <a:ext cx="305578" cy="3055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673" tIns="45837" rIns="91673" bIns="45837" numCol="1" anchor="t" anchorCtr="0" compatLnSpc="1">
            <a:prstTxWarp prst="textNoShape">
              <a:avLst/>
            </a:prstTxWarp>
          </a:bodyPr>
          <a:lstStyle/>
          <a:p>
            <a:pPr eaLnBrk="1" hangingPunct="1"/>
            <a:endParaRPr lang="en-US" sz="1805" i="0">
              <a:solidFill>
                <a:srgbClr val="000000"/>
              </a:solidFill>
              <a:latin typeface="Arial" charset="0"/>
              <a:cs typeface="+mn-cs"/>
            </a:endParaRPr>
          </a:p>
        </p:txBody>
      </p:sp>
      <p:pic>
        <p:nvPicPr>
          <p:cNvPr id="25" name="Picture 1"/>
          <p:cNvPicPr>
            <a:picLocks noChangeAspect="1"/>
          </p:cNvPicPr>
          <p:nvPr/>
        </p:nvPicPr>
        <p:blipFill rotWithShape="1">
          <a:blip r:embed="rId3">
            <a:extLst>
              <a:ext uri="{28A0092B-C50C-407E-A947-70E740481C1C}">
                <a14:useLocalDpi xmlns:a14="http://schemas.microsoft.com/office/drawing/2010/main" val="0"/>
              </a:ext>
            </a:extLst>
          </a:blip>
          <a:srcRect l="1383" r="4727"/>
          <a:stretch/>
        </p:blipFill>
        <p:spPr bwMode="auto">
          <a:xfrm>
            <a:off x="890217" y="1479821"/>
            <a:ext cx="7551486" cy="4893993"/>
          </a:xfrm>
          <a:prstGeom prst="rect">
            <a:avLst/>
          </a:prstGeom>
          <a:noFill/>
          <a:ln>
            <a:noFill/>
          </a:ln>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9"/>
          <p:cNvSpPr txBox="1">
            <a:spLocks noChangeArrowheads="1"/>
          </p:cNvSpPr>
          <p:nvPr/>
        </p:nvSpPr>
        <p:spPr bwMode="auto">
          <a:xfrm>
            <a:off x="4357776" y="830096"/>
            <a:ext cx="2815481" cy="414499"/>
          </a:xfrm>
          <a:prstGeom prst="rect">
            <a:avLst/>
          </a:prstGeom>
          <a:noFill/>
          <a:ln w="9525">
            <a:noFill/>
            <a:miter lim="800000"/>
            <a:headEnd/>
            <a:tailEnd/>
          </a:ln>
          <a:effectLst/>
        </p:spPr>
        <p:txBody>
          <a:bodyPr wrap="square">
            <a:spAutoFit/>
          </a:bodyPr>
          <a:lstStyle/>
          <a:p>
            <a:pPr marL="343792" indent="-343792" eaLnBrk="1" hangingPunct="1">
              <a:buFont typeface="Arial" panose="020B0604020202020204" pitchFamily="34" charset="0"/>
              <a:buChar char="•"/>
            </a:pPr>
            <a:r>
              <a:rPr lang="en-US" altLang="en-US" sz="2005" b="0" dirty="0" err="1">
                <a:solidFill>
                  <a:srgbClr val="000000"/>
                </a:solidFill>
                <a:latin typeface="Arial" charset="0"/>
                <a:cs typeface="+mn-cs"/>
              </a:rPr>
              <a:t>Symbiodinium</a:t>
            </a:r>
            <a:endParaRPr lang="en-US" altLang="en-US" sz="2005" b="0" dirty="0">
              <a:solidFill>
                <a:srgbClr val="000000"/>
              </a:solidFill>
              <a:latin typeface="Arial" charset="0"/>
              <a:cs typeface="+mn-cs"/>
            </a:endParaRPr>
          </a:p>
        </p:txBody>
      </p:sp>
      <p:sp>
        <p:nvSpPr>
          <p:cNvPr id="29" name="Text Box 18"/>
          <p:cNvSpPr txBox="1">
            <a:spLocks noChangeArrowheads="1"/>
          </p:cNvSpPr>
          <p:nvPr/>
        </p:nvSpPr>
        <p:spPr bwMode="auto">
          <a:xfrm>
            <a:off x="0" y="6518582"/>
            <a:ext cx="3940957" cy="33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cs-CZ" altLang="en-US" sz="1604" b="0" i="0" dirty="0" err="1">
                <a:solidFill>
                  <a:srgbClr val="000000"/>
                </a:solidFill>
                <a:cs typeface="+mn-cs"/>
              </a:rPr>
              <a:t>Byler</a:t>
            </a:r>
            <a:r>
              <a:rPr lang="cs-CZ" altLang="en-US" sz="1604" b="0" i="0" dirty="0">
                <a:solidFill>
                  <a:srgbClr val="000000"/>
                </a:solidFill>
                <a:cs typeface="+mn-cs"/>
              </a:rPr>
              <a:t> et al. (2013). </a:t>
            </a:r>
            <a:r>
              <a:rPr lang="cs-CZ" altLang="en-US" sz="1604" b="0" dirty="0">
                <a:solidFill>
                  <a:srgbClr val="000000"/>
                </a:solidFill>
                <a:cs typeface="+mn-cs"/>
              </a:rPr>
              <a:t>Plos ONE </a:t>
            </a:r>
            <a:r>
              <a:rPr lang="cs-CZ" altLang="en-US" sz="1604" i="0" dirty="0">
                <a:solidFill>
                  <a:srgbClr val="000000"/>
                </a:solidFill>
                <a:cs typeface="+mn-cs"/>
              </a:rPr>
              <a:t>8</a:t>
            </a:r>
            <a:r>
              <a:rPr lang="cs-CZ" altLang="en-US" sz="1604" b="0" i="0" dirty="0">
                <a:solidFill>
                  <a:srgbClr val="000000"/>
                </a:solidFill>
                <a:cs typeface="+mn-cs"/>
              </a:rPr>
              <a:t>: </a:t>
            </a:r>
            <a:r>
              <a:rPr lang="en-US" sz="1604" b="0" i="0" dirty="0">
                <a:solidFill>
                  <a:srgbClr val="000000"/>
                </a:solidFill>
                <a:cs typeface="+mn-cs"/>
              </a:rPr>
              <a:t>e59596.</a:t>
            </a:r>
            <a:endParaRPr lang="cs-CZ" altLang="en-US" sz="1604" b="0" i="0" dirty="0">
              <a:solidFill>
                <a:srgbClr val="000000"/>
              </a:solidFill>
              <a:cs typeface="+mn-cs"/>
            </a:endParaRPr>
          </a:p>
        </p:txBody>
      </p:sp>
      <p:pic>
        <p:nvPicPr>
          <p:cNvPr id="1026" name="Picture 2" descr="https://upload.wikimedia.org/wikipedia/commons/thumb/6/6c/Symbiodinium.png/220px-Symbiodiniu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1307" y="612749"/>
            <a:ext cx="2122427" cy="1833006"/>
          </a:xfrm>
          <a:prstGeom prst="rect">
            <a:avLst/>
          </a:prstGeom>
          <a:noFill/>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 Box 4"/>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err="1">
                <a:latin typeface="Verdana" panose="020B0604030504040204" pitchFamily="34" charset="0"/>
              </a:rPr>
              <a:t>Speciace</a:t>
            </a:r>
            <a:r>
              <a:rPr lang="cs-CZ" altLang="en-US" sz="2800" i="0" dirty="0">
                <a:latin typeface="Verdana" panose="020B0604030504040204" pitchFamily="34" charset="0"/>
              </a:rPr>
              <a:t>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spTree>
    <p:extLst>
      <p:ext uri="{BB962C8B-B14F-4D97-AF65-F5344CB8AC3E}">
        <p14:creationId xmlns:p14="http://schemas.microsoft.com/office/powerpoint/2010/main" val="2939248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6"/>
          <p:cNvSpPr>
            <a:spLocks noChangeArrowheads="1"/>
          </p:cNvSpPr>
          <p:nvPr/>
        </p:nvSpPr>
        <p:spPr bwMode="auto">
          <a:xfrm>
            <a:off x="6294897" y="1765564"/>
            <a:ext cx="2247653" cy="4753020"/>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3" name="Rectangle 6"/>
          <p:cNvSpPr>
            <a:spLocks noChangeArrowheads="1"/>
          </p:cNvSpPr>
          <p:nvPr/>
        </p:nvSpPr>
        <p:spPr bwMode="auto">
          <a:xfrm>
            <a:off x="266593" y="1765564"/>
            <a:ext cx="5749243" cy="4753020"/>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28" name="Rectangle 4"/>
          <p:cNvSpPr>
            <a:spLocks noChangeArrowheads="1"/>
          </p:cNvSpPr>
          <p:nvPr/>
        </p:nvSpPr>
        <p:spPr bwMode="auto">
          <a:xfrm>
            <a:off x="-12468" y="0"/>
            <a:ext cx="9168935" cy="612748"/>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31" name="Text Box 19"/>
          <p:cNvSpPr txBox="1">
            <a:spLocks noChangeArrowheads="1"/>
          </p:cNvSpPr>
          <p:nvPr/>
        </p:nvSpPr>
        <p:spPr bwMode="auto">
          <a:xfrm>
            <a:off x="96107" y="757579"/>
            <a:ext cx="9060360" cy="401131"/>
          </a:xfrm>
          <a:prstGeom prst="rect">
            <a:avLst/>
          </a:prstGeom>
          <a:noFill/>
          <a:ln w="9525">
            <a:noFill/>
            <a:miter lim="800000"/>
            <a:headEnd/>
            <a:tailEnd/>
          </a:ln>
          <a:effectLst/>
        </p:spPr>
        <p:txBody>
          <a:bodyPr wrap="square">
            <a:spAutoFit/>
          </a:bodyPr>
          <a:lstStyle/>
          <a:p>
            <a:pPr marL="458389" indent="-458389" eaLnBrk="1" hangingPunct="1">
              <a:buFont typeface="+mj-lt"/>
              <a:buAutoNum type="arabicPeriod" startAt="3"/>
            </a:pPr>
            <a:r>
              <a:rPr lang="cs-CZ" altLang="en-US" sz="2005" i="0" dirty="0">
                <a:solidFill>
                  <a:srgbClr val="000000"/>
                </a:solidFill>
                <a:latin typeface="Arial" charset="0"/>
                <a:cs typeface="+mn-cs"/>
              </a:rPr>
              <a:t>Časová izolace</a:t>
            </a:r>
            <a:endParaRPr lang="en-US" altLang="en-US" sz="2005" i="0" dirty="0">
              <a:solidFill>
                <a:srgbClr val="000000"/>
              </a:solidFill>
              <a:latin typeface="Arial" charset="0"/>
              <a:cs typeface="+mn-cs"/>
            </a:endParaRPr>
          </a:p>
        </p:txBody>
      </p:sp>
      <p:sp>
        <p:nvSpPr>
          <p:cNvPr id="4" name="AutoShape 4" descr="stickleback map"/>
          <p:cNvSpPr>
            <a:spLocks noChangeAspect="1" noChangeArrowheads="1"/>
          </p:cNvSpPr>
          <p:nvPr/>
        </p:nvSpPr>
        <p:spPr bwMode="auto">
          <a:xfrm>
            <a:off x="143505" y="-144831"/>
            <a:ext cx="305578" cy="3055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673" tIns="45837" rIns="91673" bIns="45837" numCol="1" anchor="t" anchorCtr="0" compatLnSpc="1">
            <a:prstTxWarp prst="textNoShape">
              <a:avLst/>
            </a:prstTxWarp>
          </a:bodyPr>
          <a:lstStyle/>
          <a:p>
            <a:pPr eaLnBrk="1" hangingPunct="1"/>
            <a:endParaRPr lang="en-US" sz="1805" i="0">
              <a:solidFill>
                <a:srgbClr val="000000"/>
              </a:solidFill>
              <a:latin typeface="Arial" charset="0"/>
              <a:cs typeface="+mn-cs"/>
            </a:endParaRPr>
          </a:p>
        </p:txBody>
      </p:sp>
      <p:sp>
        <p:nvSpPr>
          <p:cNvPr id="22" name="Text Box 18"/>
          <p:cNvSpPr txBox="1">
            <a:spLocks noChangeArrowheads="1"/>
          </p:cNvSpPr>
          <p:nvPr/>
        </p:nvSpPr>
        <p:spPr bwMode="auto">
          <a:xfrm>
            <a:off x="-12467" y="6518582"/>
            <a:ext cx="5121214" cy="33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cs-CZ" altLang="en-US" sz="1604" b="0" i="0" dirty="0" err="1">
                <a:solidFill>
                  <a:srgbClr val="000000"/>
                </a:solidFill>
                <a:cs typeface="+mn-cs"/>
              </a:rPr>
              <a:t>Rynearson</a:t>
            </a:r>
            <a:r>
              <a:rPr lang="cs-CZ" altLang="en-US" sz="1604" b="0" i="0" dirty="0">
                <a:solidFill>
                  <a:srgbClr val="000000"/>
                </a:solidFill>
                <a:cs typeface="+mn-cs"/>
              </a:rPr>
              <a:t> al. (2006). </a:t>
            </a:r>
            <a:r>
              <a:rPr lang="cs-CZ" altLang="en-US" sz="1604" b="0" dirty="0" err="1">
                <a:solidFill>
                  <a:srgbClr val="000000"/>
                </a:solidFill>
                <a:cs typeface="+mn-cs"/>
              </a:rPr>
              <a:t>Microb</a:t>
            </a:r>
            <a:r>
              <a:rPr lang="cs-CZ" altLang="en-US" sz="1604" b="0" dirty="0">
                <a:solidFill>
                  <a:srgbClr val="000000"/>
                </a:solidFill>
                <a:cs typeface="+mn-cs"/>
              </a:rPr>
              <a:t>. </a:t>
            </a:r>
            <a:r>
              <a:rPr lang="cs-CZ" altLang="en-US" sz="1604" b="0" dirty="0" err="1">
                <a:solidFill>
                  <a:srgbClr val="000000"/>
                </a:solidFill>
                <a:cs typeface="+mn-cs"/>
              </a:rPr>
              <a:t>Ecol</a:t>
            </a:r>
            <a:r>
              <a:rPr lang="cs-CZ" altLang="en-US" sz="1604" b="0" dirty="0">
                <a:solidFill>
                  <a:srgbClr val="000000"/>
                </a:solidFill>
                <a:cs typeface="+mn-cs"/>
              </a:rPr>
              <a:t>. </a:t>
            </a:r>
            <a:r>
              <a:rPr lang="cs-CZ" altLang="en-US" sz="1604" i="0" dirty="0">
                <a:solidFill>
                  <a:srgbClr val="000000"/>
                </a:solidFill>
                <a:cs typeface="+mn-cs"/>
              </a:rPr>
              <a:t>53</a:t>
            </a:r>
            <a:r>
              <a:rPr lang="cs-CZ" altLang="en-US" sz="1604" b="0" i="0" dirty="0">
                <a:solidFill>
                  <a:srgbClr val="000000"/>
                </a:solidFill>
                <a:cs typeface="+mn-cs"/>
              </a:rPr>
              <a:t>: 549-561</a:t>
            </a:r>
          </a:p>
        </p:txBody>
      </p:sp>
      <p:sp>
        <p:nvSpPr>
          <p:cNvPr id="18" name="Text Box 19"/>
          <p:cNvSpPr txBox="1">
            <a:spLocks noChangeArrowheads="1"/>
          </p:cNvSpPr>
          <p:nvPr/>
        </p:nvSpPr>
        <p:spPr bwMode="auto">
          <a:xfrm>
            <a:off x="131916" y="1288277"/>
            <a:ext cx="4499086" cy="401131"/>
          </a:xfrm>
          <a:prstGeom prst="rect">
            <a:avLst/>
          </a:prstGeom>
          <a:noFill/>
          <a:ln w="9525">
            <a:noFill/>
            <a:miter lim="800000"/>
            <a:headEnd/>
            <a:tailEnd/>
          </a:ln>
          <a:effectLst/>
        </p:spPr>
        <p:txBody>
          <a:bodyPr wrap="square">
            <a:spAutoFit/>
          </a:bodyPr>
          <a:lstStyle/>
          <a:p>
            <a:pPr marL="343792" indent="-343792" eaLnBrk="1" hangingPunct="1">
              <a:buFont typeface="Arial" panose="020B0604020202020204" pitchFamily="34" charset="0"/>
              <a:buChar char="•"/>
            </a:pPr>
            <a:r>
              <a:rPr lang="en-US" altLang="en-US" sz="2005" b="0" i="0" dirty="0">
                <a:solidFill>
                  <a:srgbClr val="000000"/>
                </a:solidFill>
                <a:latin typeface="Arial" charset="0"/>
                <a:cs typeface="+mn-cs"/>
              </a:rPr>
              <a:t>Populace </a:t>
            </a:r>
            <a:r>
              <a:rPr lang="en-US" altLang="en-US" sz="2005" b="0" dirty="0" err="1">
                <a:solidFill>
                  <a:srgbClr val="000000"/>
                </a:solidFill>
                <a:latin typeface="Arial" charset="0"/>
                <a:cs typeface="+mn-cs"/>
              </a:rPr>
              <a:t>Ditylum</a:t>
            </a:r>
            <a:r>
              <a:rPr lang="en-US" altLang="en-US" sz="2005" b="0" dirty="0">
                <a:solidFill>
                  <a:srgbClr val="000000"/>
                </a:solidFill>
                <a:latin typeface="Arial" charset="0"/>
                <a:cs typeface="+mn-cs"/>
              </a:rPr>
              <a:t> </a:t>
            </a:r>
            <a:r>
              <a:rPr lang="en-US" altLang="en-US" sz="2005" b="0" dirty="0" err="1">
                <a:solidFill>
                  <a:srgbClr val="000000"/>
                </a:solidFill>
                <a:latin typeface="Arial" charset="0"/>
                <a:cs typeface="+mn-cs"/>
              </a:rPr>
              <a:t>brighwellii</a:t>
            </a:r>
            <a:endParaRPr lang="en-US" altLang="en-US" sz="2005" b="0" dirty="0">
              <a:solidFill>
                <a:srgbClr val="000000"/>
              </a:solidFill>
              <a:latin typeface="Arial" charset="0"/>
              <a:cs typeface="+mn-cs"/>
            </a:endParaRPr>
          </a:p>
        </p:txBody>
      </p:sp>
      <p:pic>
        <p:nvPicPr>
          <p:cNvPr id="19" name="Obrázek 2"/>
          <p:cNvPicPr>
            <a:picLocks noChangeAspect="1"/>
          </p:cNvPicPr>
          <p:nvPr/>
        </p:nvPicPr>
        <p:blipFill>
          <a:blip r:embed="rId3">
            <a:extLst>
              <a:ext uri="{28A0092B-C50C-407E-A947-70E740481C1C}">
                <a14:useLocalDpi xmlns:a14="http://schemas.microsoft.com/office/drawing/2010/main" val="0"/>
              </a:ext>
            </a:extLst>
          </a:blip>
          <a:srcRect l="1979" t="11310" r="49011" b="19644"/>
          <a:stretch>
            <a:fillRect/>
          </a:stretch>
        </p:blipFill>
        <p:spPr bwMode="auto">
          <a:xfrm>
            <a:off x="447315" y="1947735"/>
            <a:ext cx="5387799" cy="4379996"/>
          </a:xfrm>
          <a:prstGeom prst="rect">
            <a:avLst/>
          </a:prstGeom>
          <a:noFill/>
          <a:ln>
            <a:noFill/>
          </a:ln>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http://www.photomacrography.net/forum/userpix/632_ForumA0527_1.jpg"/>
          <p:cNvPicPr>
            <a:picLocks noChangeAspect="1" noChangeArrowheads="1"/>
          </p:cNvPicPr>
          <p:nvPr/>
        </p:nvPicPr>
        <p:blipFill>
          <a:blip r:embed="rId4">
            <a:extLst>
              <a:ext uri="{28A0092B-C50C-407E-A947-70E740481C1C}">
                <a14:useLocalDpi xmlns:a14="http://schemas.microsoft.com/office/drawing/2010/main" val="0"/>
              </a:ext>
            </a:extLst>
          </a:blip>
          <a:srcRect t="21407" b="16451"/>
          <a:stretch>
            <a:fillRect/>
          </a:stretch>
        </p:blipFill>
        <p:spPr bwMode="auto">
          <a:xfrm rot="5400000">
            <a:off x="5233867" y="3240474"/>
            <a:ext cx="4369716" cy="1804796"/>
          </a:xfrm>
          <a:prstGeom prst="rect">
            <a:avLst/>
          </a:prstGeom>
          <a:noFill/>
          <a:ln>
            <a:noFill/>
          </a:ln>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err="1">
                <a:latin typeface="Verdana" panose="020B0604030504040204" pitchFamily="34" charset="0"/>
              </a:rPr>
              <a:t>Speciace</a:t>
            </a:r>
            <a:r>
              <a:rPr lang="cs-CZ" altLang="en-US" sz="2800" i="0" dirty="0">
                <a:latin typeface="Verdana" panose="020B0604030504040204" pitchFamily="34" charset="0"/>
              </a:rPr>
              <a:t>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spTree>
    <p:extLst>
      <p:ext uri="{BB962C8B-B14F-4D97-AF65-F5344CB8AC3E}">
        <p14:creationId xmlns:p14="http://schemas.microsoft.com/office/powerpoint/2010/main" val="1372535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6"/>
          <p:cNvSpPr>
            <a:spLocks noChangeArrowheads="1"/>
          </p:cNvSpPr>
          <p:nvPr/>
        </p:nvSpPr>
        <p:spPr bwMode="auto">
          <a:xfrm>
            <a:off x="168299" y="1633999"/>
            <a:ext cx="5262664" cy="4884585"/>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28" name="Rectangle 4"/>
          <p:cNvSpPr>
            <a:spLocks noChangeArrowheads="1"/>
          </p:cNvSpPr>
          <p:nvPr/>
        </p:nvSpPr>
        <p:spPr bwMode="auto">
          <a:xfrm>
            <a:off x="-12468" y="0"/>
            <a:ext cx="9168935" cy="612748"/>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31" name="Text Box 19"/>
          <p:cNvSpPr txBox="1">
            <a:spLocks noChangeArrowheads="1"/>
          </p:cNvSpPr>
          <p:nvPr/>
        </p:nvSpPr>
        <p:spPr bwMode="auto">
          <a:xfrm>
            <a:off x="96107" y="757579"/>
            <a:ext cx="9060360" cy="401131"/>
          </a:xfrm>
          <a:prstGeom prst="rect">
            <a:avLst/>
          </a:prstGeom>
          <a:noFill/>
          <a:ln w="9525">
            <a:noFill/>
            <a:miter lim="800000"/>
            <a:headEnd/>
            <a:tailEnd/>
          </a:ln>
          <a:effectLst/>
        </p:spPr>
        <p:txBody>
          <a:bodyPr wrap="square">
            <a:spAutoFit/>
          </a:bodyPr>
          <a:lstStyle/>
          <a:p>
            <a:pPr marL="458389" indent="-458389" eaLnBrk="1" hangingPunct="1">
              <a:buFont typeface="+mj-lt"/>
              <a:buAutoNum type="arabicPeriod" startAt="4"/>
            </a:pPr>
            <a:r>
              <a:rPr lang="en-US" altLang="en-US" sz="2005" i="0" dirty="0" err="1">
                <a:solidFill>
                  <a:srgbClr val="000000"/>
                </a:solidFill>
                <a:latin typeface="Arial" charset="0"/>
                <a:cs typeface="+mn-cs"/>
              </a:rPr>
              <a:t>Polyploidi</a:t>
            </a:r>
            <a:r>
              <a:rPr lang="cs-CZ" altLang="en-US" sz="2005" i="0" dirty="0" err="1">
                <a:solidFill>
                  <a:srgbClr val="000000"/>
                </a:solidFill>
                <a:latin typeface="Arial" charset="0"/>
                <a:cs typeface="+mn-cs"/>
              </a:rPr>
              <a:t>zace</a:t>
            </a:r>
            <a:endParaRPr lang="en-US" altLang="en-US" sz="2005" i="0" dirty="0">
              <a:solidFill>
                <a:srgbClr val="000000"/>
              </a:solidFill>
              <a:latin typeface="Arial" charset="0"/>
              <a:cs typeface="+mn-cs"/>
            </a:endParaRPr>
          </a:p>
        </p:txBody>
      </p:sp>
      <p:sp>
        <p:nvSpPr>
          <p:cNvPr id="4" name="AutoShape 4" descr="stickleback map"/>
          <p:cNvSpPr>
            <a:spLocks noChangeAspect="1" noChangeArrowheads="1"/>
          </p:cNvSpPr>
          <p:nvPr/>
        </p:nvSpPr>
        <p:spPr bwMode="auto">
          <a:xfrm>
            <a:off x="143505" y="-144831"/>
            <a:ext cx="305578" cy="3055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673" tIns="45837" rIns="91673" bIns="45837" numCol="1" anchor="t" anchorCtr="0" compatLnSpc="1">
            <a:prstTxWarp prst="textNoShape">
              <a:avLst/>
            </a:prstTxWarp>
          </a:bodyPr>
          <a:lstStyle/>
          <a:p>
            <a:pPr eaLnBrk="1" hangingPunct="1"/>
            <a:endParaRPr lang="en-US" sz="1805" i="0">
              <a:solidFill>
                <a:srgbClr val="000000"/>
              </a:solidFill>
              <a:latin typeface="Arial" charset="0"/>
              <a:cs typeface="+mn-cs"/>
            </a:endParaRPr>
          </a:p>
        </p:txBody>
      </p:sp>
      <p:sp>
        <p:nvSpPr>
          <p:cNvPr id="22" name="Text Box 18"/>
          <p:cNvSpPr txBox="1">
            <a:spLocks noChangeArrowheads="1"/>
          </p:cNvSpPr>
          <p:nvPr/>
        </p:nvSpPr>
        <p:spPr bwMode="auto">
          <a:xfrm>
            <a:off x="-12467" y="6518582"/>
            <a:ext cx="9156202" cy="33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cs-CZ" altLang="en-US" sz="1604" b="0" i="0" dirty="0">
                <a:solidFill>
                  <a:srgbClr val="000000"/>
                </a:solidFill>
                <a:cs typeface="+mn-cs"/>
              </a:rPr>
              <a:t>Poulíčková et al. (2014). </a:t>
            </a:r>
            <a:r>
              <a:rPr lang="cs-CZ" altLang="en-US" sz="1604" b="0" dirty="0">
                <a:solidFill>
                  <a:srgbClr val="000000"/>
                </a:solidFill>
                <a:cs typeface="+mn-cs"/>
              </a:rPr>
              <a:t>Plos ONE </a:t>
            </a:r>
            <a:r>
              <a:rPr lang="cs-CZ" altLang="en-US" sz="1604" i="0" dirty="0">
                <a:solidFill>
                  <a:srgbClr val="000000"/>
                </a:solidFill>
                <a:cs typeface="+mn-cs"/>
              </a:rPr>
              <a:t>9</a:t>
            </a:r>
            <a:r>
              <a:rPr lang="cs-CZ" altLang="en-US" sz="1604" b="0" i="0" dirty="0">
                <a:solidFill>
                  <a:srgbClr val="000000"/>
                </a:solidFill>
                <a:cs typeface="+mn-cs"/>
              </a:rPr>
              <a:t>:</a:t>
            </a:r>
            <a:r>
              <a:rPr lang="cs-CZ" altLang="en-US" sz="1604" i="0" dirty="0">
                <a:solidFill>
                  <a:srgbClr val="000000"/>
                </a:solidFill>
                <a:cs typeface="+mn-cs"/>
              </a:rPr>
              <a:t> </a:t>
            </a:r>
            <a:r>
              <a:rPr lang="en-US" sz="1604" i="0" dirty="0">
                <a:solidFill>
                  <a:srgbClr val="000000"/>
                </a:solidFill>
                <a:cs typeface="+mn-cs"/>
              </a:rPr>
              <a:t>e86247</a:t>
            </a:r>
            <a:endParaRPr lang="cs-CZ" altLang="en-US" sz="1604" i="0" dirty="0">
              <a:solidFill>
                <a:srgbClr val="000000"/>
              </a:solidFill>
              <a:cs typeface="+mn-cs"/>
            </a:endParaRPr>
          </a:p>
        </p:txBody>
      </p:sp>
      <p:sp>
        <p:nvSpPr>
          <p:cNvPr id="18" name="Text Box 19"/>
          <p:cNvSpPr txBox="1">
            <a:spLocks noChangeArrowheads="1"/>
          </p:cNvSpPr>
          <p:nvPr/>
        </p:nvSpPr>
        <p:spPr bwMode="auto">
          <a:xfrm>
            <a:off x="131916" y="1131087"/>
            <a:ext cx="8121867" cy="709693"/>
          </a:xfrm>
          <a:prstGeom prst="rect">
            <a:avLst/>
          </a:prstGeom>
          <a:noFill/>
          <a:ln w="9525">
            <a:noFill/>
            <a:miter lim="800000"/>
            <a:headEnd/>
            <a:tailEnd/>
          </a:ln>
          <a:effectLst/>
        </p:spPr>
        <p:txBody>
          <a:bodyPr wrap="square">
            <a:spAutoFit/>
          </a:bodyPr>
          <a:lstStyle/>
          <a:p>
            <a:pPr marL="343792" indent="-343792" eaLnBrk="1" hangingPunct="1">
              <a:buFont typeface="Arial" panose="020B0604020202020204" pitchFamily="34" charset="0"/>
              <a:buChar char="•"/>
            </a:pPr>
            <a:r>
              <a:rPr lang="en-US" altLang="en-US" sz="2005" b="0" dirty="0" err="1">
                <a:solidFill>
                  <a:srgbClr val="000000"/>
                </a:solidFill>
                <a:latin typeface="Arial" charset="0"/>
                <a:cs typeface="+mn-cs"/>
              </a:rPr>
              <a:t>Micrasterias</a:t>
            </a:r>
            <a:r>
              <a:rPr lang="en-US" altLang="en-US" sz="2005" b="0" dirty="0">
                <a:solidFill>
                  <a:srgbClr val="000000"/>
                </a:solidFill>
                <a:latin typeface="Arial" charset="0"/>
                <a:cs typeface="+mn-cs"/>
              </a:rPr>
              <a:t> =</a:t>
            </a:r>
            <a:r>
              <a:rPr lang="en-US" altLang="en-US" sz="2005" b="0" i="0" dirty="0">
                <a:solidFill>
                  <a:srgbClr val="000000"/>
                </a:solidFill>
                <a:latin typeface="Arial" charset="0"/>
                <a:cs typeface="+mn-cs"/>
              </a:rPr>
              <a:t> </a:t>
            </a:r>
            <a:r>
              <a:rPr lang="en-US" altLang="en-US" sz="2005" b="0" i="0" dirty="0" err="1">
                <a:solidFill>
                  <a:srgbClr val="000000"/>
                </a:solidFill>
                <a:latin typeface="Arial" charset="0"/>
                <a:cs typeface="+mn-cs"/>
              </a:rPr>
              <a:t>obsah</a:t>
            </a:r>
            <a:r>
              <a:rPr lang="en-US" altLang="en-US" sz="2005" b="0" i="0" dirty="0">
                <a:solidFill>
                  <a:srgbClr val="000000"/>
                </a:solidFill>
                <a:latin typeface="Arial" charset="0"/>
                <a:cs typeface="+mn-cs"/>
              </a:rPr>
              <a:t> DNA 2.1-39.2 </a:t>
            </a:r>
            <a:r>
              <a:rPr lang="en-US" altLang="en-US" sz="2005" b="0" i="0" dirty="0" err="1">
                <a:solidFill>
                  <a:srgbClr val="000000"/>
                </a:solidFill>
                <a:latin typeface="Arial" charset="0"/>
                <a:cs typeface="+mn-cs"/>
              </a:rPr>
              <a:t>pg</a:t>
            </a:r>
            <a:r>
              <a:rPr lang="en-US" altLang="en-US" sz="2005" b="0" i="0" dirty="0">
                <a:solidFill>
                  <a:srgbClr val="000000"/>
                </a:solidFill>
                <a:latin typeface="Arial" charset="0"/>
                <a:cs typeface="+mn-cs"/>
              </a:rPr>
              <a:t> </a:t>
            </a:r>
            <a:r>
              <a:rPr lang="cs-CZ" sz="2005" b="0" i="0" dirty="0">
                <a:solidFill>
                  <a:srgbClr val="000000"/>
                </a:solidFill>
                <a:latin typeface="Arial" charset="0"/>
                <a:cs typeface="+mn-cs"/>
                <a:sym typeface="Symbol" pitchFamily="18" charset="2"/>
              </a:rPr>
              <a:t></a:t>
            </a:r>
            <a:r>
              <a:rPr lang="en-US" altLang="en-US" sz="2005" b="0" i="0" dirty="0">
                <a:solidFill>
                  <a:srgbClr val="000000"/>
                </a:solidFill>
                <a:latin typeface="Arial" charset="0"/>
                <a:cs typeface="+mn-cs"/>
              </a:rPr>
              <a:t> 17-250 </a:t>
            </a:r>
            <a:r>
              <a:rPr lang="en-US" altLang="en-US" sz="2005" b="0" i="0" dirty="0" err="1">
                <a:solidFill>
                  <a:srgbClr val="000000"/>
                </a:solidFill>
                <a:latin typeface="Arial" charset="0"/>
                <a:cs typeface="+mn-cs"/>
              </a:rPr>
              <a:t>chromosom</a:t>
            </a:r>
            <a:r>
              <a:rPr lang="cs-CZ" altLang="en-US" sz="2005" b="0" i="0" dirty="0">
                <a:solidFill>
                  <a:srgbClr val="000000"/>
                </a:solidFill>
                <a:latin typeface="Arial" charset="0"/>
                <a:cs typeface="+mn-cs"/>
              </a:rPr>
              <a:t>ů</a:t>
            </a:r>
            <a:endParaRPr lang="en-US" altLang="en-US" sz="2005" b="0" i="0" dirty="0">
              <a:solidFill>
                <a:srgbClr val="000000"/>
              </a:solidFill>
              <a:latin typeface="Arial" charset="0"/>
              <a:cs typeface="+mn-cs"/>
            </a:endParaRPr>
          </a:p>
          <a:p>
            <a:pPr marL="343792" indent="-343792" eaLnBrk="1" hangingPunct="1">
              <a:buFont typeface="Arial" panose="020B0604020202020204" pitchFamily="34" charset="0"/>
              <a:buChar char="•"/>
            </a:pPr>
            <a:endParaRPr lang="en-US" altLang="en-US" sz="2005" b="0" i="0" dirty="0">
              <a:solidFill>
                <a:srgbClr val="000000"/>
              </a:solidFill>
              <a:latin typeface="Arial" charset="0"/>
              <a:cs typeface="+mn-cs"/>
            </a:endParaRPr>
          </a:p>
        </p:txBody>
      </p:sp>
      <p:pic>
        <p:nvPicPr>
          <p:cNvPr id="2" name="Picture 1"/>
          <p:cNvPicPr>
            <a:picLocks noChangeAspect="1"/>
          </p:cNvPicPr>
          <p:nvPr/>
        </p:nvPicPr>
        <p:blipFill rotWithShape="1">
          <a:blip r:embed="rId3"/>
          <a:srcRect l="18454" t="15547" r="35058" b="6688"/>
          <a:stretch/>
        </p:blipFill>
        <p:spPr>
          <a:xfrm>
            <a:off x="377214" y="1816688"/>
            <a:ext cx="4844835" cy="4556452"/>
          </a:xfrm>
          <a:prstGeom prst="rect">
            <a:avLst/>
          </a:prstGeom>
          <a:effectLst>
            <a:outerShdw blurRad="101600" dist="38100" dir="2700000" algn="tl" rotWithShape="0">
              <a:prstClr val="black">
                <a:alpha val="40000"/>
              </a:prstClr>
            </a:outerShdw>
          </a:effectLst>
        </p:spPr>
      </p:pic>
      <p:pic>
        <p:nvPicPr>
          <p:cNvPr id="10" name="Obrázek 3"/>
          <p:cNvPicPr>
            <a:picLocks noChangeAspect="1"/>
          </p:cNvPicPr>
          <p:nvPr/>
        </p:nvPicPr>
        <p:blipFill>
          <a:blip r:embed="rId4">
            <a:extLst>
              <a:ext uri="{28A0092B-C50C-407E-A947-70E740481C1C}">
                <a14:useLocalDpi xmlns:a14="http://schemas.microsoft.com/office/drawing/2010/main" val="0"/>
              </a:ext>
            </a:extLst>
          </a:blip>
          <a:srcRect t="5856" b="7433"/>
          <a:stretch>
            <a:fillRect/>
          </a:stretch>
        </p:blipFill>
        <p:spPr bwMode="auto">
          <a:xfrm>
            <a:off x="5529257" y="3306720"/>
            <a:ext cx="2349132" cy="1527890"/>
          </a:xfrm>
          <a:prstGeom prst="rect">
            <a:avLst/>
          </a:prstGeom>
          <a:noFill/>
          <a:ln>
            <a:noFill/>
          </a:ln>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ázek 4"/>
          <p:cNvPicPr>
            <a:picLocks noChangeAspect="1"/>
          </p:cNvPicPr>
          <p:nvPr/>
        </p:nvPicPr>
        <p:blipFill>
          <a:blip r:embed="rId5">
            <a:extLst>
              <a:ext uri="{28A0092B-C50C-407E-A947-70E740481C1C}">
                <a14:useLocalDpi xmlns:a14="http://schemas.microsoft.com/office/drawing/2010/main" val="0"/>
              </a:ext>
            </a:extLst>
          </a:blip>
          <a:srcRect t="5785" b="7787"/>
          <a:stretch>
            <a:fillRect/>
          </a:stretch>
        </p:blipFill>
        <p:spPr bwMode="auto">
          <a:xfrm>
            <a:off x="5529258" y="4985808"/>
            <a:ext cx="2357089" cy="1527890"/>
          </a:xfrm>
          <a:prstGeom prst="rect">
            <a:avLst/>
          </a:prstGeom>
          <a:noFill/>
          <a:ln>
            <a:noFill/>
          </a:ln>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ázek 6"/>
          <p:cNvPicPr>
            <a:picLocks noChangeAspect="1"/>
          </p:cNvPicPr>
          <p:nvPr/>
        </p:nvPicPr>
        <p:blipFill>
          <a:blip r:embed="rId6">
            <a:extLst>
              <a:ext uri="{28A0092B-C50C-407E-A947-70E740481C1C}">
                <a14:useLocalDpi xmlns:a14="http://schemas.microsoft.com/office/drawing/2010/main" val="0"/>
              </a:ext>
            </a:extLst>
          </a:blip>
          <a:srcRect t="9967" b="4213"/>
          <a:stretch>
            <a:fillRect/>
          </a:stretch>
        </p:blipFill>
        <p:spPr bwMode="auto">
          <a:xfrm>
            <a:off x="5529257" y="1633999"/>
            <a:ext cx="2349132" cy="1511975"/>
          </a:xfrm>
          <a:prstGeom prst="rect">
            <a:avLst/>
          </a:prstGeom>
          <a:noFill/>
          <a:ln>
            <a:noFill/>
          </a:ln>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ovéPole 7"/>
          <p:cNvSpPr txBox="1">
            <a:spLocks noChangeArrowheads="1"/>
          </p:cNvSpPr>
          <p:nvPr/>
        </p:nvSpPr>
        <p:spPr bwMode="auto">
          <a:xfrm>
            <a:off x="7978714" y="2055759"/>
            <a:ext cx="1130110" cy="7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cs-CZ" sz="1404" i="0" dirty="0">
                <a:solidFill>
                  <a:srgbClr val="000000"/>
                </a:solidFill>
              </a:rPr>
              <a:t>SVCK 287</a:t>
            </a:r>
          </a:p>
          <a:p>
            <a:pPr algn="ctr" eaLnBrk="1" hangingPunct="1"/>
            <a:r>
              <a:rPr lang="cs-CZ" sz="1404" b="0" i="0" dirty="0">
                <a:solidFill>
                  <a:srgbClr val="000000"/>
                </a:solidFill>
                <a:sym typeface="Symbol" pitchFamily="18" charset="2"/>
              </a:rPr>
              <a:t></a:t>
            </a:r>
            <a:r>
              <a:rPr lang="cs-CZ" sz="1404" i="0" dirty="0">
                <a:solidFill>
                  <a:srgbClr val="000000"/>
                </a:solidFill>
                <a:sym typeface="Symbol" pitchFamily="18" charset="2"/>
              </a:rPr>
              <a:t> 159 </a:t>
            </a:r>
            <a:r>
              <a:rPr lang="cs-CZ" sz="1404" i="0" dirty="0" err="1">
                <a:solidFill>
                  <a:srgbClr val="000000"/>
                </a:solidFill>
                <a:sym typeface="Symbol" pitchFamily="18" charset="2"/>
              </a:rPr>
              <a:t>chro</a:t>
            </a:r>
            <a:r>
              <a:rPr lang="cs-CZ" sz="1404" i="0" dirty="0">
                <a:solidFill>
                  <a:srgbClr val="000000"/>
                </a:solidFill>
                <a:sym typeface="Symbol" pitchFamily="18" charset="2"/>
              </a:rPr>
              <a:t>-</a:t>
            </a:r>
            <a:br>
              <a:rPr lang="cs-CZ" sz="1404" i="0" dirty="0">
                <a:solidFill>
                  <a:srgbClr val="000000"/>
                </a:solidFill>
                <a:sym typeface="Symbol" pitchFamily="18" charset="2"/>
              </a:rPr>
            </a:br>
            <a:r>
              <a:rPr lang="cs-CZ" sz="1404" i="0" dirty="0" err="1">
                <a:solidFill>
                  <a:srgbClr val="000000"/>
                </a:solidFill>
                <a:sym typeface="Symbol" pitchFamily="18" charset="2"/>
              </a:rPr>
              <a:t>mosomes</a:t>
            </a:r>
            <a:endParaRPr lang="cs-CZ" sz="1404" i="0" dirty="0">
              <a:solidFill>
                <a:srgbClr val="000000"/>
              </a:solidFill>
            </a:endParaRPr>
          </a:p>
        </p:txBody>
      </p:sp>
      <p:sp>
        <p:nvSpPr>
          <p:cNvPr id="14" name="TextovéPole 13"/>
          <p:cNvSpPr txBox="1">
            <a:spLocks noChangeArrowheads="1"/>
          </p:cNvSpPr>
          <p:nvPr/>
        </p:nvSpPr>
        <p:spPr bwMode="auto">
          <a:xfrm>
            <a:off x="7984864" y="3765087"/>
            <a:ext cx="1130110" cy="7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cs-CZ" sz="1404" i="0" dirty="0">
                <a:solidFill>
                  <a:srgbClr val="000000"/>
                </a:solidFill>
              </a:rPr>
              <a:t>SVCK 26</a:t>
            </a:r>
            <a:br>
              <a:rPr lang="cs-CZ" sz="1404" i="0" dirty="0">
                <a:solidFill>
                  <a:srgbClr val="000000"/>
                </a:solidFill>
              </a:rPr>
            </a:br>
            <a:r>
              <a:rPr lang="cs-CZ" sz="1404" b="0" i="0" dirty="0">
                <a:solidFill>
                  <a:srgbClr val="000000"/>
                </a:solidFill>
                <a:sym typeface="Symbol" pitchFamily="18" charset="2"/>
              </a:rPr>
              <a:t> </a:t>
            </a:r>
            <a:r>
              <a:rPr lang="cs-CZ" sz="1404" i="0" dirty="0">
                <a:solidFill>
                  <a:srgbClr val="000000"/>
                </a:solidFill>
                <a:sym typeface="Symbol" pitchFamily="18" charset="2"/>
              </a:rPr>
              <a:t>226 </a:t>
            </a:r>
            <a:r>
              <a:rPr lang="cs-CZ" sz="1404" i="0" dirty="0" err="1">
                <a:solidFill>
                  <a:srgbClr val="000000"/>
                </a:solidFill>
                <a:sym typeface="Symbol" pitchFamily="18" charset="2"/>
              </a:rPr>
              <a:t>chro</a:t>
            </a:r>
            <a:r>
              <a:rPr lang="cs-CZ" sz="1404" i="0" dirty="0">
                <a:solidFill>
                  <a:srgbClr val="000000"/>
                </a:solidFill>
                <a:sym typeface="Symbol" pitchFamily="18" charset="2"/>
              </a:rPr>
              <a:t>-</a:t>
            </a:r>
          </a:p>
          <a:p>
            <a:pPr algn="ctr" eaLnBrk="1" hangingPunct="1"/>
            <a:r>
              <a:rPr lang="cs-CZ" sz="1404" i="0" dirty="0" err="1">
                <a:solidFill>
                  <a:srgbClr val="000000"/>
                </a:solidFill>
                <a:sym typeface="Symbol" pitchFamily="18" charset="2"/>
              </a:rPr>
              <a:t>mosomes</a:t>
            </a:r>
            <a:endParaRPr lang="cs-CZ" sz="1404" i="0" dirty="0">
              <a:solidFill>
                <a:srgbClr val="000000"/>
              </a:solidFill>
            </a:endParaRPr>
          </a:p>
        </p:txBody>
      </p:sp>
      <p:sp>
        <p:nvSpPr>
          <p:cNvPr id="15" name="TextovéPole 14"/>
          <p:cNvSpPr txBox="1">
            <a:spLocks noChangeArrowheads="1"/>
          </p:cNvSpPr>
          <p:nvPr/>
        </p:nvSpPr>
        <p:spPr bwMode="auto">
          <a:xfrm>
            <a:off x="7965016" y="5487146"/>
            <a:ext cx="1171830" cy="7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cs-CZ" sz="1404" i="0" dirty="0">
                <a:solidFill>
                  <a:srgbClr val="000000"/>
                </a:solidFill>
              </a:rPr>
              <a:t>CAUP K604</a:t>
            </a:r>
          </a:p>
          <a:p>
            <a:pPr algn="ctr" eaLnBrk="1" hangingPunct="1"/>
            <a:r>
              <a:rPr lang="cs-CZ" sz="1404" b="0" i="0" dirty="0">
                <a:solidFill>
                  <a:srgbClr val="000000"/>
                </a:solidFill>
                <a:sym typeface="Symbol" pitchFamily="18" charset="2"/>
              </a:rPr>
              <a:t></a:t>
            </a:r>
            <a:r>
              <a:rPr lang="cs-CZ" sz="1404" i="0" dirty="0">
                <a:solidFill>
                  <a:srgbClr val="000000"/>
                </a:solidFill>
                <a:sym typeface="Symbol" pitchFamily="18" charset="2"/>
              </a:rPr>
              <a:t> 250 </a:t>
            </a:r>
            <a:r>
              <a:rPr lang="cs-CZ" sz="1404" i="0" dirty="0" err="1">
                <a:solidFill>
                  <a:srgbClr val="000000"/>
                </a:solidFill>
                <a:sym typeface="Symbol" pitchFamily="18" charset="2"/>
              </a:rPr>
              <a:t>chro</a:t>
            </a:r>
            <a:r>
              <a:rPr lang="cs-CZ" sz="1404" i="0" dirty="0">
                <a:solidFill>
                  <a:srgbClr val="000000"/>
                </a:solidFill>
                <a:sym typeface="Symbol" pitchFamily="18" charset="2"/>
              </a:rPr>
              <a:t>-</a:t>
            </a:r>
            <a:br>
              <a:rPr lang="cs-CZ" sz="1404" i="0" dirty="0">
                <a:solidFill>
                  <a:srgbClr val="000000"/>
                </a:solidFill>
                <a:sym typeface="Symbol" pitchFamily="18" charset="2"/>
              </a:rPr>
            </a:br>
            <a:r>
              <a:rPr lang="cs-CZ" sz="1404" i="0" dirty="0" err="1">
                <a:solidFill>
                  <a:srgbClr val="000000"/>
                </a:solidFill>
                <a:sym typeface="Symbol" pitchFamily="18" charset="2"/>
              </a:rPr>
              <a:t>mosomes</a:t>
            </a:r>
            <a:endParaRPr lang="cs-CZ" sz="1404" i="0" dirty="0">
              <a:solidFill>
                <a:srgbClr val="000000"/>
              </a:solidFill>
            </a:endParaRPr>
          </a:p>
        </p:txBody>
      </p:sp>
      <p:sp>
        <p:nvSpPr>
          <p:cNvPr id="16" name="Pěticípá hvězda 18"/>
          <p:cNvSpPr/>
          <p:nvPr/>
        </p:nvSpPr>
        <p:spPr>
          <a:xfrm>
            <a:off x="7542570" y="5008623"/>
            <a:ext cx="288071" cy="288071"/>
          </a:xfrm>
          <a:prstGeom prst="star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5" i="0">
              <a:solidFill>
                <a:srgbClr val="FFFFFF"/>
              </a:solidFill>
            </a:endParaRPr>
          </a:p>
        </p:txBody>
      </p:sp>
      <p:sp>
        <p:nvSpPr>
          <p:cNvPr id="17" name="Pěticípá hvězda 19"/>
          <p:cNvSpPr/>
          <p:nvPr/>
        </p:nvSpPr>
        <p:spPr>
          <a:xfrm>
            <a:off x="7542571" y="3391869"/>
            <a:ext cx="288071" cy="288071"/>
          </a:xfrm>
          <a:prstGeom prst="star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5" i="0">
              <a:solidFill>
                <a:srgbClr val="FFFFFF"/>
              </a:solidFill>
            </a:endParaRPr>
          </a:p>
        </p:txBody>
      </p:sp>
      <p:sp>
        <p:nvSpPr>
          <p:cNvPr id="19" name="Pěticípá hvězda 20"/>
          <p:cNvSpPr/>
          <p:nvPr/>
        </p:nvSpPr>
        <p:spPr>
          <a:xfrm>
            <a:off x="7542572" y="1683286"/>
            <a:ext cx="288071" cy="288071"/>
          </a:xfrm>
          <a:prstGeom prst="star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5" i="0">
              <a:solidFill>
                <a:srgbClr val="FFFFFF"/>
              </a:solidFill>
            </a:endParaRPr>
          </a:p>
        </p:txBody>
      </p:sp>
      <p:sp>
        <p:nvSpPr>
          <p:cNvPr id="20" name="Pěticípá hvězda 21"/>
          <p:cNvSpPr/>
          <p:nvPr/>
        </p:nvSpPr>
        <p:spPr>
          <a:xfrm>
            <a:off x="4067354" y="4012284"/>
            <a:ext cx="288071" cy="288072"/>
          </a:xfrm>
          <a:prstGeom prst="star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5" i="0">
              <a:solidFill>
                <a:srgbClr val="FFFFFF"/>
              </a:solidFill>
            </a:endParaRPr>
          </a:p>
        </p:txBody>
      </p:sp>
      <p:sp>
        <p:nvSpPr>
          <p:cNvPr id="21" name="Pěticípá hvězda 22"/>
          <p:cNvSpPr/>
          <p:nvPr/>
        </p:nvSpPr>
        <p:spPr>
          <a:xfrm>
            <a:off x="3959129" y="4429271"/>
            <a:ext cx="288071" cy="288072"/>
          </a:xfrm>
          <a:prstGeom prst="star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5" i="0">
              <a:solidFill>
                <a:srgbClr val="FFFFFF"/>
              </a:solidFill>
            </a:endParaRPr>
          </a:p>
        </p:txBody>
      </p:sp>
      <p:sp>
        <p:nvSpPr>
          <p:cNvPr id="24" name="Pěticípá hvězda 23"/>
          <p:cNvSpPr/>
          <p:nvPr/>
        </p:nvSpPr>
        <p:spPr>
          <a:xfrm>
            <a:off x="3959129" y="3865861"/>
            <a:ext cx="288071" cy="288072"/>
          </a:xfrm>
          <a:prstGeom prst="star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5" i="0">
              <a:solidFill>
                <a:srgbClr val="FFFFFF"/>
              </a:solidFill>
            </a:endParaRPr>
          </a:p>
        </p:txBody>
      </p:sp>
      <p:sp>
        <p:nvSpPr>
          <p:cNvPr id="25" name="Text Box 4"/>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err="1">
                <a:latin typeface="Verdana" panose="020B0604030504040204" pitchFamily="34" charset="0"/>
              </a:rPr>
              <a:t>Speciace</a:t>
            </a:r>
            <a:r>
              <a:rPr lang="cs-CZ" altLang="en-US" sz="2800" i="0" dirty="0">
                <a:latin typeface="Verdana" panose="020B0604030504040204" pitchFamily="34" charset="0"/>
              </a:rPr>
              <a:t>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spTree>
    <p:extLst>
      <p:ext uri="{BB962C8B-B14F-4D97-AF65-F5344CB8AC3E}">
        <p14:creationId xmlns:p14="http://schemas.microsoft.com/office/powerpoint/2010/main" val="1695535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6"/>
          <p:cNvSpPr>
            <a:spLocks noChangeArrowheads="1"/>
          </p:cNvSpPr>
          <p:nvPr/>
        </p:nvSpPr>
        <p:spPr bwMode="auto">
          <a:xfrm>
            <a:off x="168298" y="1633999"/>
            <a:ext cx="6635949" cy="4884585"/>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28" name="Rectangle 4"/>
          <p:cNvSpPr>
            <a:spLocks noChangeArrowheads="1"/>
          </p:cNvSpPr>
          <p:nvPr/>
        </p:nvSpPr>
        <p:spPr bwMode="auto">
          <a:xfrm>
            <a:off x="-12468" y="0"/>
            <a:ext cx="9168935" cy="612748"/>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31" name="Text Box 19"/>
          <p:cNvSpPr txBox="1">
            <a:spLocks noChangeArrowheads="1"/>
          </p:cNvSpPr>
          <p:nvPr/>
        </p:nvSpPr>
        <p:spPr bwMode="auto">
          <a:xfrm>
            <a:off x="96107" y="757579"/>
            <a:ext cx="9060360" cy="401131"/>
          </a:xfrm>
          <a:prstGeom prst="rect">
            <a:avLst/>
          </a:prstGeom>
          <a:noFill/>
          <a:ln w="9525">
            <a:noFill/>
            <a:miter lim="800000"/>
            <a:headEnd/>
            <a:tailEnd/>
          </a:ln>
          <a:effectLst/>
        </p:spPr>
        <p:txBody>
          <a:bodyPr wrap="square">
            <a:spAutoFit/>
          </a:bodyPr>
          <a:lstStyle/>
          <a:p>
            <a:pPr eaLnBrk="1" hangingPunct="1"/>
            <a:r>
              <a:rPr lang="cs-CZ" altLang="en-US" sz="2005" i="0" dirty="0">
                <a:solidFill>
                  <a:srgbClr val="000000"/>
                </a:solidFill>
                <a:latin typeface="Arial" charset="0"/>
                <a:cs typeface="+mn-cs"/>
              </a:rPr>
              <a:t>Druhy mohou vznikat v </a:t>
            </a:r>
            <a:r>
              <a:rPr lang="cs-CZ" altLang="en-US" sz="2005" i="0" dirty="0" err="1">
                <a:solidFill>
                  <a:srgbClr val="000000"/>
                </a:solidFill>
                <a:latin typeface="Arial" charset="0"/>
                <a:cs typeface="+mn-cs"/>
              </a:rPr>
              <a:t>sympatrii</a:t>
            </a:r>
            <a:endParaRPr lang="en-US" altLang="en-US" sz="2005" i="0" dirty="0">
              <a:solidFill>
                <a:srgbClr val="000000"/>
              </a:solidFill>
              <a:latin typeface="Arial" charset="0"/>
              <a:cs typeface="+mn-cs"/>
            </a:endParaRPr>
          </a:p>
        </p:txBody>
      </p:sp>
      <p:sp>
        <p:nvSpPr>
          <p:cNvPr id="4" name="AutoShape 4" descr="stickleback map"/>
          <p:cNvSpPr>
            <a:spLocks noChangeAspect="1" noChangeArrowheads="1"/>
          </p:cNvSpPr>
          <p:nvPr/>
        </p:nvSpPr>
        <p:spPr bwMode="auto">
          <a:xfrm>
            <a:off x="143505" y="-144831"/>
            <a:ext cx="305578" cy="3055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673" tIns="45837" rIns="91673" bIns="45837" numCol="1" anchor="t" anchorCtr="0" compatLnSpc="1">
            <a:prstTxWarp prst="textNoShape">
              <a:avLst/>
            </a:prstTxWarp>
          </a:bodyPr>
          <a:lstStyle/>
          <a:p>
            <a:pPr eaLnBrk="1" hangingPunct="1"/>
            <a:endParaRPr lang="en-US" sz="1805" i="0">
              <a:solidFill>
                <a:srgbClr val="000000"/>
              </a:solidFill>
              <a:latin typeface="Arial" charset="0"/>
              <a:cs typeface="+mn-cs"/>
            </a:endParaRPr>
          </a:p>
        </p:txBody>
      </p:sp>
      <p:sp>
        <p:nvSpPr>
          <p:cNvPr id="22" name="Text Box 18"/>
          <p:cNvSpPr txBox="1">
            <a:spLocks noChangeArrowheads="1"/>
          </p:cNvSpPr>
          <p:nvPr/>
        </p:nvSpPr>
        <p:spPr bwMode="auto">
          <a:xfrm>
            <a:off x="-12467" y="6518582"/>
            <a:ext cx="9156202" cy="33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cs-CZ" altLang="en-US" sz="1604" b="0" i="0" dirty="0" err="1">
                <a:solidFill>
                  <a:srgbClr val="000000"/>
                </a:solidFill>
                <a:cs typeface="+mn-cs"/>
              </a:rPr>
              <a:t>Bendif</a:t>
            </a:r>
            <a:r>
              <a:rPr lang="cs-CZ" altLang="en-US" sz="1604" b="0" i="0" dirty="0">
                <a:solidFill>
                  <a:srgbClr val="000000"/>
                </a:solidFill>
                <a:cs typeface="+mn-cs"/>
              </a:rPr>
              <a:t> et al. (2019). </a:t>
            </a:r>
            <a:r>
              <a:rPr lang="cs-CZ" altLang="en-US" sz="1604" b="0" dirty="0" err="1">
                <a:solidFill>
                  <a:srgbClr val="000000"/>
                </a:solidFill>
                <a:cs typeface="+mn-cs"/>
              </a:rPr>
              <a:t>Nature</a:t>
            </a:r>
            <a:r>
              <a:rPr lang="cs-CZ" altLang="en-US" sz="1604" b="0" dirty="0">
                <a:solidFill>
                  <a:srgbClr val="000000"/>
                </a:solidFill>
                <a:cs typeface="+mn-cs"/>
              </a:rPr>
              <a:t> </a:t>
            </a:r>
            <a:r>
              <a:rPr lang="cs-CZ" altLang="en-US" sz="1604" b="0" dirty="0" err="1">
                <a:solidFill>
                  <a:srgbClr val="000000"/>
                </a:solidFill>
                <a:cs typeface="+mn-cs"/>
              </a:rPr>
              <a:t>Comm</a:t>
            </a:r>
            <a:r>
              <a:rPr lang="cs-CZ" altLang="en-US" sz="1604" b="0" dirty="0">
                <a:solidFill>
                  <a:srgbClr val="000000"/>
                </a:solidFill>
                <a:cs typeface="+mn-cs"/>
              </a:rPr>
              <a:t>. </a:t>
            </a:r>
            <a:r>
              <a:rPr lang="cs-CZ" altLang="en-US" sz="1604" i="0" dirty="0">
                <a:solidFill>
                  <a:srgbClr val="000000"/>
                </a:solidFill>
                <a:cs typeface="+mn-cs"/>
              </a:rPr>
              <a:t>10: 4234</a:t>
            </a:r>
          </a:p>
        </p:txBody>
      </p:sp>
      <p:sp>
        <p:nvSpPr>
          <p:cNvPr id="18" name="Text Box 19"/>
          <p:cNvSpPr txBox="1">
            <a:spLocks noChangeArrowheads="1"/>
          </p:cNvSpPr>
          <p:nvPr/>
        </p:nvSpPr>
        <p:spPr bwMode="auto">
          <a:xfrm>
            <a:off x="131916" y="1131087"/>
            <a:ext cx="8121867" cy="709693"/>
          </a:xfrm>
          <a:prstGeom prst="rect">
            <a:avLst/>
          </a:prstGeom>
          <a:noFill/>
          <a:ln w="9525">
            <a:noFill/>
            <a:miter lim="800000"/>
            <a:headEnd/>
            <a:tailEnd/>
          </a:ln>
          <a:effectLst/>
        </p:spPr>
        <p:txBody>
          <a:bodyPr wrap="square">
            <a:spAutoFit/>
          </a:bodyPr>
          <a:lstStyle/>
          <a:p>
            <a:pPr marL="343792" indent="-343792" eaLnBrk="1" hangingPunct="1">
              <a:buFont typeface="Arial" panose="020B0604020202020204" pitchFamily="34" charset="0"/>
              <a:buChar char="•"/>
            </a:pPr>
            <a:r>
              <a:rPr lang="cs-CZ" altLang="en-US" sz="2005" b="0" dirty="0" err="1">
                <a:solidFill>
                  <a:srgbClr val="000000"/>
                </a:solidFill>
                <a:latin typeface="Arial" charset="0"/>
                <a:cs typeface="+mn-cs"/>
              </a:rPr>
              <a:t>Gephyrocapsa</a:t>
            </a:r>
            <a:r>
              <a:rPr lang="en-US" altLang="en-US" sz="2005" b="0" dirty="0">
                <a:solidFill>
                  <a:srgbClr val="000000"/>
                </a:solidFill>
                <a:latin typeface="Arial" charset="0"/>
                <a:cs typeface="+mn-cs"/>
              </a:rPr>
              <a:t> =</a:t>
            </a:r>
            <a:r>
              <a:rPr lang="en-US" altLang="en-US" sz="2005" b="0" i="0" dirty="0">
                <a:solidFill>
                  <a:srgbClr val="000000"/>
                </a:solidFill>
                <a:latin typeface="Arial" charset="0"/>
                <a:cs typeface="+mn-cs"/>
              </a:rPr>
              <a:t> o</a:t>
            </a:r>
            <a:r>
              <a:rPr lang="cs-CZ" altLang="en-US" sz="2005" b="0" i="0" dirty="0">
                <a:solidFill>
                  <a:srgbClr val="000000"/>
                </a:solidFill>
                <a:latin typeface="Arial" charset="0"/>
                <a:cs typeface="+mn-cs"/>
              </a:rPr>
              <a:t>pakované radiace druhů v řádu statisíců let</a:t>
            </a:r>
            <a:endParaRPr lang="en-US" altLang="en-US" sz="2005" b="0" i="0" dirty="0">
              <a:solidFill>
                <a:srgbClr val="000000"/>
              </a:solidFill>
              <a:latin typeface="Arial" charset="0"/>
              <a:cs typeface="+mn-cs"/>
            </a:endParaRPr>
          </a:p>
          <a:p>
            <a:pPr marL="343792" indent="-343792" eaLnBrk="1" hangingPunct="1">
              <a:buFont typeface="Arial" panose="020B0604020202020204" pitchFamily="34" charset="0"/>
              <a:buChar char="•"/>
            </a:pPr>
            <a:endParaRPr lang="en-US" altLang="en-US" sz="2005" b="0" i="0" dirty="0">
              <a:solidFill>
                <a:srgbClr val="000000"/>
              </a:solidFill>
              <a:latin typeface="Arial" charset="0"/>
              <a:cs typeface="+mn-cs"/>
            </a:endParaRPr>
          </a:p>
        </p:txBody>
      </p:sp>
      <p:sp>
        <p:nvSpPr>
          <p:cNvPr id="25" name="Text Box 4"/>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err="1">
                <a:latin typeface="Verdana" panose="020B0604030504040204" pitchFamily="34" charset="0"/>
              </a:rPr>
              <a:t>Speciace</a:t>
            </a:r>
            <a:r>
              <a:rPr lang="cs-CZ" altLang="en-US" sz="2800" i="0" dirty="0">
                <a:latin typeface="Verdana" panose="020B0604030504040204" pitchFamily="34" charset="0"/>
              </a:rPr>
              <a:t>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pic>
        <p:nvPicPr>
          <p:cNvPr id="5" name="Obrázek 4">
            <a:extLst>
              <a:ext uri="{FF2B5EF4-FFF2-40B4-BE49-F238E27FC236}">
                <a16:creationId xmlns:a16="http://schemas.microsoft.com/office/drawing/2014/main" id="{8BF3FFE8-BE0C-4675-8F9F-730A21683AC0}"/>
              </a:ext>
            </a:extLst>
          </p:cNvPr>
          <p:cNvPicPr>
            <a:picLocks noChangeAspect="1"/>
          </p:cNvPicPr>
          <p:nvPr/>
        </p:nvPicPr>
        <p:blipFill>
          <a:blip r:embed="rId3"/>
          <a:stretch>
            <a:fillRect/>
          </a:stretch>
        </p:blipFill>
        <p:spPr>
          <a:xfrm>
            <a:off x="6239489" y="4221088"/>
            <a:ext cx="2904246" cy="2636912"/>
          </a:xfrm>
          <a:prstGeom prst="rect">
            <a:avLst/>
          </a:prstGeom>
        </p:spPr>
      </p:pic>
      <p:pic>
        <p:nvPicPr>
          <p:cNvPr id="7" name="Obrázek 6">
            <a:extLst>
              <a:ext uri="{FF2B5EF4-FFF2-40B4-BE49-F238E27FC236}">
                <a16:creationId xmlns:a16="http://schemas.microsoft.com/office/drawing/2014/main" id="{FC344BCA-A0F0-40AE-A6F7-7DC387B38B71}"/>
              </a:ext>
            </a:extLst>
          </p:cNvPr>
          <p:cNvPicPr>
            <a:picLocks noChangeAspect="1"/>
          </p:cNvPicPr>
          <p:nvPr/>
        </p:nvPicPr>
        <p:blipFill>
          <a:blip r:embed="rId4"/>
          <a:stretch>
            <a:fillRect/>
          </a:stretch>
        </p:blipFill>
        <p:spPr>
          <a:xfrm>
            <a:off x="289501" y="1794643"/>
            <a:ext cx="6324765" cy="4569057"/>
          </a:xfrm>
          <a:prstGeom prst="rect">
            <a:avLst/>
          </a:prstGeom>
        </p:spPr>
      </p:pic>
    </p:spTree>
    <p:extLst>
      <p:ext uri="{BB962C8B-B14F-4D97-AF65-F5344CB8AC3E}">
        <p14:creationId xmlns:p14="http://schemas.microsoft.com/office/powerpoint/2010/main" val="2493138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54088"/>
            <a:ext cx="8353425"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5"/>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a:latin typeface="Verdana" panose="020B0604030504040204" pitchFamily="34" charset="0"/>
              </a:rPr>
              <a:t>Velikost a početnost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85F92A3-87A6-40D4-92CE-F9BCFED7CAEF}"/>
              </a:ext>
            </a:extLst>
          </p:cNvPr>
          <p:cNvSpPr txBox="1"/>
          <p:nvPr/>
        </p:nvSpPr>
        <p:spPr>
          <a:xfrm>
            <a:off x="997889" y="6021288"/>
            <a:ext cx="7534551" cy="400110"/>
          </a:xfrm>
          <a:prstGeom prst="rect">
            <a:avLst/>
          </a:prstGeom>
          <a:noFill/>
        </p:spPr>
        <p:txBody>
          <a:bodyPr wrap="square" rtlCol="0">
            <a:spAutoFit/>
          </a:bodyPr>
          <a:lstStyle/>
          <a:p>
            <a:pPr algn="ctr"/>
            <a:r>
              <a:rPr lang="cs-CZ" dirty="0" err="1">
                <a:solidFill>
                  <a:schemeClr val="accent4">
                    <a:lumMod val="75000"/>
                    <a:lumOff val="25000"/>
                  </a:schemeClr>
                </a:solidFill>
              </a:rPr>
              <a:t>join</a:t>
            </a:r>
            <a:r>
              <a:rPr lang="cs-CZ" dirty="0">
                <a:solidFill>
                  <a:schemeClr val="accent4">
                    <a:lumMod val="75000"/>
                    <a:lumOff val="25000"/>
                  </a:schemeClr>
                </a:solidFill>
              </a:rPr>
              <a:t> my quiz.com</a:t>
            </a:r>
          </a:p>
        </p:txBody>
      </p:sp>
      <p:pic>
        <p:nvPicPr>
          <p:cNvPr id="1026" name="Picture 2" descr="Quizizz! | Student apps, Learning apps, Free quizzes">
            <a:extLst>
              <a:ext uri="{FF2B5EF4-FFF2-40B4-BE49-F238E27FC236}">
                <a16:creationId xmlns:a16="http://schemas.microsoft.com/office/drawing/2014/main" id="{D0BB33F8-BD6C-4A1F-BBB6-5B92524A3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99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85F92A3-87A6-40D4-92CE-F9BCFED7CAEF}"/>
              </a:ext>
            </a:extLst>
          </p:cNvPr>
          <p:cNvSpPr txBox="1"/>
          <p:nvPr/>
        </p:nvSpPr>
        <p:spPr>
          <a:xfrm>
            <a:off x="997889" y="6021288"/>
            <a:ext cx="7534551" cy="400110"/>
          </a:xfrm>
          <a:prstGeom prst="rect">
            <a:avLst/>
          </a:prstGeom>
          <a:noFill/>
        </p:spPr>
        <p:txBody>
          <a:bodyPr wrap="square" rtlCol="0">
            <a:spAutoFit/>
          </a:bodyPr>
          <a:lstStyle/>
          <a:p>
            <a:pPr algn="ctr"/>
            <a:r>
              <a:rPr lang="cs-CZ" dirty="0" err="1">
                <a:solidFill>
                  <a:schemeClr val="accent4">
                    <a:lumMod val="75000"/>
                    <a:lumOff val="25000"/>
                  </a:schemeClr>
                </a:solidFill>
              </a:rPr>
              <a:t>join</a:t>
            </a:r>
            <a:r>
              <a:rPr lang="cs-CZ" dirty="0">
                <a:solidFill>
                  <a:schemeClr val="accent4">
                    <a:lumMod val="75000"/>
                    <a:lumOff val="25000"/>
                  </a:schemeClr>
                </a:solidFill>
              </a:rPr>
              <a:t> my quiz.com</a:t>
            </a:r>
          </a:p>
        </p:txBody>
      </p:sp>
      <p:pic>
        <p:nvPicPr>
          <p:cNvPr id="1026" name="Picture 2" descr="Quizizz! | Student apps, Learning apps, Free quizzes">
            <a:extLst>
              <a:ext uri="{FF2B5EF4-FFF2-40B4-BE49-F238E27FC236}">
                <a16:creationId xmlns:a16="http://schemas.microsoft.com/office/drawing/2014/main" id="{D0BB33F8-BD6C-4A1F-BBB6-5B92524A3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156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3"/>
          <p:cNvSpPr txBox="1">
            <a:spLocks noChangeArrowheads="1"/>
          </p:cNvSpPr>
          <p:nvPr/>
        </p:nvSpPr>
        <p:spPr bwMode="auto">
          <a:xfrm>
            <a:off x="539750" y="1052513"/>
            <a:ext cx="8154988"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1800" b="0" i="0" dirty="0">
                <a:latin typeface="Arial" panose="020B0604020202020204" pitchFamily="34" charset="0"/>
              </a:rPr>
              <a:t>Mořský fytoplankton – 10</a:t>
            </a:r>
            <a:r>
              <a:rPr lang="cs-CZ" altLang="en-US" sz="1800" b="0" i="0" baseline="30000" dirty="0">
                <a:latin typeface="Arial" panose="020B0604020202020204" pitchFamily="34" charset="0"/>
              </a:rPr>
              <a:t>25</a:t>
            </a:r>
            <a:r>
              <a:rPr lang="cs-CZ" altLang="en-US" sz="1800" b="0" i="0" dirty="0">
                <a:latin typeface="Arial" panose="020B0604020202020204" pitchFamily="34" charset="0"/>
              </a:rPr>
              <a:t> buněk:</a:t>
            </a:r>
          </a:p>
          <a:p>
            <a:pPr eaLnBrk="1" hangingPunct="1">
              <a:spcBef>
                <a:spcPct val="0"/>
              </a:spcBef>
            </a:pPr>
            <a:endParaRPr lang="cs-CZ" altLang="en-US" sz="1800" b="0" i="0" dirty="0">
              <a:latin typeface="Arial" panose="020B0604020202020204" pitchFamily="34" charset="0"/>
            </a:endParaRPr>
          </a:p>
          <a:p>
            <a:pPr eaLnBrk="1" hangingPunct="1">
              <a:spcBef>
                <a:spcPct val="0"/>
              </a:spcBef>
              <a:buFontTx/>
              <a:buNone/>
            </a:pPr>
            <a:r>
              <a:rPr lang="cs-CZ" altLang="en-US" sz="2400" i="0" dirty="0">
                <a:latin typeface="Arial" panose="020B0604020202020204" pitchFamily="34" charset="0"/>
              </a:rPr>
              <a:t>10 000 000 000 000 000 000 000 000 buněk</a:t>
            </a:r>
          </a:p>
          <a:p>
            <a:pPr eaLnBrk="1" hangingPunct="1">
              <a:spcBef>
                <a:spcPct val="0"/>
              </a:spcBef>
            </a:pPr>
            <a:endParaRPr lang="cs-CZ" altLang="en-US" sz="1800" b="0" i="0" dirty="0">
              <a:latin typeface="Arial" panose="020B0604020202020204" pitchFamily="34" charset="0"/>
            </a:endParaRPr>
          </a:p>
          <a:p>
            <a:pPr eaLnBrk="1" hangingPunct="1">
              <a:spcBef>
                <a:spcPct val="0"/>
              </a:spcBef>
            </a:pPr>
            <a:endParaRPr lang="cs-CZ" altLang="en-US" sz="1800" b="0" i="0" dirty="0">
              <a:latin typeface="Arial" panose="020B0604020202020204" pitchFamily="34" charset="0"/>
            </a:endParaRPr>
          </a:p>
          <a:p>
            <a:pPr eaLnBrk="1" hangingPunct="1">
              <a:spcBef>
                <a:spcPct val="0"/>
              </a:spcBef>
            </a:pPr>
            <a:endParaRPr lang="cs-CZ" altLang="en-US" sz="1800" b="0" i="0" dirty="0">
              <a:latin typeface="Arial" panose="020B0604020202020204" pitchFamily="34" charset="0"/>
            </a:endParaRPr>
          </a:p>
        </p:txBody>
      </p:sp>
      <p:pic>
        <p:nvPicPr>
          <p:cNvPr id="5123" name="Picture 2" descr="http://oceanworld.tamu.edu/students/forams/images/arctic_marine_food_web_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2354263"/>
            <a:ext cx="4703762" cy="432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http://i.ehow.com/images/GlobalPhoto/Articles/2110315/icephytoplankton-main_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813" y="2354263"/>
            <a:ext cx="333375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6" descr="http://www.marine-phytoplankton-works.com/phytoplankton_p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8475" y="4897438"/>
            <a:ext cx="2928938"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 Box 7"/>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Velikost a početnost protist</a:t>
            </a:r>
            <a:endParaRPr lang="cs-CZ" altLang="en-US" sz="2800" b="0" i="0" noProof="1">
              <a:latin typeface="Verdana" panose="020B060403050404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539750" y="1047750"/>
            <a:ext cx="8154988"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1800" b="0" i="0">
                <a:latin typeface="Arial" panose="020B0604020202020204" pitchFamily="34" charset="0"/>
              </a:rPr>
              <a:t>Mořský fytoplankton – 10</a:t>
            </a:r>
            <a:r>
              <a:rPr lang="cs-CZ" altLang="en-US" sz="1800" b="0" i="0" baseline="30000">
                <a:latin typeface="Arial" panose="020B0604020202020204" pitchFamily="34" charset="0"/>
              </a:rPr>
              <a:t>25</a:t>
            </a:r>
            <a:r>
              <a:rPr lang="cs-CZ" altLang="en-US" sz="1800" b="0" i="0">
                <a:latin typeface="Arial" panose="020B0604020202020204" pitchFamily="34" charset="0"/>
              </a:rPr>
              <a:t> buněk</a:t>
            </a:r>
          </a:p>
          <a:p>
            <a:pPr eaLnBrk="1" hangingPunct="1">
              <a:spcBef>
                <a:spcPct val="0"/>
              </a:spcBef>
            </a:pPr>
            <a:r>
              <a:rPr lang="cs-CZ" altLang="en-US" sz="1800" b="0" i="0">
                <a:latin typeface="Arial" panose="020B0604020202020204" pitchFamily="34" charset="0"/>
              </a:rPr>
              <a:t>Průměrná velikost jedné buňky fytoplanktonu – 2 </a:t>
            </a:r>
            <a:r>
              <a:rPr lang="cs-CZ" altLang="en-US" sz="1800" b="0" i="0">
                <a:latin typeface="Symbol" panose="05050102010706020507" pitchFamily="18" charset="2"/>
              </a:rPr>
              <a:t>m</a:t>
            </a:r>
            <a:r>
              <a:rPr lang="cs-CZ" altLang="en-US" sz="1800" b="0" i="0">
                <a:latin typeface="Arial" panose="020B0604020202020204" pitchFamily="34" charset="0"/>
              </a:rPr>
              <a:t>m</a:t>
            </a:r>
          </a:p>
          <a:p>
            <a:pPr eaLnBrk="1" hangingPunct="1">
              <a:spcBef>
                <a:spcPct val="0"/>
              </a:spcBef>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a:p>
            <a:pPr eaLnBrk="1" hangingPunct="1">
              <a:spcBef>
                <a:spcPct val="0"/>
              </a:spcBef>
              <a:buFontTx/>
              <a:buNone/>
            </a:pPr>
            <a:endParaRPr lang="cs-CZ" altLang="en-US" sz="1800" b="0" i="0">
              <a:latin typeface="Arial" panose="020B0604020202020204" pitchFamily="34" charset="0"/>
            </a:endParaRPr>
          </a:p>
          <a:p>
            <a:pPr eaLnBrk="1" hangingPunct="1">
              <a:spcBef>
                <a:spcPct val="0"/>
              </a:spcBef>
              <a:buFontTx/>
              <a:buNone/>
            </a:pPr>
            <a:r>
              <a:rPr lang="cs-CZ" altLang="en-US" sz="1800" b="0" i="0">
                <a:latin typeface="Arial" panose="020B0604020202020204" pitchFamily="34" charset="0"/>
              </a:rPr>
              <a:t>Řada buněk – 20 000 000 000 000 000 km</a:t>
            </a:r>
          </a:p>
          <a:p>
            <a:pPr eaLnBrk="1" hangingPunct="1">
              <a:spcBef>
                <a:spcPct val="0"/>
              </a:spcBef>
            </a:pPr>
            <a:endParaRPr lang="cs-CZ" altLang="en-US" sz="1800" b="0" i="0">
              <a:latin typeface="Arial" panose="020B0604020202020204" pitchFamily="34" charset="0"/>
            </a:endParaRPr>
          </a:p>
          <a:p>
            <a:pPr eaLnBrk="1" hangingPunct="1">
              <a:spcBef>
                <a:spcPct val="0"/>
              </a:spcBef>
              <a:buFontTx/>
              <a:buNone/>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p:txBody>
      </p:sp>
      <p:sp>
        <p:nvSpPr>
          <p:cNvPr id="7" name="Elipsa 6"/>
          <p:cNvSpPr/>
          <p:nvPr/>
        </p:nvSpPr>
        <p:spPr>
          <a:xfrm>
            <a:off x="1214438" y="2066925"/>
            <a:ext cx="571500" cy="5730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8" name="Elipsa 7"/>
          <p:cNvSpPr/>
          <p:nvPr/>
        </p:nvSpPr>
        <p:spPr>
          <a:xfrm>
            <a:off x="1785938" y="2066925"/>
            <a:ext cx="571500" cy="5730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9" name="Elipsa 8"/>
          <p:cNvSpPr/>
          <p:nvPr/>
        </p:nvSpPr>
        <p:spPr>
          <a:xfrm>
            <a:off x="2357438" y="2066925"/>
            <a:ext cx="571500" cy="5730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0" name="Elipsa 9"/>
          <p:cNvSpPr/>
          <p:nvPr/>
        </p:nvSpPr>
        <p:spPr>
          <a:xfrm>
            <a:off x="2928938" y="2066925"/>
            <a:ext cx="571500" cy="5730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1" name="Elipsa 10"/>
          <p:cNvSpPr/>
          <p:nvPr/>
        </p:nvSpPr>
        <p:spPr>
          <a:xfrm>
            <a:off x="3500438" y="2066925"/>
            <a:ext cx="571500" cy="5730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2" name="Elipsa 11"/>
          <p:cNvSpPr/>
          <p:nvPr/>
        </p:nvSpPr>
        <p:spPr>
          <a:xfrm>
            <a:off x="4071938" y="2066925"/>
            <a:ext cx="571500" cy="5730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3" name="Elipsa 12"/>
          <p:cNvSpPr/>
          <p:nvPr/>
        </p:nvSpPr>
        <p:spPr>
          <a:xfrm>
            <a:off x="4643438" y="2066925"/>
            <a:ext cx="571500" cy="5730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4" name="Elipsa 13"/>
          <p:cNvSpPr/>
          <p:nvPr/>
        </p:nvSpPr>
        <p:spPr>
          <a:xfrm>
            <a:off x="5214938" y="2066925"/>
            <a:ext cx="571500" cy="5730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5" name="Elipsa 14"/>
          <p:cNvSpPr/>
          <p:nvPr/>
        </p:nvSpPr>
        <p:spPr>
          <a:xfrm>
            <a:off x="5786438" y="2066925"/>
            <a:ext cx="571500" cy="5730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6" name="Elipsa 15"/>
          <p:cNvSpPr/>
          <p:nvPr/>
        </p:nvSpPr>
        <p:spPr>
          <a:xfrm>
            <a:off x="6357938" y="2066925"/>
            <a:ext cx="571500" cy="5730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7" name="Elipsa 16"/>
          <p:cNvSpPr/>
          <p:nvPr/>
        </p:nvSpPr>
        <p:spPr>
          <a:xfrm>
            <a:off x="6929438" y="2066925"/>
            <a:ext cx="571500" cy="5730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pic>
        <p:nvPicPr>
          <p:cNvPr id="61442" name="Picture 2" descr="http://mymindblewup.com/know/num/nexus/c?compType=300&amp;obj0=3&amp;obj1=1&amp;show=im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0785" y="2283401"/>
            <a:ext cx="3171053" cy="5963081"/>
          </a:xfrm>
          <a:prstGeom prst="rect">
            <a:avLst/>
          </a:prstGeom>
          <a:noFill/>
          <a:scene3d>
            <a:camera prst="orthographicFront">
              <a:rot lat="0" lon="0" rev="16200000"/>
            </a:camera>
            <a:lightRig rig="threePt" dir="t"/>
          </a:scene3d>
        </p:spPr>
      </p:pic>
      <p:sp>
        <p:nvSpPr>
          <p:cNvPr id="6159" name="TextovéPole 18"/>
          <p:cNvSpPr txBox="1">
            <a:spLocks noChangeArrowheads="1"/>
          </p:cNvSpPr>
          <p:nvPr/>
        </p:nvSpPr>
        <p:spPr bwMode="auto">
          <a:xfrm>
            <a:off x="3557588" y="4816475"/>
            <a:ext cx="25638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en-US" sz="2400" b="0" i="0">
                <a:solidFill>
                  <a:schemeClr val="bg1"/>
                </a:solidFill>
                <a:latin typeface="Arial" panose="020B0604020202020204" pitchFamily="34" charset="0"/>
              </a:rPr>
              <a:t>10 000 000 000 x</a:t>
            </a:r>
          </a:p>
          <a:p>
            <a:pPr algn="ctr" eaLnBrk="1" hangingPunct="1">
              <a:spcBef>
                <a:spcPct val="0"/>
              </a:spcBef>
              <a:buFontTx/>
              <a:buNone/>
            </a:pPr>
            <a:r>
              <a:rPr lang="cs-CZ" altLang="en-US" sz="2400" b="0" i="0">
                <a:solidFill>
                  <a:schemeClr val="bg1"/>
                </a:solidFill>
                <a:latin typeface="Arial" panose="020B0604020202020204" pitchFamily="34" charset="0"/>
              </a:rPr>
              <a:t>tam a zpět</a:t>
            </a:r>
          </a:p>
        </p:txBody>
      </p:sp>
      <p:sp>
        <p:nvSpPr>
          <p:cNvPr id="6160" name="Text Box 17"/>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Velikost a početnost protist</a:t>
            </a:r>
            <a:endParaRPr lang="cs-CZ" altLang="en-US" sz="2800" b="0" i="0" noProof="1">
              <a:latin typeface="Verdana" panose="020B060403050404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539750" y="1047750"/>
            <a:ext cx="8154988"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1800" b="0" i="0">
                <a:latin typeface="Arial" panose="020B0604020202020204" pitchFamily="34" charset="0"/>
              </a:rPr>
              <a:t>Mořský fytoplankton – 10</a:t>
            </a:r>
            <a:r>
              <a:rPr lang="cs-CZ" altLang="en-US" sz="1800" b="0" i="0" baseline="30000">
                <a:latin typeface="Arial" panose="020B0604020202020204" pitchFamily="34" charset="0"/>
              </a:rPr>
              <a:t>25</a:t>
            </a:r>
            <a:r>
              <a:rPr lang="cs-CZ" altLang="en-US" sz="1800" b="0" i="0">
                <a:latin typeface="Arial" panose="020B0604020202020204" pitchFamily="34" charset="0"/>
              </a:rPr>
              <a:t> buněk</a:t>
            </a:r>
          </a:p>
          <a:p>
            <a:pPr eaLnBrk="1" hangingPunct="1">
              <a:spcBef>
                <a:spcPct val="0"/>
              </a:spcBef>
            </a:pPr>
            <a:r>
              <a:rPr lang="cs-CZ" altLang="en-US" sz="1800" b="0" i="0">
                <a:latin typeface="Arial" panose="020B0604020202020204" pitchFamily="34" charset="0"/>
              </a:rPr>
              <a:t>Průměrná velikost jedné buňky fytoplanktonu – 2 </a:t>
            </a:r>
            <a:r>
              <a:rPr lang="cs-CZ" altLang="en-US" sz="1800" b="0" i="0">
                <a:latin typeface="Symbol" panose="05050102010706020507" pitchFamily="18" charset="2"/>
              </a:rPr>
              <a:t>m</a:t>
            </a:r>
            <a:r>
              <a:rPr lang="cs-CZ" altLang="en-US" sz="1800" b="0" i="0">
                <a:latin typeface="Arial" panose="020B0604020202020204" pitchFamily="34" charset="0"/>
              </a:rPr>
              <a:t>m</a:t>
            </a:r>
          </a:p>
          <a:p>
            <a:pPr eaLnBrk="1" hangingPunct="1">
              <a:spcBef>
                <a:spcPct val="0"/>
              </a:spcBef>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a:p>
            <a:pPr eaLnBrk="1" hangingPunct="1">
              <a:spcBef>
                <a:spcPct val="0"/>
              </a:spcBef>
              <a:buFontTx/>
              <a:buNone/>
            </a:pPr>
            <a:endParaRPr lang="cs-CZ" altLang="en-US" sz="1800" b="0" i="0">
              <a:latin typeface="Arial" panose="020B0604020202020204" pitchFamily="34" charset="0"/>
            </a:endParaRPr>
          </a:p>
          <a:p>
            <a:pPr eaLnBrk="1" hangingPunct="1">
              <a:spcBef>
                <a:spcPct val="0"/>
              </a:spcBef>
              <a:buFontTx/>
              <a:buNone/>
            </a:pPr>
            <a:r>
              <a:rPr lang="cs-CZ" altLang="en-US" sz="1800" b="0" i="0">
                <a:latin typeface="Arial" panose="020B0604020202020204" pitchFamily="34" charset="0"/>
              </a:rPr>
              <a:t>Deska o šířce 30 cm a tloušťce 8 cm (150 000 x 40 000 buněk)</a:t>
            </a:r>
          </a:p>
          <a:p>
            <a:pPr eaLnBrk="1" hangingPunct="1">
              <a:spcBef>
                <a:spcPct val="0"/>
              </a:spcBef>
              <a:buFontTx/>
              <a:buNone/>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p:txBody>
      </p:sp>
      <p:sp>
        <p:nvSpPr>
          <p:cNvPr id="7" name="Elipsa 6"/>
          <p:cNvSpPr/>
          <p:nvPr/>
        </p:nvSpPr>
        <p:spPr>
          <a:xfrm flipH="1">
            <a:off x="1214438"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8" name="Elipsa 7"/>
          <p:cNvSpPr/>
          <p:nvPr/>
        </p:nvSpPr>
        <p:spPr>
          <a:xfrm flipH="1">
            <a:off x="1357313"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9" name="Elipsa 8"/>
          <p:cNvSpPr/>
          <p:nvPr/>
        </p:nvSpPr>
        <p:spPr>
          <a:xfrm flipH="1">
            <a:off x="1500188"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0" name="Elipsa 9"/>
          <p:cNvSpPr/>
          <p:nvPr/>
        </p:nvSpPr>
        <p:spPr>
          <a:xfrm flipH="1">
            <a:off x="1643063"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1" name="Elipsa 10"/>
          <p:cNvSpPr/>
          <p:nvPr/>
        </p:nvSpPr>
        <p:spPr>
          <a:xfrm flipH="1">
            <a:off x="1785938"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2" name="Elipsa 11"/>
          <p:cNvSpPr/>
          <p:nvPr/>
        </p:nvSpPr>
        <p:spPr>
          <a:xfrm flipH="1">
            <a:off x="1928813"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3" name="Elipsa 12"/>
          <p:cNvSpPr/>
          <p:nvPr/>
        </p:nvSpPr>
        <p:spPr>
          <a:xfrm flipH="1">
            <a:off x="2071688"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4" name="Elipsa 13"/>
          <p:cNvSpPr/>
          <p:nvPr/>
        </p:nvSpPr>
        <p:spPr>
          <a:xfrm flipH="1">
            <a:off x="2214563"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5" name="Elipsa 14"/>
          <p:cNvSpPr/>
          <p:nvPr/>
        </p:nvSpPr>
        <p:spPr>
          <a:xfrm flipH="1">
            <a:off x="2357438"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6" name="Elipsa 15"/>
          <p:cNvSpPr/>
          <p:nvPr/>
        </p:nvSpPr>
        <p:spPr>
          <a:xfrm flipH="1">
            <a:off x="2500313"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7" name="Elipsa 16"/>
          <p:cNvSpPr/>
          <p:nvPr/>
        </p:nvSpPr>
        <p:spPr>
          <a:xfrm flipH="1">
            <a:off x="2643188"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pic>
        <p:nvPicPr>
          <p:cNvPr id="61442" name="Picture 2" descr="http://mymindblewup.com/know/num/nexus/c?compType=300&amp;obj0=3&amp;obj1=1&amp;show=im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0785" y="2283401"/>
            <a:ext cx="3171053" cy="5963081"/>
          </a:xfrm>
          <a:prstGeom prst="rect">
            <a:avLst/>
          </a:prstGeom>
          <a:noFill/>
          <a:scene3d>
            <a:camera prst="orthographicFront">
              <a:rot lat="0" lon="0" rev="16200000"/>
            </a:camera>
            <a:lightRig rig="threePt" dir="t"/>
          </a:scene3d>
        </p:spPr>
      </p:pic>
      <p:sp>
        <p:nvSpPr>
          <p:cNvPr id="18" name="Elipsa 17"/>
          <p:cNvSpPr/>
          <p:nvPr/>
        </p:nvSpPr>
        <p:spPr>
          <a:xfrm flipH="1">
            <a:off x="1214438"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20" name="Elipsa 19"/>
          <p:cNvSpPr/>
          <p:nvPr/>
        </p:nvSpPr>
        <p:spPr>
          <a:xfrm flipH="1">
            <a:off x="1357313"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21" name="Elipsa 20"/>
          <p:cNvSpPr/>
          <p:nvPr/>
        </p:nvSpPr>
        <p:spPr>
          <a:xfrm flipH="1">
            <a:off x="1500188"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22" name="Elipsa 21"/>
          <p:cNvSpPr/>
          <p:nvPr/>
        </p:nvSpPr>
        <p:spPr>
          <a:xfrm flipH="1">
            <a:off x="1643063"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23" name="Elipsa 22"/>
          <p:cNvSpPr/>
          <p:nvPr/>
        </p:nvSpPr>
        <p:spPr>
          <a:xfrm flipH="1">
            <a:off x="1785938"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24" name="Elipsa 23"/>
          <p:cNvSpPr/>
          <p:nvPr/>
        </p:nvSpPr>
        <p:spPr>
          <a:xfrm flipH="1">
            <a:off x="1928813"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25" name="Elipsa 24"/>
          <p:cNvSpPr/>
          <p:nvPr/>
        </p:nvSpPr>
        <p:spPr>
          <a:xfrm flipH="1">
            <a:off x="2071688"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26" name="Elipsa 25"/>
          <p:cNvSpPr/>
          <p:nvPr/>
        </p:nvSpPr>
        <p:spPr>
          <a:xfrm flipH="1">
            <a:off x="2214563"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27" name="Elipsa 26"/>
          <p:cNvSpPr/>
          <p:nvPr/>
        </p:nvSpPr>
        <p:spPr>
          <a:xfrm flipH="1">
            <a:off x="2357438"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28" name="Elipsa 27"/>
          <p:cNvSpPr/>
          <p:nvPr/>
        </p:nvSpPr>
        <p:spPr>
          <a:xfrm flipH="1">
            <a:off x="2500313"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29" name="Elipsa 28"/>
          <p:cNvSpPr/>
          <p:nvPr/>
        </p:nvSpPr>
        <p:spPr>
          <a:xfrm flipH="1">
            <a:off x="2643188"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30" name="Elipsa 29"/>
          <p:cNvSpPr/>
          <p:nvPr/>
        </p:nvSpPr>
        <p:spPr>
          <a:xfrm flipH="1">
            <a:off x="1214438"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31" name="Elipsa 30"/>
          <p:cNvSpPr/>
          <p:nvPr/>
        </p:nvSpPr>
        <p:spPr>
          <a:xfrm flipH="1">
            <a:off x="1357313"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32" name="Elipsa 31"/>
          <p:cNvSpPr/>
          <p:nvPr/>
        </p:nvSpPr>
        <p:spPr>
          <a:xfrm flipH="1">
            <a:off x="1500188"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33" name="Elipsa 32"/>
          <p:cNvSpPr/>
          <p:nvPr/>
        </p:nvSpPr>
        <p:spPr>
          <a:xfrm flipH="1">
            <a:off x="1643063"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34" name="Elipsa 33"/>
          <p:cNvSpPr/>
          <p:nvPr/>
        </p:nvSpPr>
        <p:spPr>
          <a:xfrm flipH="1">
            <a:off x="1785938"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35" name="Elipsa 34"/>
          <p:cNvSpPr/>
          <p:nvPr/>
        </p:nvSpPr>
        <p:spPr>
          <a:xfrm flipH="1">
            <a:off x="1928813"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36" name="Elipsa 35"/>
          <p:cNvSpPr/>
          <p:nvPr/>
        </p:nvSpPr>
        <p:spPr>
          <a:xfrm flipH="1">
            <a:off x="2071688"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37" name="Elipsa 36"/>
          <p:cNvSpPr/>
          <p:nvPr/>
        </p:nvSpPr>
        <p:spPr>
          <a:xfrm flipH="1">
            <a:off x="2214563"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38" name="Elipsa 37"/>
          <p:cNvSpPr/>
          <p:nvPr/>
        </p:nvSpPr>
        <p:spPr>
          <a:xfrm flipH="1">
            <a:off x="2357438"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39" name="Elipsa 38"/>
          <p:cNvSpPr/>
          <p:nvPr/>
        </p:nvSpPr>
        <p:spPr>
          <a:xfrm flipH="1">
            <a:off x="2500313"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40" name="Elipsa 39"/>
          <p:cNvSpPr/>
          <p:nvPr/>
        </p:nvSpPr>
        <p:spPr>
          <a:xfrm flipH="1">
            <a:off x="2643188"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41" name="Elipsa 40"/>
          <p:cNvSpPr/>
          <p:nvPr/>
        </p:nvSpPr>
        <p:spPr>
          <a:xfrm flipH="1">
            <a:off x="1214438"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42" name="Elipsa 41"/>
          <p:cNvSpPr/>
          <p:nvPr/>
        </p:nvSpPr>
        <p:spPr>
          <a:xfrm flipH="1">
            <a:off x="1357313"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43" name="Elipsa 42"/>
          <p:cNvSpPr/>
          <p:nvPr/>
        </p:nvSpPr>
        <p:spPr>
          <a:xfrm flipH="1">
            <a:off x="1500188"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44" name="Elipsa 43"/>
          <p:cNvSpPr/>
          <p:nvPr/>
        </p:nvSpPr>
        <p:spPr>
          <a:xfrm flipH="1">
            <a:off x="1643063"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45" name="Elipsa 44"/>
          <p:cNvSpPr/>
          <p:nvPr/>
        </p:nvSpPr>
        <p:spPr>
          <a:xfrm flipH="1">
            <a:off x="1785938"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46" name="Elipsa 45"/>
          <p:cNvSpPr/>
          <p:nvPr/>
        </p:nvSpPr>
        <p:spPr>
          <a:xfrm flipH="1">
            <a:off x="1928813"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47" name="Elipsa 46"/>
          <p:cNvSpPr/>
          <p:nvPr/>
        </p:nvSpPr>
        <p:spPr>
          <a:xfrm flipH="1">
            <a:off x="2071688"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48" name="Elipsa 47"/>
          <p:cNvSpPr/>
          <p:nvPr/>
        </p:nvSpPr>
        <p:spPr>
          <a:xfrm flipH="1">
            <a:off x="2214563"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49" name="Elipsa 48"/>
          <p:cNvSpPr/>
          <p:nvPr/>
        </p:nvSpPr>
        <p:spPr>
          <a:xfrm flipH="1">
            <a:off x="2357438"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50" name="Elipsa 49"/>
          <p:cNvSpPr/>
          <p:nvPr/>
        </p:nvSpPr>
        <p:spPr>
          <a:xfrm flipH="1">
            <a:off x="2500313"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51" name="Elipsa 50"/>
          <p:cNvSpPr/>
          <p:nvPr/>
        </p:nvSpPr>
        <p:spPr>
          <a:xfrm flipH="1">
            <a:off x="2643188"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52" name="Elipsa 51"/>
          <p:cNvSpPr/>
          <p:nvPr/>
        </p:nvSpPr>
        <p:spPr>
          <a:xfrm flipH="1">
            <a:off x="1214438"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53" name="Elipsa 52"/>
          <p:cNvSpPr/>
          <p:nvPr/>
        </p:nvSpPr>
        <p:spPr>
          <a:xfrm flipH="1">
            <a:off x="1357313"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54" name="Elipsa 53"/>
          <p:cNvSpPr/>
          <p:nvPr/>
        </p:nvSpPr>
        <p:spPr>
          <a:xfrm flipH="1">
            <a:off x="1500188"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55" name="Elipsa 54"/>
          <p:cNvSpPr/>
          <p:nvPr/>
        </p:nvSpPr>
        <p:spPr>
          <a:xfrm flipH="1">
            <a:off x="1643063"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56" name="Elipsa 55"/>
          <p:cNvSpPr/>
          <p:nvPr/>
        </p:nvSpPr>
        <p:spPr>
          <a:xfrm flipH="1">
            <a:off x="1785938"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57" name="Elipsa 56"/>
          <p:cNvSpPr/>
          <p:nvPr/>
        </p:nvSpPr>
        <p:spPr>
          <a:xfrm flipH="1">
            <a:off x="1928813"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58" name="Elipsa 57"/>
          <p:cNvSpPr/>
          <p:nvPr/>
        </p:nvSpPr>
        <p:spPr>
          <a:xfrm flipH="1">
            <a:off x="2071688"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59" name="Elipsa 58"/>
          <p:cNvSpPr/>
          <p:nvPr/>
        </p:nvSpPr>
        <p:spPr>
          <a:xfrm flipH="1">
            <a:off x="2214563"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60" name="Elipsa 59"/>
          <p:cNvSpPr/>
          <p:nvPr/>
        </p:nvSpPr>
        <p:spPr>
          <a:xfrm flipH="1">
            <a:off x="2357438"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61" name="Elipsa 60"/>
          <p:cNvSpPr/>
          <p:nvPr/>
        </p:nvSpPr>
        <p:spPr>
          <a:xfrm flipH="1">
            <a:off x="2500313"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62" name="Elipsa 61"/>
          <p:cNvSpPr/>
          <p:nvPr/>
        </p:nvSpPr>
        <p:spPr>
          <a:xfrm flipH="1">
            <a:off x="2643188"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63" name="Elipsa 62"/>
          <p:cNvSpPr/>
          <p:nvPr/>
        </p:nvSpPr>
        <p:spPr>
          <a:xfrm flipH="1">
            <a:off x="2786063"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64" name="Elipsa 63"/>
          <p:cNvSpPr/>
          <p:nvPr/>
        </p:nvSpPr>
        <p:spPr>
          <a:xfrm flipH="1">
            <a:off x="2928938"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65" name="Elipsa 64"/>
          <p:cNvSpPr/>
          <p:nvPr/>
        </p:nvSpPr>
        <p:spPr>
          <a:xfrm flipH="1">
            <a:off x="3071813"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66" name="Elipsa 65"/>
          <p:cNvSpPr/>
          <p:nvPr/>
        </p:nvSpPr>
        <p:spPr>
          <a:xfrm flipH="1">
            <a:off x="3214688"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67" name="Elipsa 66"/>
          <p:cNvSpPr/>
          <p:nvPr/>
        </p:nvSpPr>
        <p:spPr>
          <a:xfrm flipH="1">
            <a:off x="3357563"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68" name="Elipsa 67"/>
          <p:cNvSpPr/>
          <p:nvPr/>
        </p:nvSpPr>
        <p:spPr>
          <a:xfrm flipH="1">
            <a:off x="3500438"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69" name="Elipsa 68"/>
          <p:cNvSpPr/>
          <p:nvPr/>
        </p:nvSpPr>
        <p:spPr>
          <a:xfrm flipH="1">
            <a:off x="3643313"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70" name="Elipsa 69"/>
          <p:cNvSpPr/>
          <p:nvPr/>
        </p:nvSpPr>
        <p:spPr>
          <a:xfrm flipH="1">
            <a:off x="3786188"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71" name="Elipsa 70"/>
          <p:cNvSpPr/>
          <p:nvPr/>
        </p:nvSpPr>
        <p:spPr>
          <a:xfrm flipH="1">
            <a:off x="3929063"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72" name="Elipsa 71"/>
          <p:cNvSpPr/>
          <p:nvPr/>
        </p:nvSpPr>
        <p:spPr>
          <a:xfrm flipH="1">
            <a:off x="4071938"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73" name="Elipsa 72"/>
          <p:cNvSpPr/>
          <p:nvPr/>
        </p:nvSpPr>
        <p:spPr>
          <a:xfrm flipH="1">
            <a:off x="4214813"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74" name="Elipsa 73"/>
          <p:cNvSpPr/>
          <p:nvPr/>
        </p:nvSpPr>
        <p:spPr>
          <a:xfrm flipH="1">
            <a:off x="2786063"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75" name="Elipsa 74"/>
          <p:cNvSpPr/>
          <p:nvPr/>
        </p:nvSpPr>
        <p:spPr>
          <a:xfrm flipH="1">
            <a:off x="2928938"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76" name="Elipsa 75"/>
          <p:cNvSpPr/>
          <p:nvPr/>
        </p:nvSpPr>
        <p:spPr>
          <a:xfrm flipH="1">
            <a:off x="3071813"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77" name="Elipsa 76"/>
          <p:cNvSpPr/>
          <p:nvPr/>
        </p:nvSpPr>
        <p:spPr>
          <a:xfrm flipH="1">
            <a:off x="3214688"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78" name="Elipsa 77"/>
          <p:cNvSpPr/>
          <p:nvPr/>
        </p:nvSpPr>
        <p:spPr>
          <a:xfrm flipH="1">
            <a:off x="3357563"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79" name="Elipsa 78"/>
          <p:cNvSpPr/>
          <p:nvPr/>
        </p:nvSpPr>
        <p:spPr>
          <a:xfrm flipH="1">
            <a:off x="3500438"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80" name="Elipsa 79"/>
          <p:cNvSpPr/>
          <p:nvPr/>
        </p:nvSpPr>
        <p:spPr>
          <a:xfrm flipH="1">
            <a:off x="3643313"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81" name="Elipsa 80"/>
          <p:cNvSpPr/>
          <p:nvPr/>
        </p:nvSpPr>
        <p:spPr>
          <a:xfrm flipH="1">
            <a:off x="3786188"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82" name="Elipsa 81"/>
          <p:cNvSpPr/>
          <p:nvPr/>
        </p:nvSpPr>
        <p:spPr>
          <a:xfrm flipH="1">
            <a:off x="3929063"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83" name="Elipsa 82"/>
          <p:cNvSpPr/>
          <p:nvPr/>
        </p:nvSpPr>
        <p:spPr>
          <a:xfrm flipH="1">
            <a:off x="4071938"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84" name="Elipsa 83"/>
          <p:cNvSpPr/>
          <p:nvPr/>
        </p:nvSpPr>
        <p:spPr>
          <a:xfrm flipH="1">
            <a:off x="4214813"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85" name="Elipsa 84"/>
          <p:cNvSpPr/>
          <p:nvPr/>
        </p:nvSpPr>
        <p:spPr>
          <a:xfrm flipH="1">
            <a:off x="2786063"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86" name="Elipsa 85"/>
          <p:cNvSpPr/>
          <p:nvPr/>
        </p:nvSpPr>
        <p:spPr>
          <a:xfrm flipH="1">
            <a:off x="2928938"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87" name="Elipsa 86"/>
          <p:cNvSpPr/>
          <p:nvPr/>
        </p:nvSpPr>
        <p:spPr>
          <a:xfrm flipH="1">
            <a:off x="3071813"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88" name="Elipsa 87"/>
          <p:cNvSpPr/>
          <p:nvPr/>
        </p:nvSpPr>
        <p:spPr>
          <a:xfrm flipH="1">
            <a:off x="3214688"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89" name="Elipsa 88"/>
          <p:cNvSpPr/>
          <p:nvPr/>
        </p:nvSpPr>
        <p:spPr>
          <a:xfrm flipH="1">
            <a:off x="3357563"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90" name="Elipsa 89"/>
          <p:cNvSpPr/>
          <p:nvPr/>
        </p:nvSpPr>
        <p:spPr>
          <a:xfrm flipH="1">
            <a:off x="3500438"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91" name="Elipsa 90"/>
          <p:cNvSpPr/>
          <p:nvPr/>
        </p:nvSpPr>
        <p:spPr>
          <a:xfrm flipH="1">
            <a:off x="3643313"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92" name="Elipsa 91"/>
          <p:cNvSpPr/>
          <p:nvPr/>
        </p:nvSpPr>
        <p:spPr>
          <a:xfrm flipH="1">
            <a:off x="3786188"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93" name="Elipsa 92"/>
          <p:cNvSpPr/>
          <p:nvPr/>
        </p:nvSpPr>
        <p:spPr>
          <a:xfrm flipH="1">
            <a:off x="3929063"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94" name="Elipsa 93"/>
          <p:cNvSpPr/>
          <p:nvPr/>
        </p:nvSpPr>
        <p:spPr>
          <a:xfrm flipH="1">
            <a:off x="4071938"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95" name="Elipsa 94"/>
          <p:cNvSpPr/>
          <p:nvPr/>
        </p:nvSpPr>
        <p:spPr>
          <a:xfrm flipH="1">
            <a:off x="4214813"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96" name="Elipsa 95"/>
          <p:cNvSpPr/>
          <p:nvPr/>
        </p:nvSpPr>
        <p:spPr>
          <a:xfrm flipH="1">
            <a:off x="2786063"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97" name="Elipsa 96"/>
          <p:cNvSpPr/>
          <p:nvPr/>
        </p:nvSpPr>
        <p:spPr>
          <a:xfrm flipH="1">
            <a:off x="2928938"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98" name="Elipsa 97"/>
          <p:cNvSpPr/>
          <p:nvPr/>
        </p:nvSpPr>
        <p:spPr>
          <a:xfrm flipH="1">
            <a:off x="3071813"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99" name="Elipsa 98"/>
          <p:cNvSpPr/>
          <p:nvPr/>
        </p:nvSpPr>
        <p:spPr>
          <a:xfrm flipH="1">
            <a:off x="3214688"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00" name="Elipsa 99"/>
          <p:cNvSpPr/>
          <p:nvPr/>
        </p:nvSpPr>
        <p:spPr>
          <a:xfrm flipH="1">
            <a:off x="3357563"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01" name="Elipsa 100"/>
          <p:cNvSpPr/>
          <p:nvPr/>
        </p:nvSpPr>
        <p:spPr>
          <a:xfrm flipH="1">
            <a:off x="3500438"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02" name="Elipsa 101"/>
          <p:cNvSpPr/>
          <p:nvPr/>
        </p:nvSpPr>
        <p:spPr>
          <a:xfrm flipH="1">
            <a:off x="3643313"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03" name="Elipsa 102"/>
          <p:cNvSpPr/>
          <p:nvPr/>
        </p:nvSpPr>
        <p:spPr>
          <a:xfrm flipH="1">
            <a:off x="3786188"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04" name="Elipsa 103"/>
          <p:cNvSpPr/>
          <p:nvPr/>
        </p:nvSpPr>
        <p:spPr>
          <a:xfrm flipH="1">
            <a:off x="3929063"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05" name="Elipsa 104"/>
          <p:cNvSpPr/>
          <p:nvPr/>
        </p:nvSpPr>
        <p:spPr>
          <a:xfrm flipH="1">
            <a:off x="4071938"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06" name="Elipsa 105"/>
          <p:cNvSpPr/>
          <p:nvPr/>
        </p:nvSpPr>
        <p:spPr>
          <a:xfrm flipH="1">
            <a:off x="4214813"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07" name="Elipsa 106"/>
          <p:cNvSpPr/>
          <p:nvPr/>
        </p:nvSpPr>
        <p:spPr>
          <a:xfrm flipH="1">
            <a:off x="2786063"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08" name="Elipsa 107"/>
          <p:cNvSpPr/>
          <p:nvPr/>
        </p:nvSpPr>
        <p:spPr>
          <a:xfrm flipH="1">
            <a:off x="2928938"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09" name="Elipsa 108"/>
          <p:cNvSpPr/>
          <p:nvPr/>
        </p:nvSpPr>
        <p:spPr>
          <a:xfrm flipH="1">
            <a:off x="3071813"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10" name="Elipsa 109"/>
          <p:cNvSpPr/>
          <p:nvPr/>
        </p:nvSpPr>
        <p:spPr>
          <a:xfrm flipH="1">
            <a:off x="3214688"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11" name="Elipsa 110"/>
          <p:cNvSpPr/>
          <p:nvPr/>
        </p:nvSpPr>
        <p:spPr>
          <a:xfrm flipH="1">
            <a:off x="3357563"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12" name="Elipsa 111"/>
          <p:cNvSpPr/>
          <p:nvPr/>
        </p:nvSpPr>
        <p:spPr>
          <a:xfrm flipH="1">
            <a:off x="3500438"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13" name="Elipsa 112"/>
          <p:cNvSpPr/>
          <p:nvPr/>
        </p:nvSpPr>
        <p:spPr>
          <a:xfrm flipH="1">
            <a:off x="3643313"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14" name="Elipsa 113"/>
          <p:cNvSpPr/>
          <p:nvPr/>
        </p:nvSpPr>
        <p:spPr>
          <a:xfrm flipH="1">
            <a:off x="3786188"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15" name="Elipsa 114"/>
          <p:cNvSpPr/>
          <p:nvPr/>
        </p:nvSpPr>
        <p:spPr>
          <a:xfrm flipH="1">
            <a:off x="3929063"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16" name="Elipsa 115"/>
          <p:cNvSpPr/>
          <p:nvPr/>
        </p:nvSpPr>
        <p:spPr>
          <a:xfrm flipH="1">
            <a:off x="4071938"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17" name="Elipsa 116"/>
          <p:cNvSpPr/>
          <p:nvPr/>
        </p:nvSpPr>
        <p:spPr>
          <a:xfrm flipH="1">
            <a:off x="4214813"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18" name="Obdélník 117"/>
          <p:cNvSpPr/>
          <p:nvPr/>
        </p:nvSpPr>
        <p:spPr>
          <a:xfrm>
            <a:off x="2971800" y="5184775"/>
            <a:ext cx="3733800" cy="10795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cxnSp>
        <p:nvCxnSpPr>
          <p:cNvPr id="121" name="Přímá spojovací čára 120"/>
          <p:cNvCxnSpPr/>
          <p:nvPr/>
        </p:nvCxnSpPr>
        <p:spPr>
          <a:xfrm rot="5400000">
            <a:off x="4286250" y="4992688"/>
            <a:ext cx="214313" cy="714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Přímá spojovací čára 122"/>
          <p:cNvCxnSpPr/>
          <p:nvPr/>
        </p:nvCxnSpPr>
        <p:spPr>
          <a:xfrm rot="16200000" flipV="1">
            <a:off x="4394200" y="4956175"/>
            <a:ext cx="214313" cy="144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Přímá spojovací čára 124"/>
          <p:cNvCxnSpPr/>
          <p:nvPr/>
        </p:nvCxnSpPr>
        <p:spPr>
          <a:xfrm rot="5400000">
            <a:off x="4321969" y="4814094"/>
            <a:ext cx="214312" cy="0"/>
          </a:xfrm>
          <a:prstGeom prst="line">
            <a:avLst/>
          </a:prstGeom>
        </p:spPr>
        <p:style>
          <a:lnRef idx="1">
            <a:schemeClr val="accent1"/>
          </a:lnRef>
          <a:fillRef idx="0">
            <a:schemeClr val="accent1"/>
          </a:fillRef>
          <a:effectRef idx="0">
            <a:schemeClr val="accent1"/>
          </a:effectRef>
          <a:fontRef idx="minor">
            <a:schemeClr val="tx1"/>
          </a:fontRef>
        </p:style>
      </p:cxnSp>
      <p:sp>
        <p:nvSpPr>
          <p:cNvPr id="126" name="Elipsa 125"/>
          <p:cNvSpPr/>
          <p:nvPr/>
        </p:nvSpPr>
        <p:spPr>
          <a:xfrm>
            <a:off x="4357688" y="4575175"/>
            <a:ext cx="142875" cy="144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cxnSp>
        <p:nvCxnSpPr>
          <p:cNvPr id="128" name="Zakřivená spojovací čára 127"/>
          <p:cNvCxnSpPr/>
          <p:nvPr/>
        </p:nvCxnSpPr>
        <p:spPr>
          <a:xfrm>
            <a:off x="4429125" y="4778375"/>
            <a:ext cx="144463" cy="71438"/>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30" name="Zakřivená spojovací čára 129"/>
          <p:cNvCxnSpPr/>
          <p:nvPr/>
        </p:nvCxnSpPr>
        <p:spPr>
          <a:xfrm flipV="1">
            <a:off x="4286250" y="4778375"/>
            <a:ext cx="142875" cy="71438"/>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7289" name="Text Box 122"/>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Velikost a početnost protist</a:t>
            </a:r>
            <a:endParaRPr lang="cs-CZ" altLang="en-US" sz="2800" b="0" i="0" noProof="1">
              <a:latin typeface="Verdana" panose="020B060403050404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468313" y="765175"/>
            <a:ext cx="8154987"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1800" b="0" i="0">
                <a:latin typeface="Arial" panose="020B0604020202020204" pitchFamily="34" charset="0"/>
              </a:rPr>
              <a:t>Ohromná dynamika:</a:t>
            </a:r>
          </a:p>
          <a:p>
            <a:pPr eaLnBrk="1" hangingPunct="1">
              <a:spcBef>
                <a:spcPct val="0"/>
              </a:spcBef>
            </a:pPr>
            <a:r>
              <a:rPr lang="cs-CZ" altLang="en-US" sz="1800" b="0" i="0">
                <a:latin typeface="Arial" panose="020B0604020202020204" pitchFamily="34" charset="0"/>
              </a:rPr>
              <a:t>Mořský fytoplankton – 10</a:t>
            </a:r>
            <a:r>
              <a:rPr lang="cs-CZ" altLang="en-US" sz="1800" b="0" i="0" baseline="30000">
                <a:latin typeface="Arial" panose="020B0604020202020204" pitchFamily="34" charset="0"/>
              </a:rPr>
              <a:t>25</a:t>
            </a:r>
            <a:r>
              <a:rPr lang="cs-CZ" altLang="en-US" sz="1800" b="0" i="0">
                <a:latin typeface="Arial" panose="020B0604020202020204" pitchFamily="34" charset="0"/>
              </a:rPr>
              <a:t> buněk</a:t>
            </a:r>
          </a:p>
          <a:p>
            <a:pPr eaLnBrk="1" hangingPunct="1">
              <a:spcBef>
                <a:spcPct val="0"/>
              </a:spcBef>
            </a:pPr>
            <a:r>
              <a:rPr lang="cs-CZ" altLang="en-US" sz="1800" b="0" i="0">
                <a:latin typeface="Arial" panose="020B0604020202020204" pitchFamily="34" charset="0"/>
              </a:rPr>
              <a:t>Každá buňka se dělí v průměru 1x za den, </a:t>
            </a:r>
            <a:br>
              <a:rPr lang="cs-CZ" altLang="en-US" sz="1800" b="0" i="0">
                <a:latin typeface="Arial" panose="020B0604020202020204" pitchFamily="34" charset="0"/>
              </a:rPr>
            </a:br>
            <a:r>
              <a:rPr lang="cs-CZ" altLang="en-US" sz="1800" b="0" i="0">
                <a:latin typeface="Arial" panose="020B0604020202020204" pitchFamily="34" charset="0"/>
              </a:rPr>
              <a:t>stejný počet buněk denně sežrán zooplanktonem</a:t>
            </a:r>
          </a:p>
          <a:p>
            <a:pPr eaLnBrk="1" hangingPunct="1">
              <a:spcBef>
                <a:spcPct val="0"/>
              </a:spcBef>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p:txBody>
      </p:sp>
      <p:pic>
        <p:nvPicPr>
          <p:cNvPr id="8195" name="Picture 2" descr="http://www.arcticsystem.no/posters/the-sun-algae-and-plankton_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011363"/>
            <a:ext cx="74168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5"/>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Velikost a početnost protist</a:t>
            </a:r>
            <a:endParaRPr lang="cs-CZ" altLang="en-US" sz="2800" b="0" i="0" noProof="1">
              <a:latin typeface="Verdana" panose="020B060403050404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Globální význam protist</a:t>
            </a:r>
            <a:endParaRPr lang="cs-CZ" altLang="en-US" sz="2800" b="0" i="0" noProof="1">
              <a:latin typeface="Verdana" panose="020B0604030504040204" pitchFamily="34" charset="0"/>
            </a:endParaRPr>
          </a:p>
        </p:txBody>
      </p:sp>
      <p:pic>
        <p:nvPicPr>
          <p:cNvPr id="9219" name="Picture 8" descr="Seawifs_global_bio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6475"/>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3"/>
          <p:cNvSpPr>
            <a:spLocks noChangeArrowheads="1"/>
          </p:cNvSpPr>
          <p:nvPr/>
        </p:nvSpPr>
        <p:spPr bwMode="auto">
          <a:xfrm>
            <a:off x="179388" y="620713"/>
            <a:ext cx="85693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i="0">
                <a:latin typeface="Verdana" panose="020B0604030504040204" pitchFamily="34" charset="0"/>
              </a:rPr>
              <a:t>Primární produkce, řasy se podílí na celé polovině produkce O</a:t>
            </a:r>
            <a:r>
              <a:rPr lang="cs-CZ" altLang="en-US" sz="2000" b="0" i="0" baseline="-25000">
                <a:latin typeface="Verdana" panose="020B0604030504040204" pitchFamily="34" charset="0"/>
              </a:rPr>
              <a:t>2</a:t>
            </a:r>
          </a:p>
          <a:p>
            <a:pPr lvl="1"/>
            <a:r>
              <a:rPr lang="cs-CZ" altLang="en-US" sz="1800" b="0" i="0">
                <a:solidFill>
                  <a:schemeClr val="bg1"/>
                </a:solidFill>
                <a:latin typeface="Verdana" panose="020B0604030504040204" pitchFamily="34" charset="0"/>
              </a:rPr>
              <a:t>Mořský fytoplankton - 40 % celkové pp, z toho rozsivky 20-25 %</a:t>
            </a:r>
          </a:p>
          <a:p>
            <a:endParaRPr lang="cs-CZ" altLang="en-US" sz="2000" b="0" i="0">
              <a:solidFill>
                <a:schemeClr val="bg1"/>
              </a:solidFill>
              <a:latin typeface="Verdana" panose="020B060403050404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Globální význam protist</a:t>
            </a:r>
            <a:endParaRPr lang="cs-CZ" altLang="en-US" sz="2800" b="0" i="0" noProof="1">
              <a:latin typeface="Verdana" panose="020B0604030504040204" pitchFamily="34" charset="0"/>
            </a:endParaRPr>
          </a:p>
        </p:txBody>
      </p:sp>
      <p:sp>
        <p:nvSpPr>
          <p:cNvPr id="10243" name="Rectangle 3"/>
          <p:cNvSpPr>
            <a:spLocks noChangeArrowheads="1"/>
          </p:cNvSpPr>
          <p:nvPr/>
        </p:nvSpPr>
        <p:spPr bwMode="auto">
          <a:xfrm>
            <a:off x="179388" y="620713"/>
            <a:ext cx="85693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i="0">
                <a:latin typeface="Verdana" panose="020B0604030504040204" pitchFamily="34" charset="0"/>
              </a:rPr>
              <a:t>Primární produkce, řasy se podílí na celé polovině produkce O</a:t>
            </a:r>
            <a:r>
              <a:rPr lang="cs-CZ" altLang="en-US" sz="2000" b="0" i="0" baseline="-25000">
                <a:latin typeface="Verdana" panose="020B0604030504040204" pitchFamily="34" charset="0"/>
              </a:rPr>
              <a:t>2</a:t>
            </a:r>
          </a:p>
          <a:p>
            <a:pPr lvl="1">
              <a:buFontTx/>
              <a:buNone/>
            </a:pPr>
            <a:endParaRPr lang="cs-CZ" altLang="en-US" sz="1800" b="0" i="0">
              <a:solidFill>
                <a:srgbClr val="000000"/>
              </a:solidFill>
              <a:latin typeface="Verdana" panose="020B0604030504040204" pitchFamily="34" charset="0"/>
            </a:endParaRPr>
          </a:p>
          <a:p>
            <a:endParaRPr lang="cs-CZ" altLang="en-US" sz="2000" b="0" i="0">
              <a:solidFill>
                <a:schemeClr val="bg1"/>
              </a:solidFill>
              <a:latin typeface="Verdana" panose="020B0604030504040204" pitchFamily="34" charset="0"/>
            </a:endParaRPr>
          </a:p>
        </p:txBody>
      </p:sp>
      <p:pic>
        <p:nvPicPr>
          <p:cNvPr id="1024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125538"/>
            <a:ext cx="567531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85F92A3-87A6-40D4-92CE-F9BCFED7CAEF}"/>
              </a:ext>
            </a:extLst>
          </p:cNvPr>
          <p:cNvSpPr txBox="1"/>
          <p:nvPr/>
        </p:nvSpPr>
        <p:spPr>
          <a:xfrm>
            <a:off x="997889" y="6021288"/>
            <a:ext cx="7534551" cy="400110"/>
          </a:xfrm>
          <a:prstGeom prst="rect">
            <a:avLst/>
          </a:prstGeom>
          <a:noFill/>
        </p:spPr>
        <p:txBody>
          <a:bodyPr wrap="square" rtlCol="0">
            <a:spAutoFit/>
          </a:bodyPr>
          <a:lstStyle/>
          <a:p>
            <a:pPr algn="ctr"/>
            <a:r>
              <a:rPr lang="cs-CZ" dirty="0" err="1">
                <a:solidFill>
                  <a:schemeClr val="accent4">
                    <a:lumMod val="75000"/>
                    <a:lumOff val="25000"/>
                  </a:schemeClr>
                </a:solidFill>
              </a:rPr>
              <a:t>join</a:t>
            </a:r>
            <a:r>
              <a:rPr lang="cs-CZ" dirty="0">
                <a:solidFill>
                  <a:schemeClr val="accent4">
                    <a:lumMod val="75000"/>
                    <a:lumOff val="25000"/>
                  </a:schemeClr>
                </a:solidFill>
              </a:rPr>
              <a:t> my quiz.com</a:t>
            </a:r>
          </a:p>
        </p:txBody>
      </p:sp>
      <p:pic>
        <p:nvPicPr>
          <p:cNvPr id="1026" name="Picture 2" descr="Quizizz! | Student apps, Learning apps, Free quizzes">
            <a:extLst>
              <a:ext uri="{FF2B5EF4-FFF2-40B4-BE49-F238E27FC236}">
                <a16:creationId xmlns:a16="http://schemas.microsoft.com/office/drawing/2014/main" id="{D0BB33F8-BD6C-4A1F-BBB6-5B92524A3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70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Globální význam protist</a:t>
            </a:r>
            <a:endParaRPr lang="cs-CZ" altLang="en-US" sz="2800" b="0" i="0" noProof="1">
              <a:latin typeface="Verdana" panose="020B0604030504040204" pitchFamily="34" charset="0"/>
            </a:endParaRPr>
          </a:p>
        </p:txBody>
      </p:sp>
      <p:sp>
        <p:nvSpPr>
          <p:cNvPr id="11267" name="Rectangle 4"/>
          <p:cNvSpPr>
            <a:spLocks noChangeArrowheads="1"/>
          </p:cNvSpPr>
          <p:nvPr/>
        </p:nvSpPr>
        <p:spPr bwMode="auto">
          <a:xfrm>
            <a:off x="-90264" y="619126"/>
            <a:ext cx="932452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dirty="0" err="1">
                <a:latin typeface="Verdana" panose="020B0604030504040204" pitchFamily="34" charset="0"/>
              </a:rPr>
              <a:t>Gephyrocapsa</a:t>
            </a:r>
            <a:r>
              <a:rPr lang="cs-CZ" altLang="en-US" sz="2000" b="0" dirty="0">
                <a:latin typeface="Verdana" panose="020B0604030504040204" pitchFamily="34" charset="0"/>
              </a:rPr>
              <a:t> </a:t>
            </a:r>
            <a:r>
              <a:rPr lang="cs-CZ" altLang="en-US" sz="2000" b="0" dirty="0" err="1">
                <a:latin typeface="Verdana" panose="020B0604030504040204" pitchFamily="34" charset="0"/>
              </a:rPr>
              <a:t>huxleyi</a:t>
            </a:r>
            <a:r>
              <a:rPr lang="cs-CZ" altLang="en-US" sz="2000" b="0" i="0" dirty="0">
                <a:latin typeface="Verdana" panose="020B0604030504040204" pitchFamily="34" charset="0"/>
              </a:rPr>
              <a:t> – nejhojnější eukaryot na planetě, </a:t>
            </a:r>
            <a:r>
              <a:rPr lang="cs-CZ" altLang="en-US" sz="2000" b="0" i="0" dirty="0" err="1">
                <a:latin typeface="Verdana" panose="020B0604030504040204" pitchFamily="34" charset="0"/>
              </a:rPr>
              <a:t>white</a:t>
            </a:r>
            <a:r>
              <a:rPr lang="cs-CZ" altLang="en-US" sz="2000" b="0" i="0" dirty="0">
                <a:latin typeface="Verdana" panose="020B0604030504040204" pitchFamily="34" charset="0"/>
              </a:rPr>
              <a:t> </a:t>
            </a:r>
            <a:r>
              <a:rPr lang="cs-CZ" altLang="en-US" sz="2000" b="0" i="0" dirty="0" err="1">
                <a:latin typeface="Verdana" panose="020B0604030504040204" pitchFamily="34" charset="0"/>
              </a:rPr>
              <a:t>tides</a:t>
            </a:r>
            <a:endParaRPr lang="cs-CZ" altLang="en-US" sz="2000" b="0" i="0" dirty="0">
              <a:latin typeface="Verdana" panose="020B0604030504040204" pitchFamily="34" charset="0"/>
            </a:endParaRPr>
          </a:p>
          <a:p>
            <a:endParaRPr lang="cs-CZ" altLang="en-US" sz="2000" b="0" i="0" dirty="0">
              <a:latin typeface="Verdana" panose="020B0604030504040204" pitchFamily="34" charset="0"/>
            </a:endParaRPr>
          </a:p>
        </p:txBody>
      </p:sp>
      <p:pic>
        <p:nvPicPr>
          <p:cNvPr id="11268" name="Picture 6" descr="cwall99_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5700"/>
            <a:ext cx="6804025"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4579938"/>
            <a:ext cx="2339975"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9" descr="218-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1963" y="1163638"/>
            <a:ext cx="2332037"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Globální význam protist</a:t>
            </a:r>
            <a:endParaRPr lang="cs-CZ" altLang="en-US" sz="2800" b="0" i="0" noProof="1">
              <a:latin typeface="Verdana" panose="020B0604030504040204" pitchFamily="34" charset="0"/>
            </a:endParaRPr>
          </a:p>
        </p:txBody>
      </p:sp>
      <p:sp>
        <p:nvSpPr>
          <p:cNvPr id="12291" name="Rectangle 3"/>
          <p:cNvSpPr>
            <a:spLocks noChangeArrowheads="1"/>
          </p:cNvSpPr>
          <p:nvPr/>
        </p:nvSpPr>
        <p:spPr bwMode="auto">
          <a:xfrm>
            <a:off x="179388" y="620713"/>
            <a:ext cx="4608512"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dirty="0" err="1">
                <a:latin typeface="Verdana" panose="020B0604030504040204" pitchFamily="34" charset="0"/>
              </a:rPr>
              <a:t>Gephyrocapsa</a:t>
            </a:r>
            <a:r>
              <a:rPr lang="cs-CZ" altLang="en-US" sz="2000" b="0" dirty="0">
                <a:latin typeface="Verdana" panose="020B0604030504040204" pitchFamily="34" charset="0"/>
              </a:rPr>
              <a:t> </a:t>
            </a:r>
            <a:r>
              <a:rPr lang="cs-CZ" altLang="en-US" sz="2000" b="0" dirty="0" err="1">
                <a:latin typeface="Verdana" panose="020B0604030504040204" pitchFamily="34" charset="0"/>
              </a:rPr>
              <a:t>huxleyi</a:t>
            </a:r>
            <a:r>
              <a:rPr lang="cs-CZ" altLang="en-US" sz="2000" b="0" i="0" dirty="0">
                <a:latin typeface="Verdana" panose="020B0604030504040204" pitchFamily="34" charset="0"/>
              </a:rPr>
              <a:t> – </a:t>
            </a:r>
            <a:r>
              <a:rPr lang="cs-CZ" altLang="en-US" sz="2000" b="0" i="0" dirty="0" err="1">
                <a:latin typeface="Verdana" panose="020B0604030504040204" pitchFamily="34" charset="0"/>
              </a:rPr>
              <a:t>kokolity</a:t>
            </a:r>
            <a:endParaRPr lang="cs-CZ" altLang="en-US" sz="2000" b="0" i="0" dirty="0">
              <a:latin typeface="Verdana" panose="020B0604030504040204" pitchFamily="34" charset="0"/>
            </a:endParaRPr>
          </a:p>
          <a:p>
            <a:r>
              <a:rPr lang="cs-CZ" altLang="en-US" sz="2000" b="0" i="0" dirty="0">
                <a:latin typeface="Verdana" panose="020B0604030504040204" pitchFamily="34" charset="0"/>
              </a:rPr>
              <a:t>Výrazné ovlivnění</a:t>
            </a:r>
            <a:br>
              <a:rPr lang="cs-CZ" altLang="en-US" sz="2000" b="0" i="0" dirty="0">
                <a:latin typeface="Verdana" panose="020B0604030504040204" pitchFamily="34" charset="0"/>
              </a:rPr>
            </a:br>
            <a:r>
              <a:rPr lang="cs-CZ" altLang="en-US" sz="2000" b="0" i="0" dirty="0">
                <a:latin typeface="Verdana" panose="020B0604030504040204" pitchFamily="34" charset="0"/>
              </a:rPr>
              <a:t>globálního klimatu</a:t>
            </a:r>
            <a:br>
              <a:rPr lang="cs-CZ" altLang="en-US" sz="2000" b="0" i="0" dirty="0">
                <a:latin typeface="Verdana" panose="020B0604030504040204" pitchFamily="34" charset="0"/>
              </a:rPr>
            </a:br>
            <a:r>
              <a:rPr lang="cs-CZ" altLang="en-US" sz="2000" b="0" i="0" dirty="0">
                <a:latin typeface="Verdana" panose="020B0604030504040204" pitchFamily="34" charset="0"/>
              </a:rPr>
              <a:t>na Zemi</a:t>
            </a:r>
          </a:p>
          <a:p>
            <a:r>
              <a:rPr lang="cs-CZ" altLang="en-US" sz="2000" b="0" i="0" dirty="0">
                <a:latin typeface="Verdana" panose="020B0604030504040204" pitchFamily="34" charset="0"/>
              </a:rPr>
              <a:t>Vápence (křída) </a:t>
            </a:r>
            <a:br>
              <a:rPr lang="cs-CZ" altLang="en-US" sz="2000" b="0" i="0" dirty="0">
                <a:latin typeface="Verdana" panose="020B0604030504040204" pitchFamily="34" charset="0"/>
              </a:rPr>
            </a:br>
            <a:r>
              <a:rPr lang="cs-CZ" altLang="en-US" sz="2000" b="0" i="0" dirty="0">
                <a:latin typeface="Verdana" panose="020B0604030504040204" pitchFamily="34" charset="0"/>
              </a:rPr>
              <a:t>(Dover </a:t>
            </a:r>
            <a:r>
              <a:rPr lang="cs-CZ" altLang="en-US" sz="2000" b="0" i="0" dirty="0" err="1">
                <a:latin typeface="Verdana" panose="020B0604030504040204" pitchFamily="34" charset="0"/>
              </a:rPr>
              <a:t>cliffs</a:t>
            </a:r>
            <a:r>
              <a:rPr lang="cs-CZ" altLang="en-US" sz="2000" b="0" i="0" dirty="0">
                <a:latin typeface="Verdana" panose="020B0604030504040204" pitchFamily="34" charset="0"/>
              </a:rPr>
              <a:t>)</a:t>
            </a:r>
          </a:p>
        </p:txBody>
      </p:sp>
      <p:sp>
        <p:nvSpPr>
          <p:cNvPr id="12292" name="Rectangle 4"/>
          <p:cNvSpPr>
            <a:spLocks noChangeArrowheads="1"/>
          </p:cNvSpPr>
          <p:nvPr/>
        </p:nvSpPr>
        <p:spPr bwMode="auto">
          <a:xfrm>
            <a:off x="4500563" y="692150"/>
            <a:ext cx="48752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b="0" i="0" noProof="1">
                <a:latin typeface="Tahoma" panose="020B0604030504040204" pitchFamily="34" charset="0"/>
              </a:rPr>
              <a:t>Ca</a:t>
            </a:r>
            <a:r>
              <a:rPr lang="en-US" altLang="en-US" sz="2000" b="0" i="0" baseline="30000" noProof="1">
                <a:latin typeface="Tahoma" panose="020B0604030504040204" pitchFamily="34" charset="0"/>
              </a:rPr>
              <a:t>2+</a:t>
            </a:r>
            <a:r>
              <a:rPr lang="en-US" altLang="en-US" sz="2000" b="0" i="0" noProof="1">
                <a:latin typeface="Tahoma" panose="020B0604030504040204" pitchFamily="34" charset="0"/>
              </a:rPr>
              <a:t> + 2HCO</a:t>
            </a:r>
            <a:r>
              <a:rPr lang="en-US" altLang="en-US" sz="2000" b="0" i="0" baseline="-25000" noProof="1">
                <a:latin typeface="Tahoma" panose="020B0604030504040204" pitchFamily="34" charset="0"/>
              </a:rPr>
              <a:t>3</a:t>
            </a:r>
            <a:r>
              <a:rPr lang="en-US" altLang="en-US" sz="2000" b="0" i="0" noProof="1">
                <a:latin typeface="Tahoma" panose="020B0604030504040204" pitchFamily="34" charset="0"/>
              </a:rPr>
              <a:t> ---&gt; CaCO</a:t>
            </a:r>
            <a:r>
              <a:rPr lang="en-US" altLang="en-US" sz="2000" b="0" i="0" baseline="-25000" noProof="1">
                <a:latin typeface="Tahoma" panose="020B0604030504040204" pitchFamily="34" charset="0"/>
              </a:rPr>
              <a:t>3</a:t>
            </a:r>
            <a:r>
              <a:rPr lang="en-US" altLang="en-US" sz="2000" b="0" i="0" noProof="1">
                <a:latin typeface="Tahoma" panose="020B0604030504040204" pitchFamily="34" charset="0"/>
              </a:rPr>
              <a:t> + H</a:t>
            </a:r>
            <a:r>
              <a:rPr lang="en-US" altLang="en-US" sz="2000" b="0" i="0" baseline="-25000" noProof="1">
                <a:latin typeface="Tahoma" panose="020B0604030504040204" pitchFamily="34" charset="0"/>
              </a:rPr>
              <a:t>2</a:t>
            </a:r>
            <a:r>
              <a:rPr lang="en-US" altLang="en-US" sz="2000" b="0" i="0" noProof="1">
                <a:latin typeface="Tahoma" panose="020B0604030504040204" pitchFamily="34" charset="0"/>
              </a:rPr>
              <a:t>O + CO</a:t>
            </a:r>
            <a:r>
              <a:rPr lang="en-US" altLang="en-US" sz="2000" b="0" i="0" baseline="-25000" noProof="1">
                <a:latin typeface="Tahoma" panose="020B0604030504040204" pitchFamily="34" charset="0"/>
              </a:rPr>
              <a:t>2</a:t>
            </a:r>
            <a:r>
              <a:rPr lang="en-US" altLang="en-US" sz="2000" b="0" i="0" noProof="1">
                <a:latin typeface="Tahoma" panose="020B0604030504040204" pitchFamily="34" charset="0"/>
              </a:rPr>
              <a:t> </a:t>
            </a:r>
          </a:p>
          <a:p>
            <a:pPr>
              <a:spcBef>
                <a:spcPct val="0"/>
              </a:spcBef>
              <a:buFontTx/>
              <a:buNone/>
            </a:pPr>
            <a:endParaRPr lang="en-US" altLang="en-US" sz="1200" b="0" i="0" noProof="1"/>
          </a:p>
        </p:txBody>
      </p:sp>
      <p:pic>
        <p:nvPicPr>
          <p:cNvPr id="122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1444625"/>
            <a:ext cx="6084887"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7" descr="p47253-Dover_England-Dovers_White_Cliff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79775"/>
            <a:ext cx="3060700"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en-US" sz="2800" i="0">
                <a:latin typeface="Verdana" panose="020B0604030504040204" pitchFamily="34" charset="0"/>
              </a:rPr>
              <a:t>Specifické vlastnosti protist</a:t>
            </a:r>
            <a:r>
              <a:rPr lang="cs-CZ" altLang="en-US" sz="2400" i="0">
                <a:latin typeface="Arial" panose="020B0604020202020204" pitchFamily="34" charset="0"/>
              </a:rPr>
              <a:t> </a:t>
            </a:r>
          </a:p>
        </p:txBody>
      </p:sp>
      <p:pic>
        <p:nvPicPr>
          <p:cNvPr id="389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908050"/>
            <a:ext cx="25098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5"/>
          <p:cNvSpPr txBox="1">
            <a:spLocks noChangeArrowheads="1"/>
          </p:cNvSpPr>
          <p:nvPr/>
        </p:nvSpPr>
        <p:spPr bwMode="auto">
          <a:xfrm>
            <a:off x="6538913" y="3500438"/>
            <a:ext cx="2276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en-US" sz="1800" b="0" i="0">
                <a:latin typeface="Arial" panose="020B0604020202020204" pitchFamily="34" charset="0"/>
              </a:rPr>
              <a:t>v této kádince je cca</a:t>
            </a:r>
          </a:p>
          <a:p>
            <a:pPr algn="ctr" eaLnBrk="1" hangingPunct="1">
              <a:spcBef>
                <a:spcPct val="0"/>
              </a:spcBef>
              <a:buFontTx/>
              <a:buNone/>
            </a:pPr>
            <a:r>
              <a:rPr lang="cs-CZ" altLang="en-US" sz="1800" i="0">
                <a:latin typeface="Arial" panose="020B0604020202020204" pitchFamily="34" charset="0"/>
              </a:rPr>
              <a:t>225 000 000 buněk</a:t>
            </a:r>
          </a:p>
        </p:txBody>
      </p:sp>
      <p:sp>
        <p:nvSpPr>
          <p:cNvPr id="38917" name="Text Box 4"/>
          <p:cNvSpPr txBox="1">
            <a:spLocks noChangeArrowheads="1"/>
          </p:cNvSpPr>
          <p:nvPr/>
        </p:nvSpPr>
        <p:spPr bwMode="auto">
          <a:xfrm>
            <a:off x="179388" y="966788"/>
            <a:ext cx="896461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 Enormní velikost populací</a:t>
            </a:r>
          </a:p>
          <a:p>
            <a:pPr eaLnBrk="1" hangingPunct="1">
              <a:spcBef>
                <a:spcPct val="0"/>
              </a:spcBef>
            </a:pPr>
            <a:r>
              <a:rPr lang="cs-CZ" altLang="en-US" sz="2000" b="0" i="0">
                <a:latin typeface="Verdana" panose="020B0604030504040204" pitchFamily="34" charset="0"/>
              </a:rPr>
              <a:t> Krátká generační doba</a:t>
            </a:r>
          </a:p>
          <a:p>
            <a:pPr eaLnBrk="1" hangingPunct="1">
              <a:spcBef>
                <a:spcPct val="0"/>
              </a:spcBef>
            </a:pPr>
            <a:r>
              <a:rPr lang="cs-CZ" altLang="en-US" sz="2000" b="0" i="0">
                <a:latin typeface="Verdana" panose="020B0604030504040204" pitchFamily="34" charset="0"/>
              </a:rPr>
              <a:t> Velká rychlost reprodukce (dělení buněk)</a:t>
            </a:r>
          </a:p>
          <a:p>
            <a:pPr eaLnBrk="1" hangingPunct="1">
              <a:spcBef>
                <a:spcPct val="0"/>
              </a:spcBef>
            </a:pPr>
            <a:r>
              <a:rPr lang="cs-CZ" altLang="en-US" sz="2000" b="0" i="0">
                <a:latin typeface="Verdana" panose="020B0604030504040204" pitchFamily="34" charset="0"/>
              </a:rPr>
              <a:t> Nelimitované šíření a gene flow</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sp>
        <p:nvSpPr>
          <p:cNvPr id="10" name="Šipka dolů 9"/>
          <p:cNvSpPr/>
          <p:nvPr/>
        </p:nvSpPr>
        <p:spPr>
          <a:xfrm>
            <a:off x="2016125" y="2706688"/>
            <a:ext cx="1079500" cy="1082675"/>
          </a:xfrm>
          <a:prstGeom prst="downArrow">
            <a:avLst/>
          </a:prstGeom>
          <a:solidFill>
            <a:srgbClr val="33CC33"/>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1" name="Text Box 4"/>
          <p:cNvSpPr txBox="1">
            <a:spLocks noChangeArrowheads="1"/>
          </p:cNvSpPr>
          <p:nvPr/>
        </p:nvSpPr>
        <p:spPr bwMode="auto">
          <a:xfrm>
            <a:off x="179388" y="3898900"/>
            <a:ext cx="896461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000" b="1" i="1">
                <a:solidFill>
                  <a:schemeClr val="tx1"/>
                </a:solidFill>
                <a:latin typeface="Tahoma" pitchFamily="34" charset="0"/>
              </a:defRPr>
            </a:lvl1pPr>
            <a:lvl2pPr marL="742950" indent="-285750">
              <a:defRPr sz="2000" b="1" i="1">
                <a:solidFill>
                  <a:schemeClr val="tx1"/>
                </a:solidFill>
                <a:latin typeface="Tahoma" pitchFamily="34" charset="0"/>
              </a:defRPr>
            </a:lvl2pPr>
            <a:lvl3pPr marL="1143000" indent="-228600">
              <a:defRPr sz="2000" b="1" i="1">
                <a:solidFill>
                  <a:schemeClr val="tx1"/>
                </a:solidFill>
                <a:latin typeface="Tahoma" pitchFamily="34" charset="0"/>
              </a:defRPr>
            </a:lvl3pPr>
            <a:lvl4pPr marL="1600200" indent="-228600">
              <a:defRPr sz="2000" b="1" i="1">
                <a:solidFill>
                  <a:schemeClr val="tx1"/>
                </a:solidFill>
                <a:latin typeface="Tahoma" pitchFamily="34" charset="0"/>
              </a:defRPr>
            </a:lvl4pPr>
            <a:lvl5pPr marL="2057400" indent="-228600">
              <a:defRPr sz="2000" b="1" i="1">
                <a:solidFill>
                  <a:schemeClr val="tx1"/>
                </a:solidFill>
                <a:latin typeface="Tahoma" pitchFamily="34" charset="0"/>
              </a:defRPr>
            </a:lvl5pPr>
            <a:lvl6pPr marL="2514600" indent="-228600" eaLnBrk="0" fontAlgn="base" hangingPunct="0">
              <a:spcBef>
                <a:spcPct val="0"/>
              </a:spcBef>
              <a:spcAft>
                <a:spcPct val="0"/>
              </a:spcAft>
              <a:defRPr sz="2000" b="1" i="1">
                <a:solidFill>
                  <a:schemeClr val="tx1"/>
                </a:solidFill>
                <a:latin typeface="Tahoma" pitchFamily="34" charset="0"/>
              </a:defRPr>
            </a:lvl6pPr>
            <a:lvl7pPr marL="2971800" indent="-228600" eaLnBrk="0" fontAlgn="base" hangingPunct="0">
              <a:spcBef>
                <a:spcPct val="0"/>
              </a:spcBef>
              <a:spcAft>
                <a:spcPct val="0"/>
              </a:spcAft>
              <a:defRPr sz="2000" b="1" i="1">
                <a:solidFill>
                  <a:schemeClr val="tx1"/>
                </a:solidFill>
                <a:latin typeface="Tahoma" pitchFamily="34" charset="0"/>
              </a:defRPr>
            </a:lvl7pPr>
            <a:lvl8pPr marL="3429000" indent="-228600" eaLnBrk="0" fontAlgn="base" hangingPunct="0">
              <a:spcBef>
                <a:spcPct val="0"/>
              </a:spcBef>
              <a:spcAft>
                <a:spcPct val="0"/>
              </a:spcAft>
              <a:defRPr sz="2000" b="1" i="1">
                <a:solidFill>
                  <a:schemeClr val="tx1"/>
                </a:solidFill>
                <a:latin typeface="Tahoma" pitchFamily="34" charset="0"/>
              </a:defRPr>
            </a:lvl8pPr>
            <a:lvl9pPr marL="3886200" indent="-228600" eaLnBrk="0" fontAlgn="base" hangingPunct="0">
              <a:spcBef>
                <a:spcPct val="0"/>
              </a:spcBef>
              <a:spcAft>
                <a:spcPct val="0"/>
              </a:spcAft>
              <a:defRPr sz="2000" b="1" i="1">
                <a:solidFill>
                  <a:schemeClr val="tx1"/>
                </a:solidFill>
                <a:latin typeface="Tahoma" pitchFamily="34" charset="0"/>
              </a:defRPr>
            </a:lvl9pPr>
          </a:lstStyle>
          <a:p>
            <a:pPr marL="0" indent="0" eaLnBrk="1" hangingPunct="1">
              <a:defRPr/>
            </a:pPr>
            <a:r>
              <a:rPr lang="cs-CZ" b="0" i="0" dirty="0">
                <a:latin typeface="Verdana" pitchFamily="34" charset="0"/>
                <a:cs typeface="+mn-cs"/>
              </a:rPr>
              <a:t>Na rozdíl od makroorganismů:</a:t>
            </a:r>
          </a:p>
          <a:p>
            <a:pPr eaLnBrk="1" hangingPunct="1">
              <a:buFontTx/>
              <a:buChar char="•"/>
              <a:defRPr/>
            </a:pPr>
            <a:endParaRPr lang="cs-CZ" b="0" i="0" dirty="0">
              <a:latin typeface="Verdana" pitchFamily="34" charset="0"/>
              <a:cs typeface="+mn-cs"/>
            </a:endParaRPr>
          </a:p>
          <a:p>
            <a:pPr eaLnBrk="1" hangingPunct="1">
              <a:buFontTx/>
              <a:buChar char="•"/>
              <a:defRPr/>
            </a:pPr>
            <a:r>
              <a:rPr lang="cs-CZ" b="0" i="0" dirty="0">
                <a:latin typeface="Verdana" pitchFamily="34" charset="0"/>
                <a:cs typeface="+mn-cs"/>
              </a:rPr>
              <a:t> </a:t>
            </a:r>
            <a:r>
              <a:rPr lang="cs-CZ" i="0" dirty="0">
                <a:latin typeface="Verdana" pitchFamily="34" charset="0"/>
                <a:cs typeface="+mn-cs"/>
              </a:rPr>
              <a:t>Biogeografie</a:t>
            </a:r>
            <a:r>
              <a:rPr lang="cs-CZ" b="0" i="0" dirty="0">
                <a:latin typeface="Verdana" pitchFamily="34" charset="0"/>
                <a:cs typeface="+mn-cs"/>
              </a:rPr>
              <a:t>: </a:t>
            </a:r>
            <a:r>
              <a:rPr lang="cs-CZ" b="0" i="0" dirty="0" err="1">
                <a:latin typeface="Verdana" pitchFamily="34" charset="0"/>
                <a:cs typeface="+mn-cs"/>
              </a:rPr>
              <a:t>Ubikvitní</a:t>
            </a:r>
            <a:r>
              <a:rPr lang="cs-CZ" b="0" i="0" dirty="0">
                <a:latin typeface="Verdana" pitchFamily="34" charset="0"/>
                <a:cs typeface="+mn-cs"/>
              </a:rPr>
              <a:t> rozšíření (všechno je všude...) ???</a:t>
            </a:r>
          </a:p>
          <a:p>
            <a:pPr eaLnBrk="1" hangingPunct="1">
              <a:buFontTx/>
              <a:buChar char="•"/>
              <a:defRPr/>
            </a:pPr>
            <a:r>
              <a:rPr lang="cs-CZ" i="0" dirty="0">
                <a:latin typeface="Verdana" pitchFamily="34" charset="0"/>
                <a:cs typeface="+mn-cs"/>
              </a:rPr>
              <a:t> </a:t>
            </a:r>
            <a:r>
              <a:rPr lang="cs-CZ" i="0" dirty="0" err="1">
                <a:latin typeface="Verdana" pitchFamily="34" charset="0"/>
                <a:cs typeface="+mn-cs"/>
              </a:rPr>
              <a:t>Speciace</a:t>
            </a:r>
            <a:r>
              <a:rPr lang="cs-CZ" b="0" i="0" dirty="0">
                <a:latin typeface="Verdana" pitchFamily="34" charset="0"/>
                <a:cs typeface="+mn-cs"/>
              </a:rPr>
              <a:t>: Nízká rychlost </a:t>
            </a:r>
            <a:r>
              <a:rPr lang="cs-CZ" b="0" i="0" dirty="0" err="1">
                <a:latin typeface="Verdana" pitchFamily="34" charset="0"/>
                <a:cs typeface="+mn-cs"/>
              </a:rPr>
              <a:t>speciace</a:t>
            </a:r>
            <a:r>
              <a:rPr lang="cs-CZ" b="0" i="0" dirty="0">
                <a:latin typeface="Verdana" pitchFamily="34" charset="0"/>
                <a:cs typeface="+mn-cs"/>
              </a:rPr>
              <a:t> ???</a:t>
            </a:r>
          </a:p>
          <a:p>
            <a:pPr eaLnBrk="1" hangingPunct="1">
              <a:buFontTx/>
              <a:buChar char="•"/>
              <a:defRPr/>
            </a:pPr>
            <a:endParaRPr lang="cs-CZ" b="0" i="0" dirty="0">
              <a:latin typeface="Verdana" pitchFamily="34" charset="0"/>
              <a:cs typeface="+mn-cs"/>
            </a:endParaRPr>
          </a:p>
          <a:p>
            <a:pPr eaLnBrk="1" hangingPunct="1">
              <a:buFontTx/>
              <a:buChar char="•"/>
              <a:defRPr/>
            </a:pPr>
            <a:endParaRPr lang="cs-CZ" b="0" i="0" dirty="0">
              <a:latin typeface="Verdana" pitchFamily="34" charset="0"/>
              <a:cs typeface="+mn-cs"/>
            </a:endParaRPr>
          </a:p>
          <a:p>
            <a:pPr eaLnBrk="1" hangingPunct="1">
              <a:buFontTx/>
              <a:buChar char="•"/>
              <a:defRPr/>
            </a:pPr>
            <a:endParaRPr lang="cs-CZ" b="0" i="0" dirty="0">
              <a:latin typeface="Verdana" pitchFamily="34" charset="0"/>
              <a:cs typeface="+mn-cs"/>
            </a:endParaRPr>
          </a:p>
        </p:txBody>
      </p:sp>
    </p:spTree>
    <p:extLst>
      <p:ext uri="{BB962C8B-B14F-4D97-AF65-F5344CB8AC3E}">
        <p14:creationId xmlns:p14="http://schemas.microsoft.com/office/powerpoint/2010/main" val="3913468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6" descr="218-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52925"/>
            <a:ext cx="91440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2"/>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Globální význam protist</a:t>
            </a:r>
            <a:endParaRPr lang="cs-CZ" altLang="en-US" sz="2800" b="0" i="0" noProof="1">
              <a:latin typeface="Verdana" panose="020B0604030504040204" pitchFamily="34" charset="0"/>
            </a:endParaRPr>
          </a:p>
        </p:txBody>
      </p:sp>
      <p:sp>
        <p:nvSpPr>
          <p:cNvPr id="13316" name="Rectangle 3"/>
          <p:cNvSpPr>
            <a:spLocks noChangeArrowheads="1"/>
          </p:cNvSpPr>
          <p:nvPr/>
        </p:nvSpPr>
        <p:spPr bwMode="auto">
          <a:xfrm>
            <a:off x="179388" y="620713"/>
            <a:ext cx="896461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dirty="0" err="1">
                <a:latin typeface="Verdana" panose="020B0604030504040204" pitchFamily="34" charset="0"/>
              </a:rPr>
              <a:t>Gephyrocapsa</a:t>
            </a:r>
            <a:r>
              <a:rPr lang="cs-CZ" altLang="en-US" sz="2000" b="0" dirty="0">
                <a:latin typeface="Verdana" panose="020B0604030504040204" pitchFamily="34" charset="0"/>
              </a:rPr>
              <a:t> </a:t>
            </a:r>
            <a:r>
              <a:rPr lang="cs-CZ" altLang="en-US" sz="2000" b="0" dirty="0" err="1">
                <a:latin typeface="Verdana" panose="020B0604030504040204" pitchFamily="34" charset="0"/>
              </a:rPr>
              <a:t>huxleyi</a:t>
            </a:r>
            <a:endParaRPr lang="cs-CZ" altLang="en-US" sz="2000" b="0" i="0" dirty="0">
              <a:latin typeface="Verdana" panose="020B0604030504040204" pitchFamily="34" charset="0"/>
            </a:endParaRPr>
          </a:p>
          <a:p>
            <a:pPr lvl="1"/>
            <a:r>
              <a:rPr lang="cs-CZ" altLang="en-US" sz="1800" b="0" i="0" dirty="0">
                <a:latin typeface="Verdana" panose="020B0604030504040204" pitchFamily="34" charset="0"/>
              </a:rPr>
              <a:t>acidifikace moří: oxid uhličitý snižuje pH mořské vody, čímž se mění rovnovážný stav jeho tří rozpustných forem uhličitanů ve prospěch CO</a:t>
            </a:r>
            <a:r>
              <a:rPr lang="cs-CZ" altLang="en-US" sz="1800" b="0" i="0" baseline="-25000" dirty="0">
                <a:latin typeface="Verdana" panose="020B0604030504040204" pitchFamily="34" charset="0"/>
              </a:rPr>
              <a:t>2</a:t>
            </a:r>
            <a:r>
              <a:rPr lang="cs-CZ" altLang="en-US" sz="1800" b="0" i="0" dirty="0">
                <a:latin typeface="Verdana" panose="020B0604030504040204" pitchFamily="34" charset="0"/>
              </a:rPr>
              <a:t> (nevyužitelný pro </a:t>
            </a:r>
            <a:r>
              <a:rPr lang="cs-CZ" altLang="en-US" sz="1800" b="0" i="0" dirty="0" err="1">
                <a:latin typeface="Verdana" panose="020B0604030504040204" pitchFamily="34" charset="0"/>
              </a:rPr>
              <a:t>haptophyta</a:t>
            </a:r>
            <a:r>
              <a:rPr lang="cs-CZ" altLang="en-US" sz="1800" b="0" i="0" dirty="0">
                <a:latin typeface="Verdana" panose="020B0604030504040204" pitchFamily="34" charset="0"/>
              </a:rPr>
              <a:t>)</a:t>
            </a:r>
          </a:p>
        </p:txBody>
      </p:sp>
      <p:pic>
        <p:nvPicPr>
          <p:cNvPr id="13317" name="Picture 13" descr="_45552631_ocean_acidification02_466in_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9138"/>
            <a:ext cx="474980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8" descr="File:Carbonate system of seawater.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566863"/>
            <a:ext cx="4640262"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Globální význam protist</a:t>
            </a:r>
            <a:endParaRPr lang="cs-CZ" altLang="en-US" sz="2800" b="0" i="0" noProof="1">
              <a:latin typeface="Verdana" panose="020B0604030504040204" pitchFamily="34" charset="0"/>
            </a:endParaRPr>
          </a:p>
        </p:txBody>
      </p:sp>
      <p:sp>
        <p:nvSpPr>
          <p:cNvPr id="14339" name="Rectangle 4"/>
          <p:cNvSpPr>
            <a:spLocks noChangeArrowheads="1"/>
          </p:cNvSpPr>
          <p:nvPr/>
        </p:nvSpPr>
        <p:spPr bwMode="auto">
          <a:xfrm>
            <a:off x="179388" y="620713"/>
            <a:ext cx="896461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dirty="0" err="1">
                <a:latin typeface="Verdana" panose="020B0604030504040204" pitchFamily="34" charset="0"/>
              </a:rPr>
              <a:t>Gephyrocapsa</a:t>
            </a:r>
            <a:r>
              <a:rPr lang="cs-CZ" altLang="en-US" sz="2000" b="0" dirty="0">
                <a:latin typeface="Verdana" panose="020B0604030504040204" pitchFamily="34" charset="0"/>
              </a:rPr>
              <a:t> </a:t>
            </a:r>
            <a:r>
              <a:rPr lang="cs-CZ" altLang="en-US" sz="2000" b="0" dirty="0" err="1">
                <a:latin typeface="Verdana" panose="020B0604030504040204" pitchFamily="34" charset="0"/>
              </a:rPr>
              <a:t>huxleyi</a:t>
            </a:r>
            <a:endParaRPr lang="cs-CZ" altLang="en-US" sz="2000" b="0" i="0" dirty="0">
              <a:latin typeface="Verdana" panose="020B0604030504040204" pitchFamily="34" charset="0"/>
            </a:endParaRPr>
          </a:p>
          <a:p>
            <a:pPr lvl="1"/>
            <a:r>
              <a:rPr lang="cs-CZ" altLang="en-US" sz="1800" b="0" i="0" dirty="0" err="1">
                <a:latin typeface="Verdana" panose="020B0604030504040204" pitchFamily="34" charset="0"/>
              </a:rPr>
              <a:t>dimethylsulfid</a:t>
            </a:r>
            <a:r>
              <a:rPr lang="cs-CZ" altLang="en-US" sz="1800" b="0" i="0" dirty="0">
                <a:latin typeface="Verdana" panose="020B0604030504040204" pitchFamily="34" charset="0"/>
              </a:rPr>
              <a:t>: kondenzační jádra v mracích, ochlazování planety </a:t>
            </a:r>
          </a:p>
        </p:txBody>
      </p:sp>
      <p:pic>
        <p:nvPicPr>
          <p:cNvPr id="1434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2413"/>
            <a:ext cx="7164388" cy="533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AutoShape 9" descr="dimethyl_molecul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000">
              <a:latin typeface="Tahoma" panose="020B0604030504040204" pitchFamily="34" charset="0"/>
            </a:endParaRPr>
          </a:p>
        </p:txBody>
      </p:sp>
      <p:pic>
        <p:nvPicPr>
          <p:cNvPr id="14342" name="Picture 11" descr="dimethyl_molecu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1484313"/>
            <a:ext cx="1979612"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3" descr="clou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3141663"/>
            <a:ext cx="1979612"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4" descr="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4827588"/>
            <a:ext cx="3492500"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7" descr="o_elyvi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1341438"/>
            <a:ext cx="403225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ChangeArrowheads="1"/>
          </p:cNvSpPr>
          <p:nvPr/>
        </p:nvSpPr>
        <p:spPr bwMode="auto">
          <a:xfrm>
            <a:off x="179388" y="620713"/>
            <a:ext cx="896461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i="0">
                <a:latin typeface="Verdana" panose="020B0604030504040204" pitchFamily="34" charset="0"/>
              </a:rPr>
              <a:t>Symbiotické interakce</a:t>
            </a:r>
          </a:p>
          <a:p>
            <a:pPr lvl="1"/>
            <a:r>
              <a:rPr lang="cs-CZ" altLang="en-US" sz="1800" b="0" i="0">
                <a:latin typeface="Verdana" panose="020B0604030504040204" pitchFamily="34" charset="0"/>
              </a:rPr>
              <a:t>změny životního stylu, zvýšení fitness, speciační události </a:t>
            </a:r>
          </a:p>
        </p:txBody>
      </p:sp>
      <p:sp>
        <p:nvSpPr>
          <p:cNvPr id="15364" name="AutoShape 3" descr="dimethyl_molecul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000">
              <a:latin typeface="Tahoma" panose="020B0604030504040204" pitchFamily="34" charset="0"/>
            </a:endParaRPr>
          </a:p>
        </p:txBody>
      </p:sp>
      <p:sp>
        <p:nvSpPr>
          <p:cNvPr id="15365" name="Text Box 7"/>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Globální význam protist</a:t>
            </a:r>
            <a:endParaRPr lang="cs-CZ" altLang="en-US" sz="2800" b="0" i="0" noProof="1">
              <a:latin typeface="Verdana" panose="020B0604030504040204" pitchFamily="34" charset="0"/>
            </a:endParaRPr>
          </a:p>
        </p:txBody>
      </p:sp>
      <p:pic>
        <p:nvPicPr>
          <p:cNvPr id="15366" name="Picture 9" descr="sample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3879850"/>
            <a:ext cx="3419475"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1" descr="Lichen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1138" y="3884613"/>
            <a:ext cx="3852862"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3" descr="foraminefe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41438"/>
            <a:ext cx="298767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5" descr="kor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60800"/>
            <a:ext cx="22479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9" descr="51NcdkxmY7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5000" y="1341438"/>
            <a:ext cx="21590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0413" y="2060575"/>
            <a:ext cx="4573587"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ChangeArrowheads="1"/>
          </p:cNvSpPr>
          <p:nvPr/>
        </p:nvSpPr>
        <p:spPr bwMode="auto">
          <a:xfrm>
            <a:off x="0" y="620713"/>
            <a:ext cx="9144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i="0">
                <a:latin typeface="Verdana" panose="020B0604030504040204" pitchFamily="34" charset="0"/>
              </a:rPr>
              <a:t>Protista jako geologická síla</a:t>
            </a:r>
          </a:p>
          <a:p>
            <a:pPr lvl="1"/>
            <a:r>
              <a:rPr lang="cs-CZ" altLang="en-US" sz="1800" b="0" i="0">
                <a:latin typeface="Verdana" panose="020B0604030504040204" pitchFamily="34" charset="0"/>
              </a:rPr>
              <a:t>Křída (vápenec) – z mořských mikroorganismů (foraminifera, kokolity)</a:t>
            </a:r>
          </a:p>
          <a:p>
            <a:pPr lvl="1"/>
            <a:r>
              <a:rPr lang="cs-CZ" altLang="en-US" sz="1800" b="0" i="0">
                <a:latin typeface="Verdana" panose="020B0604030504040204" pitchFamily="34" charset="0"/>
              </a:rPr>
              <a:t>Silicity – nahromadění schránek protist (rozsivky, mřížovci): křemenec, diatomit, buližník </a:t>
            </a:r>
          </a:p>
        </p:txBody>
      </p:sp>
      <p:sp>
        <p:nvSpPr>
          <p:cNvPr id="16388" name="AutoShape 4" descr="dimethyl_molecul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000">
              <a:latin typeface="Tahoma" panose="020B0604030504040204" pitchFamily="34" charset="0"/>
            </a:endParaRPr>
          </a:p>
        </p:txBody>
      </p:sp>
      <p:sp>
        <p:nvSpPr>
          <p:cNvPr id="16389" name="Text Box 5"/>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Globální význam protist</a:t>
            </a:r>
            <a:endParaRPr lang="cs-CZ" altLang="en-US" sz="2800" b="0" i="0" noProof="1">
              <a:latin typeface="Verdana" panose="020B0604030504040204" pitchFamily="34" charset="0"/>
            </a:endParaRPr>
          </a:p>
        </p:txBody>
      </p:sp>
      <p:pic>
        <p:nvPicPr>
          <p:cNvPr id="16390" name="Picture 12" descr="050-56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0575"/>
            <a:ext cx="47625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5" descr="90736_vikZah_ruja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6763"/>
            <a:ext cx="4745038"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0" y="620713"/>
            <a:ext cx="9144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i="0" dirty="0">
                <a:latin typeface="Verdana" panose="020B0604030504040204" pitchFamily="34" charset="0"/>
              </a:rPr>
              <a:t>Protista jako původce globálních změn</a:t>
            </a:r>
          </a:p>
          <a:p>
            <a:pPr lvl="1"/>
            <a:r>
              <a:rPr lang="cs-CZ" altLang="en-US" sz="1800" b="0" i="0" dirty="0" err="1">
                <a:latin typeface="Verdana" panose="020B0604030504040204" pitchFamily="34" charset="0"/>
              </a:rPr>
              <a:t>Foraminifera</a:t>
            </a:r>
            <a:r>
              <a:rPr lang="cs-CZ" altLang="en-US" sz="1800" b="0" i="0" dirty="0">
                <a:latin typeface="Verdana" panose="020B0604030504040204" pitchFamily="34" charset="0"/>
              </a:rPr>
              <a:t> – destrukce stromatolitů v prekambriu</a:t>
            </a:r>
          </a:p>
        </p:txBody>
      </p:sp>
      <p:sp>
        <p:nvSpPr>
          <p:cNvPr id="16389" name="Text Box 5"/>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Globální význam protist</a:t>
            </a:r>
            <a:endParaRPr lang="cs-CZ" altLang="en-US" sz="2800" b="0" i="0" noProof="1">
              <a:latin typeface="Verdana" panose="020B0604030504040204" pitchFamily="34" charset="0"/>
            </a:endParaRPr>
          </a:p>
        </p:txBody>
      </p:sp>
      <p:pic>
        <p:nvPicPr>
          <p:cNvPr id="45058" name="Picture 2" descr="http://ichef.bbci.co.uk/wwfeatures/wm/live/1280_720/images/live/p0/2w/1g/p02w1g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3852"/>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a:off x="6228184" y="3658164"/>
            <a:ext cx="2747100" cy="2713680"/>
          </a:xfrm>
          <a:prstGeom prst="rect">
            <a:avLst/>
          </a:prstGeom>
        </p:spPr>
      </p:pic>
    </p:spTree>
    <p:extLst>
      <p:ext uri="{BB962C8B-B14F-4D97-AF65-F5344CB8AC3E}">
        <p14:creationId xmlns:p14="http://schemas.microsoft.com/office/powerpoint/2010/main" val="3525451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179388" y="620713"/>
            <a:ext cx="896461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i="0" dirty="0" err="1">
                <a:latin typeface="Verdana" panose="020B0604030504040204" pitchFamily="34" charset="0"/>
              </a:rPr>
              <a:t>Produce</a:t>
            </a:r>
            <a:r>
              <a:rPr lang="cs-CZ" altLang="en-US" sz="2000" b="0" i="0" dirty="0">
                <a:latin typeface="Verdana" panose="020B0604030504040204" pitchFamily="34" charset="0"/>
              </a:rPr>
              <a:t> toxinů (obrněnky – </a:t>
            </a:r>
            <a:r>
              <a:rPr lang="cs-CZ" altLang="en-US" sz="2000" b="0" i="0" dirty="0" err="1">
                <a:latin typeface="Verdana" panose="020B0604030504040204" pitchFamily="34" charset="0"/>
              </a:rPr>
              <a:t>red</a:t>
            </a:r>
            <a:r>
              <a:rPr lang="cs-CZ" altLang="en-US" sz="2000" b="0" i="0" dirty="0">
                <a:latin typeface="Verdana" panose="020B0604030504040204" pitchFamily="34" charset="0"/>
              </a:rPr>
              <a:t> </a:t>
            </a:r>
            <a:r>
              <a:rPr lang="cs-CZ" altLang="en-US" sz="2000" b="0" i="0" dirty="0" err="1">
                <a:latin typeface="Verdana" panose="020B0604030504040204" pitchFamily="34" charset="0"/>
              </a:rPr>
              <a:t>tides</a:t>
            </a:r>
            <a:r>
              <a:rPr lang="cs-CZ" altLang="en-US" sz="2000" b="0" i="0" dirty="0">
                <a:latin typeface="Verdana" panose="020B0604030504040204" pitchFamily="34" charset="0"/>
              </a:rPr>
              <a:t>)</a:t>
            </a:r>
          </a:p>
          <a:p>
            <a:r>
              <a:rPr lang="cs-CZ" altLang="en-US" sz="2000" b="0" i="0" dirty="0">
                <a:latin typeface="Verdana" panose="020B0604030504040204" pitchFamily="34" charset="0"/>
              </a:rPr>
              <a:t>CFP (</a:t>
            </a:r>
            <a:r>
              <a:rPr lang="cs-CZ" altLang="en-US" sz="2000" b="0" i="0" dirty="0" err="1">
                <a:latin typeface="Verdana" panose="020B0604030504040204" pitchFamily="34" charset="0"/>
              </a:rPr>
              <a:t>ciguatera</a:t>
            </a:r>
            <a:r>
              <a:rPr lang="cs-CZ" altLang="en-US" sz="2000" b="0" i="0" dirty="0">
                <a:latin typeface="Verdana" panose="020B0604030504040204" pitchFamily="34" charset="0"/>
              </a:rPr>
              <a:t> </a:t>
            </a:r>
            <a:r>
              <a:rPr lang="cs-CZ" altLang="en-US" sz="2000" b="0" i="0" dirty="0" err="1">
                <a:latin typeface="Verdana" panose="020B0604030504040204" pitchFamily="34" charset="0"/>
              </a:rPr>
              <a:t>fish</a:t>
            </a:r>
            <a:r>
              <a:rPr lang="cs-CZ" altLang="en-US" sz="2000" b="0" i="0" dirty="0">
                <a:latin typeface="Verdana" panose="020B0604030504040204" pitchFamily="34" charset="0"/>
              </a:rPr>
              <a:t> </a:t>
            </a:r>
            <a:r>
              <a:rPr lang="cs-CZ" altLang="en-US" sz="2000" b="0" i="0" dirty="0" err="1">
                <a:latin typeface="Verdana" panose="020B0604030504040204" pitchFamily="34" charset="0"/>
              </a:rPr>
              <a:t>poisoning</a:t>
            </a:r>
            <a:r>
              <a:rPr lang="cs-CZ" altLang="en-US" sz="2000" b="0" i="0" dirty="0">
                <a:latin typeface="Verdana" panose="020B0604030504040204" pitchFamily="34" charset="0"/>
              </a:rPr>
              <a:t>)</a:t>
            </a:r>
          </a:p>
          <a:p>
            <a:pPr lvl="1"/>
            <a:r>
              <a:rPr lang="cs-CZ" altLang="en-US" sz="1800" b="0" i="0" dirty="0">
                <a:latin typeface="Verdana" panose="020B0604030504040204" pitchFamily="34" charset="0"/>
              </a:rPr>
              <a:t>Nejrozšířenější onemocnění způsobené </a:t>
            </a:r>
            <a:br>
              <a:rPr lang="cs-CZ" altLang="en-US" sz="1800" b="0" i="0" dirty="0">
                <a:latin typeface="Verdana" panose="020B0604030504040204" pitchFamily="34" charset="0"/>
              </a:rPr>
            </a:br>
            <a:r>
              <a:rPr lang="cs-CZ" altLang="en-US" sz="1800" b="0" i="0" dirty="0">
                <a:latin typeface="Verdana" panose="020B0604030504040204" pitchFamily="34" charset="0"/>
              </a:rPr>
              <a:t>mořskými toxiny (50000 onemocnění ročně)</a:t>
            </a:r>
          </a:p>
          <a:p>
            <a:pPr lvl="1"/>
            <a:r>
              <a:rPr lang="cs-CZ" altLang="en-US" sz="1800" b="0" i="0" dirty="0">
                <a:latin typeface="Verdana" panose="020B0604030504040204" pitchFamily="34" charset="0"/>
              </a:rPr>
              <a:t>Kumulace v mořských tropických rybách</a:t>
            </a:r>
          </a:p>
          <a:p>
            <a:pPr lvl="1"/>
            <a:r>
              <a:rPr lang="cs-CZ" altLang="en-US" sz="1800" b="0" i="0" u="sng" dirty="0">
                <a:latin typeface="Verdana" panose="020B0604030504040204" pitchFamily="34" charset="0"/>
              </a:rPr>
              <a:t>Gastrointestinální potíže</a:t>
            </a:r>
            <a:r>
              <a:rPr lang="cs-CZ" altLang="en-US" sz="1800" b="0" i="0" dirty="0">
                <a:latin typeface="Verdana" panose="020B0604030504040204" pitchFamily="34" charset="0"/>
              </a:rPr>
              <a:t>: průjem, zvracení</a:t>
            </a:r>
          </a:p>
          <a:p>
            <a:pPr lvl="1"/>
            <a:r>
              <a:rPr lang="cs-CZ" altLang="en-US" sz="1800" b="0" i="0" u="sng" dirty="0">
                <a:latin typeface="Verdana" panose="020B0604030504040204" pitchFamily="34" charset="0"/>
              </a:rPr>
              <a:t>Neurologické projevy</a:t>
            </a:r>
            <a:r>
              <a:rPr lang="cs-CZ" altLang="en-US" sz="1800" b="0" i="0" dirty="0">
                <a:latin typeface="Verdana" panose="020B0604030504040204" pitchFamily="34" charset="0"/>
              </a:rPr>
              <a:t>: teplotní změny</a:t>
            </a:r>
          </a:p>
          <a:p>
            <a:pPr lvl="1"/>
            <a:r>
              <a:rPr lang="cs-CZ" altLang="en-US" sz="1800" b="0" i="0" u="sng" dirty="0">
                <a:latin typeface="Verdana" panose="020B0604030504040204" pitchFamily="34" charset="0"/>
              </a:rPr>
              <a:t>Kardiologické potíže</a:t>
            </a:r>
            <a:r>
              <a:rPr lang="cs-CZ" altLang="en-US" sz="1800" b="0" i="0" dirty="0">
                <a:latin typeface="Verdana" panose="020B0604030504040204" pitchFamily="34" charset="0"/>
              </a:rPr>
              <a:t>: arytmie, zástava srdce</a:t>
            </a:r>
          </a:p>
          <a:p>
            <a:pPr lvl="1"/>
            <a:r>
              <a:rPr lang="cs-CZ" altLang="en-US" sz="1800" b="0" i="0" dirty="0">
                <a:latin typeface="Verdana" panose="020B0604030504040204" pitchFamily="34" charset="0"/>
              </a:rPr>
              <a:t>Mortalita: 0,1 – 12 %</a:t>
            </a:r>
          </a:p>
          <a:p>
            <a:pPr lvl="1"/>
            <a:endParaRPr lang="cs-CZ" altLang="en-US" sz="1800" b="0" i="0" dirty="0">
              <a:latin typeface="Verdana" panose="020B0604030504040204" pitchFamily="34" charset="0"/>
            </a:endParaRPr>
          </a:p>
        </p:txBody>
      </p:sp>
      <p:sp>
        <p:nvSpPr>
          <p:cNvPr id="17411" name="AutoShape 5" descr="dimethyl_molecul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000">
              <a:latin typeface="Tahoma" panose="020B0604030504040204" pitchFamily="34" charset="0"/>
            </a:endParaRPr>
          </a:p>
        </p:txBody>
      </p:sp>
      <p:pic>
        <p:nvPicPr>
          <p:cNvPr id="17412" name="Picture 5" descr="http://banquet.typepad.com/.a/6a00d83451c2b369e20120a58b3919970b-800w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6188"/>
            <a:ext cx="478790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288" y="620713"/>
            <a:ext cx="290671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311525"/>
            <a:ext cx="435610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13"/>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179388" y="620713"/>
            <a:ext cx="896461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i="0" dirty="0" err="1">
                <a:latin typeface="Verdana" panose="020B0604030504040204" pitchFamily="34" charset="0"/>
              </a:rPr>
              <a:t>Produce</a:t>
            </a:r>
            <a:r>
              <a:rPr lang="cs-CZ" altLang="en-US" sz="2000" b="0" i="0" dirty="0">
                <a:latin typeface="Verdana" panose="020B0604030504040204" pitchFamily="34" charset="0"/>
              </a:rPr>
              <a:t> toxinů (obrněnky – </a:t>
            </a:r>
            <a:r>
              <a:rPr lang="cs-CZ" altLang="en-US" sz="2000" b="0" i="0" dirty="0" err="1">
                <a:latin typeface="Verdana" panose="020B0604030504040204" pitchFamily="34" charset="0"/>
              </a:rPr>
              <a:t>red</a:t>
            </a:r>
            <a:r>
              <a:rPr lang="cs-CZ" altLang="en-US" sz="2000" b="0" i="0" dirty="0">
                <a:latin typeface="Verdana" panose="020B0604030504040204" pitchFamily="34" charset="0"/>
              </a:rPr>
              <a:t> </a:t>
            </a:r>
            <a:r>
              <a:rPr lang="cs-CZ" altLang="en-US" sz="2000" b="0" i="0" dirty="0" err="1">
                <a:latin typeface="Verdana" panose="020B0604030504040204" pitchFamily="34" charset="0"/>
              </a:rPr>
              <a:t>tides</a:t>
            </a:r>
            <a:r>
              <a:rPr lang="cs-CZ" altLang="en-US" sz="2000" b="0" i="0" dirty="0">
                <a:latin typeface="Verdana" panose="020B0604030504040204" pitchFamily="34" charset="0"/>
              </a:rPr>
              <a:t>)</a:t>
            </a:r>
          </a:p>
          <a:p>
            <a:r>
              <a:rPr lang="cs-CZ" altLang="en-US" sz="2000" b="0" i="0" dirty="0">
                <a:latin typeface="Verdana" panose="020B0604030504040204" pitchFamily="34" charset="0"/>
              </a:rPr>
              <a:t>PSP (</a:t>
            </a:r>
            <a:r>
              <a:rPr lang="cs-CZ" altLang="en-US" sz="2000" b="0" i="0" dirty="0" err="1">
                <a:latin typeface="Verdana" panose="020B0604030504040204" pitchFamily="34" charset="0"/>
              </a:rPr>
              <a:t>paralytic</a:t>
            </a:r>
            <a:r>
              <a:rPr lang="cs-CZ" altLang="en-US" sz="2000" b="0" i="0" dirty="0">
                <a:latin typeface="Verdana" panose="020B0604030504040204" pitchFamily="34" charset="0"/>
              </a:rPr>
              <a:t> </a:t>
            </a:r>
            <a:r>
              <a:rPr lang="cs-CZ" altLang="en-US" sz="2000" b="0" i="0" dirty="0" err="1">
                <a:latin typeface="Verdana" panose="020B0604030504040204" pitchFamily="34" charset="0"/>
              </a:rPr>
              <a:t>shellfish</a:t>
            </a:r>
            <a:r>
              <a:rPr lang="cs-CZ" altLang="en-US" sz="2000" b="0" i="0" dirty="0">
                <a:latin typeface="Verdana" panose="020B0604030504040204" pitchFamily="34" charset="0"/>
              </a:rPr>
              <a:t> </a:t>
            </a:r>
            <a:r>
              <a:rPr lang="cs-CZ" altLang="en-US" sz="2000" b="0" i="0" dirty="0" err="1">
                <a:latin typeface="Verdana" panose="020B0604030504040204" pitchFamily="34" charset="0"/>
              </a:rPr>
              <a:t>poisoning</a:t>
            </a:r>
            <a:r>
              <a:rPr lang="cs-CZ" altLang="en-US" sz="2000" b="0" i="0" dirty="0">
                <a:latin typeface="Verdana" panose="020B0604030504040204" pitchFamily="34" charset="0"/>
              </a:rPr>
              <a:t>)</a:t>
            </a:r>
          </a:p>
          <a:p>
            <a:pPr lvl="1"/>
            <a:r>
              <a:rPr lang="cs-CZ" altLang="en-US" sz="1800" b="0" i="0" dirty="0" err="1">
                <a:latin typeface="Verdana" panose="020B0604030504040204" pitchFamily="34" charset="0"/>
              </a:rPr>
              <a:t>Saxitoxin</a:t>
            </a:r>
            <a:endParaRPr lang="cs-CZ" altLang="en-US" sz="1800" b="0" i="0" dirty="0">
              <a:latin typeface="Verdana" panose="020B0604030504040204" pitchFamily="34" charset="0"/>
            </a:endParaRPr>
          </a:p>
          <a:p>
            <a:pPr lvl="1"/>
            <a:r>
              <a:rPr lang="cs-CZ" altLang="en-US" sz="1800" b="0" i="0" u="sng" dirty="0">
                <a:latin typeface="Verdana" panose="020B0604030504040204" pitchFamily="34" charset="0"/>
              </a:rPr>
              <a:t>Gastrointestinální potíže</a:t>
            </a:r>
            <a:r>
              <a:rPr lang="cs-CZ" altLang="en-US" sz="1800" b="0" i="0" dirty="0">
                <a:latin typeface="Verdana" panose="020B0604030504040204" pitchFamily="34" charset="0"/>
              </a:rPr>
              <a:t>: průjem, zvracení</a:t>
            </a:r>
          </a:p>
          <a:p>
            <a:pPr lvl="1"/>
            <a:r>
              <a:rPr lang="cs-CZ" altLang="en-US" sz="1800" b="0" i="0" u="sng" dirty="0">
                <a:latin typeface="Verdana" panose="020B0604030504040204" pitchFamily="34" charset="0"/>
              </a:rPr>
              <a:t>Svalová paralýza</a:t>
            </a:r>
          </a:p>
          <a:p>
            <a:pPr lvl="1"/>
            <a:r>
              <a:rPr lang="cs-CZ" altLang="en-US" sz="1800" b="0" i="0" dirty="0">
                <a:latin typeface="Verdana" panose="020B0604030504040204" pitchFamily="34" charset="0"/>
              </a:rPr>
              <a:t>Mortalita: 8,5 – 9,5 </a:t>
            </a:r>
            <a:r>
              <a:rPr lang="en-US" altLang="en-US" sz="1800" b="0" i="0" dirty="0">
                <a:latin typeface="Verdana" panose="020B0604030504040204" pitchFamily="34" charset="0"/>
              </a:rPr>
              <a:t>%</a:t>
            </a:r>
            <a:endParaRPr lang="cs-CZ" altLang="en-US" sz="1800" b="0" i="0" dirty="0">
              <a:latin typeface="Verdana" panose="020B0604030504040204" pitchFamily="34" charset="0"/>
            </a:endParaRPr>
          </a:p>
        </p:txBody>
      </p:sp>
      <p:sp>
        <p:nvSpPr>
          <p:cNvPr id="18435" name="AutoShape 5" descr="dimethyl_molecul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000">
              <a:latin typeface="Tahoma" panose="020B0604030504040204" pitchFamily="34" charset="0"/>
            </a:endParaRPr>
          </a:p>
        </p:txBody>
      </p:sp>
      <p:sp>
        <p:nvSpPr>
          <p:cNvPr id="18436" name="Text Box 13"/>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pic>
        <p:nvPicPr>
          <p:cNvPr id="18437" name="Picture 2" descr="http://www.whoi.edu/cms/images/PSP_725_475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3141663"/>
            <a:ext cx="6905626"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dan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413" y="188913"/>
            <a:ext cx="2922587"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4" descr="http://food-processing-equipment.ready-online.com/images/spring_roll_wrap_skin-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4625" y="5214938"/>
            <a:ext cx="2619375"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6" descr="http://www.foodpoisonjournal.com/uploads/image/mussels_6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0500" y="3284538"/>
            <a:ext cx="26035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3"/>
          <p:cNvSpPr txBox="1">
            <a:spLocks noChangeArrowheads="1"/>
          </p:cNvSpPr>
          <p:nvPr/>
        </p:nvSpPr>
        <p:spPr bwMode="auto">
          <a:xfrm>
            <a:off x="179388" y="772419"/>
            <a:ext cx="8964613" cy="244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cs-CZ" altLang="en-US" sz="2000" b="0" i="0" kern="0" dirty="0">
                <a:latin typeface="Verdana" panose="020B0604030504040204" pitchFamily="34" charset="0"/>
              </a:rPr>
              <a:t>produkce nebezpečných toxinů (</a:t>
            </a:r>
            <a:r>
              <a:rPr lang="cs-CZ" altLang="en-US" sz="2000" b="0" i="0" kern="0" dirty="0" err="1">
                <a:latin typeface="Verdana" panose="020B0604030504040204" pitchFamily="34" charset="0"/>
              </a:rPr>
              <a:t>shellfish</a:t>
            </a:r>
            <a:r>
              <a:rPr lang="cs-CZ" altLang="en-US" sz="2000" b="0" i="0" kern="0" dirty="0">
                <a:latin typeface="Verdana" panose="020B0604030504040204" pitchFamily="34" charset="0"/>
              </a:rPr>
              <a:t> </a:t>
            </a:r>
            <a:r>
              <a:rPr lang="cs-CZ" altLang="en-US" sz="2000" b="0" i="0" kern="0" dirty="0" err="1">
                <a:latin typeface="Verdana" panose="020B0604030504040204" pitchFamily="34" charset="0"/>
              </a:rPr>
              <a:t>poisoning</a:t>
            </a:r>
            <a:r>
              <a:rPr lang="cs-CZ" altLang="en-US" sz="2000" b="0" i="0" kern="0" dirty="0">
                <a:latin typeface="Verdana" panose="020B0604030504040204" pitchFamily="34" charset="0"/>
              </a:rPr>
              <a:t>)</a:t>
            </a:r>
          </a:p>
          <a:p>
            <a:pPr lvl="1"/>
            <a:r>
              <a:rPr lang="cs-CZ" altLang="en-US" sz="2000" b="0" i="0" kern="0" dirty="0">
                <a:latin typeface="Verdana" panose="020B0604030504040204" pitchFamily="34" charset="0"/>
              </a:rPr>
              <a:t>Guatemala 1978: zemřelo 50 </a:t>
            </a:r>
            <a:r>
              <a:rPr lang="en-US" altLang="en-US" sz="2000" b="0" i="0" kern="0" dirty="0">
                <a:latin typeface="Verdana" panose="020B0604030504040204" pitchFamily="34" charset="0"/>
              </a:rPr>
              <a:t>%</a:t>
            </a:r>
            <a:r>
              <a:rPr lang="cs-CZ" altLang="en-US" sz="2000" b="0" i="0" kern="0" dirty="0">
                <a:latin typeface="Verdana" panose="020B0604030504040204" pitchFamily="34" charset="0"/>
              </a:rPr>
              <a:t> všech nakažených dětí</a:t>
            </a:r>
            <a:br>
              <a:rPr lang="cs-CZ" altLang="en-US" sz="2000" b="0" i="0" kern="0" dirty="0">
                <a:latin typeface="Verdana" panose="020B0604030504040204" pitchFamily="34" charset="0"/>
              </a:rPr>
            </a:br>
            <a:r>
              <a:rPr lang="cs-CZ" altLang="en-US" sz="2000" b="0" i="0" kern="0" dirty="0">
                <a:latin typeface="Verdana" panose="020B0604030504040204" pitchFamily="34" charset="0"/>
              </a:rPr>
              <a:t>(PSP, svalová paralýza)</a:t>
            </a:r>
          </a:p>
        </p:txBody>
      </p:sp>
      <p:pic>
        <p:nvPicPr>
          <p:cNvPr id="15362" name="Picture 2" descr="http://www.britishshellclub.org/pages/articles/oregon/USA5.jpg"/>
          <p:cNvPicPr>
            <a:picLocks noChangeAspect="1" noChangeArrowheads="1"/>
          </p:cNvPicPr>
          <p:nvPr/>
        </p:nvPicPr>
        <p:blipFill rotWithShape="1">
          <a:blip r:embed="rId2">
            <a:extLst>
              <a:ext uri="{28A0092B-C50C-407E-A947-70E740481C1C}">
                <a14:useLocalDpi xmlns:a14="http://schemas.microsoft.com/office/drawing/2010/main" val="0"/>
              </a:ext>
            </a:extLst>
          </a:blip>
          <a:srcRect l="24150" r="29651"/>
          <a:stretch/>
        </p:blipFill>
        <p:spPr bwMode="auto">
          <a:xfrm>
            <a:off x="6011910" y="2175090"/>
            <a:ext cx="2879820" cy="467509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kitchenconvivial.files.wordpress.com/2012/03/dsc05212.jpg?w=5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062" y="2853036"/>
            <a:ext cx="4980710" cy="373315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3"/>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spTree>
    <p:extLst>
      <p:ext uri="{BB962C8B-B14F-4D97-AF65-F5344CB8AC3E}">
        <p14:creationId xmlns:p14="http://schemas.microsoft.com/office/powerpoint/2010/main" val="2449201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3" descr="lepidloalg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388" y="4367213"/>
            <a:ext cx="25146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5" descr="Trypanosoma3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1335088"/>
            <a:ext cx="3417888"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25"/>
          <p:cNvSpPr txBox="1">
            <a:spLocks noChangeArrowheads="1"/>
          </p:cNvSpPr>
          <p:nvPr/>
        </p:nvSpPr>
        <p:spPr bwMode="auto">
          <a:xfrm>
            <a:off x="684213" y="3860800"/>
            <a:ext cx="3167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1800" b="0">
                <a:solidFill>
                  <a:schemeClr val="bg1"/>
                </a:solidFill>
                <a:latin typeface="Arial" panose="020B0604020202020204" pitchFamily="34" charset="0"/>
              </a:rPr>
              <a:t>Trypanosoma </a:t>
            </a:r>
            <a:r>
              <a:rPr lang="cs-CZ" altLang="en-US" sz="1800" b="0" i="0">
                <a:solidFill>
                  <a:schemeClr val="bg1"/>
                </a:solidFill>
                <a:latin typeface="Arial" panose="020B0604020202020204" pitchFamily="34" charset="0"/>
              </a:rPr>
              <a:t>(spavá nemoc)</a:t>
            </a:r>
          </a:p>
        </p:txBody>
      </p:sp>
      <p:pic>
        <p:nvPicPr>
          <p:cNvPr id="19461" name="Picture 6" descr="Protista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7325" y="1335088"/>
            <a:ext cx="4606925"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27"/>
          <p:cNvSpPr txBox="1">
            <a:spLocks noChangeArrowheads="1"/>
          </p:cNvSpPr>
          <p:nvPr/>
        </p:nvSpPr>
        <p:spPr bwMode="auto">
          <a:xfrm>
            <a:off x="7091363" y="1406525"/>
            <a:ext cx="1504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1800" b="0">
                <a:solidFill>
                  <a:schemeClr val="bg1"/>
                </a:solidFill>
                <a:latin typeface="Arial" panose="020B0604020202020204" pitchFamily="34" charset="0"/>
              </a:rPr>
              <a:t>Trichomonas</a:t>
            </a:r>
          </a:p>
        </p:txBody>
      </p:sp>
      <p:pic>
        <p:nvPicPr>
          <p:cNvPr id="19463" name="Picture 5" descr="plasmodiumI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75" y="4367213"/>
            <a:ext cx="4462463"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 Box 29"/>
          <p:cNvSpPr txBox="1">
            <a:spLocks noChangeArrowheads="1"/>
          </p:cNvSpPr>
          <p:nvPr/>
        </p:nvSpPr>
        <p:spPr bwMode="auto">
          <a:xfrm>
            <a:off x="900113" y="6245225"/>
            <a:ext cx="242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1800" b="0">
                <a:latin typeface="Arial" panose="020B0604020202020204" pitchFamily="34" charset="0"/>
              </a:rPr>
              <a:t>Plasmodium</a:t>
            </a:r>
            <a:r>
              <a:rPr lang="cs-CZ" altLang="en-US" sz="1800" b="0" i="0">
                <a:latin typeface="Arial" panose="020B0604020202020204" pitchFamily="34" charset="0"/>
              </a:rPr>
              <a:t> (malárie)</a:t>
            </a:r>
          </a:p>
        </p:txBody>
      </p:sp>
      <p:sp>
        <p:nvSpPr>
          <p:cNvPr id="19465" name="Text Box 32"/>
          <p:cNvSpPr txBox="1">
            <a:spLocks noChangeArrowheads="1"/>
          </p:cNvSpPr>
          <p:nvPr/>
        </p:nvSpPr>
        <p:spPr bwMode="auto">
          <a:xfrm>
            <a:off x="7091363" y="6172200"/>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1800" b="0">
                <a:solidFill>
                  <a:schemeClr val="bg1"/>
                </a:solidFill>
                <a:latin typeface="Arial" panose="020B0604020202020204" pitchFamily="34" charset="0"/>
              </a:rPr>
              <a:t>Giardia</a:t>
            </a:r>
          </a:p>
        </p:txBody>
      </p:sp>
      <p:sp>
        <p:nvSpPr>
          <p:cNvPr id="19466" name="Text Box 12"/>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sp>
        <p:nvSpPr>
          <p:cNvPr id="19467" name="Rectangle 13"/>
          <p:cNvSpPr>
            <a:spLocks noChangeArrowheads="1"/>
          </p:cNvSpPr>
          <p:nvPr/>
        </p:nvSpPr>
        <p:spPr bwMode="auto">
          <a:xfrm>
            <a:off x="179388" y="620713"/>
            <a:ext cx="896461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i="0">
                <a:latin typeface="Verdana" panose="020B0604030504040204" pitchFamily="34" charset="0"/>
              </a:rPr>
              <a:t>Významní parazité člověka</a:t>
            </a:r>
          </a:p>
          <a:p>
            <a:pPr lvl="1"/>
            <a:r>
              <a:rPr lang="cs-CZ" altLang="en-US" sz="1800" b="0" i="0">
                <a:latin typeface="Verdana" panose="020B0604030504040204" pitchFamily="34" charset="0"/>
              </a:rPr>
              <a:t>Trypanosoma – až 5 000 úmrtí ročně</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85F92A3-87A6-40D4-92CE-F9BCFED7CAEF}"/>
              </a:ext>
            </a:extLst>
          </p:cNvPr>
          <p:cNvSpPr txBox="1"/>
          <p:nvPr/>
        </p:nvSpPr>
        <p:spPr>
          <a:xfrm>
            <a:off x="997889" y="6021288"/>
            <a:ext cx="7534551" cy="400110"/>
          </a:xfrm>
          <a:prstGeom prst="rect">
            <a:avLst/>
          </a:prstGeom>
          <a:noFill/>
        </p:spPr>
        <p:txBody>
          <a:bodyPr wrap="square" rtlCol="0">
            <a:spAutoFit/>
          </a:bodyPr>
          <a:lstStyle/>
          <a:p>
            <a:pPr algn="ctr"/>
            <a:r>
              <a:rPr lang="cs-CZ" dirty="0" err="1">
                <a:solidFill>
                  <a:schemeClr val="accent4">
                    <a:lumMod val="75000"/>
                    <a:lumOff val="25000"/>
                  </a:schemeClr>
                </a:solidFill>
              </a:rPr>
              <a:t>join</a:t>
            </a:r>
            <a:r>
              <a:rPr lang="cs-CZ" dirty="0">
                <a:solidFill>
                  <a:schemeClr val="accent4">
                    <a:lumMod val="75000"/>
                    <a:lumOff val="25000"/>
                  </a:schemeClr>
                </a:solidFill>
              </a:rPr>
              <a:t> my quiz.com</a:t>
            </a:r>
          </a:p>
        </p:txBody>
      </p:sp>
      <p:pic>
        <p:nvPicPr>
          <p:cNvPr id="1026" name="Picture 2" descr="Quizizz! | Student apps, Learning apps, Free quizzes">
            <a:extLst>
              <a:ext uri="{FF2B5EF4-FFF2-40B4-BE49-F238E27FC236}">
                <a16:creationId xmlns:a16="http://schemas.microsoft.com/office/drawing/2014/main" id="{D0BB33F8-BD6C-4A1F-BBB6-5B92524A3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774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0" y="692150"/>
            <a:ext cx="713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2400" b="0" i="0">
                <a:latin typeface="Arial" panose="020B0604020202020204" pitchFamily="34" charset="0"/>
              </a:rPr>
              <a:t>modelový rod – </a:t>
            </a:r>
            <a:r>
              <a:rPr lang="cs-CZ" altLang="en-US" sz="2400" b="0">
                <a:latin typeface="Arial" panose="020B0604020202020204" pitchFamily="34" charset="0"/>
              </a:rPr>
              <a:t>Paraphysomonas</a:t>
            </a:r>
            <a:r>
              <a:rPr lang="cs-CZ" altLang="en-US" sz="2400" b="0" i="0">
                <a:latin typeface="Arial" panose="020B0604020202020204" pitchFamily="34" charset="0"/>
              </a:rPr>
              <a:t> (Chrysophyceae)</a:t>
            </a:r>
          </a:p>
        </p:txBody>
      </p:sp>
      <p:graphicFrame>
        <p:nvGraphicFramePr>
          <p:cNvPr id="39939" name="Object 4"/>
          <p:cNvGraphicFramePr>
            <a:graphicFrameLocks noChangeAspect="1"/>
          </p:cNvGraphicFramePr>
          <p:nvPr/>
        </p:nvGraphicFramePr>
        <p:xfrm>
          <a:off x="3492500" y="1206500"/>
          <a:ext cx="5651500" cy="5651500"/>
        </p:xfrm>
        <a:graphic>
          <a:graphicData uri="http://schemas.openxmlformats.org/presentationml/2006/ole">
            <mc:AlternateContent xmlns:mc="http://schemas.openxmlformats.org/markup-compatibility/2006">
              <mc:Choice xmlns:v="urn:schemas-microsoft-com:vml" Requires="v">
                <p:oleObj name="Image" r:id="rId2" imgW="8793505" imgH="9085775" progId="Photoshop.Image.10">
                  <p:embed/>
                </p:oleObj>
              </mc:Choice>
              <mc:Fallback>
                <p:oleObj name="Image" r:id="rId2" imgW="8793505" imgH="9085775" progId="Photoshop.Image.10">
                  <p:embed/>
                  <p:pic>
                    <p:nvPicPr>
                      <p:cNvPr id="39939"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1206500"/>
                        <a:ext cx="5651500" cy="565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940" name="Object 8"/>
          <p:cNvGraphicFramePr>
            <a:graphicFrameLocks noChangeAspect="1"/>
          </p:cNvGraphicFramePr>
          <p:nvPr/>
        </p:nvGraphicFramePr>
        <p:xfrm>
          <a:off x="0" y="1196975"/>
          <a:ext cx="3527425" cy="5661025"/>
        </p:xfrm>
        <a:graphic>
          <a:graphicData uri="http://schemas.openxmlformats.org/presentationml/2006/ole">
            <mc:AlternateContent xmlns:mc="http://schemas.openxmlformats.org/markup-compatibility/2006">
              <mc:Choice xmlns:v="urn:schemas-microsoft-com:vml" Requires="v">
                <p:oleObj name="Image" r:id="rId4" imgW="4053653" imgH="4447582" progId="Photoshop.Image.10">
                  <p:embed/>
                </p:oleObj>
              </mc:Choice>
              <mc:Fallback>
                <p:oleObj name="Image" r:id="rId4" imgW="4053653" imgH="4447582" progId="Photoshop.Image.10">
                  <p:embed/>
                  <p:pic>
                    <p:nvPicPr>
                      <p:cNvPr id="39940" name="Object 8"/>
                      <p:cNvPicPr>
                        <a:picLocks noChangeAspect="1" noChangeArrowheads="1"/>
                      </p:cNvPicPr>
                      <p:nvPr/>
                    </p:nvPicPr>
                    <p:blipFill>
                      <a:blip r:embed="rId5">
                        <a:extLst>
                          <a:ext uri="{28A0092B-C50C-407E-A947-70E740481C1C}">
                            <a14:useLocalDpi xmlns:a14="http://schemas.microsoft.com/office/drawing/2010/main" val="0"/>
                          </a:ext>
                        </a:extLst>
                      </a:blip>
                      <a:srcRect l="11880" r="19730"/>
                      <a:stretch>
                        <a:fillRect/>
                      </a:stretch>
                    </p:blipFill>
                    <p:spPr bwMode="auto">
                      <a:xfrm>
                        <a:off x="0" y="1196975"/>
                        <a:ext cx="3527425" cy="566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1" name="Text Box 9"/>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Biogeografie protist</a:t>
            </a:r>
            <a:endParaRPr lang="cs-CZ" altLang="en-US" sz="2800" b="0" i="0" noProof="1">
              <a:latin typeface="Verdana" panose="020B0604030504040204" pitchFamily="34" charset="0"/>
            </a:endParaRPr>
          </a:p>
        </p:txBody>
      </p:sp>
    </p:spTree>
    <p:extLst>
      <p:ext uri="{BB962C8B-B14F-4D97-AF65-F5344CB8AC3E}">
        <p14:creationId xmlns:p14="http://schemas.microsoft.com/office/powerpoint/2010/main" val="2543380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2"/>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sp>
        <p:nvSpPr>
          <p:cNvPr id="20483" name="Rectangle 13"/>
          <p:cNvSpPr>
            <a:spLocks noChangeArrowheads="1"/>
          </p:cNvSpPr>
          <p:nvPr/>
        </p:nvSpPr>
        <p:spPr bwMode="auto">
          <a:xfrm>
            <a:off x="179388" y="620713"/>
            <a:ext cx="896461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i="0" dirty="0">
                <a:latin typeface="Verdana" panose="020B0604030504040204" pitchFamily="34" charset="0"/>
              </a:rPr>
              <a:t>Významní parazité člověka</a:t>
            </a:r>
          </a:p>
          <a:p>
            <a:pPr lvl="1"/>
            <a:r>
              <a:rPr lang="cs-CZ" altLang="en-US" sz="1800" b="0" dirty="0" err="1">
                <a:latin typeface="Verdana" panose="020B0604030504040204" pitchFamily="34" charset="0"/>
              </a:rPr>
              <a:t>Naegleria</a:t>
            </a:r>
            <a:r>
              <a:rPr lang="cs-CZ" altLang="en-US" sz="1800" b="0" dirty="0">
                <a:latin typeface="Verdana" panose="020B0604030504040204" pitchFamily="34" charset="0"/>
              </a:rPr>
              <a:t> </a:t>
            </a:r>
            <a:r>
              <a:rPr lang="cs-CZ" altLang="en-US" sz="1800" b="0" dirty="0" err="1">
                <a:latin typeface="Verdana" panose="020B0604030504040204" pitchFamily="34" charset="0"/>
              </a:rPr>
              <a:t>fowleri</a:t>
            </a:r>
            <a:endParaRPr lang="cs-CZ" altLang="en-US" sz="1800" b="0" dirty="0">
              <a:latin typeface="Verdana" panose="020B0604030504040204" pitchFamily="34" charset="0"/>
            </a:endParaRPr>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65881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descr="http://yoga108.org/images/photos/1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813" y="4365625"/>
            <a:ext cx="2262187"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http://static.oprah.com/images/tows/200704/20070426/20070426_106_350x2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1013" y="2555875"/>
            <a:ext cx="2312987"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descr="http://dealseekingmom.com/files/2010/04/FREE-NeilMed-Neti-P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3063" y="71438"/>
            <a:ext cx="2420937"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5" descr="image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3944938"/>
            <a:ext cx="5037138"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4"/>
          <p:cNvSpPr txBox="1">
            <a:spLocks noChangeArrowheads="1"/>
          </p:cNvSpPr>
          <p:nvPr/>
        </p:nvSpPr>
        <p:spPr bwMode="auto">
          <a:xfrm>
            <a:off x="179388" y="620713"/>
            <a:ext cx="81549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Parazité zemědělských plodin</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sp>
        <p:nvSpPr>
          <p:cNvPr id="21508" name="Text Box 6"/>
          <p:cNvSpPr txBox="1">
            <a:spLocks noChangeArrowheads="1"/>
          </p:cNvSpPr>
          <p:nvPr/>
        </p:nvSpPr>
        <p:spPr bwMode="auto">
          <a:xfrm>
            <a:off x="2197100" y="3789363"/>
            <a:ext cx="1581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1800" b="0">
                <a:solidFill>
                  <a:schemeClr val="bg1"/>
                </a:solidFill>
                <a:latin typeface="Arial" panose="020B0604020202020204" pitchFamily="34" charset="0"/>
              </a:rPr>
              <a:t>Trypanosoma</a:t>
            </a:r>
          </a:p>
        </p:txBody>
      </p:sp>
      <p:pic>
        <p:nvPicPr>
          <p:cNvPr id="21509" name="Picture 13" descr="Pin_l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1052513"/>
            <a:ext cx="4760912" cy="414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7" descr="image49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341438"/>
            <a:ext cx="35433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8"/>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6"/>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sp>
        <p:nvSpPr>
          <p:cNvPr id="22531" name="Text Box 4"/>
          <p:cNvSpPr txBox="1">
            <a:spLocks noChangeArrowheads="1"/>
          </p:cNvSpPr>
          <p:nvPr/>
        </p:nvSpPr>
        <p:spPr bwMode="auto">
          <a:xfrm>
            <a:off x="179388" y="620713"/>
            <a:ext cx="89646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Biopaliva (zelené mikroskopické řasy)</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pic>
        <p:nvPicPr>
          <p:cNvPr id="22532" name="Picture 4" descr="http://home.cc.umanitoba.ca/~umfaciol/PLNT4600/mini3/biodiesel-from-alga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150938"/>
            <a:ext cx="7058025"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8" descr="bios_design_collective_architettura_sostenibile_photobioreactor_bioreactor_bioreattore_alghe_design_architettura_sostenibile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9200" y="4005263"/>
            <a:ext cx="284480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20" descr="high-density-vertical-biorea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975"/>
            <a:ext cx="6084888"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6"/>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sp>
        <p:nvSpPr>
          <p:cNvPr id="23557" name="Text Box 4"/>
          <p:cNvSpPr txBox="1">
            <a:spLocks noChangeArrowheads="1"/>
          </p:cNvSpPr>
          <p:nvPr/>
        </p:nvSpPr>
        <p:spPr bwMode="auto">
          <a:xfrm>
            <a:off x="179388" y="620713"/>
            <a:ext cx="89646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Biopaliva (zelené mikroskopické řasy)</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pic>
        <p:nvPicPr>
          <p:cNvPr id="2355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3800" y="0"/>
            <a:ext cx="2870200"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179388" y="620713"/>
            <a:ext cx="89646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Biopaliva (zelené mikroskopické řasy)</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4675"/>
            <a:ext cx="91440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http://fueltrigger.com/wp-content/plugins/rss-poster/cache/c392f_biofuel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2438" y="0"/>
            <a:ext cx="3611562"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4"/>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6"/>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sp>
        <p:nvSpPr>
          <p:cNvPr id="25603" name="Text Box 4"/>
          <p:cNvSpPr txBox="1">
            <a:spLocks noChangeArrowheads="1"/>
          </p:cNvSpPr>
          <p:nvPr/>
        </p:nvSpPr>
        <p:spPr bwMode="auto">
          <a:xfrm>
            <a:off x="179388" y="620713"/>
            <a:ext cx="89646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Biopaliva (zelené mikroskopické řasy)</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5538"/>
            <a:ext cx="914400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41888"/>
            <a:ext cx="6443663"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sp>
        <p:nvSpPr>
          <p:cNvPr id="27651" name="Text Box 4"/>
          <p:cNvSpPr txBox="1">
            <a:spLocks noChangeArrowheads="1"/>
          </p:cNvSpPr>
          <p:nvPr/>
        </p:nvSpPr>
        <p:spPr bwMode="auto">
          <a:xfrm>
            <a:off x="179388" y="620713"/>
            <a:ext cx="89646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Biopaliva (zelené mikroskopické řasy)</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pic>
        <p:nvPicPr>
          <p:cNvPr id="27652" name="Picture 6" descr="cars-draw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125538"/>
            <a:ext cx="6985000" cy="5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85F92A3-87A6-40D4-92CE-F9BCFED7CAEF}"/>
              </a:ext>
            </a:extLst>
          </p:cNvPr>
          <p:cNvSpPr txBox="1"/>
          <p:nvPr/>
        </p:nvSpPr>
        <p:spPr>
          <a:xfrm>
            <a:off x="997889" y="6021288"/>
            <a:ext cx="7534551" cy="400110"/>
          </a:xfrm>
          <a:prstGeom prst="rect">
            <a:avLst/>
          </a:prstGeom>
          <a:noFill/>
        </p:spPr>
        <p:txBody>
          <a:bodyPr wrap="square" rtlCol="0">
            <a:spAutoFit/>
          </a:bodyPr>
          <a:lstStyle/>
          <a:p>
            <a:pPr algn="ctr"/>
            <a:r>
              <a:rPr lang="cs-CZ" dirty="0" err="1">
                <a:solidFill>
                  <a:schemeClr val="accent4">
                    <a:lumMod val="75000"/>
                    <a:lumOff val="25000"/>
                  </a:schemeClr>
                </a:solidFill>
              </a:rPr>
              <a:t>join</a:t>
            </a:r>
            <a:r>
              <a:rPr lang="cs-CZ" dirty="0">
                <a:solidFill>
                  <a:schemeClr val="accent4">
                    <a:lumMod val="75000"/>
                    <a:lumOff val="25000"/>
                  </a:schemeClr>
                </a:solidFill>
              </a:rPr>
              <a:t> my quiz.com</a:t>
            </a:r>
          </a:p>
        </p:txBody>
      </p:sp>
      <p:pic>
        <p:nvPicPr>
          <p:cNvPr id="1026" name="Picture 2" descr="Quizizz! | Student apps, Learning apps, Free quizzes">
            <a:extLst>
              <a:ext uri="{FF2B5EF4-FFF2-40B4-BE49-F238E27FC236}">
                <a16:creationId xmlns:a16="http://schemas.microsoft.com/office/drawing/2014/main" id="{D0BB33F8-BD6C-4A1F-BBB6-5B92524A3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7959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3" descr="ChlorellaA+_bottle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860800"/>
            <a:ext cx="2611438"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2"/>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sp>
        <p:nvSpPr>
          <p:cNvPr id="28676" name="Text Box 4"/>
          <p:cNvSpPr txBox="1">
            <a:spLocks noChangeArrowheads="1"/>
          </p:cNvSpPr>
          <p:nvPr/>
        </p:nvSpPr>
        <p:spPr bwMode="auto">
          <a:xfrm>
            <a:off x="179388" y="620713"/>
            <a:ext cx="89646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Velkoplošné kultivace zelených řas (chlorofyl, astaxanthin) </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pic>
        <p:nvPicPr>
          <p:cNvPr id="2867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2552700"/>
            <a:ext cx="657225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descr="0208_Haematococcus_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25538"/>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9" descr="astareal-astaxanthin-img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1125538"/>
            <a:ext cx="5364162"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5" descr="http://assets.bizjournals.com/pacific/print-edition/Cyanotech*280.jpg?v=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975" y="4005263"/>
            <a:ext cx="2852738"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p:cNvSpPr txBox="1">
            <a:spLocks noChangeArrowheads="1"/>
          </p:cNvSpPr>
          <p:nvPr/>
        </p:nvSpPr>
        <p:spPr bwMode="auto">
          <a:xfrm>
            <a:off x="539750" y="830263"/>
            <a:ext cx="8154988"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1800" b="0" i="0">
                <a:latin typeface="Arial" panose="020B0604020202020204" pitchFamily="34" charset="0"/>
              </a:rPr>
              <a:t>nanotechnologie – rozsivky jako senzory a miniaturní transformátory</a:t>
            </a:r>
          </a:p>
          <a:p>
            <a:pPr eaLnBrk="1" hangingPunct="1">
              <a:spcBef>
                <a:spcPct val="0"/>
              </a:spcBef>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p:txBody>
      </p:sp>
      <p:pic>
        <p:nvPicPr>
          <p:cNvPr id="29699" name="Picture 8" descr="diatomsens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06525"/>
            <a:ext cx="2376488"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4" descr="14179_74_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51500" y="3430588"/>
            <a:ext cx="3181350" cy="31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6" descr="polovodic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5" y="4222750"/>
            <a:ext cx="4598988"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8" descr="Soubor:Polovodič typu N.jpg">
            <a:hlinkClick r:id="rId5"/>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3300" y="1406525"/>
            <a:ext cx="2736850"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9" descr="1452905023_528d4c32f6_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1406525"/>
            <a:ext cx="27051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 Box 9"/>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a:latin typeface="Verdana" panose="020B0604030504040204" pitchFamily="34" charset="0"/>
              </a:rPr>
              <a:t>Význam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35274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paraph-n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9338"/>
            <a:ext cx="3527425"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4"/>
          <p:cNvSpPr txBox="1">
            <a:spLocks noChangeArrowheads="1"/>
          </p:cNvSpPr>
          <p:nvPr/>
        </p:nvSpPr>
        <p:spPr bwMode="auto">
          <a:xfrm>
            <a:off x="3924300" y="5667375"/>
            <a:ext cx="52197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en-US" sz="1800" b="0" i="0">
                <a:latin typeface="Arial" panose="020B0604020202020204" pitchFamily="34" charset="0"/>
              </a:rPr>
              <a:t>abundance paraphysomonád v 0,1cm</a:t>
            </a:r>
            <a:r>
              <a:rPr lang="cs-CZ" altLang="en-US" sz="1800" b="0" i="0" baseline="30000">
                <a:latin typeface="Arial" panose="020B0604020202020204" pitchFamily="34" charset="0"/>
              </a:rPr>
              <a:t>2 </a:t>
            </a:r>
            <a:r>
              <a:rPr lang="cs-CZ" altLang="en-US" sz="1800" b="0" i="0">
                <a:latin typeface="Arial" panose="020B0604020202020204" pitchFamily="34" charset="0"/>
              </a:rPr>
              <a:t>povrchového sedimentu z lokality Priest Pot</a:t>
            </a:r>
          </a:p>
          <a:p>
            <a:pPr algn="ctr" eaLnBrk="1" hangingPunct="1">
              <a:spcBef>
                <a:spcPct val="0"/>
              </a:spcBef>
              <a:buFontTx/>
              <a:buNone/>
            </a:pPr>
            <a:r>
              <a:rPr lang="cs-CZ" altLang="en-US" sz="1800" b="0">
                <a:latin typeface="Arial" panose="020B0604020202020204" pitchFamily="34" charset="0"/>
              </a:rPr>
              <a:t>vs.</a:t>
            </a:r>
          </a:p>
          <a:p>
            <a:pPr algn="ctr" eaLnBrk="1" hangingPunct="1">
              <a:spcBef>
                <a:spcPct val="0"/>
              </a:spcBef>
              <a:buFontTx/>
              <a:buNone/>
            </a:pPr>
            <a:r>
              <a:rPr lang="cs-CZ" altLang="en-US" sz="1800" b="0" i="0">
                <a:latin typeface="Arial" panose="020B0604020202020204" pitchFamily="34" charset="0"/>
              </a:rPr>
              <a:t>jejich globální četnost</a:t>
            </a:r>
          </a:p>
        </p:txBody>
      </p:sp>
      <p:sp>
        <p:nvSpPr>
          <p:cNvPr id="40965" name="Text Box 5"/>
          <p:cNvSpPr txBox="1">
            <a:spLocks noChangeArrowheads="1"/>
          </p:cNvSpPr>
          <p:nvPr/>
        </p:nvSpPr>
        <p:spPr bwMode="auto">
          <a:xfrm>
            <a:off x="0" y="404813"/>
            <a:ext cx="3776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2400" b="0" i="0">
                <a:latin typeface="Arial" panose="020B0604020202020204" pitchFamily="34" charset="0"/>
              </a:rPr>
              <a:t>Finlay </a:t>
            </a:r>
            <a:r>
              <a:rPr lang="en-US" altLang="en-US" sz="2400" b="0" i="0">
                <a:latin typeface="Arial" panose="020B0604020202020204" pitchFamily="34" charset="0"/>
              </a:rPr>
              <a:t>&amp;</a:t>
            </a:r>
            <a:r>
              <a:rPr lang="cs-CZ" altLang="en-US" sz="2400" b="0" i="0">
                <a:latin typeface="Arial" panose="020B0604020202020204" pitchFamily="34" charset="0"/>
              </a:rPr>
              <a:t> Clarke: Priest Pot</a:t>
            </a:r>
          </a:p>
        </p:txBody>
      </p:sp>
      <p:graphicFrame>
        <p:nvGraphicFramePr>
          <p:cNvPr id="40966" name="Object 7"/>
          <p:cNvGraphicFramePr>
            <a:graphicFrameLocks noChangeAspect="1"/>
          </p:cNvGraphicFramePr>
          <p:nvPr/>
        </p:nvGraphicFramePr>
        <p:xfrm>
          <a:off x="3708400" y="908050"/>
          <a:ext cx="5435600" cy="4343400"/>
        </p:xfrm>
        <a:graphic>
          <a:graphicData uri="http://schemas.openxmlformats.org/presentationml/2006/ole">
            <mc:AlternateContent xmlns:mc="http://schemas.openxmlformats.org/markup-compatibility/2006">
              <mc:Choice xmlns:v="urn:schemas-microsoft-com:vml" Requires="v">
                <p:oleObj name="Image" r:id="rId4" imgW="9479703" imgH="7573597" progId="Photoshop.Image.10">
                  <p:embed/>
                </p:oleObj>
              </mc:Choice>
              <mc:Fallback>
                <p:oleObj name="Image" r:id="rId4" imgW="9479703" imgH="7573597" progId="Photoshop.Image.10">
                  <p:embed/>
                  <p:pic>
                    <p:nvPicPr>
                      <p:cNvPr id="40966"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908050"/>
                        <a:ext cx="54356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67" name="Text Box 8"/>
          <p:cNvSpPr txBox="1">
            <a:spLocks noChangeArrowheads="1"/>
          </p:cNvSpPr>
          <p:nvPr/>
        </p:nvSpPr>
        <p:spPr bwMode="auto">
          <a:xfrm>
            <a:off x="4551363" y="4024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b="0" i="0">
              <a:latin typeface="Arial" panose="020B0604020202020204" pitchFamily="34" charset="0"/>
            </a:endParaRPr>
          </a:p>
        </p:txBody>
      </p:sp>
      <p:sp>
        <p:nvSpPr>
          <p:cNvPr id="40968" name="Line 10"/>
          <p:cNvSpPr>
            <a:spLocks noChangeShapeType="1"/>
          </p:cNvSpPr>
          <p:nvPr/>
        </p:nvSpPr>
        <p:spPr bwMode="auto">
          <a:xfrm flipH="1" flipV="1">
            <a:off x="3492500" y="5445125"/>
            <a:ext cx="86360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69" name="Text Box 11"/>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Biogeografie protist</a:t>
            </a:r>
            <a:endParaRPr lang="cs-CZ" altLang="en-US" sz="2800" b="0" i="0" noProof="1">
              <a:latin typeface="Verdana" panose="020B0604030504040204" pitchFamily="34" charset="0"/>
            </a:endParaRPr>
          </a:p>
        </p:txBody>
      </p:sp>
    </p:spTree>
    <p:extLst>
      <p:ext uri="{BB962C8B-B14F-4D97-AF65-F5344CB8AC3E}">
        <p14:creationId xmlns:p14="http://schemas.microsoft.com/office/powerpoint/2010/main" val="15967548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lgae-cancer-drugs Nature-Communications imag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8167" y="1521008"/>
            <a:ext cx="5327667" cy="532766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539750" y="716503"/>
            <a:ext cx="81549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1800" b="0" i="0" dirty="0">
                <a:latin typeface="Arial" panose="020B0604020202020204" pitchFamily="34" charset="0"/>
              </a:rPr>
              <a:t>nanotechnologie – rozsivky jako specifický vektor léků (receptory vázající se pouze na rakovinné buňky)</a:t>
            </a:r>
          </a:p>
          <a:p>
            <a:pPr eaLnBrk="1" hangingPunct="1">
              <a:spcBef>
                <a:spcPct val="0"/>
              </a:spcBef>
            </a:pPr>
            <a:endParaRPr lang="cs-CZ" altLang="en-US" sz="1800" b="0" i="0" dirty="0">
              <a:latin typeface="Arial" panose="020B0604020202020204" pitchFamily="34" charset="0"/>
            </a:endParaRPr>
          </a:p>
          <a:p>
            <a:pPr eaLnBrk="1" hangingPunct="1">
              <a:spcBef>
                <a:spcPct val="0"/>
              </a:spcBef>
            </a:pPr>
            <a:endParaRPr lang="cs-CZ" altLang="en-US" sz="1800" b="0" i="0" dirty="0">
              <a:latin typeface="Arial" panose="020B0604020202020204" pitchFamily="34" charset="0"/>
            </a:endParaRPr>
          </a:p>
        </p:txBody>
      </p:sp>
      <p:sp>
        <p:nvSpPr>
          <p:cNvPr id="6" name="Text Box 9"/>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a:latin typeface="Verdana" panose="020B0604030504040204" pitchFamily="34" charset="0"/>
              </a:rPr>
              <a:t>Význam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spTree>
    <p:extLst>
      <p:ext uri="{BB962C8B-B14F-4D97-AF65-F5344CB8AC3E}">
        <p14:creationId xmlns:p14="http://schemas.microsoft.com/office/powerpoint/2010/main" val="34342734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539750" y="716503"/>
            <a:ext cx="81549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1800" b="0" i="0" dirty="0">
                <a:latin typeface="Arial" panose="020B0604020202020204" pitchFamily="34" charset="0"/>
              </a:rPr>
              <a:t>nanotechnologie – rozsivky jako specifický vektor léků (receptory vázající se pouze na rakovinné buňky)</a:t>
            </a:r>
          </a:p>
          <a:p>
            <a:pPr eaLnBrk="1" hangingPunct="1">
              <a:spcBef>
                <a:spcPct val="0"/>
              </a:spcBef>
            </a:pPr>
            <a:endParaRPr lang="cs-CZ" altLang="en-US" sz="1800" b="0" i="0" dirty="0">
              <a:latin typeface="Arial" panose="020B0604020202020204" pitchFamily="34" charset="0"/>
            </a:endParaRPr>
          </a:p>
          <a:p>
            <a:pPr eaLnBrk="1" hangingPunct="1">
              <a:spcBef>
                <a:spcPct val="0"/>
              </a:spcBef>
            </a:pPr>
            <a:endParaRPr lang="cs-CZ" altLang="en-US" sz="1800" b="0" i="0" dirty="0">
              <a:latin typeface="Arial" panose="020B0604020202020204" pitchFamily="34" charset="0"/>
            </a:endParaRPr>
          </a:p>
        </p:txBody>
      </p:sp>
      <p:sp>
        <p:nvSpPr>
          <p:cNvPr id="6" name="Text Box 9"/>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a:latin typeface="Verdana" panose="020B0604030504040204" pitchFamily="34" charset="0"/>
              </a:rPr>
              <a:t>Význam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pic>
        <p:nvPicPr>
          <p:cNvPr id="2" name="Picture 1"/>
          <p:cNvPicPr>
            <a:picLocks noChangeAspect="1"/>
          </p:cNvPicPr>
          <p:nvPr/>
        </p:nvPicPr>
        <p:blipFill rotWithShape="1">
          <a:blip r:embed="rId2"/>
          <a:srcRect l="15687" t="17516" r="31737" b="14563"/>
          <a:stretch/>
        </p:blipFill>
        <p:spPr>
          <a:xfrm>
            <a:off x="1151620" y="1628800"/>
            <a:ext cx="6840760" cy="4968552"/>
          </a:xfrm>
          <a:prstGeom prst="rect">
            <a:avLst/>
          </a:prstGeom>
        </p:spPr>
      </p:pic>
    </p:spTree>
    <p:extLst>
      <p:ext uri="{BB962C8B-B14F-4D97-AF65-F5344CB8AC3E}">
        <p14:creationId xmlns:p14="http://schemas.microsoft.com/office/powerpoint/2010/main" val="2715722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539750" y="830263"/>
            <a:ext cx="8154988"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1800" b="0" i="0">
                <a:latin typeface="Arial" panose="020B0604020202020204" pitchFamily="34" charset="0"/>
              </a:rPr>
              <a:t>kriminalistika – forensní limnologie</a:t>
            </a:r>
          </a:p>
          <a:p>
            <a:pPr eaLnBrk="1" hangingPunct="1">
              <a:spcBef>
                <a:spcPct val="0"/>
              </a:spcBef>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p:txBody>
      </p:sp>
      <p:pic>
        <p:nvPicPr>
          <p:cNvPr id="3072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2513" y="822325"/>
            <a:ext cx="4081462"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1" descr="DSCF01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 y="4337050"/>
            <a:ext cx="467042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3" descr="M12-tenis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3838" y="3140075"/>
            <a:ext cx="2322512"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5" descr="Eunotia micrograph, 6k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0775" y="3140075"/>
            <a:ext cx="1566863"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9" descr="phasetest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125" y="5108575"/>
            <a:ext cx="23082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21" descr="41719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975" y="1190625"/>
            <a:ext cx="467042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Text Box 10"/>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85F92A3-87A6-40D4-92CE-F9BCFED7CAEF}"/>
              </a:ext>
            </a:extLst>
          </p:cNvPr>
          <p:cNvSpPr txBox="1"/>
          <p:nvPr/>
        </p:nvSpPr>
        <p:spPr>
          <a:xfrm>
            <a:off x="997889" y="6021288"/>
            <a:ext cx="7534551" cy="400110"/>
          </a:xfrm>
          <a:prstGeom prst="rect">
            <a:avLst/>
          </a:prstGeom>
          <a:noFill/>
        </p:spPr>
        <p:txBody>
          <a:bodyPr wrap="square" rtlCol="0">
            <a:spAutoFit/>
          </a:bodyPr>
          <a:lstStyle/>
          <a:p>
            <a:pPr algn="ctr"/>
            <a:r>
              <a:rPr lang="cs-CZ" dirty="0" err="1">
                <a:solidFill>
                  <a:schemeClr val="accent4">
                    <a:lumMod val="75000"/>
                    <a:lumOff val="25000"/>
                  </a:schemeClr>
                </a:solidFill>
              </a:rPr>
              <a:t>join</a:t>
            </a:r>
            <a:r>
              <a:rPr lang="cs-CZ" dirty="0">
                <a:solidFill>
                  <a:schemeClr val="accent4">
                    <a:lumMod val="75000"/>
                    <a:lumOff val="25000"/>
                  </a:schemeClr>
                </a:solidFill>
              </a:rPr>
              <a:t> my quiz.com</a:t>
            </a:r>
          </a:p>
        </p:txBody>
      </p:sp>
      <p:pic>
        <p:nvPicPr>
          <p:cNvPr id="1026" name="Picture 2" descr="Quizizz! | Student apps, Learning apps, Free quizzes">
            <a:extLst>
              <a:ext uri="{FF2B5EF4-FFF2-40B4-BE49-F238E27FC236}">
                <a16:creationId xmlns:a16="http://schemas.microsoft.com/office/drawing/2014/main" id="{D0BB33F8-BD6C-4A1F-BBB6-5B92524A3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9318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http://i.livescience.com/images/i/000/036/486/original/asteroid-impact-dinosaur-extinction.jpg?1360261741"/>
          <p:cNvPicPr>
            <a:picLocks noChangeAspect="1" noChangeArrowheads="1"/>
          </p:cNvPicPr>
          <p:nvPr/>
        </p:nvPicPr>
        <p:blipFill>
          <a:blip r:embed="rId2">
            <a:extLst>
              <a:ext uri="{28A0092B-C50C-407E-A947-70E740481C1C}">
                <a14:useLocalDpi xmlns:a14="http://schemas.microsoft.com/office/drawing/2010/main" val="0"/>
              </a:ext>
            </a:extLst>
          </a:blip>
          <a:srcRect t="19835" r="1814" b="6654"/>
          <a:stretch>
            <a:fillRect/>
          </a:stretch>
        </p:blipFill>
        <p:spPr bwMode="auto">
          <a:xfrm>
            <a:off x="-11113" y="-23813"/>
            <a:ext cx="9191626"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10"/>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solidFill>
                  <a:schemeClr val="bg1"/>
                </a:solidFill>
                <a:latin typeface="Verdana" panose="020B0604030504040204" pitchFamily="34" charset="0"/>
              </a:rPr>
              <a:t>Význam protist</a:t>
            </a:r>
            <a:endParaRPr lang="cs-CZ" altLang="en-US" sz="2800" b="0" i="0" noProof="1">
              <a:solidFill>
                <a:schemeClr val="bg1"/>
              </a:solidFill>
              <a:latin typeface="Verdana" panose="020B0604030504040204" pitchFamily="34" charset="0"/>
            </a:endParaRPr>
          </a:p>
        </p:txBody>
      </p:sp>
      <p:sp>
        <p:nvSpPr>
          <p:cNvPr id="31748" name="Text Box 4"/>
          <p:cNvSpPr txBox="1">
            <a:spLocks noChangeArrowheads="1"/>
          </p:cNvSpPr>
          <p:nvPr/>
        </p:nvSpPr>
        <p:spPr bwMode="auto">
          <a:xfrm>
            <a:off x="179388" y="620713"/>
            <a:ext cx="896461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endParaRPr lang="cs-CZ" altLang="en-US" sz="2000" b="0" i="0">
              <a:solidFill>
                <a:schemeClr val="bg1"/>
              </a:solidFill>
              <a:latin typeface="Verdana" panose="020B0604030504040204" pitchFamily="34" charset="0"/>
            </a:endParaRPr>
          </a:p>
          <a:p>
            <a:pPr eaLnBrk="1" hangingPunct="1">
              <a:spcBef>
                <a:spcPct val="0"/>
              </a:spcBef>
            </a:pPr>
            <a:r>
              <a:rPr lang="cs-CZ" altLang="en-US" sz="2000" b="0" i="0">
                <a:solidFill>
                  <a:schemeClr val="bg1"/>
                </a:solidFill>
                <a:latin typeface="Verdana" panose="020B0604030504040204" pitchFamily="34" charset="0"/>
              </a:rPr>
              <a:t>studium historie naší planety</a:t>
            </a:r>
          </a:p>
          <a:p>
            <a:pPr lvl="1" eaLnBrk="1" hangingPunct="1">
              <a:spcBef>
                <a:spcPct val="0"/>
              </a:spcBef>
              <a:buFontTx/>
              <a:buChar char="•"/>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0"/>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a:latin typeface="Verdana" panose="020B0604030504040204" pitchFamily="34" charset="0"/>
              </a:rPr>
              <a:t>Biblická potopa</a:t>
            </a:r>
            <a:endParaRPr lang="cs-CZ" altLang="en-US" sz="2800" b="0" i="0" noProof="1">
              <a:latin typeface="Verdana" panose="020B0604030504040204" pitchFamily="34" charset="0"/>
            </a:endParaRPr>
          </a:p>
        </p:txBody>
      </p:sp>
      <p:sp>
        <p:nvSpPr>
          <p:cNvPr id="32771" name="Text Box 4"/>
          <p:cNvSpPr txBox="1">
            <a:spLocks noChangeArrowheads="1"/>
          </p:cNvSpPr>
          <p:nvPr/>
        </p:nvSpPr>
        <p:spPr bwMode="auto">
          <a:xfrm>
            <a:off x="179388" y="620713"/>
            <a:ext cx="896461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eaLnBrk="1" hangingPunct="1">
              <a:spcBef>
                <a:spcPct val="0"/>
              </a:spcBef>
              <a:buFontTx/>
              <a:buChar char="•"/>
            </a:pPr>
            <a:r>
              <a:rPr lang="cs-CZ" altLang="en-US" sz="2000" b="0" i="0" dirty="0">
                <a:latin typeface="Verdana" panose="020B0604030504040204" pitchFamily="34" charset="0"/>
              </a:rPr>
              <a:t>Potopa (tsunami) po dopadu meteoritu?</a:t>
            </a:r>
          </a:p>
          <a:p>
            <a:pPr lvl="1" eaLnBrk="1" hangingPunct="1">
              <a:spcBef>
                <a:spcPct val="0"/>
              </a:spcBef>
              <a:buFontTx/>
              <a:buChar char="•"/>
            </a:pPr>
            <a:endParaRPr lang="cs-CZ" altLang="en-US" sz="2000" b="0" i="0" dirty="0">
              <a:latin typeface="Verdana" panose="020B0604030504040204" pitchFamily="34" charset="0"/>
            </a:endParaRPr>
          </a:p>
          <a:p>
            <a:pPr eaLnBrk="1" hangingPunct="1">
              <a:spcBef>
                <a:spcPct val="0"/>
              </a:spcBef>
            </a:pPr>
            <a:endParaRPr lang="cs-CZ" altLang="en-US" sz="2000" b="0" i="0" dirty="0">
              <a:latin typeface="Verdana" panose="020B0604030504040204" pitchFamily="34" charset="0"/>
            </a:endParaRPr>
          </a:p>
          <a:p>
            <a:pPr eaLnBrk="1" hangingPunct="1">
              <a:spcBef>
                <a:spcPct val="0"/>
              </a:spcBef>
            </a:pPr>
            <a:endParaRPr lang="cs-CZ" altLang="en-US" sz="2000" b="0" i="0" dirty="0">
              <a:latin typeface="Verdana" panose="020B0604030504040204" pitchFamily="34" charset="0"/>
            </a:endParaRPr>
          </a:p>
          <a:p>
            <a:pPr eaLnBrk="1" hangingPunct="1">
              <a:spcBef>
                <a:spcPct val="0"/>
              </a:spcBef>
            </a:pPr>
            <a:endParaRPr lang="cs-CZ" altLang="en-US" sz="2000" b="0" i="0" dirty="0">
              <a:latin typeface="Verdana" panose="020B0604030504040204" pitchFamily="34" charset="0"/>
            </a:endParaRPr>
          </a:p>
        </p:txBody>
      </p:sp>
      <p:pic>
        <p:nvPicPr>
          <p:cNvPr id="46082" name="Picture 2" descr="http://christianfunnypictures.com/wp-content/uploads/2013/01/the-woodpecker-might-have-t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556792"/>
            <a:ext cx="6773061" cy="50859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0"/>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err="1">
                <a:latin typeface="Verdana" panose="020B0604030504040204" pitchFamily="34" charset="0"/>
              </a:rPr>
              <a:t>Burckleho</a:t>
            </a:r>
            <a:r>
              <a:rPr lang="cs-CZ" altLang="en-US" sz="2800" i="0" dirty="0">
                <a:latin typeface="Verdana" panose="020B0604030504040204" pitchFamily="34" charset="0"/>
              </a:rPr>
              <a:t> kráter</a:t>
            </a:r>
            <a:endParaRPr lang="cs-CZ" altLang="en-US" sz="2800" b="0" i="0" noProof="1">
              <a:latin typeface="Verdana" panose="020B0604030504040204" pitchFamily="34" charset="0"/>
            </a:endParaRPr>
          </a:p>
        </p:txBody>
      </p:sp>
      <p:sp>
        <p:nvSpPr>
          <p:cNvPr id="32771" name="Text Box 4"/>
          <p:cNvSpPr txBox="1">
            <a:spLocks noChangeArrowheads="1"/>
          </p:cNvSpPr>
          <p:nvPr/>
        </p:nvSpPr>
        <p:spPr bwMode="auto">
          <a:xfrm>
            <a:off x="179388" y="620713"/>
            <a:ext cx="896461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eaLnBrk="1" hangingPunct="1">
              <a:spcBef>
                <a:spcPct val="0"/>
              </a:spcBef>
              <a:buFontTx/>
              <a:buChar char="•"/>
            </a:pPr>
            <a:r>
              <a:rPr lang="cs-CZ" altLang="en-US" sz="2000" b="0" i="0" dirty="0">
                <a:latin typeface="Verdana" panose="020B0604030504040204" pitchFamily="34" charset="0"/>
              </a:rPr>
              <a:t>relativně recentní dopad meteoritu či komety (2800 let př.n.l.)</a:t>
            </a:r>
          </a:p>
          <a:p>
            <a:pPr lvl="1" eaLnBrk="1" hangingPunct="1">
              <a:spcBef>
                <a:spcPct val="0"/>
              </a:spcBef>
              <a:buFontTx/>
              <a:buChar char="•"/>
            </a:pPr>
            <a:r>
              <a:rPr lang="cs-CZ" altLang="en-US" sz="2000" b="0" i="0" dirty="0">
                <a:latin typeface="Verdana" panose="020B0604030504040204" pitchFamily="34" charset="0"/>
              </a:rPr>
              <a:t>průměr tělesa 30 km</a:t>
            </a:r>
          </a:p>
          <a:p>
            <a:pPr lvl="1" eaLnBrk="1" hangingPunct="1">
              <a:spcBef>
                <a:spcPct val="0"/>
              </a:spcBef>
              <a:buFontTx/>
              <a:buChar char="•"/>
            </a:pPr>
            <a:r>
              <a:rPr lang="cs-CZ" altLang="en-US" sz="2000" b="0" i="0" dirty="0">
                <a:latin typeface="Verdana" panose="020B0604030504040204" pitchFamily="34" charset="0"/>
              </a:rPr>
              <a:t>vznik tsunami o výšce několika stovek metrů</a:t>
            </a:r>
          </a:p>
          <a:p>
            <a:pPr marL="457200" lvl="1" indent="0" eaLnBrk="1" hangingPunct="1">
              <a:spcBef>
                <a:spcPct val="0"/>
              </a:spcBef>
              <a:buNone/>
            </a:pPr>
            <a:endParaRPr lang="cs-CZ" altLang="en-US" sz="2000" b="0" i="0" dirty="0">
              <a:latin typeface="Verdana" panose="020B0604030504040204" pitchFamily="34" charset="0"/>
            </a:endParaRPr>
          </a:p>
          <a:p>
            <a:pPr eaLnBrk="1" hangingPunct="1">
              <a:spcBef>
                <a:spcPct val="0"/>
              </a:spcBef>
            </a:pPr>
            <a:endParaRPr lang="cs-CZ" altLang="en-US" sz="2000" b="0" i="0" dirty="0">
              <a:latin typeface="Verdana" panose="020B0604030504040204" pitchFamily="34" charset="0"/>
            </a:endParaRPr>
          </a:p>
          <a:p>
            <a:pPr eaLnBrk="1" hangingPunct="1">
              <a:spcBef>
                <a:spcPct val="0"/>
              </a:spcBef>
            </a:pPr>
            <a:endParaRPr lang="cs-CZ" altLang="en-US" sz="2000" b="0" i="0" dirty="0">
              <a:latin typeface="Verdana" panose="020B0604030504040204" pitchFamily="34" charset="0"/>
            </a:endParaRPr>
          </a:p>
          <a:p>
            <a:pPr eaLnBrk="1" hangingPunct="1">
              <a:spcBef>
                <a:spcPct val="0"/>
              </a:spcBef>
            </a:pPr>
            <a:endParaRPr lang="cs-CZ" altLang="en-US" sz="2000" b="0" i="0" dirty="0">
              <a:latin typeface="Verdana" panose="020B0604030504040204" pitchFamily="34" charset="0"/>
            </a:endParaRPr>
          </a:p>
        </p:txBody>
      </p:sp>
      <p:pic>
        <p:nvPicPr>
          <p:cNvPr id="32772" name="Picture 2" descr="http://2.bp.blogspot.com/--1sTg2cDP84/URVTf_hxweI/AAAAAAAAIAg/tTIq_ykeNHE/s1600/Burckle.jpg"/>
          <p:cNvPicPr>
            <a:picLocks noChangeAspect="1" noChangeArrowheads="1"/>
          </p:cNvPicPr>
          <p:nvPr/>
        </p:nvPicPr>
        <p:blipFill rotWithShape="1">
          <a:blip r:embed="rId2">
            <a:extLst>
              <a:ext uri="{28A0092B-C50C-407E-A947-70E740481C1C}">
                <a14:useLocalDpi xmlns:a14="http://schemas.microsoft.com/office/drawing/2010/main" val="0"/>
              </a:ext>
            </a:extLst>
          </a:blip>
          <a:srcRect l="24768"/>
          <a:stretch/>
        </p:blipFill>
        <p:spPr bwMode="auto">
          <a:xfrm>
            <a:off x="179388" y="1844824"/>
            <a:ext cx="5742216" cy="480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a:extLst>
              <a:ext uri="{FF2B5EF4-FFF2-40B4-BE49-F238E27FC236}">
                <a16:creationId xmlns:a16="http://schemas.microsoft.com/office/drawing/2014/main" id="{05D7058C-2A33-2041-252C-0B9D8EA864C0}"/>
              </a:ext>
            </a:extLst>
          </p:cNvPr>
          <p:cNvPicPr>
            <a:picLocks noChangeAspect="1"/>
          </p:cNvPicPr>
          <p:nvPr/>
        </p:nvPicPr>
        <p:blipFill rotWithShape="1">
          <a:blip r:embed="rId3"/>
          <a:srcRect l="27077"/>
          <a:stretch/>
        </p:blipFill>
        <p:spPr>
          <a:xfrm>
            <a:off x="6056576" y="2240487"/>
            <a:ext cx="2952452" cy="4412874"/>
          </a:xfrm>
          <a:prstGeom prst="rect">
            <a:avLst/>
          </a:prstGeom>
        </p:spPr>
      </p:pic>
    </p:spTree>
    <p:extLst>
      <p:ext uri="{BB962C8B-B14F-4D97-AF65-F5344CB8AC3E}">
        <p14:creationId xmlns:p14="http://schemas.microsoft.com/office/powerpoint/2010/main" val="41380963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0"/>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err="1">
                <a:latin typeface="Verdana" panose="020B0604030504040204" pitchFamily="34" charset="0"/>
              </a:rPr>
              <a:t>Burckleho</a:t>
            </a:r>
            <a:r>
              <a:rPr lang="cs-CZ" altLang="en-US" sz="2800" i="0" dirty="0">
                <a:latin typeface="Verdana" panose="020B0604030504040204" pitchFamily="34" charset="0"/>
              </a:rPr>
              <a:t> kráter</a:t>
            </a:r>
            <a:endParaRPr lang="cs-CZ" altLang="en-US" sz="2800" b="0" i="0" noProof="1">
              <a:latin typeface="Verdana" panose="020B0604030504040204" pitchFamily="34" charset="0"/>
            </a:endParaRPr>
          </a:p>
        </p:txBody>
      </p:sp>
      <p:sp>
        <p:nvSpPr>
          <p:cNvPr id="33795" name="Text Box 4"/>
          <p:cNvSpPr txBox="1">
            <a:spLocks noChangeArrowheads="1"/>
          </p:cNvSpPr>
          <p:nvPr/>
        </p:nvSpPr>
        <p:spPr bwMode="auto">
          <a:xfrm>
            <a:off x="179388" y="548680"/>
            <a:ext cx="896461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eaLnBrk="1" hangingPunct="1">
              <a:spcBef>
                <a:spcPct val="0"/>
              </a:spcBef>
              <a:buFontTx/>
              <a:buChar char="•"/>
            </a:pPr>
            <a:r>
              <a:rPr lang="cs-CZ" altLang="en-US" sz="2000" b="0" i="0" dirty="0">
                <a:latin typeface="Verdana" panose="020B0604030504040204" pitchFamily="34" charset="0"/>
              </a:rPr>
              <a:t>pomocí Google </a:t>
            </a:r>
            <a:r>
              <a:rPr lang="cs-CZ" altLang="en-US" sz="2000" b="0" i="0" dirty="0" err="1">
                <a:latin typeface="Verdana" panose="020B0604030504040204" pitchFamily="34" charset="0"/>
              </a:rPr>
              <a:t>Earth</a:t>
            </a:r>
            <a:r>
              <a:rPr lang="cs-CZ" altLang="en-US" sz="2000" b="0" i="0" dirty="0">
                <a:latin typeface="Verdana" panose="020B0604030504040204" pitchFamily="34" charset="0"/>
              </a:rPr>
              <a:t> nalezeny </a:t>
            </a:r>
            <a:r>
              <a:rPr lang="cs-CZ" altLang="en-US" sz="2000" b="0" i="0" dirty="0" err="1">
                <a:latin typeface="Verdana" panose="020B0604030504040204" pitchFamily="34" charset="0"/>
              </a:rPr>
              <a:t>chevronové</a:t>
            </a:r>
            <a:r>
              <a:rPr lang="cs-CZ" altLang="en-US" sz="2000" b="0" i="0" dirty="0">
                <a:latin typeface="Verdana" panose="020B0604030504040204" pitchFamily="34" charset="0"/>
              </a:rPr>
              <a:t> duny na Madagaskaru a Filipínách</a:t>
            </a:r>
          </a:p>
          <a:p>
            <a:pPr lvl="1" eaLnBrk="1" hangingPunct="1">
              <a:spcBef>
                <a:spcPct val="0"/>
              </a:spcBef>
              <a:buFontTx/>
              <a:buChar char="•"/>
            </a:pPr>
            <a:r>
              <a:rPr lang="cs-CZ" altLang="en-US" sz="2000" b="0" i="0" dirty="0">
                <a:latin typeface="Verdana" panose="020B0604030504040204" pitchFamily="34" charset="0"/>
              </a:rPr>
              <a:t>v dunách nalezeny </a:t>
            </a:r>
            <a:r>
              <a:rPr lang="cs-CZ" altLang="en-US" sz="2000" b="0" i="0" dirty="0" err="1">
                <a:latin typeface="Verdana" panose="020B0604030504040204" pitchFamily="34" charset="0"/>
              </a:rPr>
              <a:t>fosílie</a:t>
            </a:r>
            <a:r>
              <a:rPr lang="cs-CZ" altLang="en-US" sz="2000" b="0" i="0" dirty="0">
                <a:latin typeface="Verdana" panose="020B0604030504040204" pitchFamily="34" charset="0"/>
              </a:rPr>
              <a:t> hlubokomořských dírkonožců</a:t>
            </a:r>
          </a:p>
          <a:p>
            <a:pPr lvl="1" eaLnBrk="1" hangingPunct="1">
              <a:spcBef>
                <a:spcPct val="0"/>
              </a:spcBef>
              <a:buFontTx/>
              <a:buChar char="•"/>
            </a:pPr>
            <a:r>
              <a:rPr lang="cs-CZ" altLang="en-US" sz="2000" b="0" i="0" dirty="0">
                <a:latin typeface="Verdana" panose="020B0604030504040204" pitchFamily="34" charset="0"/>
              </a:rPr>
              <a:t>na okrajích schránek hořčík – důkaz varu vody</a:t>
            </a:r>
          </a:p>
          <a:p>
            <a:pPr lvl="1" eaLnBrk="1" hangingPunct="1">
              <a:spcBef>
                <a:spcPct val="0"/>
              </a:spcBef>
              <a:buFontTx/>
              <a:buChar char="•"/>
            </a:pPr>
            <a:endParaRPr lang="cs-CZ" altLang="en-US" sz="2000" b="0" i="0" dirty="0">
              <a:latin typeface="Verdana" panose="020B0604030504040204" pitchFamily="34" charset="0"/>
            </a:endParaRPr>
          </a:p>
          <a:p>
            <a:pPr eaLnBrk="1" hangingPunct="1">
              <a:spcBef>
                <a:spcPct val="0"/>
              </a:spcBef>
            </a:pPr>
            <a:endParaRPr lang="cs-CZ" altLang="en-US" sz="2000" b="0" i="0" dirty="0">
              <a:latin typeface="Verdana" panose="020B0604030504040204" pitchFamily="34" charset="0"/>
            </a:endParaRPr>
          </a:p>
          <a:p>
            <a:pPr eaLnBrk="1" hangingPunct="1">
              <a:spcBef>
                <a:spcPct val="0"/>
              </a:spcBef>
            </a:pPr>
            <a:endParaRPr lang="cs-CZ" altLang="en-US" sz="2000" b="0" i="0" dirty="0">
              <a:latin typeface="Verdana" panose="020B0604030504040204" pitchFamily="34" charset="0"/>
            </a:endParaRPr>
          </a:p>
          <a:p>
            <a:pPr eaLnBrk="1" hangingPunct="1">
              <a:spcBef>
                <a:spcPct val="0"/>
              </a:spcBef>
            </a:pPr>
            <a:endParaRPr lang="cs-CZ" altLang="en-US" sz="2000" b="0" i="0" dirty="0">
              <a:latin typeface="Verdana" panose="020B0604030504040204" pitchFamily="34" charset="0"/>
            </a:endParaRPr>
          </a:p>
        </p:txBody>
      </p:sp>
      <p:pic>
        <p:nvPicPr>
          <p:cNvPr id="33796" name="Picture 2" descr="MadChevr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3" y="1986442"/>
            <a:ext cx="5732189" cy="482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2" descr="http://www.berkeley.edu/news/media/releases/2005/01/images/marsh_for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1986442"/>
            <a:ext cx="2736304" cy="485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85F92A3-87A6-40D4-92CE-F9BCFED7CAEF}"/>
              </a:ext>
            </a:extLst>
          </p:cNvPr>
          <p:cNvSpPr txBox="1"/>
          <p:nvPr/>
        </p:nvSpPr>
        <p:spPr>
          <a:xfrm>
            <a:off x="997889" y="6021288"/>
            <a:ext cx="7534551" cy="400110"/>
          </a:xfrm>
          <a:prstGeom prst="rect">
            <a:avLst/>
          </a:prstGeom>
          <a:noFill/>
        </p:spPr>
        <p:txBody>
          <a:bodyPr wrap="square" rtlCol="0">
            <a:spAutoFit/>
          </a:bodyPr>
          <a:lstStyle/>
          <a:p>
            <a:pPr algn="ctr"/>
            <a:r>
              <a:rPr lang="cs-CZ" dirty="0" err="1">
                <a:solidFill>
                  <a:schemeClr val="accent4">
                    <a:lumMod val="75000"/>
                    <a:lumOff val="25000"/>
                  </a:schemeClr>
                </a:solidFill>
              </a:rPr>
              <a:t>join</a:t>
            </a:r>
            <a:r>
              <a:rPr lang="cs-CZ" dirty="0">
                <a:solidFill>
                  <a:schemeClr val="accent4">
                    <a:lumMod val="75000"/>
                    <a:lumOff val="25000"/>
                  </a:schemeClr>
                </a:solidFill>
              </a:rPr>
              <a:t> my quiz.com</a:t>
            </a:r>
          </a:p>
        </p:txBody>
      </p:sp>
      <p:pic>
        <p:nvPicPr>
          <p:cNvPr id="1026" name="Picture 2" descr="Quizizz! | Student apps, Learning apps, Free quizzes">
            <a:extLst>
              <a:ext uri="{FF2B5EF4-FFF2-40B4-BE49-F238E27FC236}">
                <a16:creationId xmlns:a16="http://schemas.microsoft.com/office/drawing/2014/main" id="{D0BB33F8-BD6C-4A1F-BBB6-5B92524A3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7061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9"/>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Modelové organismy</a:t>
            </a:r>
            <a:endParaRPr lang="cs-CZ" altLang="en-US" sz="2800" b="0" i="0" noProof="1">
              <a:latin typeface="Verdana" panose="020B0604030504040204" pitchFamily="34" charset="0"/>
            </a:endParaRPr>
          </a:p>
        </p:txBody>
      </p:sp>
      <p:sp>
        <p:nvSpPr>
          <p:cNvPr id="36867" name="Text Box 4"/>
          <p:cNvSpPr txBox="1">
            <a:spLocks noChangeArrowheads="1"/>
          </p:cNvSpPr>
          <p:nvPr/>
        </p:nvSpPr>
        <p:spPr bwMode="auto">
          <a:xfrm>
            <a:off x="179388" y="620713"/>
            <a:ext cx="896461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dirty="0" err="1">
                <a:latin typeface="Verdana" panose="020B0604030504040204" pitchFamily="34" charset="0"/>
              </a:rPr>
              <a:t>Calvinův</a:t>
            </a:r>
            <a:r>
              <a:rPr lang="cs-CZ" altLang="en-US" sz="2000" b="0" i="0" dirty="0">
                <a:latin typeface="Verdana" panose="020B0604030504040204" pitchFamily="34" charset="0"/>
              </a:rPr>
              <a:t> cyklus</a:t>
            </a:r>
          </a:p>
          <a:p>
            <a:pPr lvl="1" eaLnBrk="1" hangingPunct="1">
              <a:spcBef>
                <a:spcPct val="0"/>
              </a:spcBef>
              <a:buFontTx/>
              <a:buChar char="•"/>
            </a:pPr>
            <a:r>
              <a:rPr lang="cs-CZ" altLang="en-US" sz="2000" b="0" i="0" dirty="0">
                <a:latin typeface="Verdana" panose="020B0604030504040204" pitchFamily="34" charset="0"/>
              </a:rPr>
              <a:t>Temnostní fáze fotosyntézy, produkce sacharidů</a:t>
            </a:r>
          </a:p>
          <a:p>
            <a:pPr lvl="1" eaLnBrk="1" hangingPunct="1">
              <a:spcBef>
                <a:spcPct val="0"/>
              </a:spcBef>
              <a:buFontTx/>
              <a:buChar char="•"/>
            </a:pPr>
            <a:r>
              <a:rPr lang="cs-CZ" altLang="en-US" sz="2000" b="0" i="0" dirty="0">
                <a:latin typeface="Verdana" panose="020B0604030504040204" pitchFamily="34" charset="0"/>
              </a:rPr>
              <a:t>Objeven na zelené řase </a:t>
            </a:r>
            <a:r>
              <a:rPr lang="cs-CZ" altLang="en-US" sz="2000" b="0" dirty="0" err="1">
                <a:latin typeface="Verdana" panose="020B0604030504040204" pitchFamily="34" charset="0"/>
              </a:rPr>
              <a:t>Chlorella</a:t>
            </a:r>
            <a:r>
              <a:rPr lang="cs-CZ" altLang="en-US" sz="2000" b="0" dirty="0">
                <a:latin typeface="Verdana" panose="020B0604030504040204" pitchFamily="34" charset="0"/>
              </a:rPr>
              <a:t> </a:t>
            </a:r>
            <a:r>
              <a:rPr lang="cs-CZ" altLang="en-US" sz="2000" b="0" i="0" dirty="0">
                <a:latin typeface="Verdana" panose="020B0604030504040204" pitchFamily="34" charset="0"/>
              </a:rPr>
              <a:t>(</a:t>
            </a:r>
            <a:r>
              <a:rPr lang="cs-CZ" altLang="en-US" sz="2000" b="0" i="0" dirty="0" err="1">
                <a:latin typeface="Verdana" panose="020B0604030504040204" pitchFamily="34" charset="0"/>
              </a:rPr>
              <a:t>Bassham</a:t>
            </a:r>
            <a:r>
              <a:rPr lang="cs-CZ" altLang="en-US" sz="2000" b="0" i="0" dirty="0">
                <a:latin typeface="Verdana" panose="020B0604030504040204" pitchFamily="34" charset="0"/>
              </a:rPr>
              <a:t> et al. 1950)</a:t>
            </a:r>
          </a:p>
          <a:p>
            <a:pPr eaLnBrk="1" hangingPunct="1">
              <a:spcBef>
                <a:spcPct val="0"/>
              </a:spcBef>
            </a:pPr>
            <a:endParaRPr lang="cs-CZ" altLang="en-US" sz="2000" b="0" i="0" dirty="0">
              <a:latin typeface="Verdana" panose="020B0604030504040204" pitchFamily="34" charset="0"/>
            </a:endParaRPr>
          </a:p>
          <a:p>
            <a:pPr eaLnBrk="1" hangingPunct="1">
              <a:spcBef>
                <a:spcPct val="0"/>
              </a:spcBef>
            </a:pPr>
            <a:endParaRPr lang="cs-CZ" altLang="en-US" sz="2000" b="0" i="0" dirty="0">
              <a:latin typeface="Verdana" panose="020B0604030504040204" pitchFamily="34" charset="0"/>
            </a:endParaRPr>
          </a:p>
          <a:p>
            <a:pPr eaLnBrk="1" hangingPunct="1">
              <a:spcBef>
                <a:spcPct val="0"/>
              </a:spcBef>
            </a:pPr>
            <a:endParaRPr lang="cs-CZ" altLang="en-US" sz="2000" b="0" i="0" dirty="0">
              <a:latin typeface="Verdana" panose="020B0604030504040204" pitchFamily="34" charset="0"/>
            </a:endParaRPr>
          </a:p>
        </p:txBody>
      </p:sp>
      <p:pic>
        <p:nvPicPr>
          <p:cNvPr id="36868" name="Picture 2" descr="http://www.sszdra-karvina.cz/bunka/bi/05met/obr/fotosy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6550" y="2043113"/>
            <a:ext cx="485775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a:extLst>
              <a:ext uri="{FF2B5EF4-FFF2-40B4-BE49-F238E27FC236}">
                <a16:creationId xmlns:a16="http://schemas.microsoft.com/office/drawing/2014/main" id="{B6DF908E-DF1C-4408-8963-84DD77FF6C92}"/>
              </a:ext>
            </a:extLst>
          </p:cNvPr>
          <p:cNvPicPr>
            <a:picLocks noChangeAspect="1"/>
          </p:cNvPicPr>
          <p:nvPr/>
        </p:nvPicPr>
        <p:blipFill rotWithShape="1">
          <a:blip r:embed="rId3"/>
          <a:srcRect r="23972"/>
          <a:stretch/>
        </p:blipFill>
        <p:spPr>
          <a:xfrm rot="5400000">
            <a:off x="-288653" y="2446612"/>
            <a:ext cx="4699001" cy="3892003"/>
          </a:xfrm>
          <a:prstGeom prst="rect">
            <a:avLst/>
          </a:prstGeom>
        </p:spPr>
      </p:pic>
    </p:spTree>
    <p:extLst>
      <p:ext uri="{BB962C8B-B14F-4D97-AF65-F5344CB8AC3E}">
        <p14:creationId xmlns:p14="http://schemas.microsoft.com/office/powerpoint/2010/main" val="2148164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0350" y="1341438"/>
            <a:ext cx="380365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987" name="Object 6"/>
          <p:cNvGraphicFramePr>
            <a:graphicFrameLocks noChangeAspect="1"/>
          </p:cNvGraphicFramePr>
          <p:nvPr/>
        </p:nvGraphicFramePr>
        <p:xfrm>
          <a:off x="0" y="1412875"/>
          <a:ext cx="5076825" cy="3370263"/>
        </p:xfrm>
        <a:graphic>
          <a:graphicData uri="http://schemas.openxmlformats.org/presentationml/2006/ole">
            <mc:AlternateContent xmlns:mc="http://schemas.openxmlformats.org/markup-compatibility/2006">
              <mc:Choice xmlns:v="urn:schemas-microsoft-com:vml" Requires="v">
                <p:oleObj name="Image" r:id="rId3" imgW="18006354" imgH="11957642" progId="Photoshop.Image.10">
                  <p:embed/>
                </p:oleObj>
              </mc:Choice>
              <mc:Fallback>
                <p:oleObj name="Image" r:id="rId3" imgW="18006354" imgH="11957642" progId="Photoshop.Image.10">
                  <p:embed/>
                  <p:pic>
                    <p:nvPicPr>
                      <p:cNvPr id="4198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12875"/>
                        <a:ext cx="5076825" cy="337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8" name="Text Box 7"/>
          <p:cNvSpPr txBox="1">
            <a:spLocks noChangeArrowheads="1"/>
          </p:cNvSpPr>
          <p:nvPr/>
        </p:nvSpPr>
        <p:spPr bwMode="auto">
          <a:xfrm>
            <a:off x="0" y="5299075"/>
            <a:ext cx="5932488"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b="0" i="0" u="sng" noProof="1">
                <a:latin typeface="Arial" panose="020B0604020202020204" pitchFamily="34" charset="0"/>
              </a:rPr>
              <a:t>silná formulace</a:t>
            </a:r>
            <a:r>
              <a:rPr lang="cs-CZ" altLang="en-US" sz="1600" b="0" i="0" u="sng">
                <a:latin typeface="Arial" panose="020B0604020202020204" pitchFamily="34" charset="0"/>
              </a:rPr>
              <a:t>:</a:t>
            </a:r>
          </a:p>
          <a:p>
            <a:pPr eaLnBrk="1" hangingPunct="1">
              <a:spcBef>
                <a:spcPct val="0"/>
              </a:spcBef>
              <a:buFontTx/>
              <a:buNone/>
            </a:pPr>
            <a:r>
              <a:rPr lang="cs-CZ" altLang="en-US" sz="1600" b="0" i="0" noProof="1">
                <a:latin typeface="Arial" panose="020B0604020202020204" pitchFamily="34" charset="0"/>
              </a:rPr>
              <a:t>“</a:t>
            </a:r>
            <a:r>
              <a:rPr lang="cs-CZ" altLang="en-US" sz="1600" i="0" noProof="1">
                <a:latin typeface="Arial" panose="020B0604020202020204" pitchFamily="34" charset="0"/>
              </a:rPr>
              <a:t>všechno je všude, ale </a:t>
            </a:r>
            <a:r>
              <a:rPr lang="cs-CZ" altLang="en-US" sz="1600" i="0">
                <a:latin typeface="Arial" panose="020B0604020202020204" pitchFamily="34" charset="0"/>
              </a:rPr>
              <a:t>mnoho druhů je extrémně vzácných</a:t>
            </a:r>
            <a:r>
              <a:rPr lang="cs-CZ" altLang="en-US" sz="1600" b="0" i="0" noProof="1">
                <a:latin typeface="Arial" panose="020B0604020202020204" pitchFamily="34" charset="0"/>
              </a:rPr>
              <a:t>”</a:t>
            </a:r>
            <a:endParaRPr lang="cs-CZ" altLang="en-US" sz="1600" b="0" i="0">
              <a:latin typeface="Arial" panose="020B0604020202020204" pitchFamily="34" charset="0"/>
            </a:endParaRPr>
          </a:p>
          <a:p>
            <a:pPr eaLnBrk="1" hangingPunct="1">
              <a:spcBef>
                <a:spcPct val="0"/>
              </a:spcBef>
              <a:buFontTx/>
              <a:buNone/>
            </a:pPr>
            <a:r>
              <a:rPr lang="cs-CZ" altLang="en-US" sz="1600" b="0" i="0">
                <a:latin typeface="Arial" panose="020B0604020202020204" pitchFamily="34" charset="0"/>
              </a:rPr>
              <a:t>   - evoluční (speciace), floristické či ochranářské </a:t>
            </a:r>
            <a:r>
              <a:rPr lang="cs-CZ" altLang="en-US" sz="1600" b="0" i="0" noProof="1">
                <a:latin typeface="Arial" panose="020B0604020202020204" pitchFamily="34" charset="0"/>
              </a:rPr>
              <a:t>konsekvence</a:t>
            </a:r>
          </a:p>
          <a:p>
            <a:pPr eaLnBrk="1" hangingPunct="1">
              <a:spcBef>
                <a:spcPct val="0"/>
              </a:spcBef>
              <a:buFontTx/>
              <a:buNone/>
            </a:pPr>
            <a:r>
              <a:rPr lang="cs-CZ" altLang="en-US" sz="1600" b="0" i="0" u="sng" noProof="1">
                <a:latin typeface="Arial" panose="020B0604020202020204" pitchFamily="34" charset="0"/>
              </a:rPr>
              <a:t>slabá formulace</a:t>
            </a:r>
            <a:r>
              <a:rPr lang="cs-CZ" altLang="en-US" sz="1600" b="0" i="0" u="sng">
                <a:latin typeface="Arial" panose="020B0604020202020204" pitchFamily="34" charset="0"/>
              </a:rPr>
              <a:t>:</a:t>
            </a:r>
          </a:p>
          <a:p>
            <a:pPr eaLnBrk="1" hangingPunct="1">
              <a:spcBef>
                <a:spcPct val="0"/>
              </a:spcBef>
              <a:buFontTx/>
              <a:buNone/>
            </a:pPr>
            <a:r>
              <a:rPr lang="cs-CZ" altLang="en-US" sz="1600" b="0" i="0" noProof="1">
                <a:latin typeface="Arial" panose="020B0604020202020204" pitchFamily="34" charset="0"/>
              </a:rPr>
              <a:t>“</a:t>
            </a:r>
            <a:r>
              <a:rPr lang="cs-CZ" altLang="en-US" sz="1600" i="0" noProof="1">
                <a:latin typeface="Arial" panose="020B0604020202020204" pitchFamily="34" charset="0"/>
              </a:rPr>
              <a:t>environment selects</a:t>
            </a:r>
            <a:r>
              <a:rPr lang="cs-CZ" altLang="en-US" sz="1600" i="0">
                <a:latin typeface="Arial" panose="020B0604020202020204" pitchFamily="34" charset="0"/>
              </a:rPr>
              <a:t> – prostředí vybírá</a:t>
            </a:r>
            <a:r>
              <a:rPr lang="cs-CZ" altLang="en-US" sz="1600" b="0" i="0" noProof="1">
                <a:latin typeface="Arial" panose="020B0604020202020204" pitchFamily="34" charset="0"/>
              </a:rPr>
              <a:t>”</a:t>
            </a:r>
          </a:p>
          <a:p>
            <a:pPr eaLnBrk="1" hangingPunct="1">
              <a:spcBef>
                <a:spcPct val="0"/>
              </a:spcBef>
              <a:buFontTx/>
              <a:buNone/>
            </a:pPr>
            <a:r>
              <a:rPr lang="cs-CZ" altLang="en-US" sz="1600" b="0" i="0">
                <a:latin typeface="Arial" panose="020B0604020202020204" pitchFamily="34" charset="0"/>
              </a:rPr>
              <a:t>   - </a:t>
            </a:r>
            <a:r>
              <a:rPr lang="cs-CZ" altLang="en-US" sz="1600" b="0" i="0" noProof="1">
                <a:latin typeface="Arial" panose="020B0604020202020204" pitchFamily="34" charset="0"/>
              </a:rPr>
              <a:t>nulová role historie v mikrobiální biogeografii</a:t>
            </a:r>
            <a:endParaRPr lang="cs-CZ" altLang="en-US" sz="1600" b="0" i="0">
              <a:latin typeface="Arial" panose="020B0604020202020204" pitchFamily="34" charset="0"/>
            </a:endParaRPr>
          </a:p>
        </p:txBody>
      </p:sp>
      <p:sp>
        <p:nvSpPr>
          <p:cNvPr id="41989" name="Text Box 8"/>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Biogeografie protist</a:t>
            </a:r>
            <a:endParaRPr lang="cs-CZ" altLang="en-US" sz="2800" b="0" i="0" noProof="1">
              <a:latin typeface="Verdana" panose="020B0604030504040204" pitchFamily="34" charset="0"/>
            </a:endParaRPr>
          </a:p>
        </p:txBody>
      </p:sp>
      <p:sp>
        <p:nvSpPr>
          <p:cNvPr id="41990" name="Text Box 4"/>
          <p:cNvSpPr txBox="1">
            <a:spLocks noChangeArrowheads="1"/>
          </p:cNvSpPr>
          <p:nvPr/>
        </p:nvSpPr>
        <p:spPr bwMode="auto">
          <a:xfrm>
            <a:off x="179388" y="620713"/>
            <a:ext cx="896461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Neutrální teorie ubikvitního rozšíření eukaryotických mikroorganismů</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sp>
        <p:nvSpPr>
          <p:cNvPr id="41991" name="Text Box 10"/>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Biogeografie protist</a:t>
            </a:r>
            <a:endParaRPr lang="cs-CZ" altLang="en-US" sz="2800" b="0" i="0" noProof="1">
              <a:latin typeface="Verdana" panose="020B0604030504040204" pitchFamily="34" charset="0"/>
            </a:endParaRPr>
          </a:p>
        </p:txBody>
      </p:sp>
      <p:sp>
        <p:nvSpPr>
          <p:cNvPr id="41992" name="Text Box 4"/>
          <p:cNvSpPr txBox="1">
            <a:spLocks noChangeArrowheads="1"/>
          </p:cNvSpPr>
          <p:nvPr/>
        </p:nvSpPr>
        <p:spPr bwMode="auto">
          <a:xfrm>
            <a:off x="179388" y="620713"/>
            <a:ext cx="896461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Neutrální teorie ubikvitního rozšíření eukaryotických mikroorganismů</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spTree>
    <p:extLst>
      <p:ext uri="{BB962C8B-B14F-4D97-AF65-F5344CB8AC3E}">
        <p14:creationId xmlns:p14="http://schemas.microsoft.com/office/powerpoint/2010/main" val="39139723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85F92A3-87A6-40D4-92CE-F9BCFED7CAEF}"/>
              </a:ext>
            </a:extLst>
          </p:cNvPr>
          <p:cNvSpPr txBox="1"/>
          <p:nvPr/>
        </p:nvSpPr>
        <p:spPr>
          <a:xfrm>
            <a:off x="997889" y="6021288"/>
            <a:ext cx="7534551" cy="400110"/>
          </a:xfrm>
          <a:prstGeom prst="rect">
            <a:avLst/>
          </a:prstGeom>
          <a:noFill/>
        </p:spPr>
        <p:txBody>
          <a:bodyPr wrap="square" rtlCol="0">
            <a:spAutoFit/>
          </a:bodyPr>
          <a:lstStyle/>
          <a:p>
            <a:pPr algn="ctr"/>
            <a:r>
              <a:rPr lang="cs-CZ" dirty="0" err="1">
                <a:solidFill>
                  <a:schemeClr val="accent4">
                    <a:lumMod val="75000"/>
                    <a:lumOff val="25000"/>
                  </a:schemeClr>
                </a:solidFill>
              </a:rPr>
              <a:t>join</a:t>
            </a:r>
            <a:r>
              <a:rPr lang="cs-CZ" dirty="0">
                <a:solidFill>
                  <a:schemeClr val="accent4">
                    <a:lumMod val="75000"/>
                    <a:lumOff val="25000"/>
                  </a:schemeClr>
                </a:solidFill>
              </a:rPr>
              <a:t> my quiz.com</a:t>
            </a:r>
          </a:p>
        </p:txBody>
      </p:sp>
      <p:pic>
        <p:nvPicPr>
          <p:cNvPr id="1026" name="Picture 2" descr="Quizizz! | Student apps, Learning apps, Free quizzes">
            <a:extLst>
              <a:ext uri="{FF2B5EF4-FFF2-40B4-BE49-F238E27FC236}">
                <a16:creationId xmlns:a16="http://schemas.microsoft.com/office/drawing/2014/main" id="{D0BB33F8-BD6C-4A1F-BBB6-5B92524A3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9944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9"/>
          <p:cNvSpPr txBox="1">
            <a:spLocks noChangeArrowheads="1"/>
          </p:cNvSpPr>
          <p:nvPr/>
        </p:nvSpPr>
        <p:spPr bwMode="auto">
          <a:xfrm>
            <a:off x="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Modelové organismy</a:t>
            </a:r>
            <a:endParaRPr lang="cs-CZ" altLang="en-US" sz="2800" b="0" i="0" noProof="1">
              <a:latin typeface="Verdana" panose="020B0604030504040204" pitchFamily="34" charset="0"/>
            </a:endParaRPr>
          </a:p>
          <a:p>
            <a:pPr algn="ctr">
              <a:spcBef>
                <a:spcPct val="0"/>
              </a:spcBef>
              <a:buFontTx/>
              <a:buNone/>
            </a:pPr>
            <a:endParaRPr lang="cs-CZ" altLang="en-US" sz="2800" b="0" i="0" noProof="1">
              <a:latin typeface="Verdana" panose="020B0604030504040204" pitchFamily="34" charset="0"/>
            </a:endParaRPr>
          </a:p>
        </p:txBody>
      </p:sp>
      <p:sp>
        <p:nvSpPr>
          <p:cNvPr id="37891" name="Text Box 4"/>
          <p:cNvSpPr txBox="1">
            <a:spLocks noChangeArrowheads="1"/>
          </p:cNvSpPr>
          <p:nvPr/>
        </p:nvSpPr>
        <p:spPr bwMode="auto">
          <a:xfrm>
            <a:off x="179388" y="620713"/>
            <a:ext cx="896461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Epigenetika (Beisson </a:t>
            </a:r>
            <a:r>
              <a:rPr lang="en-US" altLang="en-US" sz="2000" b="0" i="0">
                <a:latin typeface="Verdana" panose="020B0604030504040204" pitchFamily="34" charset="0"/>
              </a:rPr>
              <a:t>&amp;</a:t>
            </a:r>
            <a:r>
              <a:rPr lang="cs-CZ" altLang="en-US" sz="2000" b="0" i="0">
                <a:latin typeface="Verdana" panose="020B0604030504040204" pitchFamily="34" charset="0"/>
              </a:rPr>
              <a:t> Sonneborn, 1965)</a:t>
            </a:r>
          </a:p>
          <a:p>
            <a:pPr lvl="1" eaLnBrk="1" hangingPunct="1">
              <a:spcBef>
                <a:spcPct val="0"/>
              </a:spcBef>
              <a:buFontTx/>
              <a:buChar char="•"/>
            </a:pPr>
            <a:r>
              <a:rPr lang="cs-CZ" altLang="en-US" sz="2000" b="0" i="0">
                <a:latin typeface="Verdana" panose="020B0604030504040204" pitchFamily="34" charset="0"/>
              </a:rPr>
              <a:t>Chirurgické převrácení povrchových cilií u </a:t>
            </a:r>
            <a:r>
              <a:rPr lang="cs-CZ" altLang="en-US" sz="2000" b="0">
                <a:latin typeface="Verdana" panose="020B0604030504040204" pitchFamily="34" charset="0"/>
              </a:rPr>
              <a:t>Paramecium aurelia</a:t>
            </a:r>
          </a:p>
          <a:p>
            <a:pPr lvl="1" eaLnBrk="1" hangingPunct="1">
              <a:spcBef>
                <a:spcPct val="0"/>
              </a:spcBef>
              <a:buFontTx/>
              <a:buChar char="•"/>
            </a:pPr>
            <a:r>
              <a:rPr lang="cs-CZ" altLang="en-US" sz="2000" b="0" i="0">
                <a:latin typeface="Verdana" panose="020B0604030504040204" pitchFamily="34" charset="0"/>
              </a:rPr>
              <a:t>Opačná polarita zachována i v dalších generacích</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pic>
        <p:nvPicPr>
          <p:cNvPr id="37892" name="Picture 2" descr="http://1.bp.blogspot.com/_FeaU01D-3wI/SQle1PjtVwI/AAAAAAAAAQU/t8zJFC7ketg/s1600/Beisson+Sonneborn+Parameci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1674813"/>
            <a:ext cx="3357562"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4" descr="http://www.museumsyndicate.com/images/4/391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1660525"/>
            <a:ext cx="5297488"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50539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9"/>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Bionika</a:t>
            </a:r>
            <a:endParaRPr lang="cs-CZ" altLang="en-US" sz="2800" b="0" i="0" noProof="1">
              <a:latin typeface="Verdana" panose="020B0604030504040204" pitchFamily="34" charset="0"/>
            </a:endParaRPr>
          </a:p>
        </p:txBody>
      </p:sp>
      <p:sp>
        <p:nvSpPr>
          <p:cNvPr id="34819" name="Text Box 4"/>
          <p:cNvSpPr txBox="1">
            <a:spLocks noChangeArrowheads="1"/>
          </p:cNvSpPr>
          <p:nvPr/>
        </p:nvSpPr>
        <p:spPr bwMode="auto">
          <a:xfrm>
            <a:off x="179388" y="620713"/>
            <a:ext cx="89646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Aplikace biologických konstručních mechanismů</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pic>
        <p:nvPicPr>
          <p:cNvPr id="34820" name="Picture 12" descr="radiolar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975"/>
            <a:ext cx="435610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4" descr="[nox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196975"/>
            <a:ext cx="47879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16" descr="[nox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3825"/>
            <a:ext cx="43561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8" descr="[nox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4292600"/>
            <a:ext cx="47879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 Box 19"/>
          <p:cNvSpPr txBox="1">
            <a:spLocks noChangeArrowheads="1"/>
          </p:cNvSpPr>
          <p:nvPr/>
        </p:nvSpPr>
        <p:spPr bwMode="auto">
          <a:xfrm>
            <a:off x="5508625" y="1196975"/>
            <a:ext cx="3457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en-US" sz="2000" b="0" i="0">
                <a:latin typeface="Tahoma" panose="020B0604030504040204" pitchFamily="34" charset="0"/>
              </a:rPr>
              <a:t>three graces - </a:t>
            </a:r>
            <a:r>
              <a:rPr lang="cs-CZ" altLang="en-US" sz="2000" b="0">
                <a:latin typeface="Tahoma" panose="020B0604030504040204" pitchFamily="34" charset="0"/>
              </a:rPr>
              <a:t>Dubai harbour</a:t>
            </a:r>
            <a:endParaRPr lang="en-US" altLang="en-US" sz="2000" b="0">
              <a:latin typeface="Tahoma" panose="020B060403050404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85F92A3-87A6-40D4-92CE-F9BCFED7CAEF}"/>
              </a:ext>
            </a:extLst>
          </p:cNvPr>
          <p:cNvSpPr txBox="1"/>
          <p:nvPr/>
        </p:nvSpPr>
        <p:spPr>
          <a:xfrm>
            <a:off x="997889" y="6021288"/>
            <a:ext cx="7534551" cy="400110"/>
          </a:xfrm>
          <a:prstGeom prst="rect">
            <a:avLst/>
          </a:prstGeom>
          <a:noFill/>
        </p:spPr>
        <p:txBody>
          <a:bodyPr wrap="square" rtlCol="0">
            <a:spAutoFit/>
          </a:bodyPr>
          <a:lstStyle/>
          <a:p>
            <a:pPr algn="ctr"/>
            <a:r>
              <a:rPr lang="cs-CZ" dirty="0" err="1">
                <a:solidFill>
                  <a:schemeClr val="accent4">
                    <a:lumMod val="75000"/>
                    <a:lumOff val="25000"/>
                  </a:schemeClr>
                </a:solidFill>
              </a:rPr>
              <a:t>join</a:t>
            </a:r>
            <a:r>
              <a:rPr lang="cs-CZ" dirty="0">
                <a:solidFill>
                  <a:schemeClr val="accent4">
                    <a:lumMod val="75000"/>
                    <a:lumOff val="25000"/>
                  </a:schemeClr>
                </a:solidFill>
              </a:rPr>
              <a:t> my quiz.com</a:t>
            </a:r>
          </a:p>
        </p:txBody>
      </p:sp>
      <p:pic>
        <p:nvPicPr>
          <p:cNvPr id="1026" name="Picture 2" descr="Quizizz! | Student apps, Learning apps, Free quizzes">
            <a:extLst>
              <a:ext uri="{FF2B5EF4-FFF2-40B4-BE49-F238E27FC236}">
                <a16:creationId xmlns:a16="http://schemas.microsoft.com/office/drawing/2014/main" id="{D0BB33F8-BD6C-4A1F-BBB6-5B92524A3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7787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9"/>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Bionika</a:t>
            </a:r>
            <a:endParaRPr lang="cs-CZ" altLang="en-US" sz="2800" b="0" i="0" noProof="1">
              <a:latin typeface="Verdana" panose="020B0604030504040204" pitchFamily="34" charset="0"/>
            </a:endParaRPr>
          </a:p>
        </p:txBody>
      </p:sp>
      <p:sp>
        <p:nvSpPr>
          <p:cNvPr id="35843" name="Text Box 4"/>
          <p:cNvSpPr txBox="1">
            <a:spLocks noChangeArrowheads="1"/>
          </p:cNvSpPr>
          <p:nvPr/>
        </p:nvSpPr>
        <p:spPr bwMode="auto">
          <a:xfrm>
            <a:off x="179388" y="620713"/>
            <a:ext cx="89646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Kongresové centrum – Zlín (Eva Jiřičná)</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pic>
        <p:nvPicPr>
          <p:cNvPr id="35844" name="Picture 2"/>
          <p:cNvPicPr>
            <a:picLocks noChangeAspect="1"/>
          </p:cNvPicPr>
          <p:nvPr/>
        </p:nvPicPr>
        <p:blipFill>
          <a:blip r:embed="rId2">
            <a:extLst>
              <a:ext uri="{28A0092B-C50C-407E-A947-70E740481C1C}">
                <a14:useLocalDpi xmlns:a14="http://schemas.microsoft.com/office/drawing/2010/main" val="0"/>
              </a:ext>
            </a:extLst>
          </a:blip>
          <a:srcRect l="16794" t="20470" r="17902" b="13577"/>
          <a:stretch>
            <a:fillRect/>
          </a:stretch>
        </p:blipFill>
        <p:spPr bwMode="auto">
          <a:xfrm>
            <a:off x="323850" y="1125538"/>
            <a:ext cx="849630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
          <p:cNvPicPr>
            <a:picLocks noChangeAspect="1"/>
          </p:cNvPicPr>
          <p:nvPr/>
        </p:nvPicPr>
        <p:blipFill>
          <a:blip r:embed="rId3">
            <a:extLst>
              <a:ext uri="{28A0092B-C50C-407E-A947-70E740481C1C}">
                <a14:useLocalDpi xmlns:a14="http://schemas.microsoft.com/office/drawing/2010/main" val="0"/>
              </a:ext>
            </a:extLst>
          </a:blip>
          <a:srcRect l="31184" t="20470" r="32291" b="29329"/>
          <a:stretch>
            <a:fillRect/>
          </a:stretch>
        </p:blipFill>
        <p:spPr bwMode="auto">
          <a:xfrm>
            <a:off x="5861050" y="4292600"/>
            <a:ext cx="3319463"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Box 3"/>
          <p:cNvSpPr txBox="1">
            <a:spLocks noChangeArrowheads="1"/>
          </p:cNvSpPr>
          <p:nvPr/>
        </p:nvSpPr>
        <p:spPr bwMode="auto">
          <a:xfrm>
            <a:off x="5867400" y="6505575"/>
            <a:ext cx="825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1400" b="0">
                <a:solidFill>
                  <a:schemeClr val="bg1"/>
                </a:solidFill>
                <a:latin typeface="Tahoma" panose="020B0604030504040204" pitchFamily="34" charset="0"/>
              </a:rPr>
              <a:t>Surirella</a:t>
            </a:r>
            <a:endParaRPr lang="cs-CZ" altLang="en-US" sz="2000" b="0">
              <a:solidFill>
                <a:schemeClr val="bg1"/>
              </a:solidFill>
              <a:latin typeface="Tahoma" panose="020B060403050404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412875"/>
            <a:ext cx="3128962"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549275"/>
            <a:ext cx="4319588"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4038600"/>
            <a:ext cx="47529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8"/>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Biogeografie protist</a:t>
            </a:r>
            <a:endParaRPr lang="cs-CZ" altLang="en-US" sz="2800" b="0" i="0" noProof="1">
              <a:latin typeface="Verdana" panose="020B0604030504040204" pitchFamily="34" charset="0"/>
            </a:endParaRPr>
          </a:p>
        </p:txBody>
      </p:sp>
      <p:sp>
        <p:nvSpPr>
          <p:cNvPr id="43014" name="Text Box 4"/>
          <p:cNvSpPr txBox="1">
            <a:spLocks noChangeArrowheads="1"/>
          </p:cNvSpPr>
          <p:nvPr/>
        </p:nvSpPr>
        <p:spPr bwMode="auto">
          <a:xfrm>
            <a:off x="179388" y="620713"/>
            <a:ext cx="896461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a:latin typeface="Verdana" panose="020B0604030504040204" pitchFamily="34" charset="0"/>
              </a:rPr>
              <a:t>Micromonas pusilla</a:t>
            </a:r>
            <a:br>
              <a:rPr lang="cs-CZ" altLang="en-US" sz="2000" b="0" i="0">
                <a:latin typeface="Verdana" panose="020B0604030504040204" pitchFamily="34" charset="0"/>
              </a:rPr>
            </a:br>
            <a:r>
              <a:rPr lang="cs-CZ" altLang="en-US" sz="2000" b="0" i="0">
                <a:latin typeface="Verdana" panose="020B0604030504040204" pitchFamily="34" charset="0"/>
              </a:rPr>
              <a:t>(Chlorophyceae)</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spTree>
    <p:extLst>
      <p:ext uri="{BB962C8B-B14F-4D97-AF65-F5344CB8AC3E}">
        <p14:creationId xmlns:p14="http://schemas.microsoft.com/office/powerpoint/2010/main" val="3601354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a:latin typeface="Verdana" panose="020B0604030504040204" pitchFamily="34" charset="0"/>
              </a:rPr>
              <a:t>Biogeografie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pic>
        <p:nvPicPr>
          <p:cNvPr id="4608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01713"/>
            <a:ext cx="8496300" cy="585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4" name="Text Box 4"/>
          <p:cNvSpPr txBox="1">
            <a:spLocks noChangeArrowheads="1"/>
          </p:cNvSpPr>
          <p:nvPr/>
        </p:nvSpPr>
        <p:spPr bwMode="auto">
          <a:xfrm>
            <a:off x="179388" y="620713"/>
            <a:ext cx="89646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a:latin typeface="Verdana" panose="020B0604030504040204" pitchFamily="34" charset="0"/>
              </a:rPr>
              <a:t>Orbulina universa </a:t>
            </a:r>
            <a:r>
              <a:rPr lang="cs-CZ" altLang="en-US" sz="2000" b="0" i="0">
                <a:latin typeface="Verdana" panose="020B0604030504040204" pitchFamily="34" charset="0"/>
              </a:rPr>
              <a:t>(Foraminifera)</a:t>
            </a:r>
          </a:p>
          <a:p>
            <a:pPr eaLnBrk="1" hangingPunct="1">
              <a:spcBef>
                <a:spcPct val="0"/>
              </a:spcBef>
            </a:pPr>
            <a:endParaRPr lang="cs-CZ" altLang="en-US" sz="2000" b="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spTree>
    <p:extLst>
      <p:ext uri="{BB962C8B-B14F-4D97-AF65-F5344CB8AC3E}">
        <p14:creationId xmlns:p14="http://schemas.microsoft.com/office/powerpoint/2010/main" val="3624457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a:latin typeface="Verdana" panose="020B0604030504040204" pitchFamily="34" charset="0"/>
              </a:rPr>
              <a:t>Biogeografie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sp>
        <p:nvSpPr>
          <p:cNvPr id="46084" name="Text Box 4"/>
          <p:cNvSpPr txBox="1">
            <a:spLocks noChangeArrowheads="1"/>
          </p:cNvSpPr>
          <p:nvPr/>
        </p:nvSpPr>
        <p:spPr bwMode="auto">
          <a:xfrm>
            <a:off x="6346666" y="620712"/>
            <a:ext cx="279733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aktuální genomická data společenstev poukazují na jasnou biogeografii mořských protist a šíření pomocí mořských proudů</a:t>
            </a:r>
          </a:p>
          <a:p>
            <a:pPr eaLnBrk="1" hangingPunct="1">
              <a:spcBef>
                <a:spcPct val="0"/>
              </a:spcBef>
            </a:pPr>
            <a:endParaRPr lang="cs-CZ" altLang="en-US" sz="2000" b="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pic>
        <p:nvPicPr>
          <p:cNvPr id="3" name="Obrázek 2">
            <a:extLst>
              <a:ext uri="{FF2B5EF4-FFF2-40B4-BE49-F238E27FC236}">
                <a16:creationId xmlns:a16="http://schemas.microsoft.com/office/drawing/2014/main" id="{044FEA85-A3FB-9CF7-551B-BB546447DCAE}"/>
              </a:ext>
            </a:extLst>
          </p:cNvPr>
          <p:cNvPicPr>
            <a:picLocks noChangeAspect="1"/>
          </p:cNvPicPr>
          <p:nvPr/>
        </p:nvPicPr>
        <p:blipFill>
          <a:blip r:embed="rId2"/>
          <a:stretch>
            <a:fillRect/>
          </a:stretch>
        </p:blipFill>
        <p:spPr>
          <a:xfrm>
            <a:off x="3411397" y="3645024"/>
            <a:ext cx="5725603" cy="3183390"/>
          </a:xfrm>
          <a:prstGeom prst="rect">
            <a:avLst/>
          </a:prstGeom>
        </p:spPr>
      </p:pic>
      <p:pic>
        <p:nvPicPr>
          <p:cNvPr id="5" name="Obrázek 4">
            <a:extLst>
              <a:ext uri="{FF2B5EF4-FFF2-40B4-BE49-F238E27FC236}">
                <a16:creationId xmlns:a16="http://schemas.microsoft.com/office/drawing/2014/main" id="{3322A9EC-0807-28A0-524A-C83A5E10E2CC}"/>
              </a:ext>
            </a:extLst>
          </p:cNvPr>
          <p:cNvPicPr>
            <a:picLocks noChangeAspect="1"/>
          </p:cNvPicPr>
          <p:nvPr/>
        </p:nvPicPr>
        <p:blipFill>
          <a:blip r:embed="rId3"/>
          <a:stretch>
            <a:fillRect/>
          </a:stretch>
        </p:blipFill>
        <p:spPr>
          <a:xfrm>
            <a:off x="0" y="585131"/>
            <a:ext cx="6346667" cy="3430793"/>
          </a:xfrm>
          <a:prstGeom prst="rect">
            <a:avLst/>
          </a:prstGeom>
        </p:spPr>
      </p:pic>
      <p:sp>
        <p:nvSpPr>
          <p:cNvPr id="6" name="Text Box 18">
            <a:extLst>
              <a:ext uri="{FF2B5EF4-FFF2-40B4-BE49-F238E27FC236}">
                <a16:creationId xmlns:a16="http://schemas.microsoft.com/office/drawing/2014/main" id="{E40A35BA-92CB-BBCF-1477-4B4892EF86E4}"/>
              </a:ext>
            </a:extLst>
          </p:cNvPr>
          <p:cNvSpPr txBox="1">
            <a:spLocks noChangeArrowheads="1"/>
          </p:cNvSpPr>
          <p:nvPr/>
        </p:nvSpPr>
        <p:spPr bwMode="auto">
          <a:xfrm>
            <a:off x="29198" y="6518582"/>
            <a:ext cx="4763990" cy="33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cs-CZ" altLang="en-US" sz="1604" b="0" i="0">
                <a:solidFill>
                  <a:srgbClr val="000000"/>
                </a:solidFill>
                <a:cs typeface="+mn-cs"/>
              </a:rPr>
              <a:t>Richter </a:t>
            </a:r>
            <a:r>
              <a:rPr lang="cs-CZ" altLang="en-US" sz="1604" b="0" i="0" dirty="0">
                <a:solidFill>
                  <a:srgbClr val="000000"/>
                </a:solidFill>
                <a:cs typeface="+mn-cs"/>
              </a:rPr>
              <a:t>et al. </a:t>
            </a:r>
            <a:r>
              <a:rPr lang="cs-CZ" altLang="en-US" sz="1604" b="0" i="0">
                <a:solidFill>
                  <a:srgbClr val="000000"/>
                </a:solidFill>
                <a:cs typeface="+mn-cs"/>
              </a:rPr>
              <a:t>(2022). e</a:t>
            </a:r>
            <a:r>
              <a:rPr lang="cs-CZ" altLang="en-US" sz="1604" b="0">
                <a:solidFill>
                  <a:srgbClr val="000000"/>
                </a:solidFill>
                <a:cs typeface="+mn-cs"/>
              </a:rPr>
              <a:t>Life </a:t>
            </a:r>
            <a:r>
              <a:rPr lang="cs-CZ" altLang="en-US" sz="1604" i="0" dirty="0">
                <a:solidFill>
                  <a:srgbClr val="000000"/>
                </a:solidFill>
                <a:cs typeface="+mn-cs"/>
              </a:rPr>
              <a:t>1</a:t>
            </a:r>
            <a:r>
              <a:rPr lang="cs-CZ" altLang="en-US" sz="1604" i="0">
                <a:solidFill>
                  <a:srgbClr val="000000"/>
                </a:solidFill>
                <a:cs typeface="+mn-cs"/>
              </a:rPr>
              <a:t>1</a:t>
            </a:r>
            <a:r>
              <a:rPr lang="cs-CZ" altLang="en-US" sz="1604" b="0" i="0">
                <a:solidFill>
                  <a:srgbClr val="000000"/>
                </a:solidFill>
                <a:cs typeface="+mn-cs"/>
              </a:rPr>
              <a:t>: e78129</a:t>
            </a:r>
            <a:endParaRPr lang="cs-CZ" altLang="en-US" sz="1604" b="0" i="0" dirty="0">
              <a:solidFill>
                <a:srgbClr val="000000"/>
              </a:solidFill>
              <a:cs typeface="+mn-cs"/>
            </a:endParaRPr>
          </a:p>
        </p:txBody>
      </p:sp>
      <p:pic>
        <p:nvPicPr>
          <p:cNvPr id="8" name="Obrázek 7">
            <a:extLst>
              <a:ext uri="{FF2B5EF4-FFF2-40B4-BE49-F238E27FC236}">
                <a16:creationId xmlns:a16="http://schemas.microsoft.com/office/drawing/2014/main" id="{79F4B05D-935D-9D19-0269-A0177A50D690}"/>
              </a:ext>
            </a:extLst>
          </p:cNvPr>
          <p:cNvPicPr>
            <a:picLocks noChangeAspect="1"/>
          </p:cNvPicPr>
          <p:nvPr/>
        </p:nvPicPr>
        <p:blipFill>
          <a:blip r:embed="rId4"/>
          <a:stretch>
            <a:fillRect/>
          </a:stretch>
        </p:blipFill>
        <p:spPr>
          <a:xfrm>
            <a:off x="971600" y="4974550"/>
            <a:ext cx="1266667" cy="895238"/>
          </a:xfrm>
          <a:prstGeom prst="rect">
            <a:avLst/>
          </a:prstGeom>
        </p:spPr>
      </p:pic>
    </p:spTree>
    <p:extLst>
      <p:ext uri="{BB962C8B-B14F-4D97-AF65-F5344CB8AC3E}">
        <p14:creationId xmlns:p14="http://schemas.microsoft.com/office/powerpoint/2010/main" val="7074912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720319946"/>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000" b="1" i="1" u="none" strike="noStrike" cap="none" normalizeH="0" baseline="0" noProof="1"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000" b="1" i="1" u="none" strike="noStrike" cap="none" normalizeH="0" baseline="0" noProof="1" smtClean="0">
            <a:ln>
              <a:noFill/>
            </a:ln>
            <a:solidFill>
              <a:schemeClr val="tx1"/>
            </a:solidFill>
            <a:effectLst/>
            <a:latin typeface="Tahoma" pitchFamily="34" charset="0"/>
          </a:defRPr>
        </a:defPPr>
      </a:lstStyle>
    </a:ln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5131</TotalTime>
  <Words>1766</Words>
  <Application>Microsoft Office PowerPoint</Application>
  <PresentationFormat>Předvádění na obrazovce (4:3)</PresentationFormat>
  <Paragraphs>291</Paragraphs>
  <Slides>64</Slides>
  <Notes>9</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64</vt:i4>
      </vt:variant>
    </vt:vector>
  </HeadingPairs>
  <TitlesOfParts>
    <vt:vector size="71" baseType="lpstr">
      <vt:lpstr>Arial</vt:lpstr>
      <vt:lpstr>Symbol</vt:lpstr>
      <vt:lpstr>Tahoma</vt:lpstr>
      <vt:lpstr>Times New Roman</vt:lpstr>
      <vt:lpstr>Verdana</vt:lpstr>
      <vt:lpstr>Výchozí návrh</vt:lpstr>
      <vt:lpstr>Image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rasologie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Jirka Neustupa</dc:creator>
  <cp:lastModifiedBy>Škaloud Pavel</cp:lastModifiedBy>
  <cp:revision>159</cp:revision>
  <dcterms:created xsi:type="dcterms:W3CDTF">2005-09-08T16:13:23Z</dcterms:created>
  <dcterms:modified xsi:type="dcterms:W3CDTF">2024-12-17T21:43:25Z</dcterms:modified>
</cp:coreProperties>
</file>