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75" r:id="rId2"/>
    <p:sldId id="329" r:id="rId3"/>
    <p:sldId id="283" r:id="rId4"/>
    <p:sldId id="284" r:id="rId5"/>
    <p:sldId id="257" r:id="rId6"/>
    <p:sldId id="321" r:id="rId7"/>
    <p:sldId id="262" r:id="rId8"/>
    <p:sldId id="428" r:id="rId9"/>
    <p:sldId id="280" r:id="rId10"/>
    <p:sldId id="263" r:id="rId11"/>
    <p:sldId id="265" r:id="rId12"/>
    <p:sldId id="418" r:id="rId13"/>
    <p:sldId id="404" r:id="rId14"/>
    <p:sldId id="322" r:id="rId15"/>
    <p:sldId id="360" r:id="rId16"/>
    <p:sldId id="339" r:id="rId17"/>
    <p:sldId id="419" r:id="rId18"/>
    <p:sldId id="422" r:id="rId19"/>
    <p:sldId id="347" r:id="rId20"/>
    <p:sldId id="350" r:id="rId21"/>
    <p:sldId id="385" r:id="rId22"/>
    <p:sldId id="370" r:id="rId23"/>
    <p:sldId id="348" r:id="rId24"/>
    <p:sldId id="403" r:id="rId25"/>
    <p:sldId id="405" r:id="rId26"/>
    <p:sldId id="315" r:id="rId27"/>
    <p:sldId id="324" r:id="rId28"/>
    <p:sldId id="285" r:id="rId29"/>
    <p:sldId id="409" r:id="rId30"/>
    <p:sldId id="351" r:id="rId31"/>
    <p:sldId id="393" r:id="rId32"/>
    <p:sldId id="291" r:id="rId33"/>
    <p:sldId id="286" r:id="rId34"/>
    <p:sldId id="415" r:id="rId35"/>
    <p:sldId id="352" r:id="rId36"/>
    <p:sldId id="420" r:id="rId37"/>
    <p:sldId id="425" r:id="rId38"/>
    <p:sldId id="426" r:id="rId39"/>
    <p:sldId id="438" r:id="rId40"/>
    <p:sldId id="394" r:id="rId41"/>
    <p:sldId id="392" r:id="rId42"/>
    <p:sldId id="430" r:id="rId43"/>
    <p:sldId id="387" r:id="rId44"/>
    <p:sldId id="429" r:id="rId45"/>
    <p:sldId id="424" r:id="rId46"/>
    <p:sldId id="362" r:id="rId47"/>
    <p:sldId id="366" r:id="rId48"/>
    <p:sldId id="295" r:id="rId49"/>
    <p:sldId id="412" r:id="rId50"/>
    <p:sldId id="312" r:id="rId51"/>
    <p:sldId id="325" r:id="rId52"/>
    <p:sldId id="311" r:id="rId53"/>
    <p:sldId id="417" r:id="rId54"/>
    <p:sldId id="293" r:id="rId55"/>
    <p:sldId id="388" r:id="rId56"/>
    <p:sldId id="416" r:id="rId57"/>
    <p:sldId id="400" r:id="rId58"/>
    <p:sldId id="326" r:id="rId59"/>
    <p:sldId id="305" r:id="rId60"/>
    <p:sldId id="297" r:id="rId61"/>
    <p:sldId id="435" r:id="rId62"/>
    <p:sldId id="395" r:id="rId63"/>
    <p:sldId id="367" r:id="rId64"/>
    <p:sldId id="397" r:id="rId65"/>
    <p:sldId id="423" r:id="rId66"/>
    <p:sldId id="432" r:id="rId67"/>
    <p:sldId id="259" r:id="rId68"/>
    <p:sldId id="431" r:id="rId69"/>
    <p:sldId id="399" r:id="rId70"/>
    <p:sldId id="433" r:id="rId71"/>
    <p:sldId id="434" r:id="rId72"/>
    <p:sldId id="439" r:id="rId73"/>
    <p:sldId id="342" r:id="rId74"/>
    <p:sldId id="327" r:id="rId75"/>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mpl Vladimír" initials="HV" lastIdx="1" clrIdx="0">
    <p:extLst>
      <p:ext uri="{19B8F6BF-5375-455C-9EA6-DF929625EA0E}">
        <p15:presenceInfo xmlns:p15="http://schemas.microsoft.com/office/powerpoint/2012/main" userId="Hampl Vladimí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864D"/>
    <a:srgbClr val="8E2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392" autoAdjust="0"/>
    <p:restoredTop sz="82805" autoAdjust="0"/>
  </p:normalViewPr>
  <p:slideViewPr>
    <p:cSldViewPr>
      <p:cViewPr varScale="1">
        <p:scale>
          <a:sx n="79" d="100"/>
          <a:sy n="79" d="100"/>
        </p:scale>
        <p:origin x="104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3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622DA93-38B6-41DD-9449-145BB7BFC00F}" type="datetimeFigureOut">
              <a:rPr lang="cs-CZ"/>
              <a:pPr>
                <a:defRPr/>
              </a:pPr>
              <a:t>19.02.2024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B415A8E-FE9B-4F2A-BCFD-38A2ED7F2BDD}" type="slidenum">
              <a:rPr lang="cs-CZ"/>
              <a:pPr>
                <a:defRPr/>
              </a:pPr>
              <a:t>‹#›</a:t>
            </a:fld>
            <a:endParaRPr lang="cs-CZ"/>
          </a:p>
        </p:txBody>
      </p:sp>
    </p:spTree>
    <p:extLst>
      <p:ext uri="{BB962C8B-B14F-4D97-AF65-F5344CB8AC3E}">
        <p14:creationId xmlns:p14="http://schemas.microsoft.com/office/powerpoint/2010/main" val="42120444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bwMode="auto">
          <a:xfrm>
            <a:off x="1338263" y="914400"/>
            <a:ext cx="4179887" cy="3135313"/>
          </a:xfrm>
          <a:solidFill>
            <a:srgbClr val="FFFFFF"/>
          </a:solidFill>
          <a:ln>
            <a:solidFill>
              <a:srgbClr val="000000"/>
            </a:solidFill>
            <a:miter lim="800000"/>
            <a:headEnd/>
            <a:tailEnd/>
          </a:ln>
        </p:spPr>
      </p:sp>
      <p:sp>
        <p:nvSpPr>
          <p:cNvPr id="69635" name="Text Box 2"/>
          <p:cNvSpPr txBox="1">
            <a:spLocks noGrp="1" noChangeArrowheads="1"/>
          </p:cNvSpPr>
          <p:nvPr>
            <p:ph type="body" idx="1"/>
          </p:nvPr>
        </p:nvSpPr>
        <p:spPr bwMode="auto">
          <a:xfrm>
            <a:off x="1046163" y="4352925"/>
            <a:ext cx="4770437" cy="693738"/>
          </a:xfrm>
          <a:noFill/>
        </p:spPr>
        <p:txBody>
          <a:bodyPr wrap="square" lIns="0" tIns="0" rIns="0" bIns="0" numCol="1" anchor="t" anchorCtr="0" compatLnSpc="1">
            <a:prstTxWarp prst="textNoShape">
              <a:avLst/>
            </a:prstTxWarp>
            <a:spAutoFit/>
          </a:bodyPr>
          <a:lstStyle/>
          <a:p>
            <a:pPr marL="76200" indent="-76200">
              <a:lnSpc>
                <a:spcPct val="94000"/>
              </a:lnSpc>
              <a:spcBef>
                <a:spcPct val="0"/>
              </a:spcBef>
              <a:buSzPct val="45000"/>
              <a:tabLst>
                <a:tab pos="649288" algn="l"/>
                <a:tab pos="1298575" algn="l"/>
                <a:tab pos="1947863" algn="l"/>
                <a:tab pos="2597150" algn="l"/>
                <a:tab pos="3248025" algn="l"/>
                <a:tab pos="3897313" algn="l"/>
                <a:tab pos="4546600" algn="l"/>
              </a:tabLst>
            </a:pPr>
            <a:r>
              <a:rPr lang="en-GB">
                <a:latin typeface="Arial" pitchFamily="34" charset="0"/>
                <a:ea typeface="Gothic"/>
                <a:cs typeface="Gothic"/>
              </a:rPr>
              <a:t>General characteristics of the 20 O. tauri chromosomes. TEs, transposon frequency. Size is indicated to the left of each chromosome (Mb). Colored bars indicate the percentage G+C content (upper bar) and of transposons (lower bar).</a:t>
            </a:r>
          </a:p>
        </p:txBody>
      </p:sp>
    </p:spTree>
    <p:extLst>
      <p:ext uri="{BB962C8B-B14F-4D97-AF65-F5344CB8AC3E}">
        <p14:creationId xmlns:p14="http://schemas.microsoft.com/office/powerpoint/2010/main" val="1702379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r>
              <a:rPr lang="en-US" b="1" dirty="0"/>
              <a:t>Claudio </a:t>
            </a:r>
            <a:r>
              <a:rPr lang="en-US" b="1" dirty="0" err="1"/>
              <a:t>Slamovits</a:t>
            </a:r>
            <a:r>
              <a:rPr lang="en-US" b="1" dirty="0"/>
              <a:t> &amp; Patrick Keeling. New insights into </a:t>
            </a:r>
            <a:r>
              <a:rPr lang="en-US" b="1" dirty="0" err="1"/>
              <a:t>dinoflagellate</a:t>
            </a:r>
            <a:r>
              <a:rPr lang="en-US" b="1" dirty="0"/>
              <a:t> nuclear genomes.</a:t>
            </a:r>
            <a:endParaRPr lang="cs-CZ" dirty="0"/>
          </a:p>
          <a:p>
            <a:r>
              <a:rPr lang="en-US" u="sng" dirty="0"/>
              <a:t>While </a:t>
            </a:r>
            <a:r>
              <a:rPr lang="en-US" u="sng" dirty="0" err="1"/>
              <a:t>Apicomplexa</a:t>
            </a:r>
            <a:r>
              <a:rPr lang="en-US" u="sng" dirty="0"/>
              <a:t> have the smallest genomes, </a:t>
            </a:r>
            <a:r>
              <a:rPr lang="en-US" u="sng" dirty="0" err="1"/>
              <a:t>dinos</a:t>
            </a:r>
            <a:r>
              <a:rPr lang="en-US" u="sng" dirty="0"/>
              <a:t> have the largest. </a:t>
            </a:r>
            <a:endParaRPr lang="cs-CZ" dirty="0"/>
          </a:p>
          <a:p>
            <a:r>
              <a:rPr lang="en-US" dirty="0"/>
              <a:t>DNA and mitosis: permanently condensed, high </a:t>
            </a:r>
            <a:r>
              <a:rPr lang="en-US" dirty="0" err="1"/>
              <a:t>DNA:protein</a:t>
            </a:r>
            <a:r>
              <a:rPr lang="en-US" dirty="0"/>
              <a:t> ratio, non-</a:t>
            </a:r>
            <a:r>
              <a:rPr lang="en-US" dirty="0" err="1"/>
              <a:t>nucleosomal</a:t>
            </a:r>
            <a:r>
              <a:rPr lang="en-US" dirty="0"/>
              <a:t> packaging, atypical bases (</a:t>
            </a:r>
            <a:r>
              <a:rPr lang="en-US" dirty="0" err="1"/>
              <a:t>HoMeUra</a:t>
            </a:r>
            <a:r>
              <a:rPr lang="en-US" dirty="0"/>
              <a:t>), permanent nuclear envelope, </a:t>
            </a:r>
            <a:r>
              <a:rPr lang="en-US" strike="sngStrike" dirty="0"/>
              <a:t>external </a:t>
            </a:r>
            <a:r>
              <a:rPr lang="en-US" u="sng" dirty="0" err="1"/>
              <a:t>extranuclear</a:t>
            </a:r>
            <a:r>
              <a:rPr lang="en-US" u="sng" dirty="0"/>
              <a:t> </a:t>
            </a:r>
            <a:r>
              <a:rPr lang="en-US" dirty="0"/>
              <a:t>mitotic spindle.</a:t>
            </a:r>
            <a:endParaRPr lang="cs-CZ" dirty="0"/>
          </a:p>
          <a:p>
            <a:r>
              <a:rPr lang="en-US" dirty="0" err="1"/>
              <a:t>Dinoflagellate</a:t>
            </a:r>
            <a:r>
              <a:rPr lang="en-US" dirty="0"/>
              <a:t> Genome: 1.5 pg (1500MB)</a:t>
            </a:r>
            <a:r>
              <a:rPr lang="en-US" u="sng" dirty="0"/>
              <a:t> in </a:t>
            </a:r>
            <a:r>
              <a:rPr lang="en-US" u="sng" dirty="0" err="1"/>
              <a:t>Symbiodinium</a:t>
            </a:r>
            <a:r>
              <a:rPr lang="en-US" dirty="0"/>
              <a:t> -225 pg (22000 MB)</a:t>
            </a:r>
            <a:endParaRPr lang="cs-CZ" dirty="0"/>
          </a:p>
          <a:p>
            <a:r>
              <a:rPr lang="en-US" dirty="0"/>
              <a:t>	-what makes them so big?  Repetitive sequences? Genome </a:t>
            </a:r>
            <a:r>
              <a:rPr lang="en-US" dirty="0" err="1"/>
              <a:t>reassociation</a:t>
            </a:r>
            <a:r>
              <a:rPr lang="en-US" dirty="0"/>
              <a:t> kinetics suggest that &lt;1/2 the genome is repetitive.</a:t>
            </a:r>
            <a:endParaRPr lang="cs-CZ" dirty="0"/>
          </a:p>
          <a:p>
            <a:r>
              <a:rPr lang="en-US" dirty="0"/>
              <a:t> #genes? </a:t>
            </a:r>
            <a:r>
              <a:rPr lang="en-US" dirty="0" err="1"/>
              <a:t>multicopy</a:t>
            </a:r>
            <a:r>
              <a:rPr lang="en-US" dirty="0"/>
              <a:t> genes are common</a:t>
            </a:r>
            <a:r>
              <a:rPr lang="en-US" u="sng" dirty="0"/>
              <a:t> (L. </a:t>
            </a:r>
            <a:r>
              <a:rPr lang="en-US" u="sng" dirty="0" err="1"/>
              <a:t>polyedrum</a:t>
            </a:r>
            <a:r>
              <a:rPr lang="en-US" u="sng" dirty="0"/>
              <a:t> – 5000 copies of PCP and 1000 copies of </a:t>
            </a:r>
            <a:r>
              <a:rPr lang="en-US" u="sng" dirty="0" err="1"/>
              <a:t>Luciferin</a:t>
            </a:r>
            <a:r>
              <a:rPr lang="en-US" u="sng" dirty="0"/>
              <a:t>)</a:t>
            </a:r>
            <a:r>
              <a:rPr lang="en-US" strike="sngStrike" dirty="0"/>
              <a:t>.</a:t>
            </a:r>
            <a:endParaRPr lang="cs-CZ" dirty="0"/>
          </a:p>
          <a:p>
            <a:r>
              <a:rPr lang="en-US" dirty="0"/>
              <a:t>other DNA (</a:t>
            </a:r>
            <a:r>
              <a:rPr lang="en-US" dirty="0" err="1"/>
              <a:t>intronic</a:t>
            </a:r>
            <a:r>
              <a:rPr lang="en-US" dirty="0"/>
              <a:t>, </a:t>
            </a:r>
            <a:r>
              <a:rPr lang="en-US" dirty="0" err="1"/>
              <a:t>intergeneic</a:t>
            </a:r>
            <a:r>
              <a:rPr lang="en-US" dirty="0"/>
              <a:t>)?</a:t>
            </a:r>
            <a:endParaRPr lang="cs-CZ" dirty="0"/>
          </a:p>
          <a:p>
            <a:r>
              <a:rPr lang="en-US" i="1" dirty="0" err="1"/>
              <a:t>Heterocapsa</a:t>
            </a:r>
            <a:r>
              <a:rPr lang="en-US" i="1" dirty="0"/>
              <a:t> </a:t>
            </a:r>
            <a:r>
              <a:rPr lang="en-US" i="1" dirty="0" err="1"/>
              <a:t>triquetra</a:t>
            </a:r>
            <a:r>
              <a:rPr lang="en-US" dirty="0"/>
              <a:t>: genome survey sequence underway; 23.5 x10^12 </a:t>
            </a:r>
            <a:r>
              <a:rPr lang="en-US" dirty="0" err="1"/>
              <a:t>bp</a:t>
            </a:r>
            <a:endParaRPr lang="cs-CZ" dirty="0"/>
          </a:p>
          <a:p>
            <a:r>
              <a:rPr lang="en-US" dirty="0"/>
              <a:t>	-old fashioned shotgun sequencing of 1-4 kb fragments, sequenced 281 clones.</a:t>
            </a:r>
            <a:r>
              <a:rPr lang="en-US" u="sng" dirty="0"/>
              <a:t> Base composition – overall 54% GC, coding 62</a:t>
            </a:r>
            <a:r>
              <a:rPr lang="cs-CZ" u="sng" dirty="0"/>
              <a:t>% GC. Most </a:t>
            </a:r>
            <a:r>
              <a:rPr lang="cs-CZ" u="sng" dirty="0" err="1"/>
              <a:t>sequences</a:t>
            </a:r>
            <a:r>
              <a:rPr lang="cs-CZ" u="sng" dirty="0"/>
              <a:t> </a:t>
            </a:r>
            <a:r>
              <a:rPr lang="cs-CZ" u="sng" dirty="0" err="1"/>
              <a:t>were</a:t>
            </a:r>
            <a:r>
              <a:rPr lang="cs-CZ" u="sng" dirty="0"/>
              <a:t> </a:t>
            </a:r>
            <a:r>
              <a:rPr lang="cs-CZ" u="sng" dirty="0" err="1"/>
              <a:t>anonymous</a:t>
            </a:r>
            <a:r>
              <a:rPr lang="cs-CZ" u="sng" dirty="0"/>
              <a:t> (</a:t>
            </a:r>
            <a:r>
              <a:rPr lang="cs-CZ" u="sng" dirty="0" err="1"/>
              <a:t>almost</a:t>
            </a:r>
            <a:r>
              <a:rPr lang="cs-CZ" u="sng" dirty="0"/>
              <a:t> 90%) – </a:t>
            </a:r>
            <a:r>
              <a:rPr lang="cs-CZ" u="sng" dirty="0" err="1"/>
              <a:t>neither</a:t>
            </a:r>
            <a:r>
              <a:rPr lang="cs-CZ" u="sng" dirty="0"/>
              <a:t> </a:t>
            </a:r>
            <a:r>
              <a:rPr lang="cs-CZ" u="sng" dirty="0" err="1"/>
              <a:t>genes</a:t>
            </a:r>
            <a:r>
              <a:rPr lang="cs-CZ" u="sng" dirty="0"/>
              <a:t> nor </a:t>
            </a:r>
            <a:r>
              <a:rPr lang="cs-CZ" u="sng" dirty="0" err="1"/>
              <a:t>repetitions</a:t>
            </a:r>
            <a:r>
              <a:rPr lang="cs-CZ" u="sng" dirty="0"/>
              <a:t>.</a:t>
            </a:r>
            <a:endParaRPr lang="cs-CZ" dirty="0"/>
          </a:p>
          <a:p>
            <a:r>
              <a:rPr lang="cs-CZ" u="sng" dirty="0" err="1"/>
              <a:t>Transposons</a:t>
            </a:r>
            <a:r>
              <a:rPr lang="cs-CZ" u="sng" dirty="0"/>
              <a:t> 3,9</a:t>
            </a:r>
            <a:r>
              <a:rPr lang="en-US" u="sng" dirty="0"/>
              <a:t>%</a:t>
            </a:r>
            <a:endParaRPr lang="cs-CZ" dirty="0"/>
          </a:p>
          <a:p>
            <a:r>
              <a:rPr lang="en-US" u="sng" dirty="0"/>
              <a:t>Complex repeats 5.2%</a:t>
            </a:r>
            <a:endParaRPr lang="cs-CZ" dirty="0"/>
          </a:p>
          <a:p>
            <a:r>
              <a:rPr lang="en-US" dirty="0"/>
              <a:t> </a:t>
            </a:r>
            <a:endParaRPr lang="cs-CZ" dirty="0"/>
          </a:p>
          <a:p>
            <a:r>
              <a:rPr lang="en-US" dirty="0"/>
              <a:t>Recycling of processed </a:t>
            </a:r>
            <a:r>
              <a:rPr lang="en-US" dirty="0" err="1"/>
              <a:t>cDNAs</a:t>
            </a:r>
            <a:r>
              <a:rPr lang="en-US" dirty="0"/>
              <a:t> in </a:t>
            </a:r>
            <a:r>
              <a:rPr lang="en-US" dirty="0" err="1"/>
              <a:t>dinoflagellate</a:t>
            </a:r>
            <a:r>
              <a:rPr lang="en-US" dirty="0"/>
              <a:t> genomes.</a:t>
            </a:r>
            <a:endParaRPr lang="cs-CZ" dirty="0"/>
          </a:p>
          <a:p>
            <a:r>
              <a:rPr lang="en-US" i="1" dirty="0"/>
              <a:t>-</a:t>
            </a:r>
            <a:r>
              <a:rPr lang="en-US" dirty="0"/>
              <a:t> in </a:t>
            </a:r>
            <a:r>
              <a:rPr lang="en-US" dirty="0" err="1"/>
              <a:t>dinos</a:t>
            </a:r>
            <a:r>
              <a:rPr lang="en-US" dirty="0"/>
              <a:t>, nu-encoded mRNAs are trans-spliced w/ a 22nt spliced leader. </a:t>
            </a:r>
            <a:r>
              <a:rPr lang="en-US" dirty="0" err="1"/>
              <a:t>Slamovits</a:t>
            </a:r>
            <a:r>
              <a:rPr lang="en-US" dirty="0"/>
              <a:t> &amp; Keeling ’08.  </a:t>
            </a:r>
            <a:r>
              <a:rPr lang="en-US" u="sng" dirty="0"/>
              <a:t>On some genes they found tandem repetitions of splice leader before the gene. They were probably repeatedly reverse transcribed and integrated into the genome. The sequences of the second and following SLs started to accumulate mutations. </a:t>
            </a:r>
            <a:r>
              <a:rPr lang="en-US" dirty="0"/>
              <a:t>Transcription &gt; trans-splicing&gt;translated to cytoplasm or else reverse transcription and addition of another spliced leader, etc.</a:t>
            </a:r>
            <a:r>
              <a:rPr lang="en-US" u="sng" dirty="0"/>
              <a:t> </a:t>
            </a:r>
            <a:endParaRPr lang="cs-CZ" dirty="0"/>
          </a:p>
          <a:p>
            <a:r>
              <a:rPr lang="en-US" i="1" dirty="0" err="1"/>
              <a:t>Oxyrrhis</a:t>
            </a:r>
            <a:r>
              <a:rPr lang="en-US" i="1" dirty="0"/>
              <a:t> marina</a:t>
            </a:r>
            <a:r>
              <a:rPr lang="en-US" dirty="0"/>
              <a:t>: EST data and genomic explorations: genome size and copy # of </a:t>
            </a:r>
            <a:r>
              <a:rPr lang="en-US" dirty="0" err="1"/>
              <a:t>multicopy</a:t>
            </a:r>
            <a:r>
              <a:rPr lang="en-US" dirty="0"/>
              <a:t> genes.</a:t>
            </a:r>
            <a:endParaRPr lang="cs-CZ" dirty="0"/>
          </a:p>
          <a:p>
            <a:r>
              <a:rPr lang="en-US" dirty="0"/>
              <a:t> </a:t>
            </a:r>
            <a:endParaRPr lang="cs-CZ" dirty="0"/>
          </a:p>
          <a:p>
            <a:r>
              <a:rPr lang="en-US" dirty="0"/>
              <a:t>-</a:t>
            </a:r>
            <a:r>
              <a:rPr lang="en-US" dirty="0" err="1"/>
              <a:t>significan</a:t>
            </a:r>
            <a:r>
              <a:rPr lang="en-US" dirty="0"/>
              <a:t> </a:t>
            </a:r>
            <a:r>
              <a:rPr lang="en-US" dirty="0" err="1"/>
              <a:t>tproportion</a:t>
            </a:r>
            <a:r>
              <a:rPr lang="en-US" dirty="0"/>
              <a:t> of </a:t>
            </a:r>
            <a:r>
              <a:rPr lang="en-US" dirty="0" err="1"/>
              <a:t>dino</a:t>
            </a:r>
            <a:r>
              <a:rPr lang="en-US" dirty="0"/>
              <a:t> genes recently recycled from processed mRNAs, this is an ongoing process and may occur at a higher frequency than expected, and account for multiplicity of </a:t>
            </a:r>
            <a:r>
              <a:rPr lang="en-US" dirty="0" err="1"/>
              <a:t>dino</a:t>
            </a:r>
            <a:r>
              <a:rPr lang="en-US" dirty="0"/>
              <a:t> genes,</a:t>
            </a:r>
            <a:endParaRPr lang="cs-CZ" dirty="0"/>
          </a:p>
        </p:txBody>
      </p:sp>
      <p:sp>
        <p:nvSpPr>
          <p:cNvPr id="4" name="Zástupný symbol pro číslo snímku 3"/>
          <p:cNvSpPr>
            <a:spLocks noGrp="1"/>
          </p:cNvSpPr>
          <p:nvPr>
            <p:ph type="sldNum" sz="quarter" idx="10"/>
          </p:nvPr>
        </p:nvSpPr>
        <p:spPr/>
        <p:txBody>
          <a:bodyPr/>
          <a:lstStyle/>
          <a:p>
            <a:fld id="{9E1ABD52-BEA8-4D28-8A36-FF7799241412}" type="slidenum">
              <a:rPr lang="cs-CZ" smtClean="0"/>
              <a:pPr/>
              <a:t>42</a:t>
            </a:fld>
            <a:endParaRPr lang="cs-CZ"/>
          </a:p>
        </p:txBody>
      </p:sp>
    </p:spTree>
    <p:extLst>
      <p:ext uri="{BB962C8B-B14F-4D97-AF65-F5344CB8AC3E}">
        <p14:creationId xmlns:p14="http://schemas.microsoft.com/office/powerpoint/2010/main" val="270024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29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829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E7F43A-B7F8-4BA4-A46A-93F65980824A}" type="slidenum">
              <a:rPr lang="cs-CZ"/>
              <a:pPr fontAlgn="base">
                <a:spcBef>
                  <a:spcPct val="0"/>
                </a:spcBef>
                <a:spcAft>
                  <a:spcPct val="0"/>
                </a:spcAft>
              </a:pPr>
              <a:t>47</a:t>
            </a:fld>
            <a:endParaRPr lang="cs-CZ"/>
          </a:p>
        </p:txBody>
      </p:sp>
    </p:spTree>
    <p:extLst>
      <p:ext uri="{BB962C8B-B14F-4D97-AF65-F5344CB8AC3E}">
        <p14:creationId xmlns:p14="http://schemas.microsoft.com/office/powerpoint/2010/main" val="1613153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p:txBody>
          <a:bodyPr/>
          <a:lstStyle/>
          <a:p>
            <a:endParaRPr lang="cs-CZ" altLang="cs-CZ"/>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D26B88EB-C71C-4F05-B472-FAC8C449888B}" type="slidenum">
              <a:rPr lang="en-US" altLang="cs-CZ" sz="1200"/>
              <a:pPr algn="r" eaLnBrk="1" hangingPunct="1"/>
              <a:t>49</a:t>
            </a:fld>
            <a:endParaRPr lang="en-US" altLang="cs-CZ" sz="1200"/>
          </a:p>
        </p:txBody>
      </p:sp>
    </p:spTree>
    <p:extLst>
      <p:ext uri="{BB962C8B-B14F-4D97-AF65-F5344CB8AC3E}">
        <p14:creationId xmlns:p14="http://schemas.microsoft.com/office/powerpoint/2010/main" val="212974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fontScale="70000" lnSpcReduction="20000"/>
          </a:bodyPr>
          <a:lstStyle/>
          <a:p>
            <a:pPr fontAlgn="auto">
              <a:spcBef>
                <a:spcPts val="0"/>
              </a:spcBef>
              <a:spcAft>
                <a:spcPts val="0"/>
              </a:spcAft>
              <a:defRPr/>
            </a:pPr>
            <a:r>
              <a:rPr lang="cs-CZ" dirty="0"/>
              <a:t>FI G . 1. </a:t>
            </a:r>
            <a:r>
              <a:rPr lang="cs-CZ" dirty="0" err="1"/>
              <a:t>Three</a:t>
            </a:r>
            <a:r>
              <a:rPr lang="cs-CZ" dirty="0"/>
              <a:t> </a:t>
            </a:r>
            <a:r>
              <a:rPr lang="cs-CZ" dirty="0" err="1"/>
              <a:t>contrasting</a:t>
            </a:r>
            <a:r>
              <a:rPr lang="cs-CZ" dirty="0"/>
              <a:t> </a:t>
            </a:r>
            <a:r>
              <a:rPr lang="cs-CZ" dirty="0" err="1"/>
              <a:t>scaling</a:t>
            </a:r>
            <a:r>
              <a:rPr lang="cs-CZ" dirty="0"/>
              <a:t> </a:t>
            </a:r>
            <a:r>
              <a:rPr lang="cs-CZ" dirty="0" err="1"/>
              <a:t>laws</a:t>
            </a:r>
            <a:r>
              <a:rPr lang="cs-CZ" dirty="0"/>
              <a:t> </a:t>
            </a:r>
            <a:r>
              <a:rPr lang="cs-CZ" dirty="0" err="1"/>
              <a:t>for</a:t>
            </a:r>
            <a:r>
              <a:rPr lang="cs-CZ" dirty="0"/>
              <a:t> genome </a:t>
            </a:r>
            <a:r>
              <a:rPr lang="cs-CZ" dirty="0" err="1"/>
              <a:t>size</a:t>
            </a:r>
            <a:r>
              <a:rPr lang="cs-CZ" dirty="0"/>
              <a:t> </a:t>
            </a:r>
            <a:r>
              <a:rPr lang="cs-CZ" dirty="0" err="1"/>
              <a:t>evolution</a:t>
            </a:r>
            <a:r>
              <a:rPr lang="cs-CZ" dirty="0"/>
              <a:t>.</a:t>
            </a:r>
          </a:p>
          <a:p>
            <a:pPr fontAlgn="auto">
              <a:spcBef>
                <a:spcPts val="0"/>
              </a:spcBef>
              <a:spcAft>
                <a:spcPts val="0"/>
              </a:spcAft>
              <a:defRPr/>
            </a:pPr>
            <a:r>
              <a:rPr lang="cs-CZ" dirty="0" err="1"/>
              <a:t>Law</a:t>
            </a:r>
            <a:r>
              <a:rPr lang="cs-CZ" dirty="0"/>
              <a:t> 1. </a:t>
            </a:r>
            <a:r>
              <a:rPr lang="cs-CZ" dirty="0" err="1"/>
              <a:t>Bacteria</a:t>
            </a:r>
            <a:r>
              <a:rPr lang="cs-CZ" dirty="0"/>
              <a:t> </a:t>
            </a:r>
            <a:r>
              <a:rPr lang="cs-CZ" dirty="0" err="1"/>
              <a:t>have</a:t>
            </a:r>
            <a:r>
              <a:rPr lang="cs-CZ" dirty="0"/>
              <a:t> single </a:t>
            </a:r>
            <a:r>
              <a:rPr lang="cs-CZ" dirty="0" err="1"/>
              <a:t>replicons</a:t>
            </a:r>
            <a:r>
              <a:rPr lang="cs-CZ" dirty="0"/>
              <a:t> per chromosome, </a:t>
            </a:r>
            <a:r>
              <a:rPr lang="cs-CZ" dirty="0" err="1"/>
              <a:t>so</a:t>
            </a:r>
            <a:r>
              <a:rPr lang="cs-CZ" dirty="0"/>
              <a:t> are </a:t>
            </a:r>
            <a:r>
              <a:rPr lang="cs-CZ" dirty="0" err="1"/>
              <a:t>under</a:t>
            </a:r>
            <a:endParaRPr lang="cs-CZ" dirty="0"/>
          </a:p>
          <a:p>
            <a:pPr fontAlgn="auto">
              <a:spcBef>
                <a:spcPts val="0"/>
              </a:spcBef>
              <a:spcAft>
                <a:spcPts val="0"/>
              </a:spcAft>
              <a:defRPr/>
            </a:pPr>
            <a:r>
              <a:rPr lang="cs-CZ" dirty="0" err="1"/>
              <a:t>constant</a:t>
            </a:r>
            <a:r>
              <a:rPr lang="cs-CZ" dirty="0"/>
              <a:t> </a:t>
            </a:r>
            <a:r>
              <a:rPr lang="cs-CZ" dirty="0" err="1"/>
              <a:t>selective</a:t>
            </a:r>
            <a:r>
              <a:rPr lang="cs-CZ" dirty="0"/>
              <a:t> </a:t>
            </a:r>
            <a:r>
              <a:rPr lang="cs-CZ" dirty="0" err="1"/>
              <a:t>pressure</a:t>
            </a:r>
            <a:r>
              <a:rPr lang="cs-CZ" dirty="0"/>
              <a:t> to limit </a:t>
            </a:r>
            <a:r>
              <a:rPr lang="cs-CZ" dirty="0" err="1"/>
              <a:t>the</a:t>
            </a:r>
            <a:r>
              <a:rPr lang="cs-CZ" dirty="0"/>
              <a:t> </a:t>
            </a:r>
            <a:r>
              <a:rPr lang="cs-CZ" dirty="0" err="1"/>
              <a:t>accumulation</a:t>
            </a:r>
            <a:r>
              <a:rPr lang="cs-CZ" dirty="0"/>
              <a:t> </a:t>
            </a:r>
            <a:r>
              <a:rPr lang="cs-CZ" dirty="0" err="1"/>
              <a:t>of</a:t>
            </a:r>
            <a:r>
              <a:rPr lang="cs-CZ" dirty="0"/>
              <a:t> non-</a:t>
            </a:r>
            <a:r>
              <a:rPr lang="cs-CZ" dirty="0" err="1"/>
              <a:t>genic</a:t>
            </a:r>
            <a:r>
              <a:rPr lang="cs-CZ" dirty="0"/>
              <a:t> DNA</a:t>
            </a:r>
          </a:p>
          <a:p>
            <a:pPr fontAlgn="auto">
              <a:spcBef>
                <a:spcPts val="0"/>
              </a:spcBef>
              <a:spcAft>
                <a:spcPts val="0"/>
              </a:spcAft>
              <a:defRPr/>
            </a:pPr>
            <a:r>
              <a:rPr lang="cs-CZ" dirty="0" err="1"/>
              <a:t>that</a:t>
            </a:r>
            <a:r>
              <a:rPr lang="cs-CZ" dirty="0"/>
              <a:t> </a:t>
            </a:r>
            <a:r>
              <a:rPr lang="cs-CZ" dirty="0" err="1"/>
              <a:t>would</a:t>
            </a:r>
            <a:r>
              <a:rPr lang="cs-CZ" dirty="0"/>
              <a:t> </a:t>
            </a:r>
            <a:r>
              <a:rPr lang="cs-CZ" dirty="0" err="1"/>
              <a:t>lengthen</a:t>
            </a:r>
            <a:r>
              <a:rPr lang="cs-CZ" dirty="0"/>
              <a:t> </a:t>
            </a:r>
            <a:r>
              <a:rPr lang="cs-CZ" dirty="0" err="1"/>
              <a:t>replication</a:t>
            </a:r>
            <a:r>
              <a:rPr lang="cs-CZ" dirty="0"/>
              <a:t> </a:t>
            </a:r>
            <a:r>
              <a:rPr lang="cs-CZ" dirty="0" err="1"/>
              <a:t>times</a:t>
            </a:r>
            <a:r>
              <a:rPr lang="cs-CZ" dirty="0"/>
              <a:t> </a:t>
            </a:r>
            <a:r>
              <a:rPr lang="cs-CZ" dirty="0" err="1"/>
              <a:t>and</a:t>
            </a:r>
            <a:r>
              <a:rPr lang="cs-CZ" dirty="0"/>
              <a:t> </a:t>
            </a:r>
            <a:r>
              <a:rPr lang="cs-CZ" dirty="0" err="1"/>
              <a:t>slow</a:t>
            </a:r>
            <a:r>
              <a:rPr lang="cs-CZ" dirty="0"/>
              <a:t> </a:t>
            </a:r>
            <a:r>
              <a:rPr lang="cs-CZ" dirty="0" err="1"/>
              <a:t>reproductive</a:t>
            </a:r>
            <a:r>
              <a:rPr lang="cs-CZ" dirty="0"/>
              <a:t> </a:t>
            </a:r>
            <a:r>
              <a:rPr lang="cs-CZ" dirty="0" err="1"/>
              <a:t>rates</a:t>
            </a:r>
            <a:r>
              <a:rPr lang="cs-CZ" dirty="0"/>
              <a:t>. </a:t>
            </a:r>
            <a:r>
              <a:rPr lang="cs-CZ" dirty="0" err="1"/>
              <a:t>Thus</a:t>
            </a:r>
            <a:endParaRPr lang="cs-CZ" dirty="0"/>
          </a:p>
          <a:p>
            <a:pPr fontAlgn="auto">
              <a:spcBef>
                <a:spcPts val="0"/>
              </a:spcBef>
              <a:spcAft>
                <a:spcPts val="0"/>
              </a:spcAft>
              <a:defRPr/>
            </a:pPr>
            <a:r>
              <a:rPr lang="cs-CZ" dirty="0" err="1"/>
              <a:t>their</a:t>
            </a:r>
            <a:r>
              <a:rPr lang="cs-CZ" dirty="0"/>
              <a:t> genome </a:t>
            </a:r>
            <a:r>
              <a:rPr lang="cs-CZ" dirty="0" err="1"/>
              <a:t>size</a:t>
            </a:r>
            <a:r>
              <a:rPr lang="cs-CZ" dirty="0"/>
              <a:t> (open </a:t>
            </a:r>
            <a:r>
              <a:rPr lang="cs-CZ" dirty="0" err="1"/>
              <a:t>circles</a:t>
            </a:r>
            <a:r>
              <a:rPr lang="cs-CZ" dirty="0"/>
              <a:t>) </a:t>
            </a:r>
            <a:r>
              <a:rPr lang="cs-CZ" dirty="0" err="1"/>
              <a:t>is</a:t>
            </a:r>
            <a:r>
              <a:rPr lang="cs-CZ" dirty="0"/>
              <a:t> </a:t>
            </a:r>
            <a:r>
              <a:rPr lang="cs-CZ" dirty="0" err="1"/>
              <a:t>related</a:t>
            </a:r>
            <a:r>
              <a:rPr lang="cs-CZ" dirty="0"/>
              <a:t> </a:t>
            </a:r>
            <a:r>
              <a:rPr lang="cs-CZ" dirty="0" err="1"/>
              <a:t>simply</a:t>
            </a:r>
            <a:r>
              <a:rPr lang="cs-CZ" dirty="0"/>
              <a:t> to gene </a:t>
            </a:r>
            <a:r>
              <a:rPr lang="cs-CZ" dirty="0" err="1"/>
              <a:t>numbers</a:t>
            </a:r>
            <a:r>
              <a:rPr lang="cs-CZ" dirty="0"/>
              <a:t>,</a:t>
            </a:r>
          </a:p>
          <a:p>
            <a:pPr fontAlgn="auto">
              <a:spcBef>
                <a:spcPts val="0"/>
              </a:spcBef>
              <a:spcAft>
                <a:spcPts val="0"/>
              </a:spcAft>
              <a:defRPr/>
            </a:pPr>
            <a:r>
              <a:rPr lang="cs-CZ" dirty="0" err="1"/>
              <a:t>which</a:t>
            </a:r>
            <a:r>
              <a:rPr lang="cs-CZ" dirty="0"/>
              <a:t> </a:t>
            </a:r>
            <a:r>
              <a:rPr lang="cs-CZ" dirty="0" err="1"/>
              <a:t>increase</a:t>
            </a:r>
            <a:r>
              <a:rPr lang="cs-CZ" dirty="0"/>
              <a:t> in </a:t>
            </a:r>
            <a:r>
              <a:rPr lang="cs-CZ" dirty="0" err="1"/>
              <a:t>proportion</a:t>
            </a:r>
            <a:r>
              <a:rPr lang="cs-CZ" dirty="0"/>
              <a:t> to </a:t>
            </a:r>
            <a:r>
              <a:rPr lang="cs-CZ" dirty="0" err="1"/>
              <a:t>metabolic</a:t>
            </a:r>
            <a:r>
              <a:rPr lang="cs-CZ" dirty="0"/>
              <a:t> </a:t>
            </a:r>
            <a:r>
              <a:rPr lang="cs-CZ" dirty="0" err="1"/>
              <a:t>and</a:t>
            </a:r>
            <a:r>
              <a:rPr lang="cs-CZ" dirty="0"/>
              <a:t> </a:t>
            </a:r>
            <a:r>
              <a:rPr lang="cs-CZ" dirty="0" err="1"/>
              <a:t>structural</a:t>
            </a:r>
            <a:r>
              <a:rPr lang="cs-CZ" dirty="0"/>
              <a:t> </a:t>
            </a:r>
            <a:r>
              <a:rPr lang="cs-CZ" dirty="0" err="1"/>
              <a:t>complexity</a:t>
            </a:r>
            <a:r>
              <a:rPr lang="cs-CZ" dirty="0"/>
              <a:t>—on</a:t>
            </a:r>
          </a:p>
          <a:p>
            <a:pPr fontAlgn="auto">
              <a:spcBef>
                <a:spcPts val="0"/>
              </a:spcBef>
              <a:spcAft>
                <a:spcPts val="0"/>
              </a:spcAft>
              <a:defRPr/>
            </a:pPr>
            <a:r>
              <a:rPr lang="cs-CZ" dirty="0" err="1"/>
              <a:t>average</a:t>
            </a:r>
            <a:r>
              <a:rPr lang="cs-CZ" dirty="0"/>
              <a:t> </a:t>
            </a:r>
            <a:r>
              <a:rPr lang="cs-CZ" dirty="0" err="1"/>
              <a:t>somewhat</a:t>
            </a:r>
            <a:r>
              <a:rPr lang="cs-CZ" dirty="0"/>
              <a:t> </a:t>
            </a:r>
            <a:r>
              <a:rPr lang="cs-CZ" dirty="0" err="1"/>
              <a:t>greater</a:t>
            </a:r>
            <a:r>
              <a:rPr lang="cs-CZ" dirty="0"/>
              <a:t> in </a:t>
            </a:r>
            <a:r>
              <a:rPr lang="cs-CZ" dirty="0" err="1"/>
              <a:t>larger</a:t>
            </a:r>
            <a:r>
              <a:rPr lang="cs-CZ" dirty="0"/>
              <a:t> </a:t>
            </a:r>
            <a:r>
              <a:rPr lang="cs-CZ" dirty="0" err="1"/>
              <a:t>cells</a:t>
            </a:r>
            <a:r>
              <a:rPr lang="cs-CZ" dirty="0"/>
              <a:t> (</a:t>
            </a:r>
            <a:r>
              <a:rPr lang="cs-CZ" dirty="0" err="1"/>
              <a:t>slope</a:t>
            </a:r>
            <a:r>
              <a:rPr lang="cs-CZ" dirty="0"/>
              <a:t> </a:t>
            </a:r>
            <a:r>
              <a:rPr lang="cs-CZ" dirty="0" err="1"/>
              <a:t>of</a:t>
            </a:r>
            <a:r>
              <a:rPr lang="cs-CZ" dirty="0"/>
              <a:t> 0_28). </a:t>
            </a:r>
            <a:r>
              <a:rPr lang="cs-CZ" dirty="0" err="1"/>
              <a:t>Law</a:t>
            </a:r>
            <a:r>
              <a:rPr lang="cs-CZ" dirty="0"/>
              <a:t> 2. </a:t>
            </a:r>
            <a:r>
              <a:rPr lang="cs-CZ" dirty="0" err="1"/>
              <a:t>Nuclei</a:t>
            </a:r>
            <a:r>
              <a:rPr lang="cs-CZ" dirty="0"/>
              <a:t> </a:t>
            </a:r>
            <a:r>
              <a:rPr lang="cs-CZ" dirty="0" err="1"/>
              <a:t>have</a:t>
            </a:r>
            <a:endParaRPr lang="cs-CZ" dirty="0"/>
          </a:p>
          <a:p>
            <a:pPr fontAlgn="auto">
              <a:spcBef>
                <a:spcPts val="0"/>
              </a:spcBef>
              <a:spcAft>
                <a:spcPts val="0"/>
              </a:spcAft>
              <a:defRPr/>
            </a:pPr>
            <a:r>
              <a:rPr lang="cs-CZ" dirty="0" err="1"/>
              <a:t>numerous</a:t>
            </a:r>
            <a:r>
              <a:rPr lang="cs-CZ" dirty="0"/>
              <a:t> </a:t>
            </a:r>
            <a:r>
              <a:rPr lang="cs-CZ" dirty="0" err="1"/>
              <a:t>replicons</a:t>
            </a:r>
            <a:r>
              <a:rPr lang="cs-CZ" dirty="0"/>
              <a:t> </a:t>
            </a:r>
            <a:r>
              <a:rPr lang="cs-CZ" dirty="0" err="1"/>
              <a:t>origins</a:t>
            </a:r>
            <a:r>
              <a:rPr lang="cs-CZ" dirty="0"/>
              <a:t> per chromosome, </a:t>
            </a:r>
            <a:r>
              <a:rPr lang="cs-CZ" dirty="0" err="1"/>
              <a:t>which</a:t>
            </a:r>
            <a:r>
              <a:rPr lang="cs-CZ" dirty="0"/>
              <a:t> </a:t>
            </a:r>
            <a:r>
              <a:rPr lang="cs-CZ" dirty="0" err="1"/>
              <a:t>can</a:t>
            </a:r>
            <a:r>
              <a:rPr lang="cs-CZ" dirty="0"/>
              <a:t> </a:t>
            </a:r>
            <a:r>
              <a:rPr lang="cs-CZ" dirty="0" err="1"/>
              <a:t>be</a:t>
            </a:r>
            <a:r>
              <a:rPr lang="cs-CZ" dirty="0"/>
              <a:t> </a:t>
            </a:r>
            <a:r>
              <a:rPr lang="cs-CZ" dirty="0" err="1"/>
              <a:t>replicated</a:t>
            </a:r>
            <a:endParaRPr lang="cs-CZ" dirty="0"/>
          </a:p>
          <a:p>
            <a:pPr fontAlgn="auto">
              <a:spcBef>
                <a:spcPts val="0"/>
              </a:spcBef>
              <a:spcAft>
                <a:spcPts val="0"/>
              </a:spcAft>
              <a:defRPr/>
            </a:pPr>
            <a:r>
              <a:rPr lang="cs-CZ" dirty="0" err="1"/>
              <a:t>simultaneously</a:t>
            </a:r>
            <a:r>
              <a:rPr lang="cs-CZ" dirty="0"/>
              <a:t>—</a:t>
            </a:r>
            <a:r>
              <a:rPr lang="cs-CZ" dirty="0" err="1"/>
              <a:t>so</a:t>
            </a:r>
            <a:r>
              <a:rPr lang="cs-CZ" dirty="0"/>
              <a:t> </a:t>
            </a:r>
            <a:r>
              <a:rPr lang="cs-CZ" dirty="0" err="1"/>
              <a:t>replication</a:t>
            </a:r>
            <a:r>
              <a:rPr lang="cs-CZ" dirty="0"/>
              <a:t> </a:t>
            </a:r>
            <a:r>
              <a:rPr lang="cs-CZ" dirty="0" err="1"/>
              <a:t>time</a:t>
            </a:r>
            <a:r>
              <a:rPr lang="cs-CZ" dirty="0"/>
              <a:t> </a:t>
            </a:r>
            <a:r>
              <a:rPr lang="cs-CZ" dirty="0" err="1"/>
              <a:t>is</a:t>
            </a:r>
            <a:r>
              <a:rPr lang="cs-CZ" dirty="0"/>
              <a:t> </a:t>
            </a:r>
            <a:r>
              <a:rPr lang="cs-CZ" dirty="0" err="1"/>
              <a:t>mechanistically</a:t>
            </a:r>
            <a:r>
              <a:rPr lang="cs-CZ" dirty="0"/>
              <a:t> independent </a:t>
            </a:r>
            <a:r>
              <a:rPr lang="cs-CZ" dirty="0" err="1"/>
              <a:t>of</a:t>
            </a:r>
            <a:endParaRPr lang="cs-CZ" dirty="0"/>
          </a:p>
          <a:p>
            <a:pPr fontAlgn="auto">
              <a:spcBef>
                <a:spcPts val="0"/>
              </a:spcBef>
              <a:spcAft>
                <a:spcPts val="0"/>
              </a:spcAft>
              <a:defRPr/>
            </a:pPr>
            <a:r>
              <a:rPr lang="cs-CZ" dirty="0"/>
              <a:t>genome </a:t>
            </a:r>
            <a:r>
              <a:rPr lang="cs-CZ" dirty="0" err="1"/>
              <a:t>size</a:t>
            </a:r>
            <a:r>
              <a:rPr lang="cs-CZ" dirty="0"/>
              <a:t> </a:t>
            </a:r>
            <a:r>
              <a:rPr lang="cs-CZ" dirty="0" err="1"/>
              <a:t>and</a:t>
            </a:r>
            <a:r>
              <a:rPr lang="cs-CZ" dirty="0"/>
              <a:t> </a:t>
            </a:r>
            <a:r>
              <a:rPr lang="cs-CZ" dirty="0" err="1"/>
              <a:t>can</a:t>
            </a:r>
            <a:r>
              <a:rPr lang="cs-CZ" dirty="0"/>
              <a:t> </a:t>
            </a:r>
            <a:r>
              <a:rPr lang="cs-CZ" dirty="0" err="1"/>
              <a:t>be</a:t>
            </a:r>
            <a:r>
              <a:rPr lang="cs-CZ" dirty="0"/>
              <a:t> far </a:t>
            </a:r>
            <a:r>
              <a:rPr lang="cs-CZ" dirty="0" err="1"/>
              <a:t>less</a:t>
            </a:r>
            <a:r>
              <a:rPr lang="cs-CZ" dirty="0"/>
              <a:t> </a:t>
            </a:r>
            <a:r>
              <a:rPr lang="cs-CZ" dirty="0" err="1"/>
              <a:t>than</a:t>
            </a:r>
            <a:r>
              <a:rPr lang="cs-CZ" dirty="0"/>
              <a:t> in </a:t>
            </a:r>
            <a:r>
              <a:rPr lang="cs-CZ" dirty="0" err="1"/>
              <a:t>bacteria</a:t>
            </a:r>
            <a:r>
              <a:rPr lang="cs-CZ" dirty="0"/>
              <a:t>. </a:t>
            </a:r>
            <a:r>
              <a:rPr lang="cs-CZ" dirty="0" err="1"/>
              <a:t>When</a:t>
            </a:r>
            <a:r>
              <a:rPr lang="cs-CZ" dirty="0"/>
              <a:t> </a:t>
            </a:r>
            <a:r>
              <a:rPr lang="cs-CZ" dirty="0" err="1"/>
              <a:t>the</a:t>
            </a:r>
            <a:r>
              <a:rPr lang="cs-CZ" dirty="0"/>
              <a:t> </a:t>
            </a:r>
            <a:r>
              <a:rPr lang="cs-CZ" dirty="0" err="1"/>
              <a:t>nucleus</a:t>
            </a:r>
            <a:endParaRPr lang="cs-CZ" dirty="0"/>
          </a:p>
          <a:p>
            <a:pPr fontAlgn="auto">
              <a:spcBef>
                <a:spcPts val="0"/>
              </a:spcBef>
              <a:spcAft>
                <a:spcPts val="0"/>
              </a:spcAft>
              <a:defRPr/>
            </a:pPr>
            <a:r>
              <a:rPr lang="cs-CZ" dirty="0" err="1"/>
              <a:t>evolved</a:t>
            </a:r>
            <a:r>
              <a:rPr lang="cs-CZ" dirty="0"/>
              <a:t>, DNA </a:t>
            </a:r>
            <a:r>
              <a:rPr lang="cs-CZ" dirty="0" err="1"/>
              <a:t>acquired</a:t>
            </a:r>
            <a:r>
              <a:rPr lang="cs-CZ" dirty="0"/>
              <a:t> a </a:t>
            </a:r>
            <a:r>
              <a:rPr lang="cs-CZ" dirty="0" err="1"/>
              <a:t>new</a:t>
            </a:r>
            <a:r>
              <a:rPr lang="cs-CZ" dirty="0"/>
              <a:t> </a:t>
            </a:r>
            <a:r>
              <a:rPr lang="cs-CZ" dirty="0" err="1"/>
              <a:t>function</a:t>
            </a:r>
            <a:r>
              <a:rPr lang="cs-CZ" dirty="0"/>
              <a:t>—to </a:t>
            </a:r>
            <a:r>
              <a:rPr lang="cs-CZ" dirty="0" err="1"/>
              <a:t>nucleate</a:t>
            </a:r>
            <a:r>
              <a:rPr lang="cs-CZ" dirty="0"/>
              <a:t> </a:t>
            </a:r>
            <a:r>
              <a:rPr lang="cs-CZ" dirty="0" err="1"/>
              <a:t>assembly</a:t>
            </a:r>
            <a:r>
              <a:rPr lang="cs-CZ" dirty="0"/>
              <a:t> </a:t>
            </a:r>
            <a:r>
              <a:rPr lang="cs-CZ" dirty="0" err="1"/>
              <a:t>of</a:t>
            </a:r>
            <a:r>
              <a:rPr lang="cs-CZ" dirty="0"/>
              <a:t> </a:t>
            </a:r>
            <a:r>
              <a:rPr lang="cs-CZ" dirty="0" err="1"/>
              <a:t>the</a:t>
            </a:r>
            <a:endParaRPr lang="cs-CZ" dirty="0"/>
          </a:p>
          <a:p>
            <a:pPr fontAlgn="auto">
              <a:spcBef>
                <a:spcPts val="0"/>
              </a:spcBef>
              <a:spcAft>
                <a:spcPts val="0"/>
              </a:spcAft>
              <a:defRPr/>
            </a:pPr>
            <a:r>
              <a:rPr lang="cs-CZ" dirty="0" err="1"/>
              <a:t>nuclear</a:t>
            </a:r>
            <a:r>
              <a:rPr lang="cs-CZ" dirty="0"/>
              <a:t> </a:t>
            </a:r>
            <a:r>
              <a:rPr lang="cs-CZ" dirty="0" err="1"/>
              <a:t>envelope</a:t>
            </a:r>
            <a:r>
              <a:rPr lang="cs-CZ" dirty="0"/>
              <a:t>; in </a:t>
            </a:r>
            <a:r>
              <a:rPr lang="cs-CZ" dirty="0" err="1"/>
              <a:t>eukaryotes</a:t>
            </a:r>
            <a:r>
              <a:rPr lang="cs-CZ" dirty="0"/>
              <a:t> genome </a:t>
            </a:r>
            <a:r>
              <a:rPr lang="cs-CZ" dirty="0" err="1"/>
              <a:t>size</a:t>
            </a:r>
            <a:r>
              <a:rPr lang="cs-CZ" dirty="0"/>
              <a:t> </a:t>
            </a:r>
            <a:r>
              <a:rPr lang="cs-CZ" dirty="0" err="1"/>
              <a:t>scales</a:t>
            </a:r>
            <a:r>
              <a:rPr lang="cs-CZ" dirty="0"/>
              <a:t> </a:t>
            </a:r>
            <a:r>
              <a:rPr lang="cs-CZ" dirty="0" err="1"/>
              <a:t>proportionally</a:t>
            </a:r>
            <a:r>
              <a:rPr lang="cs-CZ" dirty="0"/>
              <a:t> to cell</a:t>
            </a:r>
          </a:p>
          <a:p>
            <a:pPr fontAlgn="auto">
              <a:spcBef>
                <a:spcPts val="0"/>
              </a:spcBef>
              <a:spcAft>
                <a:spcPts val="0"/>
              </a:spcAft>
              <a:defRPr/>
            </a:pPr>
            <a:r>
              <a:rPr lang="cs-CZ" dirty="0"/>
              <a:t>volume (</a:t>
            </a:r>
            <a:r>
              <a:rPr lang="cs-CZ" dirty="0" err="1"/>
              <a:t>slope</a:t>
            </a:r>
            <a:r>
              <a:rPr lang="cs-CZ" dirty="0"/>
              <a:t> 1_03, not </a:t>
            </a:r>
            <a:r>
              <a:rPr lang="cs-CZ" dirty="0" err="1"/>
              <a:t>significantly</a:t>
            </a:r>
            <a:r>
              <a:rPr lang="cs-CZ" dirty="0"/>
              <a:t> </a:t>
            </a:r>
            <a:r>
              <a:rPr lang="cs-CZ" dirty="0" err="1"/>
              <a:t>different</a:t>
            </a:r>
            <a:r>
              <a:rPr lang="cs-CZ" dirty="0"/>
              <a:t> </a:t>
            </a:r>
            <a:r>
              <a:rPr lang="cs-CZ" dirty="0" err="1"/>
              <a:t>from</a:t>
            </a:r>
            <a:r>
              <a:rPr lang="cs-CZ" dirty="0"/>
              <a:t> 1) </a:t>
            </a:r>
            <a:r>
              <a:rPr lang="cs-CZ" dirty="0" err="1"/>
              <a:t>because</a:t>
            </a:r>
            <a:r>
              <a:rPr lang="cs-CZ" dirty="0"/>
              <a:t> </a:t>
            </a:r>
            <a:r>
              <a:rPr lang="cs-CZ" dirty="0" err="1"/>
              <a:t>of</a:t>
            </a:r>
            <a:r>
              <a:rPr lang="cs-CZ" dirty="0"/>
              <a:t> </a:t>
            </a:r>
            <a:r>
              <a:rPr lang="cs-CZ" dirty="0" err="1"/>
              <a:t>this</a:t>
            </a:r>
            <a:endParaRPr lang="cs-CZ" dirty="0"/>
          </a:p>
          <a:p>
            <a:pPr fontAlgn="auto">
              <a:spcBef>
                <a:spcPts val="0"/>
              </a:spcBef>
              <a:spcAft>
                <a:spcPts val="0"/>
              </a:spcAft>
              <a:defRPr/>
            </a:pPr>
            <a:r>
              <a:rPr lang="cs-CZ" dirty="0" err="1"/>
              <a:t>function</a:t>
            </a:r>
            <a:r>
              <a:rPr lang="cs-CZ" dirty="0"/>
              <a:t> </a:t>
            </a:r>
            <a:r>
              <a:rPr lang="cs-CZ" dirty="0" err="1"/>
              <a:t>and</a:t>
            </a:r>
            <a:r>
              <a:rPr lang="cs-CZ" dirty="0"/>
              <a:t> </a:t>
            </a:r>
            <a:r>
              <a:rPr lang="cs-CZ" dirty="0" err="1"/>
              <a:t>because</a:t>
            </a:r>
            <a:r>
              <a:rPr lang="cs-CZ" dirty="0"/>
              <a:t> </a:t>
            </a:r>
            <a:r>
              <a:rPr lang="cs-CZ" dirty="0" err="1"/>
              <a:t>the</a:t>
            </a:r>
            <a:r>
              <a:rPr lang="cs-CZ" dirty="0"/>
              <a:t> </a:t>
            </a:r>
            <a:r>
              <a:rPr lang="cs-CZ" dirty="0" err="1"/>
              <a:t>karyoplasmic</a:t>
            </a:r>
            <a:r>
              <a:rPr lang="cs-CZ" dirty="0"/>
              <a:t> volume ratio </a:t>
            </a:r>
            <a:r>
              <a:rPr lang="cs-CZ" dirty="0" err="1"/>
              <a:t>is</a:t>
            </a:r>
            <a:r>
              <a:rPr lang="cs-CZ" dirty="0"/>
              <a:t> </a:t>
            </a:r>
            <a:r>
              <a:rPr lang="cs-CZ" dirty="0" err="1"/>
              <a:t>essentially</a:t>
            </a:r>
            <a:endParaRPr lang="cs-CZ" dirty="0"/>
          </a:p>
          <a:p>
            <a:pPr fontAlgn="auto">
              <a:spcBef>
                <a:spcPts val="0"/>
              </a:spcBef>
              <a:spcAft>
                <a:spcPts val="0"/>
              </a:spcAft>
              <a:defRPr/>
            </a:pPr>
            <a:r>
              <a:rPr lang="cs-CZ" dirty="0"/>
              <a:t>invariant </a:t>
            </a:r>
            <a:r>
              <a:rPr lang="cs-CZ" dirty="0" err="1"/>
              <a:t>with</a:t>
            </a:r>
            <a:r>
              <a:rPr lang="cs-CZ" dirty="0"/>
              <a:t> cell volume—</a:t>
            </a:r>
            <a:r>
              <a:rPr lang="cs-CZ" dirty="0" err="1"/>
              <a:t>probably</a:t>
            </a:r>
            <a:r>
              <a:rPr lang="cs-CZ" dirty="0"/>
              <a:t> </a:t>
            </a:r>
            <a:r>
              <a:rPr lang="cs-CZ" dirty="0" err="1"/>
              <a:t>because</a:t>
            </a:r>
            <a:r>
              <a:rPr lang="cs-CZ" dirty="0"/>
              <a:t> </a:t>
            </a:r>
            <a:r>
              <a:rPr lang="cs-CZ" dirty="0" err="1"/>
              <a:t>of</a:t>
            </a:r>
            <a:r>
              <a:rPr lang="cs-CZ" dirty="0"/>
              <a:t> a </a:t>
            </a:r>
            <a:r>
              <a:rPr lang="cs-CZ" dirty="0" err="1"/>
              <a:t>functionally</a:t>
            </a:r>
            <a:r>
              <a:rPr lang="cs-CZ" dirty="0"/>
              <a:t> </a:t>
            </a:r>
            <a:r>
              <a:rPr lang="cs-CZ" dirty="0" err="1"/>
              <a:t>essential</a:t>
            </a:r>
            <a:endParaRPr lang="cs-CZ" dirty="0"/>
          </a:p>
          <a:p>
            <a:pPr fontAlgn="auto">
              <a:spcBef>
                <a:spcPts val="0"/>
              </a:spcBef>
              <a:spcAft>
                <a:spcPts val="0"/>
              </a:spcAft>
              <a:defRPr/>
            </a:pPr>
            <a:r>
              <a:rPr lang="cs-CZ" dirty="0" err="1"/>
              <a:t>quantitative</a:t>
            </a:r>
            <a:r>
              <a:rPr lang="cs-CZ" dirty="0"/>
              <a:t> balance </a:t>
            </a:r>
            <a:r>
              <a:rPr lang="cs-CZ" dirty="0" err="1"/>
              <a:t>between</a:t>
            </a:r>
            <a:r>
              <a:rPr lang="cs-CZ" dirty="0"/>
              <a:t> </a:t>
            </a:r>
            <a:r>
              <a:rPr lang="cs-CZ" dirty="0" err="1"/>
              <a:t>rates</a:t>
            </a:r>
            <a:r>
              <a:rPr lang="cs-CZ" dirty="0"/>
              <a:t> </a:t>
            </a:r>
            <a:r>
              <a:rPr lang="cs-CZ" dirty="0" err="1"/>
              <a:t>of</a:t>
            </a:r>
            <a:r>
              <a:rPr lang="cs-CZ" dirty="0"/>
              <a:t> </a:t>
            </a:r>
            <a:r>
              <a:rPr lang="cs-CZ" dirty="0" err="1"/>
              <a:t>nuclear</a:t>
            </a:r>
            <a:r>
              <a:rPr lang="cs-CZ" dirty="0"/>
              <a:t> RNA </a:t>
            </a:r>
            <a:r>
              <a:rPr lang="cs-CZ" dirty="0" err="1"/>
              <a:t>and</a:t>
            </a:r>
            <a:r>
              <a:rPr lang="cs-CZ" dirty="0"/>
              <a:t> </a:t>
            </a:r>
            <a:r>
              <a:rPr lang="cs-CZ" dirty="0" err="1"/>
              <a:t>cytoplasmic</a:t>
            </a:r>
            <a:endParaRPr lang="cs-CZ" dirty="0"/>
          </a:p>
          <a:p>
            <a:pPr fontAlgn="auto">
              <a:spcBef>
                <a:spcPts val="0"/>
              </a:spcBef>
              <a:spcAft>
                <a:spcPts val="0"/>
              </a:spcAft>
              <a:defRPr/>
            </a:pPr>
            <a:r>
              <a:rPr lang="cs-CZ" dirty="0"/>
              <a:t>protein </a:t>
            </a:r>
            <a:r>
              <a:rPr lang="cs-CZ" dirty="0" err="1"/>
              <a:t>synthesis</a:t>
            </a:r>
            <a:r>
              <a:rPr lang="cs-CZ" dirty="0"/>
              <a:t>. </a:t>
            </a:r>
            <a:r>
              <a:rPr lang="cs-CZ" dirty="0" err="1"/>
              <a:t>The</a:t>
            </a:r>
            <a:r>
              <a:rPr lang="cs-CZ" dirty="0"/>
              <a:t> </a:t>
            </a:r>
            <a:r>
              <a:rPr lang="cs-CZ" dirty="0" err="1"/>
              <a:t>relationship</a:t>
            </a:r>
            <a:r>
              <a:rPr lang="cs-CZ" dirty="0"/>
              <a:t> </a:t>
            </a:r>
            <a:r>
              <a:rPr lang="cs-CZ" dirty="0" err="1"/>
              <a:t>is</a:t>
            </a:r>
            <a:r>
              <a:rPr lang="cs-CZ" dirty="0"/>
              <a:t> </a:t>
            </a:r>
            <a:r>
              <a:rPr lang="cs-CZ" dirty="0" err="1"/>
              <a:t>complicated</a:t>
            </a:r>
            <a:r>
              <a:rPr lang="cs-CZ" dirty="0"/>
              <a:t> by </a:t>
            </a:r>
            <a:r>
              <a:rPr lang="cs-CZ" dirty="0" err="1"/>
              <a:t>the</a:t>
            </a:r>
            <a:r>
              <a:rPr lang="cs-CZ" dirty="0"/>
              <a:t> presence </a:t>
            </a:r>
            <a:r>
              <a:rPr lang="cs-CZ" dirty="0" err="1"/>
              <a:t>of</a:t>
            </a:r>
            <a:endParaRPr lang="cs-CZ" dirty="0"/>
          </a:p>
          <a:p>
            <a:pPr fontAlgn="auto">
              <a:spcBef>
                <a:spcPts val="0"/>
              </a:spcBef>
              <a:spcAft>
                <a:spcPts val="0"/>
              </a:spcAft>
              <a:defRPr/>
            </a:pPr>
            <a:r>
              <a:rPr lang="cs-CZ" dirty="0"/>
              <a:t>heterochromatin. </a:t>
            </a:r>
            <a:r>
              <a:rPr lang="cs-CZ" dirty="0" err="1"/>
              <a:t>It</a:t>
            </a:r>
            <a:r>
              <a:rPr lang="cs-CZ" dirty="0"/>
              <a:t> </a:t>
            </a:r>
            <a:r>
              <a:rPr lang="cs-CZ" dirty="0" err="1"/>
              <a:t>is</a:t>
            </a:r>
            <a:r>
              <a:rPr lang="cs-CZ" dirty="0"/>
              <a:t> </a:t>
            </a:r>
            <a:r>
              <a:rPr lang="cs-CZ" dirty="0" err="1"/>
              <a:t>simplest</a:t>
            </a:r>
            <a:r>
              <a:rPr lang="cs-CZ" dirty="0"/>
              <a:t> in </a:t>
            </a:r>
            <a:r>
              <a:rPr lang="cs-CZ" dirty="0" err="1"/>
              <a:t>unicellular</a:t>
            </a:r>
            <a:r>
              <a:rPr lang="cs-CZ" dirty="0"/>
              <a:t> </a:t>
            </a:r>
            <a:r>
              <a:rPr lang="cs-CZ" dirty="0" err="1"/>
              <a:t>eukaryotes</a:t>
            </a:r>
            <a:r>
              <a:rPr lang="cs-CZ" dirty="0"/>
              <a:t> </a:t>
            </a:r>
            <a:r>
              <a:rPr lang="cs-CZ" dirty="0" err="1"/>
              <a:t>with</a:t>
            </a:r>
            <a:r>
              <a:rPr lang="cs-CZ" dirty="0"/>
              <a:t> </a:t>
            </a:r>
            <a:r>
              <a:rPr lang="cs-CZ" dirty="0" err="1"/>
              <a:t>negligible</a:t>
            </a:r>
            <a:endParaRPr lang="cs-CZ" dirty="0"/>
          </a:p>
          <a:p>
            <a:pPr fontAlgn="auto">
              <a:spcBef>
                <a:spcPts val="0"/>
              </a:spcBef>
              <a:spcAft>
                <a:spcPts val="0"/>
              </a:spcAft>
              <a:defRPr/>
            </a:pPr>
            <a:r>
              <a:rPr lang="cs-CZ" dirty="0" err="1"/>
              <a:t>amounts</a:t>
            </a:r>
            <a:r>
              <a:rPr lang="cs-CZ" dirty="0"/>
              <a:t> </a:t>
            </a:r>
            <a:r>
              <a:rPr lang="cs-CZ" dirty="0" err="1"/>
              <a:t>of</a:t>
            </a:r>
            <a:r>
              <a:rPr lang="cs-CZ" dirty="0"/>
              <a:t> heterochromatin (</a:t>
            </a:r>
            <a:r>
              <a:rPr lang="cs-CZ" dirty="0" err="1"/>
              <a:t>filled</a:t>
            </a:r>
            <a:r>
              <a:rPr lang="cs-CZ" dirty="0"/>
              <a:t> </a:t>
            </a:r>
            <a:r>
              <a:rPr lang="cs-CZ" dirty="0" err="1"/>
              <a:t>circles</a:t>
            </a:r>
            <a:r>
              <a:rPr lang="cs-CZ" dirty="0"/>
              <a:t> </a:t>
            </a:r>
            <a:r>
              <a:rPr lang="cs-CZ" dirty="0" err="1"/>
              <a:t>and</a:t>
            </a:r>
            <a:r>
              <a:rPr lang="cs-CZ" dirty="0"/>
              <a:t> line U: </a:t>
            </a:r>
            <a:r>
              <a:rPr lang="cs-CZ" dirty="0" err="1"/>
              <a:t>mostly</a:t>
            </a:r>
            <a:r>
              <a:rPr lang="cs-CZ" dirty="0"/>
              <a:t> green</a:t>
            </a:r>
          </a:p>
          <a:p>
            <a:pPr fontAlgn="auto">
              <a:spcBef>
                <a:spcPts val="0"/>
              </a:spcBef>
              <a:spcAft>
                <a:spcPts val="0"/>
              </a:spcAft>
              <a:defRPr/>
            </a:pPr>
            <a:r>
              <a:rPr lang="cs-CZ" dirty="0" err="1"/>
              <a:t>algae</a:t>
            </a:r>
            <a:r>
              <a:rPr lang="cs-CZ" dirty="0"/>
              <a:t>, </a:t>
            </a:r>
            <a:r>
              <a:rPr lang="cs-CZ" dirty="0" err="1"/>
              <a:t>diatoms</a:t>
            </a:r>
            <a:r>
              <a:rPr lang="cs-CZ" dirty="0"/>
              <a:t> </a:t>
            </a:r>
            <a:r>
              <a:rPr lang="cs-CZ" dirty="0" err="1"/>
              <a:t>and</a:t>
            </a:r>
            <a:r>
              <a:rPr lang="cs-CZ" dirty="0"/>
              <a:t> </a:t>
            </a:r>
            <a:r>
              <a:rPr lang="cs-CZ" dirty="0" err="1"/>
              <a:t>dinoflagellates</a:t>
            </a:r>
            <a:r>
              <a:rPr lang="cs-CZ" dirty="0"/>
              <a:t>, plus a </a:t>
            </a:r>
            <a:r>
              <a:rPr lang="cs-CZ" dirty="0" err="1"/>
              <a:t>few</a:t>
            </a:r>
            <a:r>
              <a:rPr lang="cs-CZ" dirty="0"/>
              <a:t> </a:t>
            </a:r>
            <a:r>
              <a:rPr lang="cs-CZ" dirty="0" err="1"/>
              <a:t>yeasts</a:t>
            </a:r>
            <a:r>
              <a:rPr lang="cs-CZ" dirty="0"/>
              <a:t> </a:t>
            </a:r>
            <a:r>
              <a:rPr lang="cs-CZ" dirty="0" err="1"/>
              <a:t>with</a:t>
            </a:r>
            <a:r>
              <a:rPr lang="cs-CZ" dirty="0"/>
              <a:t> </a:t>
            </a:r>
            <a:r>
              <a:rPr lang="cs-CZ" dirty="0" err="1"/>
              <a:t>tiny</a:t>
            </a:r>
            <a:r>
              <a:rPr lang="cs-CZ" dirty="0"/>
              <a:t> </a:t>
            </a:r>
            <a:r>
              <a:rPr lang="cs-CZ" dirty="0" err="1"/>
              <a:t>cells</a:t>
            </a:r>
            <a:r>
              <a:rPr lang="cs-CZ" dirty="0"/>
              <a:t> </a:t>
            </a:r>
            <a:r>
              <a:rPr lang="cs-CZ" dirty="0" err="1"/>
              <a:t>and</a:t>
            </a:r>
            <a:endParaRPr lang="cs-CZ" dirty="0"/>
          </a:p>
          <a:p>
            <a:pPr fontAlgn="auto">
              <a:spcBef>
                <a:spcPts val="0"/>
              </a:spcBef>
              <a:spcAft>
                <a:spcPts val="0"/>
              </a:spcAft>
              <a:defRPr/>
            </a:pPr>
            <a:r>
              <a:rPr lang="cs-CZ" dirty="0" err="1"/>
              <a:t>amoebae</a:t>
            </a:r>
            <a:r>
              <a:rPr lang="cs-CZ" dirty="0"/>
              <a:t> </a:t>
            </a:r>
            <a:r>
              <a:rPr lang="cs-CZ" dirty="0" err="1"/>
              <a:t>with</a:t>
            </a:r>
            <a:r>
              <a:rPr lang="cs-CZ" dirty="0"/>
              <a:t> </a:t>
            </a:r>
            <a:r>
              <a:rPr lang="cs-CZ" dirty="0" err="1"/>
              <a:t>giant</a:t>
            </a:r>
            <a:r>
              <a:rPr lang="cs-CZ" dirty="0"/>
              <a:t> </a:t>
            </a:r>
            <a:r>
              <a:rPr lang="cs-CZ" dirty="0" err="1"/>
              <a:t>ones</a:t>
            </a:r>
            <a:r>
              <a:rPr lang="cs-CZ" dirty="0"/>
              <a:t>: </a:t>
            </a:r>
            <a:r>
              <a:rPr lang="cs-CZ" dirty="0" err="1"/>
              <a:t>Shuter</a:t>
            </a:r>
            <a:r>
              <a:rPr lang="cs-CZ" dirty="0"/>
              <a:t> </a:t>
            </a:r>
            <a:r>
              <a:rPr lang="cs-CZ" dirty="0" err="1"/>
              <a:t>et</a:t>
            </a:r>
            <a:r>
              <a:rPr lang="cs-CZ" dirty="0"/>
              <a:t> </a:t>
            </a:r>
            <a:r>
              <a:rPr lang="cs-CZ" dirty="0" err="1"/>
              <a:t>al</a:t>
            </a:r>
            <a:r>
              <a:rPr lang="cs-CZ" dirty="0"/>
              <a:t>., 1983), </a:t>
            </a:r>
            <a:r>
              <a:rPr lang="cs-CZ" dirty="0" err="1"/>
              <a:t>where</a:t>
            </a:r>
            <a:r>
              <a:rPr lang="cs-CZ" dirty="0"/>
              <a:t> </a:t>
            </a:r>
            <a:r>
              <a:rPr lang="cs-CZ" dirty="0" err="1"/>
              <a:t>the</a:t>
            </a:r>
            <a:r>
              <a:rPr lang="cs-CZ" dirty="0"/>
              <a:t> DNA/cell volume</a:t>
            </a:r>
          </a:p>
          <a:p>
            <a:pPr fontAlgn="auto">
              <a:spcBef>
                <a:spcPts val="0"/>
              </a:spcBef>
              <a:spcAft>
                <a:spcPts val="0"/>
              </a:spcAft>
              <a:defRPr/>
            </a:pPr>
            <a:r>
              <a:rPr lang="cs-CZ" dirty="0" err="1"/>
              <a:t>is</a:t>
            </a:r>
            <a:r>
              <a:rPr lang="cs-CZ" dirty="0"/>
              <a:t> </a:t>
            </a:r>
            <a:r>
              <a:rPr lang="cs-CZ" dirty="0" err="1"/>
              <a:t>minimal</a:t>
            </a:r>
            <a:r>
              <a:rPr lang="cs-CZ" dirty="0"/>
              <a:t>. In </a:t>
            </a:r>
            <a:r>
              <a:rPr lang="cs-CZ" dirty="0" err="1"/>
              <a:t>salamander</a:t>
            </a:r>
            <a:r>
              <a:rPr lang="cs-CZ" dirty="0"/>
              <a:t> </a:t>
            </a:r>
            <a:r>
              <a:rPr lang="cs-CZ" dirty="0" err="1"/>
              <a:t>red</a:t>
            </a:r>
            <a:r>
              <a:rPr lang="cs-CZ" dirty="0"/>
              <a:t> </a:t>
            </a:r>
            <a:r>
              <a:rPr lang="cs-CZ" dirty="0" err="1"/>
              <a:t>blood</a:t>
            </a:r>
            <a:r>
              <a:rPr lang="cs-CZ" dirty="0"/>
              <a:t> </a:t>
            </a:r>
            <a:r>
              <a:rPr lang="cs-CZ" dirty="0" err="1"/>
              <a:t>cells</a:t>
            </a:r>
            <a:r>
              <a:rPr lang="cs-CZ" dirty="0"/>
              <a:t> (S) </a:t>
            </a:r>
            <a:r>
              <a:rPr lang="cs-CZ" dirty="0" err="1"/>
              <a:t>the</a:t>
            </a:r>
            <a:r>
              <a:rPr lang="cs-CZ" dirty="0"/>
              <a:t> </a:t>
            </a:r>
            <a:r>
              <a:rPr lang="cs-CZ" dirty="0" err="1"/>
              <a:t>whole</a:t>
            </a:r>
            <a:r>
              <a:rPr lang="cs-CZ" dirty="0"/>
              <a:t> </a:t>
            </a:r>
            <a:r>
              <a:rPr lang="cs-CZ" dirty="0" err="1"/>
              <a:t>nucleus</a:t>
            </a:r>
            <a:endParaRPr lang="cs-CZ" dirty="0"/>
          </a:p>
          <a:p>
            <a:pPr fontAlgn="auto">
              <a:spcBef>
                <a:spcPts val="0"/>
              </a:spcBef>
              <a:spcAft>
                <a:spcPts val="0"/>
              </a:spcAft>
              <a:defRPr/>
            </a:pPr>
            <a:r>
              <a:rPr lang="cs-CZ" dirty="0" err="1"/>
              <a:t>is</a:t>
            </a:r>
            <a:r>
              <a:rPr lang="cs-CZ" dirty="0"/>
              <a:t> </a:t>
            </a:r>
            <a:r>
              <a:rPr lang="cs-CZ" dirty="0" err="1"/>
              <a:t>heterochromatic</a:t>
            </a:r>
            <a:r>
              <a:rPr lang="cs-CZ" dirty="0"/>
              <a:t> </a:t>
            </a:r>
            <a:r>
              <a:rPr lang="cs-CZ" dirty="0" err="1"/>
              <a:t>and</a:t>
            </a:r>
            <a:r>
              <a:rPr lang="cs-CZ" dirty="0"/>
              <a:t> </a:t>
            </a:r>
            <a:r>
              <a:rPr lang="cs-CZ" dirty="0" err="1"/>
              <a:t>shrunken</a:t>
            </a:r>
            <a:r>
              <a:rPr lang="cs-CZ" dirty="0"/>
              <a:t>, </a:t>
            </a:r>
            <a:r>
              <a:rPr lang="cs-CZ" dirty="0" err="1"/>
              <a:t>so</a:t>
            </a:r>
            <a:r>
              <a:rPr lang="cs-CZ" dirty="0"/>
              <a:t> </a:t>
            </a:r>
            <a:r>
              <a:rPr lang="cs-CZ" dirty="0" err="1"/>
              <a:t>the</a:t>
            </a:r>
            <a:r>
              <a:rPr lang="cs-CZ" dirty="0"/>
              <a:t> DNA/cell volume ratio </a:t>
            </a:r>
            <a:r>
              <a:rPr lang="cs-CZ" dirty="0" err="1"/>
              <a:t>is</a:t>
            </a:r>
            <a:r>
              <a:rPr lang="cs-CZ" dirty="0"/>
              <a:t> </a:t>
            </a:r>
            <a:r>
              <a:rPr lang="cs-CZ" dirty="0" err="1"/>
              <a:t>about</a:t>
            </a:r>
            <a:endParaRPr lang="cs-CZ" dirty="0"/>
          </a:p>
          <a:p>
            <a:pPr fontAlgn="auto">
              <a:spcBef>
                <a:spcPts val="0"/>
              </a:spcBef>
              <a:spcAft>
                <a:spcPts val="0"/>
              </a:spcAft>
              <a:defRPr/>
            </a:pPr>
            <a:r>
              <a:rPr lang="cs-CZ" dirty="0"/>
              <a:t>50-</a:t>
            </a:r>
            <a:r>
              <a:rPr lang="cs-CZ" dirty="0" err="1"/>
              <a:t>fold</a:t>
            </a:r>
            <a:r>
              <a:rPr lang="cs-CZ" dirty="0"/>
              <a:t> </a:t>
            </a:r>
            <a:r>
              <a:rPr lang="cs-CZ" dirty="0" err="1"/>
              <a:t>greater</a:t>
            </a:r>
            <a:r>
              <a:rPr lang="cs-CZ" dirty="0"/>
              <a:t>. </a:t>
            </a:r>
            <a:r>
              <a:rPr lang="cs-CZ" dirty="0" err="1"/>
              <a:t>Cells</a:t>
            </a:r>
            <a:r>
              <a:rPr lang="cs-CZ" dirty="0"/>
              <a:t> </a:t>
            </a:r>
            <a:r>
              <a:rPr lang="cs-CZ" dirty="0" err="1"/>
              <a:t>with</a:t>
            </a:r>
            <a:r>
              <a:rPr lang="cs-CZ" dirty="0"/>
              <a:t> a </a:t>
            </a:r>
            <a:r>
              <a:rPr lang="cs-CZ" dirty="0" err="1"/>
              <a:t>mixture</a:t>
            </a:r>
            <a:r>
              <a:rPr lang="cs-CZ" dirty="0"/>
              <a:t> </a:t>
            </a:r>
            <a:r>
              <a:rPr lang="cs-CZ" dirty="0" err="1"/>
              <a:t>of</a:t>
            </a:r>
            <a:r>
              <a:rPr lang="cs-CZ" dirty="0"/>
              <a:t> </a:t>
            </a:r>
            <a:r>
              <a:rPr lang="cs-CZ" dirty="0" err="1"/>
              <a:t>compact</a:t>
            </a:r>
            <a:r>
              <a:rPr lang="cs-CZ" dirty="0"/>
              <a:t> heterochromatin </a:t>
            </a:r>
            <a:r>
              <a:rPr lang="cs-CZ" dirty="0" err="1"/>
              <a:t>and</a:t>
            </a:r>
            <a:endParaRPr lang="cs-CZ" dirty="0"/>
          </a:p>
          <a:p>
            <a:pPr fontAlgn="auto">
              <a:spcBef>
                <a:spcPts val="0"/>
              </a:spcBef>
              <a:spcAft>
                <a:spcPts val="0"/>
              </a:spcAft>
              <a:defRPr/>
            </a:pPr>
            <a:r>
              <a:rPr lang="cs-CZ" dirty="0" err="1"/>
              <a:t>swollen</a:t>
            </a:r>
            <a:r>
              <a:rPr lang="cs-CZ" dirty="0"/>
              <a:t> </a:t>
            </a:r>
            <a:r>
              <a:rPr lang="cs-CZ" dirty="0" err="1"/>
              <a:t>euchromatin</a:t>
            </a:r>
            <a:r>
              <a:rPr lang="cs-CZ" dirty="0"/>
              <a:t> </a:t>
            </a:r>
            <a:r>
              <a:rPr lang="cs-CZ" dirty="0" err="1"/>
              <a:t>have</a:t>
            </a:r>
            <a:r>
              <a:rPr lang="cs-CZ" dirty="0"/>
              <a:t> </a:t>
            </a:r>
            <a:r>
              <a:rPr lang="cs-CZ" dirty="0" err="1"/>
              <a:t>intermediate</a:t>
            </a:r>
            <a:r>
              <a:rPr lang="cs-CZ" dirty="0"/>
              <a:t> DNA/cell volume </a:t>
            </a:r>
            <a:r>
              <a:rPr lang="cs-CZ" dirty="0" err="1"/>
              <a:t>ratios</a:t>
            </a:r>
            <a:endParaRPr lang="cs-CZ" dirty="0"/>
          </a:p>
          <a:p>
            <a:pPr fontAlgn="auto">
              <a:spcBef>
                <a:spcPts val="0"/>
              </a:spcBef>
              <a:spcAft>
                <a:spcPts val="0"/>
              </a:spcAft>
              <a:defRPr/>
            </a:pPr>
            <a:r>
              <a:rPr lang="cs-CZ" dirty="0" err="1"/>
              <a:t>irrespective</a:t>
            </a:r>
            <a:r>
              <a:rPr lang="cs-CZ" dirty="0"/>
              <a:t> </a:t>
            </a:r>
            <a:r>
              <a:rPr lang="cs-CZ" dirty="0" err="1"/>
              <a:t>of</a:t>
            </a:r>
            <a:r>
              <a:rPr lang="cs-CZ" dirty="0"/>
              <a:t> </a:t>
            </a:r>
            <a:r>
              <a:rPr lang="cs-CZ" dirty="0" err="1"/>
              <a:t>whether</a:t>
            </a:r>
            <a:r>
              <a:rPr lang="cs-CZ" dirty="0"/>
              <a:t> </a:t>
            </a:r>
            <a:r>
              <a:rPr lang="cs-CZ" dirty="0" err="1"/>
              <a:t>they</a:t>
            </a:r>
            <a:r>
              <a:rPr lang="cs-CZ" dirty="0"/>
              <a:t> are </a:t>
            </a:r>
            <a:r>
              <a:rPr lang="cs-CZ" dirty="0" err="1"/>
              <a:t>unicellular</a:t>
            </a:r>
            <a:r>
              <a:rPr lang="cs-CZ" dirty="0"/>
              <a:t> (</a:t>
            </a:r>
            <a:r>
              <a:rPr lang="cs-CZ" dirty="0" err="1"/>
              <a:t>like</a:t>
            </a:r>
            <a:r>
              <a:rPr lang="cs-CZ" dirty="0"/>
              <a:t> </a:t>
            </a:r>
            <a:r>
              <a:rPr lang="cs-CZ" dirty="0" err="1"/>
              <a:t>cryptomonads</a:t>
            </a:r>
            <a:r>
              <a:rPr lang="cs-CZ" dirty="0"/>
              <a:t>: </a:t>
            </a:r>
            <a:r>
              <a:rPr lang="cs-CZ" dirty="0" err="1"/>
              <a:t>crosses</a:t>
            </a:r>
            <a:r>
              <a:rPr lang="cs-CZ" dirty="0"/>
              <a:t>)</a:t>
            </a:r>
          </a:p>
          <a:p>
            <a:pPr fontAlgn="auto">
              <a:spcBef>
                <a:spcPts val="0"/>
              </a:spcBef>
              <a:spcAft>
                <a:spcPts val="0"/>
              </a:spcAft>
              <a:defRPr/>
            </a:pPr>
            <a:r>
              <a:rPr lang="cs-CZ" dirty="0" err="1"/>
              <a:t>or</a:t>
            </a:r>
            <a:r>
              <a:rPr lang="cs-CZ" dirty="0"/>
              <a:t> </a:t>
            </a:r>
            <a:r>
              <a:rPr lang="cs-CZ" dirty="0" err="1"/>
              <a:t>multicellular</a:t>
            </a:r>
            <a:r>
              <a:rPr lang="cs-CZ" dirty="0"/>
              <a:t> (</a:t>
            </a:r>
            <a:r>
              <a:rPr lang="cs-CZ" dirty="0" err="1"/>
              <a:t>angiosperm</a:t>
            </a:r>
            <a:r>
              <a:rPr lang="cs-CZ" dirty="0"/>
              <a:t> </a:t>
            </a:r>
            <a:r>
              <a:rPr lang="cs-CZ" dirty="0" err="1"/>
              <a:t>meristem</a:t>
            </a:r>
            <a:r>
              <a:rPr lang="cs-CZ" dirty="0"/>
              <a:t> </a:t>
            </a:r>
            <a:r>
              <a:rPr lang="cs-CZ" dirty="0" err="1"/>
              <a:t>cells</a:t>
            </a:r>
            <a:r>
              <a:rPr lang="cs-CZ" dirty="0"/>
              <a:t>: </a:t>
            </a:r>
            <a:r>
              <a:rPr lang="cs-CZ" dirty="0" err="1"/>
              <a:t>dashed</a:t>
            </a:r>
            <a:r>
              <a:rPr lang="cs-CZ" dirty="0"/>
              <a:t> line). </a:t>
            </a:r>
            <a:r>
              <a:rPr lang="cs-CZ" dirty="0" err="1"/>
              <a:t>Law</a:t>
            </a:r>
            <a:r>
              <a:rPr lang="cs-CZ" dirty="0"/>
              <a:t> 3.</a:t>
            </a:r>
          </a:p>
          <a:p>
            <a:pPr fontAlgn="auto">
              <a:spcBef>
                <a:spcPts val="0"/>
              </a:spcBef>
              <a:spcAft>
                <a:spcPts val="0"/>
              </a:spcAft>
              <a:defRPr/>
            </a:pPr>
            <a:r>
              <a:rPr lang="cs-CZ" dirty="0" err="1"/>
              <a:t>Nucleomorph</a:t>
            </a:r>
            <a:r>
              <a:rPr lang="cs-CZ" dirty="0"/>
              <a:t> genome </a:t>
            </a:r>
            <a:r>
              <a:rPr lang="cs-CZ" dirty="0" err="1"/>
              <a:t>size</a:t>
            </a:r>
            <a:r>
              <a:rPr lang="cs-CZ" dirty="0"/>
              <a:t> </a:t>
            </a:r>
            <a:r>
              <a:rPr lang="cs-CZ" dirty="0" err="1"/>
              <a:t>is</a:t>
            </a:r>
            <a:r>
              <a:rPr lang="cs-CZ" dirty="0"/>
              <a:t> </a:t>
            </a:r>
            <a:r>
              <a:rPr lang="cs-CZ" dirty="0" err="1"/>
              <a:t>essentially</a:t>
            </a:r>
            <a:r>
              <a:rPr lang="cs-CZ" dirty="0"/>
              <a:t> invariant </a:t>
            </a:r>
            <a:r>
              <a:rPr lang="cs-CZ" dirty="0" err="1"/>
              <a:t>with</a:t>
            </a:r>
            <a:r>
              <a:rPr lang="cs-CZ" dirty="0"/>
              <a:t> cell volume</a:t>
            </a:r>
          </a:p>
          <a:p>
            <a:pPr fontAlgn="auto">
              <a:spcBef>
                <a:spcPts val="0"/>
              </a:spcBef>
              <a:spcAft>
                <a:spcPts val="0"/>
              </a:spcAft>
              <a:defRPr/>
            </a:pPr>
            <a:r>
              <a:rPr lang="cs-CZ" dirty="0" err="1"/>
              <a:t>because</a:t>
            </a:r>
            <a:r>
              <a:rPr lang="cs-CZ" dirty="0"/>
              <a:t>, </a:t>
            </a:r>
            <a:r>
              <a:rPr lang="cs-CZ" dirty="0" err="1"/>
              <a:t>unlike</a:t>
            </a:r>
            <a:r>
              <a:rPr lang="cs-CZ" dirty="0"/>
              <a:t> </a:t>
            </a:r>
            <a:r>
              <a:rPr lang="cs-CZ" dirty="0" err="1"/>
              <a:t>bacteria</a:t>
            </a:r>
            <a:r>
              <a:rPr lang="cs-CZ" dirty="0"/>
              <a:t>, </a:t>
            </a:r>
            <a:r>
              <a:rPr lang="cs-CZ" dirty="0" err="1"/>
              <a:t>their</a:t>
            </a:r>
            <a:r>
              <a:rPr lang="cs-CZ" dirty="0"/>
              <a:t> gene </a:t>
            </a:r>
            <a:r>
              <a:rPr lang="cs-CZ" dirty="0" err="1"/>
              <a:t>content</a:t>
            </a:r>
            <a:r>
              <a:rPr lang="cs-CZ" dirty="0"/>
              <a:t> </a:t>
            </a:r>
            <a:r>
              <a:rPr lang="cs-CZ" dirty="0" err="1"/>
              <a:t>is</a:t>
            </a:r>
            <a:r>
              <a:rPr lang="cs-CZ" dirty="0"/>
              <a:t> </a:t>
            </a:r>
            <a:r>
              <a:rPr lang="cs-CZ" dirty="0" err="1"/>
              <a:t>virtually</a:t>
            </a:r>
            <a:r>
              <a:rPr lang="cs-CZ" dirty="0"/>
              <a:t> </a:t>
            </a:r>
            <a:r>
              <a:rPr lang="cs-CZ" dirty="0" err="1"/>
              <a:t>constant</a:t>
            </a:r>
            <a:r>
              <a:rPr lang="cs-CZ" dirty="0"/>
              <a:t> </a:t>
            </a:r>
            <a:r>
              <a:rPr lang="cs-CZ" dirty="0" err="1"/>
              <a:t>and</a:t>
            </a:r>
            <a:r>
              <a:rPr lang="cs-CZ" dirty="0"/>
              <a:t>,</a:t>
            </a:r>
          </a:p>
          <a:p>
            <a:pPr fontAlgn="auto">
              <a:spcBef>
                <a:spcPts val="0"/>
              </a:spcBef>
              <a:spcAft>
                <a:spcPts val="0"/>
              </a:spcAft>
              <a:defRPr/>
            </a:pPr>
            <a:r>
              <a:rPr lang="cs-CZ" dirty="0" err="1"/>
              <a:t>unlike</a:t>
            </a:r>
            <a:r>
              <a:rPr lang="cs-CZ" dirty="0"/>
              <a:t> </a:t>
            </a:r>
            <a:r>
              <a:rPr lang="cs-CZ" dirty="0" err="1"/>
              <a:t>ordinary</a:t>
            </a:r>
            <a:r>
              <a:rPr lang="cs-CZ" dirty="0"/>
              <a:t> </a:t>
            </a:r>
            <a:r>
              <a:rPr lang="cs-CZ" dirty="0" err="1"/>
              <a:t>nuclei</a:t>
            </a:r>
            <a:r>
              <a:rPr lang="cs-CZ" dirty="0"/>
              <a:t>, </a:t>
            </a:r>
            <a:r>
              <a:rPr lang="cs-CZ" dirty="0" err="1"/>
              <a:t>their</a:t>
            </a:r>
            <a:r>
              <a:rPr lang="cs-CZ" dirty="0"/>
              <a:t> </a:t>
            </a:r>
            <a:r>
              <a:rPr lang="cs-CZ" dirty="0" err="1"/>
              <a:t>transcriptional</a:t>
            </a:r>
            <a:r>
              <a:rPr lang="cs-CZ" dirty="0"/>
              <a:t>/RNA </a:t>
            </a:r>
            <a:r>
              <a:rPr lang="cs-CZ" dirty="0" err="1"/>
              <a:t>processing</a:t>
            </a:r>
            <a:r>
              <a:rPr lang="cs-CZ" dirty="0"/>
              <a:t> </a:t>
            </a:r>
            <a:r>
              <a:rPr lang="cs-CZ" dirty="0" err="1"/>
              <a:t>needs</a:t>
            </a:r>
            <a:r>
              <a:rPr lang="cs-CZ" dirty="0"/>
              <a:t> do not</a:t>
            </a:r>
          </a:p>
          <a:p>
            <a:pPr fontAlgn="auto">
              <a:spcBef>
                <a:spcPts val="0"/>
              </a:spcBef>
              <a:spcAft>
                <a:spcPts val="0"/>
              </a:spcAft>
              <a:defRPr/>
            </a:pPr>
            <a:r>
              <a:rPr lang="cs-CZ" dirty="0" err="1"/>
              <a:t>increase</a:t>
            </a:r>
            <a:r>
              <a:rPr lang="cs-CZ" dirty="0"/>
              <a:t> </a:t>
            </a:r>
            <a:r>
              <a:rPr lang="cs-CZ" dirty="0" err="1"/>
              <a:t>significantly</a:t>
            </a:r>
            <a:r>
              <a:rPr lang="cs-CZ" dirty="0"/>
              <a:t> </a:t>
            </a:r>
            <a:r>
              <a:rPr lang="cs-CZ" dirty="0" err="1"/>
              <a:t>with</a:t>
            </a:r>
            <a:r>
              <a:rPr lang="cs-CZ" dirty="0"/>
              <a:t> cell volume (</a:t>
            </a:r>
            <a:r>
              <a:rPr lang="cs-CZ" dirty="0" err="1"/>
              <a:t>squares</a:t>
            </a:r>
            <a:r>
              <a:rPr lang="cs-CZ" dirty="0"/>
              <a:t> </a:t>
            </a:r>
            <a:r>
              <a:rPr lang="cs-CZ" dirty="0" err="1"/>
              <a:t>if</a:t>
            </a:r>
            <a:r>
              <a:rPr lang="cs-CZ" dirty="0"/>
              <a:t> volume </a:t>
            </a:r>
            <a:r>
              <a:rPr lang="cs-CZ" dirty="0" err="1"/>
              <a:t>measured</a:t>
            </a:r>
            <a:r>
              <a:rPr lang="cs-CZ" dirty="0"/>
              <a:t> by</a:t>
            </a:r>
          </a:p>
          <a:p>
            <a:pPr fontAlgn="auto">
              <a:spcBef>
                <a:spcPts val="0"/>
              </a:spcBef>
              <a:spcAft>
                <a:spcPts val="0"/>
              </a:spcAft>
              <a:defRPr/>
            </a:pPr>
            <a:r>
              <a:rPr lang="cs-CZ" dirty="0" err="1"/>
              <a:t>Beaton</a:t>
            </a:r>
            <a:r>
              <a:rPr lang="cs-CZ" dirty="0"/>
              <a:t> </a:t>
            </a:r>
            <a:r>
              <a:rPr lang="cs-CZ" dirty="0" err="1"/>
              <a:t>and</a:t>
            </a:r>
            <a:r>
              <a:rPr lang="cs-CZ" dirty="0"/>
              <a:t> </a:t>
            </a:r>
            <a:r>
              <a:rPr lang="cs-CZ" dirty="0" err="1"/>
              <a:t>Cavalier</a:t>
            </a:r>
            <a:r>
              <a:rPr lang="cs-CZ" dirty="0"/>
              <a:t>-</a:t>
            </a:r>
            <a:r>
              <a:rPr lang="cs-CZ" dirty="0" err="1"/>
              <a:t>Smith</a:t>
            </a:r>
            <a:r>
              <a:rPr lang="cs-CZ" dirty="0"/>
              <a:t> [1999] </a:t>
            </a:r>
            <a:r>
              <a:rPr lang="cs-CZ" dirty="0" err="1"/>
              <a:t>and</a:t>
            </a:r>
            <a:r>
              <a:rPr lang="cs-CZ" dirty="0"/>
              <a:t> </a:t>
            </a:r>
            <a:r>
              <a:rPr lang="cs-CZ" dirty="0" err="1"/>
              <a:t>stars</a:t>
            </a:r>
            <a:r>
              <a:rPr lang="cs-CZ" dirty="0"/>
              <a:t> </a:t>
            </a:r>
            <a:r>
              <a:rPr lang="cs-CZ" dirty="0" err="1"/>
              <a:t>if</a:t>
            </a:r>
            <a:r>
              <a:rPr lang="cs-CZ" dirty="0"/>
              <a:t> </a:t>
            </a:r>
            <a:r>
              <a:rPr lang="cs-CZ" dirty="0" err="1"/>
              <a:t>estimated</a:t>
            </a:r>
            <a:r>
              <a:rPr lang="cs-CZ" dirty="0"/>
              <a:t> </a:t>
            </a:r>
            <a:r>
              <a:rPr lang="cs-CZ" dirty="0" err="1"/>
              <a:t>from</a:t>
            </a:r>
            <a:r>
              <a:rPr lang="cs-CZ" dirty="0"/>
              <a:t> </a:t>
            </a:r>
            <a:r>
              <a:rPr lang="cs-CZ" dirty="0" err="1"/>
              <a:t>the</a:t>
            </a:r>
            <a:endParaRPr lang="cs-CZ" dirty="0"/>
          </a:p>
          <a:p>
            <a:pPr fontAlgn="auto">
              <a:spcBef>
                <a:spcPts val="0"/>
              </a:spcBef>
              <a:spcAft>
                <a:spcPts val="0"/>
              </a:spcAft>
              <a:defRPr/>
            </a:pPr>
            <a:r>
              <a:rPr lang="cs-CZ" dirty="0" err="1"/>
              <a:t>literature</a:t>
            </a:r>
            <a:r>
              <a:rPr lang="cs-CZ" dirty="0"/>
              <a:t>); </a:t>
            </a:r>
            <a:r>
              <a:rPr lang="cs-CZ" dirty="0" err="1"/>
              <a:t>selection</a:t>
            </a:r>
            <a:r>
              <a:rPr lang="cs-CZ" dirty="0"/>
              <a:t> </a:t>
            </a:r>
            <a:r>
              <a:rPr lang="cs-CZ" dirty="0" err="1"/>
              <a:t>prevents</a:t>
            </a:r>
            <a:r>
              <a:rPr lang="cs-CZ" dirty="0"/>
              <a:t> non-</a:t>
            </a:r>
            <a:r>
              <a:rPr lang="cs-CZ" dirty="0" err="1"/>
              <a:t>coding</a:t>
            </a:r>
            <a:r>
              <a:rPr lang="cs-CZ" dirty="0"/>
              <a:t> DNA </a:t>
            </a:r>
            <a:r>
              <a:rPr lang="cs-CZ" dirty="0" err="1"/>
              <a:t>accumulating</a:t>
            </a:r>
            <a:r>
              <a:rPr lang="cs-CZ" dirty="0"/>
              <a:t>—</a:t>
            </a:r>
            <a:r>
              <a:rPr lang="cs-CZ" dirty="0" err="1"/>
              <a:t>because</a:t>
            </a:r>
            <a:endParaRPr lang="cs-CZ" dirty="0"/>
          </a:p>
          <a:p>
            <a:pPr fontAlgn="auto">
              <a:spcBef>
                <a:spcPts val="0"/>
              </a:spcBef>
              <a:spcAft>
                <a:spcPts val="0"/>
              </a:spcAft>
              <a:defRPr/>
            </a:pPr>
            <a:r>
              <a:rPr lang="cs-CZ" dirty="0" err="1"/>
              <a:t>of</a:t>
            </a:r>
            <a:r>
              <a:rPr lang="cs-CZ" dirty="0"/>
              <a:t> </a:t>
            </a:r>
            <a:r>
              <a:rPr lang="cs-CZ" dirty="0" err="1"/>
              <a:t>its</a:t>
            </a:r>
            <a:r>
              <a:rPr lang="cs-CZ" dirty="0"/>
              <a:t> </a:t>
            </a:r>
            <a:r>
              <a:rPr lang="cs-CZ" dirty="0" err="1"/>
              <a:t>metabolic</a:t>
            </a:r>
            <a:r>
              <a:rPr lang="cs-CZ" dirty="0"/>
              <a:t> </a:t>
            </a:r>
            <a:r>
              <a:rPr lang="cs-CZ" dirty="0" err="1"/>
              <a:t>cost</a:t>
            </a:r>
            <a:r>
              <a:rPr lang="cs-CZ" dirty="0"/>
              <a:t> </a:t>
            </a:r>
            <a:r>
              <a:rPr lang="cs-CZ" dirty="0" err="1"/>
              <a:t>and</a:t>
            </a:r>
            <a:r>
              <a:rPr lang="cs-CZ" dirty="0"/>
              <a:t> </a:t>
            </a:r>
            <a:r>
              <a:rPr lang="cs-CZ" dirty="0" err="1"/>
              <a:t>perhaps</a:t>
            </a:r>
            <a:r>
              <a:rPr lang="cs-CZ" dirty="0"/>
              <a:t> </a:t>
            </a:r>
            <a:r>
              <a:rPr lang="cs-CZ" dirty="0" err="1"/>
              <a:t>also</a:t>
            </a:r>
            <a:r>
              <a:rPr lang="cs-CZ" dirty="0"/>
              <a:t> a </a:t>
            </a:r>
            <a:r>
              <a:rPr lang="cs-CZ" dirty="0" err="1"/>
              <a:t>constraint</a:t>
            </a:r>
            <a:r>
              <a:rPr lang="cs-CZ" dirty="0"/>
              <a:t> on chromosome </a:t>
            </a:r>
            <a:r>
              <a:rPr lang="cs-CZ" dirty="0" err="1"/>
              <a:t>arm</a:t>
            </a:r>
            <a:endParaRPr lang="cs-CZ" dirty="0"/>
          </a:p>
          <a:p>
            <a:pPr fontAlgn="auto">
              <a:spcBef>
                <a:spcPts val="0"/>
              </a:spcBef>
              <a:spcAft>
                <a:spcPts val="0"/>
              </a:spcAft>
              <a:defRPr/>
            </a:pPr>
            <a:r>
              <a:rPr lang="cs-CZ" dirty="0" err="1"/>
              <a:t>length</a:t>
            </a:r>
            <a:r>
              <a:rPr lang="cs-CZ" dirty="0"/>
              <a:t> </a:t>
            </a:r>
            <a:r>
              <a:rPr lang="cs-CZ" dirty="0" err="1"/>
              <a:t>arising</a:t>
            </a:r>
            <a:r>
              <a:rPr lang="cs-CZ" dirty="0"/>
              <a:t> </a:t>
            </a:r>
            <a:r>
              <a:rPr lang="cs-CZ" dirty="0" err="1"/>
              <a:t>from</a:t>
            </a:r>
            <a:r>
              <a:rPr lang="cs-CZ" dirty="0"/>
              <a:t> </a:t>
            </a:r>
            <a:r>
              <a:rPr lang="cs-CZ" dirty="0" err="1"/>
              <a:t>the</a:t>
            </a:r>
            <a:r>
              <a:rPr lang="cs-CZ" dirty="0"/>
              <a:t> </a:t>
            </a:r>
            <a:r>
              <a:rPr lang="cs-CZ" dirty="0" err="1"/>
              <a:t>loss</a:t>
            </a:r>
            <a:r>
              <a:rPr lang="cs-CZ" dirty="0"/>
              <a:t> </a:t>
            </a:r>
            <a:r>
              <a:rPr lang="cs-CZ" dirty="0" err="1"/>
              <a:t>of</a:t>
            </a:r>
            <a:r>
              <a:rPr lang="cs-CZ" dirty="0"/>
              <a:t> </a:t>
            </a:r>
            <a:r>
              <a:rPr lang="cs-CZ" dirty="0" err="1"/>
              <a:t>higher</a:t>
            </a:r>
            <a:r>
              <a:rPr lang="cs-CZ" dirty="0"/>
              <a:t>-</a:t>
            </a:r>
            <a:r>
              <a:rPr lang="cs-CZ" dirty="0" err="1"/>
              <a:t>order</a:t>
            </a:r>
            <a:r>
              <a:rPr lang="cs-CZ" dirty="0"/>
              <a:t> chromatin </a:t>
            </a:r>
            <a:r>
              <a:rPr lang="cs-CZ" dirty="0" err="1"/>
              <a:t>folding</a:t>
            </a:r>
            <a:r>
              <a:rPr lang="cs-CZ" dirty="0"/>
              <a:t> (</a:t>
            </a:r>
            <a:r>
              <a:rPr lang="cs-CZ" dirty="0" err="1"/>
              <a:t>Cavalier</a:t>
            </a:r>
            <a:r>
              <a:rPr lang="cs-CZ" dirty="0"/>
              <a:t>-</a:t>
            </a:r>
          </a:p>
          <a:p>
            <a:pPr fontAlgn="auto">
              <a:spcBef>
                <a:spcPts val="0"/>
              </a:spcBef>
              <a:spcAft>
                <a:spcPts val="0"/>
              </a:spcAft>
              <a:defRPr/>
            </a:pPr>
            <a:r>
              <a:rPr lang="cs-CZ" dirty="0" err="1"/>
              <a:t>Smith</a:t>
            </a:r>
            <a:r>
              <a:rPr lang="cs-CZ" dirty="0"/>
              <a:t>, 1985b). </a:t>
            </a:r>
            <a:r>
              <a:rPr lang="cs-CZ" dirty="0" err="1"/>
              <a:t>Figure</a:t>
            </a:r>
            <a:r>
              <a:rPr lang="cs-CZ" dirty="0"/>
              <a:t> </a:t>
            </a:r>
            <a:r>
              <a:rPr lang="cs-CZ" dirty="0" err="1"/>
              <a:t>based</a:t>
            </a:r>
            <a:r>
              <a:rPr lang="cs-CZ" dirty="0"/>
              <a:t> on </a:t>
            </a:r>
            <a:r>
              <a:rPr lang="cs-CZ" dirty="0" err="1"/>
              <a:t>Shuter</a:t>
            </a:r>
            <a:r>
              <a:rPr lang="cs-CZ" dirty="0"/>
              <a:t> </a:t>
            </a:r>
            <a:r>
              <a:rPr lang="cs-CZ" dirty="0" err="1"/>
              <a:t>et</a:t>
            </a:r>
            <a:r>
              <a:rPr lang="cs-CZ" dirty="0"/>
              <a:t> </a:t>
            </a:r>
            <a:r>
              <a:rPr lang="cs-CZ" dirty="0" err="1"/>
              <a:t>al</a:t>
            </a:r>
            <a:r>
              <a:rPr lang="cs-CZ" dirty="0"/>
              <a:t>. (1983) </a:t>
            </a:r>
            <a:r>
              <a:rPr lang="cs-CZ" dirty="0" err="1"/>
              <a:t>and</a:t>
            </a:r>
            <a:r>
              <a:rPr lang="cs-CZ" dirty="0"/>
              <a:t> </a:t>
            </a:r>
            <a:r>
              <a:rPr lang="cs-CZ" dirty="0" err="1"/>
              <a:t>Cavalier</a:t>
            </a:r>
            <a:r>
              <a:rPr lang="cs-CZ" dirty="0"/>
              <a:t>-</a:t>
            </a:r>
            <a:r>
              <a:rPr lang="cs-CZ" dirty="0" err="1"/>
              <a:t>Smith</a:t>
            </a:r>
            <a:r>
              <a:rPr lang="cs-CZ" dirty="0"/>
              <a:t> </a:t>
            </a:r>
            <a:r>
              <a:rPr lang="cs-CZ" dirty="0" err="1"/>
              <a:t>and</a:t>
            </a:r>
            <a:endParaRPr lang="cs-CZ" dirty="0"/>
          </a:p>
          <a:p>
            <a:pPr fontAlgn="auto">
              <a:spcBef>
                <a:spcPts val="0"/>
              </a:spcBef>
              <a:spcAft>
                <a:spcPts val="0"/>
              </a:spcAft>
              <a:defRPr/>
            </a:pPr>
            <a:r>
              <a:rPr lang="cs-CZ" dirty="0" err="1"/>
              <a:t>Beaton</a:t>
            </a:r>
            <a:r>
              <a:rPr lang="cs-CZ" dirty="0"/>
              <a:t> (1999).</a:t>
            </a:r>
          </a:p>
        </p:txBody>
      </p:sp>
      <p:sp>
        <p:nvSpPr>
          <p:cNvPr id="8602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FF69F9-F249-43C3-98C8-34D0C1ED9E58}" type="slidenum">
              <a:rPr lang="cs-CZ"/>
              <a:pPr fontAlgn="base">
                <a:spcBef>
                  <a:spcPct val="0"/>
                </a:spcBef>
                <a:spcAft>
                  <a:spcPct val="0"/>
                </a:spcAft>
              </a:pPr>
              <a:t>50</a:t>
            </a:fld>
            <a:endParaRPr lang="cs-CZ"/>
          </a:p>
        </p:txBody>
      </p:sp>
    </p:spTree>
    <p:extLst>
      <p:ext uri="{BB962C8B-B14F-4D97-AF65-F5344CB8AC3E}">
        <p14:creationId xmlns:p14="http://schemas.microsoft.com/office/powerpoint/2010/main" val="1245497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397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a:t>Původní článek</a:t>
            </a:r>
            <a:r>
              <a:rPr lang="en-US" b="1"/>
              <a:t>: The biochemical composition of the free-living amoebae Chaos chaos, Amoeba dubia and Amoeba proteus.</a:t>
            </a:r>
          </a:p>
          <a:p>
            <a:pPr>
              <a:spcBef>
                <a:spcPct val="0"/>
              </a:spcBef>
            </a:pPr>
            <a:endParaRPr lang="cs-CZ"/>
          </a:p>
        </p:txBody>
      </p:sp>
      <p:sp>
        <p:nvSpPr>
          <p:cNvPr id="8397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E83085-7A26-48C2-9618-0BCB43DF4B9D}" type="slidenum">
              <a:rPr lang="cs-CZ"/>
              <a:pPr fontAlgn="base">
                <a:spcBef>
                  <a:spcPct val="0"/>
                </a:spcBef>
                <a:spcAft>
                  <a:spcPct val="0"/>
                </a:spcAft>
              </a:pPr>
              <a:t>54</a:t>
            </a:fld>
            <a:endParaRPr lang="cs-CZ"/>
          </a:p>
        </p:txBody>
      </p:sp>
    </p:spTree>
    <p:extLst>
      <p:ext uri="{BB962C8B-B14F-4D97-AF65-F5344CB8AC3E}">
        <p14:creationId xmlns:p14="http://schemas.microsoft.com/office/powerpoint/2010/main" val="4154436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FIG. 1.—Nuclear dynamics during the life cycle of </a:t>
            </a:r>
            <a:r>
              <a:rPr lang="en-US" sz="1200" kern="1200" baseline="0" dirty="0" err="1">
                <a:solidFill>
                  <a:schemeClr val="tx1"/>
                </a:solidFill>
                <a:latin typeface="+mn-lt"/>
                <a:ea typeface="+mn-ea"/>
                <a:cs typeface="+mn-cs"/>
              </a:rPr>
              <a:t>Allogromia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laticollaris</a:t>
            </a:r>
            <a:r>
              <a:rPr lang="en-US" sz="1200" kern="1200" baseline="0" dirty="0">
                <a:solidFill>
                  <a:schemeClr val="tx1"/>
                </a:solidFill>
                <a:latin typeface="+mn-lt"/>
                <a:ea typeface="+mn-ea"/>
                <a:cs typeface="+mn-cs"/>
              </a:rPr>
              <a:t> CSH. DAPI-stained individuals representing all life cycle stages observed.</a:t>
            </a:r>
          </a:p>
          <a:p>
            <a:r>
              <a:rPr lang="en-US" sz="1200" kern="1200" baseline="0" dirty="0">
                <a:solidFill>
                  <a:schemeClr val="tx1"/>
                </a:solidFill>
                <a:latin typeface="+mn-lt"/>
                <a:ea typeface="+mn-ea"/>
                <a:cs typeface="+mn-cs"/>
              </a:rPr>
              <a:t>(A) </a:t>
            </a:r>
            <a:r>
              <a:rPr lang="en-US" sz="1200" kern="1200" baseline="0" dirty="0" err="1">
                <a:solidFill>
                  <a:schemeClr val="tx1"/>
                </a:solidFill>
                <a:latin typeface="+mn-lt"/>
                <a:ea typeface="+mn-ea"/>
                <a:cs typeface="+mn-cs"/>
              </a:rPr>
              <a:t>Agamont</a:t>
            </a:r>
            <a:r>
              <a:rPr lang="en-US" sz="1200" kern="1200" baseline="0" dirty="0">
                <a:solidFill>
                  <a:schemeClr val="tx1"/>
                </a:solidFill>
                <a:latin typeface="+mn-lt"/>
                <a:ea typeface="+mn-ea"/>
                <a:cs typeface="+mn-cs"/>
              </a:rPr>
              <a:t> I, (B) Juvenile </a:t>
            </a:r>
            <a:r>
              <a:rPr lang="en-US" sz="1200" kern="1200" baseline="0" dirty="0" err="1">
                <a:solidFill>
                  <a:schemeClr val="tx1"/>
                </a:solidFill>
                <a:latin typeface="+mn-lt"/>
                <a:ea typeface="+mn-ea"/>
                <a:cs typeface="+mn-cs"/>
              </a:rPr>
              <a:t>Agamont</a:t>
            </a:r>
            <a:r>
              <a:rPr lang="en-US" sz="1200" kern="1200" baseline="0" dirty="0">
                <a:solidFill>
                  <a:schemeClr val="tx1"/>
                </a:solidFill>
                <a:latin typeface="+mn-lt"/>
                <a:ea typeface="+mn-ea"/>
                <a:cs typeface="+mn-cs"/>
              </a:rPr>
              <a:t> II within parental test, (C) </a:t>
            </a:r>
            <a:r>
              <a:rPr lang="en-US" sz="1200" kern="1200" baseline="0" dirty="0" err="1">
                <a:solidFill>
                  <a:schemeClr val="tx1"/>
                </a:solidFill>
                <a:latin typeface="+mn-lt"/>
                <a:ea typeface="+mn-ea"/>
                <a:cs typeface="+mn-cs"/>
              </a:rPr>
              <a:t>Agamont</a:t>
            </a:r>
            <a:r>
              <a:rPr lang="en-US" sz="1200" kern="1200" baseline="0" dirty="0">
                <a:solidFill>
                  <a:schemeClr val="tx1"/>
                </a:solidFill>
                <a:latin typeface="+mn-lt"/>
                <a:ea typeface="+mn-ea"/>
                <a:cs typeface="+mn-cs"/>
              </a:rPr>
              <a:t> II, (D) Many juvenile </a:t>
            </a:r>
            <a:r>
              <a:rPr lang="en-US" sz="1200" kern="1200" baseline="0" dirty="0" err="1">
                <a:solidFill>
                  <a:schemeClr val="tx1"/>
                </a:solidFill>
                <a:latin typeface="+mn-lt"/>
                <a:ea typeface="+mn-ea"/>
                <a:cs typeface="+mn-cs"/>
              </a:rPr>
              <a:t>Agamont</a:t>
            </a:r>
            <a:r>
              <a:rPr lang="en-US" sz="1200" kern="1200" baseline="0" dirty="0">
                <a:solidFill>
                  <a:schemeClr val="tx1"/>
                </a:solidFill>
                <a:latin typeface="+mn-lt"/>
                <a:ea typeface="+mn-ea"/>
                <a:cs typeface="+mn-cs"/>
              </a:rPr>
              <a:t> I cells within parental test, (E) cell filled with</a:t>
            </a:r>
          </a:p>
          <a:p>
            <a:r>
              <a:rPr lang="en-US" sz="1200" kern="1200" baseline="0" dirty="0" err="1">
                <a:solidFill>
                  <a:schemeClr val="tx1"/>
                </a:solidFill>
                <a:latin typeface="+mn-lt"/>
                <a:ea typeface="+mn-ea"/>
                <a:cs typeface="+mn-cs"/>
              </a:rPr>
              <a:t>gametic</a:t>
            </a:r>
            <a:r>
              <a:rPr lang="en-US" sz="1200" kern="1200" baseline="0" dirty="0">
                <a:solidFill>
                  <a:schemeClr val="tx1"/>
                </a:solidFill>
                <a:latin typeface="+mn-lt"/>
                <a:ea typeface="+mn-ea"/>
                <a:cs typeface="+mn-cs"/>
              </a:rPr>
              <a:t> nuclei, and (F) Cell filled with zygotic nuclei. All scale bars 50 lm. Redrawn from </a:t>
            </a:r>
            <a:r>
              <a:rPr lang="en-US" sz="1200" kern="1200" baseline="0" dirty="0" err="1">
                <a:solidFill>
                  <a:schemeClr val="tx1"/>
                </a:solidFill>
                <a:latin typeface="+mn-lt"/>
                <a:ea typeface="+mn-ea"/>
                <a:cs typeface="+mn-cs"/>
              </a:rPr>
              <a:t>McEnery</a:t>
            </a:r>
            <a:r>
              <a:rPr lang="en-US" sz="1200" kern="1200" baseline="0" dirty="0">
                <a:solidFill>
                  <a:schemeClr val="tx1"/>
                </a:solidFill>
                <a:latin typeface="+mn-lt"/>
                <a:ea typeface="+mn-ea"/>
                <a:cs typeface="+mn-cs"/>
              </a:rPr>
              <a:t> and Lee (1976).</a:t>
            </a:r>
            <a:endParaRPr lang="cs-CZ" dirty="0"/>
          </a:p>
        </p:txBody>
      </p:sp>
      <p:sp>
        <p:nvSpPr>
          <p:cNvPr id="4" name="Zástupný symbol pro číslo snímku 3"/>
          <p:cNvSpPr>
            <a:spLocks noGrp="1"/>
          </p:cNvSpPr>
          <p:nvPr>
            <p:ph type="sldNum" sz="quarter" idx="10"/>
          </p:nvPr>
        </p:nvSpPr>
        <p:spPr/>
        <p:txBody>
          <a:bodyPr/>
          <a:lstStyle/>
          <a:p>
            <a:fld id="{9E1ABD52-BEA8-4D28-8A36-FF7799241412}" type="slidenum">
              <a:rPr lang="cs-CZ" smtClean="0"/>
              <a:pPr/>
              <a:t>55</a:t>
            </a:fld>
            <a:endParaRPr lang="cs-CZ"/>
          </a:p>
        </p:txBody>
      </p:sp>
    </p:spTree>
    <p:extLst>
      <p:ext uri="{BB962C8B-B14F-4D97-AF65-F5344CB8AC3E}">
        <p14:creationId xmlns:p14="http://schemas.microsoft.com/office/powerpoint/2010/main" val="1349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57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757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141B65-26F6-446B-ACC1-FA545DE7638B}" type="slidenum">
              <a:rPr lang="cs-CZ"/>
              <a:pPr fontAlgn="base">
                <a:spcBef>
                  <a:spcPct val="0"/>
                </a:spcBef>
                <a:spcAft>
                  <a:spcPct val="0"/>
                </a:spcAft>
              </a:pPr>
              <a:t>57</a:t>
            </a:fld>
            <a:endParaRPr lang="cs-CZ"/>
          </a:p>
        </p:txBody>
      </p:sp>
    </p:spTree>
    <p:extLst>
      <p:ext uri="{BB962C8B-B14F-4D97-AF65-F5344CB8AC3E}">
        <p14:creationId xmlns:p14="http://schemas.microsoft.com/office/powerpoint/2010/main" val="2839816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90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8909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1FA4FC-69EE-44BB-9ED8-8D779B0B0861}" type="slidenum">
              <a:rPr lang="cs-CZ"/>
              <a:pPr fontAlgn="base">
                <a:spcBef>
                  <a:spcPct val="0"/>
                </a:spcBef>
                <a:spcAft>
                  <a:spcPct val="0"/>
                </a:spcAft>
              </a:pPr>
              <a:t>60</a:t>
            </a:fld>
            <a:endParaRPr lang="cs-CZ"/>
          </a:p>
        </p:txBody>
      </p:sp>
    </p:spTree>
    <p:extLst>
      <p:ext uri="{BB962C8B-B14F-4D97-AF65-F5344CB8AC3E}">
        <p14:creationId xmlns:p14="http://schemas.microsoft.com/office/powerpoint/2010/main" val="42522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a:bodyPr>
          <a:lstStyle/>
          <a:p>
            <a:pPr marL="342900" indent="-342900" fontAlgn="auto">
              <a:spcBef>
                <a:spcPct val="20000"/>
              </a:spcBef>
              <a:spcAft>
                <a:spcPts val="0"/>
              </a:spcAft>
              <a:buFont typeface="Arial" pitchFamily="34" charset="0"/>
              <a:buChar char="•"/>
              <a:defRPr/>
            </a:pPr>
            <a:endParaRPr lang="cs-CZ" dirty="0"/>
          </a:p>
          <a:p>
            <a:pPr marL="342900" indent="-342900" fontAlgn="auto">
              <a:spcBef>
                <a:spcPct val="20000"/>
              </a:spcBef>
              <a:spcAft>
                <a:spcPts val="0"/>
              </a:spcAft>
              <a:buFont typeface="Arial" pitchFamily="34" charset="0"/>
              <a:buChar char="•"/>
              <a:defRPr/>
            </a:pPr>
            <a:endParaRPr lang="cs-CZ" dirty="0"/>
          </a:p>
          <a:p>
            <a:pPr fontAlgn="auto">
              <a:spcBef>
                <a:spcPts val="0"/>
              </a:spcBef>
              <a:spcAft>
                <a:spcPts val="0"/>
              </a:spcAft>
              <a:defRPr/>
            </a:pPr>
            <a:endParaRPr lang="cs-CZ" dirty="0"/>
          </a:p>
        </p:txBody>
      </p:sp>
      <p:sp>
        <p:nvSpPr>
          <p:cNvPr id="8806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1ED86D-F54C-400F-BE4B-D00545AB80F3}" type="slidenum">
              <a:rPr lang="cs-CZ"/>
              <a:pPr fontAlgn="base">
                <a:spcBef>
                  <a:spcPct val="0"/>
                </a:spcBef>
                <a:spcAft>
                  <a:spcPct val="0"/>
                </a:spcAft>
              </a:pPr>
              <a:t>67</a:t>
            </a:fld>
            <a:endParaRPr lang="cs-CZ"/>
          </a:p>
        </p:txBody>
      </p:sp>
    </p:spTree>
    <p:extLst>
      <p:ext uri="{BB962C8B-B14F-4D97-AF65-F5344CB8AC3E}">
        <p14:creationId xmlns:p14="http://schemas.microsoft.com/office/powerpoint/2010/main" val="348941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
          <p:cNvSpPr>
            <a:spLocks noGrp="1" noRot="1" noChangeAspect="1" noChangeArrowheads="1" noTextEdit="1"/>
          </p:cNvSpPr>
          <p:nvPr>
            <p:ph type="sldImg"/>
          </p:nvPr>
        </p:nvSpPr>
        <p:spPr bwMode="auto">
          <a:xfrm>
            <a:off x="1338263" y="914400"/>
            <a:ext cx="4179887" cy="3135313"/>
          </a:xfrm>
          <a:solidFill>
            <a:srgbClr val="FFFFFF"/>
          </a:solidFill>
          <a:ln>
            <a:solidFill>
              <a:srgbClr val="000000"/>
            </a:solidFill>
            <a:miter lim="800000"/>
            <a:headEnd/>
            <a:tailEnd/>
          </a:ln>
        </p:spPr>
      </p:sp>
      <p:sp>
        <p:nvSpPr>
          <p:cNvPr id="70659" name="Text Box 2"/>
          <p:cNvSpPr txBox="1">
            <a:spLocks noGrp="1" noChangeArrowheads="1"/>
          </p:cNvSpPr>
          <p:nvPr>
            <p:ph type="body" idx="1"/>
          </p:nvPr>
        </p:nvSpPr>
        <p:spPr bwMode="auto">
          <a:xfrm>
            <a:off x="1046163" y="4352925"/>
            <a:ext cx="4770437" cy="1562100"/>
          </a:xfrm>
          <a:noFill/>
        </p:spPr>
        <p:txBody>
          <a:bodyPr wrap="square" lIns="0" tIns="0" rIns="0" bIns="0" numCol="1" anchor="t" anchorCtr="0" compatLnSpc="1">
            <a:prstTxWarp prst="textNoShape">
              <a:avLst/>
            </a:prstTxWarp>
            <a:spAutoFit/>
          </a:bodyPr>
          <a:lstStyle/>
          <a:p>
            <a:pPr marL="76200" indent="-76200">
              <a:lnSpc>
                <a:spcPct val="94000"/>
              </a:lnSpc>
              <a:spcBef>
                <a:spcPct val="0"/>
              </a:spcBef>
              <a:buSzPct val="45000"/>
              <a:tabLst>
                <a:tab pos="649288" algn="l"/>
                <a:tab pos="1298575" algn="l"/>
                <a:tab pos="1947863" algn="l"/>
                <a:tab pos="2597150" algn="l"/>
                <a:tab pos="3248025" algn="l"/>
                <a:tab pos="3897313" algn="l"/>
                <a:tab pos="4546600" algn="l"/>
              </a:tabLst>
            </a:pPr>
            <a:r>
              <a:rPr lang="en-GB">
                <a:latin typeface="Arial" pitchFamily="34" charset="0"/>
                <a:ea typeface="Gothic"/>
                <a:cs typeface="Gothic"/>
              </a:rPr>
              <a:t>Synteny between the chromosomes of O. tauri (Ot) and O. lucimarinus (Ol). Depicted areas in red show collinear regions (conserved gene order and content) as described in Methods. Blocks of different colors denote different sorts of duplications: blue, an internally duplicated segment; green, a duplicated segment that is collinear with a segment on a different chromosome in both Ot and Ol; yellow, a duplicated segment that is collinear with a segment on a different chromosome in Ol; orange, a duplicated segment that is collinear with a segment on a different chromosome in Ot.</a:t>
            </a:r>
          </a:p>
        </p:txBody>
      </p:sp>
    </p:spTree>
    <p:extLst>
      <p:ext uri="{BB962C8B-B14F-4D97-AF65-F5344CB8AC3E}">
        <p14:creationId xmlns:p14="http://schemas.microsoft.com/office/powerpoint/2010/main" val="129086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270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Core carbon metabolic pathways believed to form the backbone of energy metabolism in microsporidia. Enzymes are in red and</a:t>
            </a:r>
          </a:p>
          <a:p>
            <a:pPr>
              <a:spcBef>
                <a:spcPct val="0"/>
              </a:spcBef>
            </a:pPr>
            <a:r>
              <a:rPr lang="en-US"/>
              <a:t>metabolites in black. All the enzymes shown are present in the genomes of Encephalitozoon cuniculi, Antonospora locustae, Nosema ceranae, and</a:t>
            </a:r>
          </a:p>
          <a:p>
            <a:pPr>
              <a:spcBef>
                <a:spcPct val="0"/>
              </a:spcBef>
            </a:pPr>
            <a:r>
              <a:rPr lang="en-US"/>
              <a:t>Octosporea bayeri, with the single exception of lactonase (in gray) which has not been identified. In contrast, only two enzymes in any of these</a:t>
            </a:r>
          </a:p>
          <a:p>
            <a:pPr>
              <a:spcBef>
                <a:spcPct val="0"/>
              </a:spcBef>
            </a:pPr>
            <a:r>
              <a:rPr lang="en-US"/>
              <a:t>pathways are present in Enterocytozoon bieneusi (shown in red on black).</a:t>
            </a:r>
            <a:endParaRPr lang="cs-CZ"/>
          </a:p>
        </p:txBody>
      </p:sp>
      <p:sp>
        <p:nvSpPr>
          <p:cNvPr id="7270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3E735A-D432-4CA5-AA1C-1B765DD10D7C}" type="slidenum">
              <a:rPr lang="cs-CZ"/>
              <a:pPr fontAlgn="base">
                <a:spcBef>
                  <a:spcPct val="0"/>
                </a:spcBef>
                <a:spcAft>
                  <a:spcPct val="0"/>
                </a:spcAft>
              </a:pPr>
              <a:t>20</a:t>
            </a:fld>
            <a:endParaRPr lang="cs-CZ"/>
          </a:p>
        </p:txBody>
      </p:sp>
    </p:spTree>
    <p:extLst>
      <p:ext uri="{BB962C8B-B14F-4D97-AF65-F5344CB8AC3E}">
        <p14:creationId xmlns:p14="http://schemas.microsoft.com/office/powerpoint/2010/main" val="291336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82947"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8294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E7F43A-B7F8-4BA4-A46A-93F65980824A}" type="slidenum">
              <a:rPr lang="cs-CZ"/>
              <a:pPr fontAlgn="base">
                <a:spcBef>
                  <a:spcPct val="0"/>
                </a:spcBef>
                <a:spcAft>
                  <a:spcPct val="0"/>
                </a:spcAft>
              </a:pPr>
              <a:t>24</a:t>
            </a:fld>
            <a:endParaRPr lang="cs-CZ"/>
          </a:p>
        </p:txBody>
      </p:sp>
    </p:spTree>
    <p:extLst>
      <p:ext uri="{BB962C8B-B14F-4D97-AF65-F5344CB8AC3E}">
        <p14:creationId xmlns:p14="http://schemas.microsoft.com/office/powerpoint/2010/main" val="83951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5779"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cs-CZ"/>
          </a:p>
        </p:txBody>
      </p:sp>
      <p:sp>
        <p:nvSpPr>
          <p:cNvPr id="75780"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141B65-26F6-446B-ACC1-FA545DE7638B}" type="slidenum">
              <a:rPr lang="cs-CZ"/>
              <a:pPr fontAlgn="base">
                <a:spcBef>
                  <a:spcPct val="0"/>
                </a:spcBef>
                <a:spcAft>
                  <a:spcPct val="0"/>
                </a:spcAft>
              </a:pPr>
              <a:t>26</a:t>
            </a:fld>
            <a:endParaRPr lang="cs-CZ"/>
          </a:p>
        </p:txBody>
      </p:sp>
    </p:spTree>
    <p:extLst>
      <p:ext uri="{BB962C8B-B14F-4D97-AF65-F5344CB8AC3E}">
        <p14:creationId xmlns:p14="http://schemas.microsoft.com/office/powerpoint/2010/main" val="289263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fontAlgn="auto">
              <a:spcBef>
                <a:spcPts val="0"/>
              </a:spcBef>
              <a:spcAft>
                <a:spcPts val="0"/>
              </a:spcAft>
              <a:defRPr/>
            </a:pPr>
            <a:r>
              <a:rPr lang="cs-CZ" dirty="0"/>
              <a:t>Model chromozomů </a:t>
            </a:r>
            <a:r>
              <a:rPr lang="cs-CZ" dirty="0" err="1"/>
              <a:t>dinoflagelátů</a:t>
            </a:r>
            <a:r>
              <a:rPr lang="cs-CZ" dirty="0"/>
              <a:t>. </a:t>
            </a:r>
            <a:r>
              <a:rPr lang="en-US" dirty="0"/>
              <a:t>(a) </a:t>
            </a:r>
            <a:r>
              <a:rPr lang="en-US" dirty="0" err="1"/>
              <a:t>Schematick</a:t>
            </a:r>
            <a:r>
              <a:rPr lang="cs-CZ" dirty="0"/>
              <a:t>é zobrazení chromozomů jako sloupec disků, ve kterých je DNA uložena v paralelních </a:t>
            </a:r>
            <a:r>
              <a:rPr lang="en-US" dirty="0" err="1"/>
              <a:t>vl</a:t>
            </a:r>
            <a:r>
              <a:rPr lang="cs-CZ" dirty="0" err="1"/>
              <a:t>áknech</a:t>
            </a:r>
            <a:r>
              <a:rPr lang="cs-CZ" dirty="0"/>
              <a:t>. Sousední disky jsou vůči sobě mírně pootočeny. </a:t>
            </a:r>
            <a:r>
              <a:rPr lang="en-US" dirty="0"/>
              <a:t>(b) </a:t>
            </a:r>
            <a:r>
              <a:rPr lang="cs-CZ" dirty="0"/>
              <a:t>Průběh vláken v jednotlivých discích varíruje, nejsou úplně rovná lehce se odchylují od </a:t>
            </a:r>
            <a:r>
              <a:rPr lang="cs-CZ" dirty="0" err="1"/>
              <a:t>průměrnéhé</a:t>
            </a:r>
            <a:r>
              <a:rPr lang="cs-CZ" dirty="0"/>
              <a:t> směru. 1. Kostka ukazuje distribuci DNA vláken ve třech přilehlých vrstvách. 2. Průměrný směr vláken v jednotlivých vrstvách </a:t>
            </a:r>
            <a:r>
              <a:rPr lang="en-US" dirty="0"/>
              <a:t>(</a:t>
            </a:r>
            <a:r>
              <a:rPr lang="en-US" dirty="0" err="1"/>
              <a:t>oboustrann</a:t>
            </a:r>
            <a:r>
              <a:rPr lang="cs-CZ" dirty="0"/>
              <a:t>é šipky</a:t>
            </a:r>
            <a:r>
              <a:rPr lang="en-US" dirty="0"/>
              <a:t>)</a:t>
            </a:r>
            <a:r>
              <a:rPr lang="cs-CZ" dirty="0"/>
              <a:t>.  Kužely okazují směrodatnou odchylku. 3. Průměrný směr vláken je naznačen čarami, patrné je mírné pootočení směru v přilehlých vrstvách. </a:t>
            </a:r>
            <a:r>
              <a:rPr lang="en-US" dirty="0"/>
              <a:t>(c) DNA m</a:t>
            </a:r>
            <a:r>
              <a:rPr lang="cs-CZ" dirty="0" err="1"/>
              <a:t>ůže</a:t>
            </a:r>
            <a:r>
              <a:rPr lang="cs-CZ" dirty="0"/>
              <a:t> vytvářet kličky vycházející do stran z jednotlivých disků. Na těchto kličkách pravděpodobně probíhá transkripce.</a:t>
            </a:r>
          </a:p>
          <a:p>
            <a:pPr fontAlgn="auto">
              <a:spcBef>
                <a:spcPts val="0"/>
              </a:spcBef>
              <a:spcAft>
                <a:spcPts val="0"/>
              </a:spcAft>
              <a:defRPr/>
            </a:pPr>
            <a:endParaRPr lang="cs-CZ" dirty="0"/>
          </a:p>
          <a:p>
            <a:pPr fontAlgn="auto">
              <a:spcBef>
                <a:spcPts val="0"/>
              </a:spcBef>
              <a:spcAft>
                <a:spcPts val="0"/>
              </a:spcAft>
              <a:defRPr/>
            </a:pPr>
            <a:r>
              <a:rPr lang="cs-CZ" b="1" u="sng" dirty="0"/>
              <a:t>Další poznámka: </a:t>
            </a:r>
            <a:r>
              <a:rPr lang="cs-CZ" dirty="0" err="1"/>
              <a:t>Experiments</a:t>
            </a:r>
            <a:endParaRPr lang="cs-CZ" dirty="0"/>
          </a:p>
          <a:p>
            <a:pPr fontAlgn="auto">
              <a:spcBef>
                <a:spcPts val="0"/>
              </a:spcBef>
              <a:spcAft>
                <a:spcPts val="0"/>
              </a:spcAft>
              <a:defRPr/>
            </a:pPr>
            <a:r>
              <a:rPr lang="en-US" dirty="0"/>
              <a:t>by Liu et al. (2000) explored this topic from another</a:t>
            </a:r>
          </a:p>
          <a:p>
            <a:pPr fontAlgn="auto">
              <a:spcBef>
                <a:spcPts val="0"/>
              </a:spcBef>
              <a:spcAft>
                <a:spcPts val="0"/>
              </a:spcAft>
              <a:defRPr/>
            </a:pPr>
            <a:r>
              <a:rPr lang="en-US" dirty="0"/>
              <a:t>point of view. These authors isolated </a:t>
            </a:r>
            <a:r>
              <a:rPr lang="en-US" dirty="0" err="1"/>
              <a:t>dinoflagellate</a:t>
            </a:r>
            <a:r>
              <a:rPr lang="en-US" dirty="0"/>
              <a:t> chromosomes,</a:t>
            </a:r>
          </a:p>
          <a:p>
            <a:pPr fontAlgn="auto">
              <a:spcBef>
                <a:spcPts val="0"/>
              </a:spcBef>
              <a:spcAft>
                <a:spcPts val="0"/>
              </a:spcAft>
              <a:defRPr/>
            </a:pPr>
            <a:r>
              <a:rPr lang="en-US" dirty="0"/>
              <a:t>which were incubated with extracts of </a:t>
            </a:r>
            <a:r>
              <a:rPr lang="en-US" i="1" dirty="0" err="1"/>
              <a:t>Xenopus</a:t>
            </a:r>
            <a:r>
              <a:rPr lang="en-US" i="1" dirty="0"/>
              <a:t> </a:t>
            </a:r>
            <a:r>
              <a:rPr lang="en-US" i="1" dirty="0" err="1"/>
              <a:t>laevis</a:t>
            </a:r>
            <a:r>
              <a:rPr lang="en-US" i="1" dirty="0"/>
              <a:t>.</a:t>
            </a:r>
          </a:p>
          <a:p>
            <a:pPr fontAlgn="auto">
              <a:spcBef>
                <a:spcPts val="0"/>
              </a:spcBef>
              <a:spcAft>
                <a:spcPts val="0"/>
              </a:spcAft>
              <a:defRPr/>
            </a:pPr>
            <a:r>
              <a:rPr lang="en-US" dirty="0"/>
              <a:t>After 20 min the rod-like chromosomes elongate and swell, losing</a:t>
            </a:r>
          </a:p>
          <a:p>
            <a:pPr fontAlgn="auto">
              <a:spcBef>
                <a:spcPts val="0"/>
              </a:spcBef>
              <a:spcAft>
                <a:spcPts val="0"/>
              </a:spcAft>
              <a:defRPr/>
            </a:pPr>
            <a:r>
              <a:rPr lang="en-US" dirty="0"/>
              <a:t>their general </a:t>
            </a:r>
            <a:r>
              <a:rPr lang="en-US" dirty="0" err="1"/>
              <a:t>fibrillar</a:t>
            </a:r>
            <a:r>
              <a:rPr lang="en-US" dirty="0"/>
              <a:t> structure, which 60 min later is completely</a:t>
            </a:r>
          </a:p>
          <a:p>
            <a:pPr fontAlgn="auto">
              <a:spcBef>
                <a:spcPts val="0"/>
              </a:spcBef>
              <a:spcAft>
                <a:spcPts val="0"/>
              </a:spcAft>
              <a:defRPr/>
            </a:pPr>
            <a:r>
              <a:rPr lang="en-US" dirty="0" err="1"/>
              <a:t>decondensed</a:t>
            </a:r>
            <a:r>
              <a:rPr lang="en-US" dirty="0"/>
              <a:t>, to the point that only some chromatin</a:t>
            </a:r>
          </a:p>
          <a:p>
            <a:pPr fontAlgn="auto">
              <a:spcBef>
                <a:spcPts val="0"/>
              </a:spcBef>
              <a:spcAft>
                <a:spcPts val="0"/>
              </a:spcAft>
              <a:defRPr/>
            </a:pPr>
            <a:r>
              <a:rPr lang="en-US" dirty="0"/>
              <a:t>fibers are still discernible. Afterwards, (90–120 min of incubation)</a:t>
            </a:r>
          </a:p>
          <a:p>
            <a:pPr fontAlgn="auto">
              <a:spcBef>
                <a:spcPts val="0"/>
              </a:spcBef>
              <a:spcAft>
                <a:spcPts val="0"/>
              </a:spcAft>
              <a:defRPr/>
            </a:pPr>
            <a:r>
              <a:rPr lang="en-US" dirty="0"/>
              <a:t>chromatin reorganizes into tightly packed spheres, which</a:t>
            </a:r>
          </a:p>
          <a:p>
            <a:pPr fontAlgn="auto">
              <a:spcBef>
                <a:spcPts val="0"/>
              </a:spcBef>
              <a:spcAft>
                <a:spcPts val="0"/>
              </a:spcAft>
              <a:defRPr/>
            </a:pPr>
            <a:r>
              <a:rPr lang="en-US" dirty="0"/>
              <a:t>are finally surrounded by a nuclear envelope with nuclear</a:t>
            </a:r>
          </a:p>
          <a:p>
            <a:pPr fontAlgn="auto">
              <a:spcBef>
                <a:spcPts val="0"/>
              </a:spcBef>
              <a:spcAft>
                <a:spcPts val="0"/>
              </a:spcAft>
              <a:defRPr/>
            </a:pPr>
            <a:r>
              <a:rPr lang="en-US" dirty="0"/>
              <a:t>pores. This leads to a cell nucleus with uniformly dispersed</a:t>
            </a:r>
          </a:p>
          <a:p>
            <a:pPr fontAlgn="auto">
              <a:spcBef>
                <a:spcPts val="0"/>
              </a:spcBef>
              <a:spcAft>
                <a:spcPts val="0"/>
              </a:spcAft>
              <a:defRPr/>
            </a:pPr>
            <a:r>
              <a:rPr lang="en-US" dirty="0"/>
              <a:t>chromatin, which is undistinguishable from that of common</a:t>
            </a:r>
          </a:p>
          <a:p>
            <a:pPr fontAlgn="auto">
              <a:spcBef>
                <a:spcPts val="0"/>
              </a:spcBef>
              <a:spcAft>
                <a:spcPts val="0"/>
              </a:spcAft>
              <a:defRPr/>
            </a:pPr>
            <a:r>
              <a:rPr lang="cs-CZ" dirty="0" err="1"/>
              <a:t>eukaryotes</a:t>
            </a:r>
            <a:endParaRPr lang="cs-CZ" dirty="0"/>
          </a:p>
          <a:p>
            <a:pPr fontAlgn="auto">
              <a:spcBef>
                <a:spcPts val="0"/>
              </a:spcBef>
              <a:spcAft>
                <a:spcPts val="0"/>
              </a:spcAft>
              <a:defRPr/>
            </a:pPr>
            <a:endParaRPr lang="cs-CZ" dirty="0"/>
          </a:p>
        </p:txBody>
      </p:sp>
      <p:sp>
        <p:nvSpPr>
          <p:cNvPr id="78852"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579FB5-D28B-47FD-A8FC-9D4AFCEE63E8}" type="slidenum">
              <a:rPr lang="cs-CZ"/>
              <a:pPr fontAlgn="base">
                <a:spcBef>
                  <a:spcPct val="0"/>
                </a:spcBef>
                <a:spcAft>
                  <a:spcPct val="0"/>
                </a:spcAft>
              </a:pPr>
              <a:t>30</a:t>
            </a:fld>
            <a:endParaRPr lang="cs-CZ"/>
          </a:p>
        </p:txBody>
      </p:sp>
    </p:spTree>
    <p:extLst>
      <p:ext uri="{BB962C8B-B14F-4D97-AF65-F5344CB8AC3E}">
        <p14:creationId xmlns:p14="http://schemas.microsoft.com/office/powerpoint/2010/main" val="91805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76803" name="Zástupný symbol pro poznámky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a:t>Fig. 2. In situ hybridization of the digoxigenin-labelled pAtT4 (to je pr</a:t>
            </a:r>
            <a:r>
              <a:rPr lang="cs-CZ" b="1"/>
              <a:t>óba na telomery</a:t>
            </a:r>
            <a:r>
              <a:rPr lang="en-US" b="1"/>
              <a:t>) to </a:t>
            </a:r>
            <a:r>
              <a:rPr lang="en-US" b="1" i="1"/>
              <a:t>P. micans cells. ( A – C ) Interphase nucleus. ( A ) DAPI</a:t>
            </a:r>
            <a:r>
              <a:rPr lang="cs-CZ" b="1" i="1"/>
              <a:t> </a:t>
            </a:r>
            <a:r>
              <a:rPr lang="en-US"/>
              <a:t>staining for DNA (blue) displaying the long and numerous chromosomes densely packed inside the typical heart-shaped</a:t>
            </a:r>
          </a:p>
          <a:p>
            <a:pPr>
              <a:spcBef>
                <a:spcPct val="0"/>
              </a:spcBef>
            </a:pPr>
            <a:r>
              <a:rPr lang="en-US"/>
              <a:t>nucleus of this species. ( </a:t>
            </a:r>
            <a:r>
              <a:rPr lang="en-US" b="1"/>
              <a:t>B ) pAtT4 probe detected with an FITC conjugate. ( C ) Merged image of A and B , showing the</a:t>
            </a:r>
          </a:p>
          <a:p>
            <a:pPr>
              <a:spcBef>
                <a:spcPct val="0"/>
              </a:spcBef>
            </a:pPr>
            <a:r>
              <a:rPr lang="en-US"/>
              <a:t>localization of telomeres at chromosome ends in close association with the nuclear envelope. ( </a:t>
            </a:r>
            <a:r>
              <a:rPr lang="en-US" b="1"/>
              <a:t>D–H ) Isolated chromosomes</a:t>
            </a:r>
          </a:p>
          <a:p>
            <a:pPr>
              <a:spcBef>
                <a:spcPct val="0"/>
              </a:spcBef>
            </a:pPr>
            <a:r>
              <a:rPr lang="en-US"/>
              <a:t>of </a:t>
            </a:r>
            <a:r>
              <a:rPr lang="en-US" i="1"/>
              <a:t>P. micans with different condensation stages show the distal localization of the single telomere signals in the</a:t>
            </a:r>
          </a:p>
          <a:p>
            <a:pPr>
              <a:spcBef>
                <a:spcPct val="0"/>
              </a:spcBef>
            </a:pPr>
            <a:r>
              <a:rPr lang="en-US"/>
              <a:t>haploid chromosomes. ( </a:t>
            </a:r>
            <a:r>
              <a:rPr lang="en-US" b="1"/>
              <a:t>D , G ) DAPI. ( E ) pAtT4 signals. ( F , H ) Merged images showing the terminal position of the hybridization</a:t>
            </a:r>
          </a:p>
          <a:p>
            <a:pPr>
              <a:spcBef>
                <a:spcPct val="0"/>
              </a:spcBef>
            </a:pPr>
            <a:r>
              <a:rPr lang="en-US"/>
              <a:t>sites in chromosomes. Scale bar represents 10  m.</a:t>
            </a:r>
            <a:endParaRPr lang="cs-CZ"/>
          </a:p>
        </p:txBody>
      </p:sp>
      <p:sp>
        <p:nvSpPr>
          <p:cNvPr id="76804"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D8F7DC-744E-4D5A-9047-AD8162680AA8}" type="slidenum">
              <a:rPr lang="cs-CZ"/>
              <a:pPr fontAlgn="base">
                <a:spcBef>
                  <a:spcPct val="0"/>
                </a:spcBef>
                <a:spcAft>
                  <a:spcPct val="0"/>
                </a:spcAft>
              </a:pPr>
              <a:t>32</a:t>
            </a:fld>
            <a:endParaRPr lang="cs-CZ"/>
          </a:p>
        </p:txBody>
      </p:sp>
    </p:spTree>
    <p:extLst>
      <p:ext uri="{BB962C8B-B14F-4D97-AF65-F5344CB8AC3E}">
        <p14:creationId xmlns:p14="http://schemas.microsoft.com/office/powerpoint/2010/main" val="172501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3" name="Zástupný symbol pro poznámky 2"/>
          <p:cNvSpPr>
            <a:spLocks noGrp="1"/>
          </p:cNvSpPr>
          <p:nvPr>
            <p:ph type="body" idx="1"/>
          </p:nvPr>
        </p:nvSpPr>
        <p:spPr/>
        <p:txBody>
          <a:bodyPr>
            <a:normAutofit lnSpcReduction="10000"/>
          </a:bodyPr>
          <a:lstStyle/>
          <a:p>
            <a:pPr fontAlgn="auto">
              <a:spcBef>
                <a:spcPts val="0"/>
              </a:spcBef>
              <a:spcAft>
                <a:spcPts val="0"/>
              </a:spcAft>
              <a:defRPr/>
            </a:pPr>
            <a:r>
              <a:rPr lang="en-US" sz="1400" b="1" u="sng" dirty="0" err="1"/>
              <a:t>Obr</a:t>
            </a:r>
            <a:r>
              <a:rPr lang="cs-CZ" sz="1400" b="1" u="sng" dirty="0" err="1"/>
              <a:t>ázky</a:t>
            </a:r>
            <a:r>
              <a:rPr lang="cs-CZ" sz="1400" b="1" u="sng" dirty="0"/>
              <a:t> v rámečku</a:t>
            </a:r>
            <a:r>
              <a:rPr lang="en-US" sz="1400" b="1" u="sng" dirty="0"/>
              <a:t>. </a:t>
            </a:r>
            <a:endParaRPr lang="cs-CZ" sz="1400" b="1" u="sng" dirty="0"/>
          </a:p>
          <a:p>
            <a:pPr fontAlgn="auto">
              <a:spcBef>
                <a:spcPts val="0"/>
              </a:spcBef>
              <a:spcAft>
                <a:spcPts val="0"/>
              </a:spcAft>
              <a:defRPr/>
            </a:pPr>
            <a:r>
              <a:rPr lang="en-US" b="1" dirty="0"/>
              <a:t>Main features of </a:t>
            </a:r>
            <a:r>
              <a:rPr lang="en-US" b="1" dirty="0" err="1"/>
              <a:t>dinoflagellate</a:t>
            </a:r>
            <a:r>
              <a:rPr lang="en-US" b="1" dirty="0"/>
              <a:t> chromosomes revealed by TEM.</a:t>
            </a:r>
          </a:p>
          <a:p>
            <a:pPr fontAlgn="auto">
              <a:spcBef>
                <a:spcPts val="0"/>
              </a:spcBef>
              <a:spcAft>
                <a:spcPts val="0"/>
              </a:spcAft>
              <a:defRPr/>
            </a:pPr>
            <a:r>
              <a:rPr lang="en-US" dirty="0"/>
              <a:t>(</a:t>
            </a:r>
            <a:r>
              <a:rPr lang="en-US" b="1" dirty="0"/>
              <a:t>a) Thin section of </a:t>
            </a:r>
            <a:r>
              <a:rPr lang="en-US" b="1" i="1" dirty="0" err="1"/>
              <a:t>Prorocentrum</a:t>
            </a:r>
            <a:r>
              <a:rPr lang="en-US" b="1" i="1" dirty="0"/>
              <a:t> </a:t>
            </a:r>
            <a:r>
              <a:rPr lang="en-US" b="1" i="1" dirty="0" err="1"/>
              <a:t>micans</a:t>
            </a:r>
            <a:r>
              <a:rPr lang="en-US" b="1" i="1" dirty="0"/>
              <a:t> (phase contrast image in inlet)</a:t>
            </a:r>
          </a:p>
          <a:p>
            <a:pPr fontAlgn="auto">
              <a:spcBef>
                <a:spcPts val="0"/>
              </a:spcBef>
              <a:spcAft>
                <a:spcPts val="0"/>
              </a:spcAft>
              <a:defRPr/>
            </a:pPr>
            <a:r>
              <a:rPr lang="en-US" dirty="0"/>
              <a:t>showing nuclei with permanently condensed chromosomes. (</a:t>
            </a:r>
            <a:r>
              <a:rPr lang="en-US" b="1" dirty="0"/>
              <a:t>b) Chromosome</a:t>
            </a:r>
          </a:p>
          <a:p>
            <a:pPr fontAlgn="auto">
              <a:spcBef>
                <a:spcPts val="0"/>
              </a:spcBef>
              <a:spcAft>
                <a:spcPts val="0"/>
              </a:spcAft>
              <a:defRPr/>
            </a:pPr>
            <a:r>
              <a:rPr lang="en-US" dirty="0"/>
              <a:t>detail showing fibers organized in stacked series of nested arches.</a:t>
            </a:r>
          </a:p>
          <a:p>
            <a:pPr fontAlgn="auto">
              <a:spcBef>
                <a:spcPts val="0"/>
              </a:spcBef>
              <a:spcAft>
                <a:spcPts val="0"/>
              </a:spcAft>
              <a:defRPr/>
            </a:pPr>
            <a:r>
              <a:rPr lang="en-US" dirty="0"/>
              <a:t>(</a:t>
            </a:r>
            <a:r>
              <a:rPr lang="en-US" b="1" dirty="0"/>
              <a:t>c, d)Whole mounted chromosomes showing the screw-like arrangement.</a:t>
            </a:r>
          </a:p>
          <a:p>
            <a:pPr fontAlgn="auto">
              <a:spcBef>
                <a:spcPts val="0"/>
              </a:spcBef>
              <a:spcAft>
                <a:spcPts val="0"/>
              </a:spcAft>
              <a:defRPr/>
            </a:pPr>
            <a:r>
              <a:rPr lang="en-US" dirty="0"/>
              <a:t>(</a:t>
            </a:r>
            <a:r>
              <a:rPr lang="en-US" b="1" dirty="0"/>
              <a:t>e) </a:t>
            </a:r>
            <a:r>
              <a:rPr lang="en-US" b="1" dirty="0" err="1"/>
              <a:t>Phosphotungstic</a:t>
            </a:r>
            <a:r>
              <a:rPr lang="en-US" b="1" dirty="0"/>
              <a:t> acid (PTA) positive stained, and (f) PTA negative</a:t>
            </a:r>
          </a:p>
          <a:p>
            <a:pPr fontAlgn="auto">
              <a:spcBef>
                <a:spcPts val="0"/>
              </a:spcBef>
              <a:spcAft>
                <a:spcPts val="0"/>
              </a:spcAft>
              <a:defRPr/>
            </a:pPr>
            <a:r>
              <a:rPr lang="en-US" dirty="0"/>
              <a:t>stained whole mounted chromosomes. (</a:t>
            </a:r>
            <a:r>
              <a:rPr lang="en-US" b="1" dirty="0"/>
              <a:t>g) Schematic representation of an</a:t>
            </a:r>
          </a:p>
          <a:p>
            <a:pPr fontAlgn="auto">
              <a:spcBef>
                <a:spcPts val="0"/>
              </a:spcBef>
              <a:spcAft>
                <a:spcPts val="0"/>
              </a:spcAft>
              <a:defRPr/>
            </a:pPr>
            <a:r>
              <a:rPr lang="en-US" dirty="0"/>
              <a:t>entirely mounted chromosome showing two differentiated coiling regions.</a:t>
            </a:r>
          </a:p>
          <a:p>
            <a:pPr fontAlgn="auto">
              <a:spcBef>
                <a:spcPts val="0"/>
              </a:spcBef>
              <a:spcAft>
                <a:spcPts val="0"/>
              </a:spcAft>
              <a:defRPr/>
            </a:pPr>
            <a:r>
              <a:rPr lang="en-US" dirty="0"/>
              <a:t>(</a:t>
            </a:r>
            <a:r>
              <a:rPr lang="en-US" b="1" dirty="0"/>
              <a:t>h) Thin section of the dividing region comprised of fibers occasionally</a:t>
            </a:r>
          </a:p>
          <a:p>
            <a:pPr fontAlgn="auto">
              <a:spcBef>
                <a:spcPts val="0"/>
              </a:spcBef>
              <a:spcAft>
                <a:spcPts val="0"/>
              </a:spcAft>
              <a:defRPr/>
            </a:pPr>
            <a:r>
              <a:rPr lang="en-US" dirty="0"/>
              <a:t>packed in a triangular configuration. (</a:t>
            </a:r>
            <a:r>
              <a:rPr lang="en-US" b="1" dirty="0" err="1"/>
              <a:t>i</a:t>
            </a:r>
            <a:r>
              <a:rPr lang="en-US" b="1" dirty="0"/>
              <a:t>) PTA-positive strain of a whole</a:t>
            </a:r>
          </a:p>
          <a:p>
            <a:pPr fontAlgn="auto">
              <a:spcBef>
                <a:spcPts val="0"/>
              </a:spcBef>
              <a:spcAft>
                <a:spcPts val="0"/>
              </a:spcAft>
              <a:defRPr/>
            </a:pPr>
            <a:r>
              <a:rPr lang="en-US" dirty="0"/>
              <a:t>mounted chromosome shows that the sequential division starts by the duplication</a:t>
            </a:r>
          </a:p>
          <a:p>
            <a:pPr fontAlgn="auto">
              <a:spcBef>
                <a:spcPts val="0"/>
              </a:spcBef>
              <a:spcAft>
                <a:spcPts val="0"/>
              </a:spcAft>
              <a:defRPr/>
            </a:pPr>
            <a:r>
              <a:rPr lang="en-US" dirty="0"/>
              <a:t>of the upper ends. (</a:t>
            </a:r>
            <a:r>
              <a:rPr lang="en-US" b="1" dirty="0"/>
              <a:t>j) Y configuration of a whole mounted dividing</a:t>
            </a:r>
          </a:p>
          <a:p>
            <a:pPr fontAlgn="auto">
              <a:spcBef>
                <a:spcPts val="0"/>
              </a:spcBef>
              <a:spcAft>
                <a:spcPts val="0"/>
              </a:spcAft>
              <a:defRPr/>
            </a:pPr>
            <a:r>
              <a:rPr lang="en-US" dirty="0"/>
              <a:t>chromosome. (</a:t>
            </a:r>
            <a:r>
              <a:rPr lang="en-US" b="1" dirty="0"/>
              <a:t>k) Detail of division region in a whole mounted PTA-positive</a:t>
            </a:r>
          </a:p>
          <a:p>
            <a:pPr fontAlgn="auto">
              <a:spcBef>
                <a:spcPts val="0"/>
              </a:spcBef>
              <a:spcAft>
                <a:spcPts val="0"/>
              </a:spcAft>
              <a:defRPr/>
            </a:pPr>
            <a:r>
              <a:rPr lang="en-US" dirty="0"/>
              <a:t>stained chromosome. (</a:t>
            </a:r>
            <a:r>
              <a:rPr lang="en-US" b="1" dirty="0"/>
              <a:t>l) Schematic representation of the possible spatial</a:t>
            </a:r>
          </a:p>
          <a:p>
            <a:pPr fontAlgn="auto">
              <a:spcBef>
                <a:spcPts val="0"/>
              </a:spcBef>
              <a:spcAft>
                <a:spcPts val="0"/>
              </a:spcAft>
              <a:defRPr/>
            </a:pPr>
            <a:r>
              <a:rPr lang="en-US" dirty="0"/>
              <a:t>kinetics of chromosome segregation inside the three-dimensional volume of</a:t>
            </a:r>
          </a:p>
          <a:p>
            <a:pPr fontAlgn="auto">
              <a:spcBef>
                <a:spcPts val="0"/>
              </a:spcBef>
              <a:spcAft>
                <a:spcPts val="0"/>
              </a:spcAft>
              <a:defRPr/>
            </a:pPr>
            <a:r>
              <a:rPr lang="en-US" dirty="0"/>
              <a:t>the nucleus, in which to allow </a:t>
            </a:r>
            <a:r>
              <a:rPr lang="en-US" dirty="0" err="1"/>
              <a:t>chromatid</a:t>
            </a:r>
            <a:r>
              <a:rPr lang="en-US" dirty="0"/>
              <a:t> growth, the still undivided chromosome</a:t>
            </a:r>
          </a:p>
          <a:p>
            <a:pPr fontAlgn="auto">
              <a:spcBef>
                <a:spcPts val="0"/>
              </a:spcBef>
              <a:spcAft>
                <a:spcPts val="0"/>
              </a:spcAft>
              <a:defRPr/>
            </a:pPr>
            <a:r>
              <a:rPr lang="en-US" dirty="0"/>
              <a:t>body should rotate around its own axis in a left-handed direction inside</a:t>
            </a:r>
          </a:p>
          <a:p>
            <a:pPr fontAlgn="auto">
              <a:spcBef>
                <a:spcPts val="0"/>
              </a:spcBef>
              <a:spcAft>
                <a:spcPts val="0"/>
              </a:spcAft>
              <a:defRPr/>
            </a:pPr>
            <a:r>
              <a:rPr lang="cs-CZ" dirty="0" err="1"/>
              <a:t>the</a:t>
            </a:r>
            <a:r>
              <a:rPr lang="cs-CZ" dirty="0"/>
              <a:t> </a:t>
            </a:r>
            <a:r>
              <a:rPr lang="cs-CZ" dirty="0" err="1"/>
              <a:t>nucleoplasm</a:t>
            </a:r>
            <a:r>
              <a:rPr lang="cs-CZ" dirty="0"/>
              <a:t>.</a:t>
            </a:r>
          </a:p>
          <a:p>
            <a:pPr fontAlgn="auto">
              <a:spcBef>
                <a:spcPts val="0"/>
              </a:spcBef>
              <a:spcAft>
                <a:spcPts val="0"/>
              </a:spcAft>
              <a:defRPr/>
            </a:pPr>
            <a:endParaRPr lang="cs-CZ" b="1" dirty="0"/>
          </a:p>
          <a:p>
            <a:pPr fontAlgn="auto">
              <a:spcBef>
                <a:spcPts val="0"/>
              </a:spcBef>
              <a:spcAft>
                <a:spcPts val="0"/>
              </a:spcAft>
              <a:defRPr/>
            </a:pPr>
            <a:r>
              <a:rPr lang="cs-CZ" sz="1400" b="1" u="sng" dirty="0"/>
              <a:t>Obrázek vpravo dole</a:t>
            </a:r>
          </a:p>
          <a:p>
            <a:pPr fontAlgn="auto">
              <a:spcBef>
                <a:spcPts val="0"/>
              </a:spcBef>
              <a:spcAft>
                <a:spcPts val="0"/>
              </a:spcAft>
              <a:defRPr/>
            </a:pPr>
            <a:r>
              <a:rPr lang="en-US" dirty="0"/>
              <a:t>P. </a:t>
            </a:r>
            <a:r>
              <a:rPr lang="en-US" dirty="0" err="1"/>
              <a:t>micans</a:t>
            </a:r>
            <a:r>
              <a:rPr lang="en-US" dirty="0"/>
              <a:t> nucleus showing chromosomes (</a:t>
            </a:r>
            <a:r>
              <a:rPr lang="en-US" dirty="0" err="1"/>
              <a:t>Chr</a:t>
            </a:r>
            <a:r>
              <a:rPr lang="en-US" dirty="0"/>
              <a:t>) with different condensation states corresponding to different cell</a:t>
            </a:r>
          </a:p>
        </p:txBody>
      </p:sp>
      <p:sp>
        <p:nvSpPr>
          <p:cNvPr id="77828" name="Zástupný symbol pro číslo snímk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2C17D-05B6-4BC1-ABEA-5EFBBE285C13}" type="slidenum">
              <a:rPr lang="cs-CZ"/>
              <a:pPr fontAlgn="base">
                <a:spcBef>
                  <a:spcPct val="0"/>
                </a:spcBef>
                <a:spcAft>
                  <a:spcPct val="0"/>
                </a:spcAft>
              </a:pPr>
              <a:t>33</a:t>
            </a:fld>
            <a:endParaRPr lang="cs-CZ"/>
          </a:p>
        </p:txBody>
      </p:sp>
    </p:spTree>
    <p:extLst>
      <p:ext uri="{BB962C8B-B14F-4D97-AF65-F5344CB8AC3E}">
        <p14:creationId xmlns:p14="http://schemas.microsoft.com/office/powerpoint/2010/main" val="25466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r>
              <a:rPr lang="en-US" b="1" dirty="0"/>
              <a:t>Claudio </a:t>
            </a:r>
            <a:r>
              <a:rPr lang="en-US" b="1" dirty="0" err="1"/>
              <a:t>Slamovits</a:t>
            </a:r>
            <a:r>
              <a:rPr lang="en-US" b="1" dirty="0"/>
              <a:t> &amp; Patrick Keeling. New insights into </a:t>
            </a:r>
            <a:r>
              <a:rPr lang="en-US" b="1" dirty="0" err="1"/>
              <a:t>dinoflagellate</a:t>
            </a:r>
            <a:r>
              <a:rPr lang="en-US" b="1" dirty="0"/>
              <a:t> nuclear genomes.</a:t>
            </a:r>
            <a:endParaRPr lang="cs-CZ" dirty="0"/>
          </a:p>
          <a:p>
            <a:r>
              <a:rPr lang="en-US" u="sng" dirty="0"/>
              <a:t>While </a:t>
            </a:r>
            <a:r>
              <a:rPr lang="en-US" u="sng" dirty="0" err="1"/>
              <a:t>Apicomplexa</a:t>
            </a:r>
            <a:r>
              <a:rPr lang="en-US" u="sng" dirty="0"/>
              <a:t> have the smallest genomes, </a:t>
            </a:r>
            <a:r>
              <a:rPr lang="en-US" u="sng" dirty="0" err="1"/>
              <a:t>dinos</a:t>
            </a:r>
            <a:r>
              <a:rPr lang="en-US" u="sng" dirty="0"/>
              <a:t> have the largest. </a:t>
            </a:r>
            <a:endParaRPr lang="cs-CZ" dirty="0"/>
          </a:p>
          <a:p>
            <a:r>
              <a:rPr lang="en-US" dirty="0"/>
              <a:t>DNA and mitosis: permanently condensed, high </a:t>
            </a:r>
            <a:r>
              <a:rPr lang="en-US" dirty="0" err="1"/>
              <a:t>DNA:protein</a:t>
            </a:r>
            <a:r>
              <a:rPr lang="en-US" dirty="0"/>
              <a:t> ratio, non-</a:t>
            </a:r>
            <a:r>
              <a:rPr lang="en-US" dirty="0" err="1"/>
              <a:t>nucleosomal</a:t>
            </a:r>
            <a:r>
              <a:rPr lang="en-US" dirty="0"/>
              <a:t> packaging, atypical bases (</a:t>
            </a:r>
            <a:r>
              <a:rPr lang="en-US" dirty="0" err="1"/>
              <a:t>HoMeUra</a:t>
            </a:r>
            <a:r>
              <a:rPr lang="en-US" dirty="0"/>
              <a:t>), permanent nuclear envelope, </a:t>
            </a:r>
            <a:r>
              <a:rPr lang="en-US" strike="sngStrike" dirty="0"/>
              <a:t>external </a:t>
            </a:r>
            <a:r>
              <a:rPr lang="en-US" u="sng" dirty="0" err="1"/>
              <a:t>extranuclear</a:t>
            </a:r>
            <a:r>
              <a:rPr lang="en-US" u="sng" dirty="0"/>
              <a:t> </a:t>
            </a:r>
            <a:r>
              <a:rPr lang="en-US" dirty="0"/>
              <a:t>mitotic spindle.</a:t>
            </a:r>
            <a:endParaRPr lang="cs-CZ" dirty="0"/>
          </a:p>
          <a:p>
            <a:r>
              <a:rPr lang="en-US" dirty="0" err="1"/>
              <a:t>Dinoflagellate</a:t>
            </a:r>
            <a:r>
              <a:rPr lang="en-US" dirty="0"/>
              <a:t> Genome: 1.5 pg (1500MB)</a:t>
            </a:r>
            <a:r>
              <a:rPr lang="en-US" u="sng" dirty="0"/>
              <a:t> in </a:t>
            </a:r>
            <a:r>
              <a:rPr lang="en-US" u="sng" dirty="0" err="1"/>
              <a:t>Symbiodinium</a:t>
            </a:r>
            <a:r>
              <a:rPr lang="en-US" dirty="0"/>
              <a:t> -225 pg (22000 MB)</a:t>
            </a:r>
            <a:endParaRPr lang="cs-CZ" dirty="0"/>
          </a:p>
          <a:p>
            <a:r>
              <a:rPr lang="en-US" dirty="0"/>
              <a:t>	-what makes them so big?  Repetitive sequences? Genome </a:t>
            </a:r>
            <a:r>
              <a:rPr lang="en-US" dirty="0" err="1"/>
              <a:t>reassociation</a:t>
            </a:r>
            <a:r>
              <a:rPr lang="en-US" dirty="0"/>
              <a:t> kinetics suggest that &lt;1/2 the genome is repetitive.</a:t>
            </a:r>
            <a:endParaRPr lang="cs-CZ" dirty="0"/>
          </a:p>
          <a:p>
            <a:r>
              <a:rPr lang="en-US" dirty="0"/>
              <a:t> #genes? </a:t>
            </a:r>
            <a:r>
              <a:rPr lang="en-US" dirty="0" err="1"/>
              <a:t>multicopy</a:t>
            </a:r>
            <a:r>
              <a:rPr lang="en-US" dirty="0"/>
              <a:t> genes are common</a:t>
            </a:r>
            <a:r>
              <a:rPr lang="en-US" u="sng" dirty="0"/>
              <a:t> (L. </a:t>
            </a:r>
            <a:r>
              <a:rPr lang="en-US" u="sng" dirty="0" err="1"/>
              <a:t>polyedrum</a:t>
            </a:r>
            <a:r>
              <a:rPr lang="en-US" u="sng" dirty="0"/>
              <a:t> – 5000 copies of PCP and 1000 copies of </a:t>
            </a:r>
            <a:r>
              <a:rPr lang="en-US" u="sng" dirty="0" err="1"/>
              <a:t>Luciferin</a:t>
            </a:r>
            <a:r>
              <a:rPr lang="en-US" u="sng" dirty="0"/>
              <a:t>)</a:t>
            </a:r>
            <a:r>
              <a:rPr lang="en-US" strike="sngStrike" dirty="0"/>
              <a:t>.</a:t>
            </a:r>
            <a:endParaRPr lang="cs-CZ" dirty="0"/>
          </a:p>
          <a:p>
            <a:r>
              <a:rPr lang="en-US" dirty="0"/>
              <a:t>other DNA (</a:t>
            </a:r>
            <a:r>
              <a:rPr lang="en-US" dirty="0" err="1"/>
              <a:t>intronic</a:t>
            </a:r>
            <a:r>
              <a:rPr lang="en-US" dirty="0"/>
              <a:t>, </a:t>
            </a:r>
            <a:r>
              <a:rPr lang="en-US" dirty="0" err="1"/>
              <a:t>intergeneic</a:t>
            </a:r>
            <a:r>
              <a:rPr lang="en-US" dirty="0"/>
              <a:t>)?</a:t>
            </a:r>
            <a:endParaRPr lang="cs-CZ" dirty="0"/>
          </a:p>
          <a:p>
            <a:r>
              <a:rPr lang="en-US" i="1" dirty="0" err="1"/>
              <a:t>Heterocapsa</a:t>
            </a:r>
            <a:r>
              <a:rPr lang="en-US" i="1" dirty="0"/>
              <a:t> </a:t>
            </a:r>
            <a:r>
              <a:rPr lang="en-US" i="1" dirty="0" err="1"/>
              <a:t>triquetra</a:t>
            </a:r>
            <a:r>
              <a:rPr lang="en-US" dirty="0"/>
              <a:t>: genome survey sequence underway; 23.5 x10^12 </a:t>
            </a:r>
            <a:r>
              <a:rPr lang="en-US" dirty="0" err="1"/>
              <a:t>bp</a:t>
            </a:r>
            <a:endParaRPr lang="cs-CZ" dirty="0"/>
          </a:p>
          <a:p>
            <a:r>
              <a:rPr lang="en-US" dirty="0"/>
              <a:t>	-old fashioned shotgun sequencing of 1-4 kb fragments, sequenced 281 clones.</a:t>
            </a:r>
            <a:r>
              <a:rPr lang="en-US" u="sng" dirty="0"/>
              <a:t> Base composition – overall 54% GC, coding 62</a:t>
            </a:r>
            <a:r>
              <a:rPr lang="cs-CZ" u="sng" dirty="0"/>
              <a:t>% GC. Most </a:t>
            </a:r>
            <a:r>
              <a:rPr lang="cs-CZ" u="sng" dirty="0" err="1"/>
              <a:t>sequences</a:t>
            </a:r>
            <a:r>
              <a:rPr lang="cs-CZ" u="sng" dirty="0"/>
              <a:t> </a:t>
            </a:r>
            <a:r>
              <a:rPr lang="cs-CZ" u="sng" dirty="0" err="1"/>
              <a:t>were</a:t>
            </a:r>
            <a:r>
              <a:rPr lang="cs-CZ" u="sng" dirty="0"/>
              <a:t> </a:t>
            </a:r>
            <a:r>
              <a:rPr lang="cs-CZ" u="sng" dirty="0" err="1"/>
              <a:t>anonymous</a:t>
            </a:r>
            <a:r>
              <a:rPr lang="cs-CZ" u="sng" dirty="0"/>
              <a:t> (</a:t>
            </a:r>
            <a:r>
              <a:rPr lang="cs-CZ" u="sng" dirty="0" err="1"/>
              <a:t>almost</a:t>
            </a:r>
            <a:r>
              <a:rPr lang="cs-CZ" u="sng" dirty="0"/>
              <a:t> 90%) – </a:t>
            </a:r>
            <a:r>
              <a:rPr lang="cs-CZ" u="sng" dirty="0" err="1"/>
              <a:t>neither</a:t>
            </a:r>
            <a:r>
              <a:rPr lang="cs-CZ" u="sng" dirty="0"/>
              <a:t> </a:t>
            </a:r>
            <a:r>
              <a:rPr lang="cs-CZ" u="sng" dirty="0" err="1"/>
              <a:t>genes</a:t>
            </a:r>
            <a:r>
              <a:rPr lang="cs-CZ" u="sng" dirty="0"/>
              <a:t> nor </a:t>
            </a:r>
            <a:r>
              <a:rPr lang="cs-CZ" u="sng" dirty="0" err="1"/>
              <a:t>repetitions</a:t>
            </a:r>
            <a:r>
              <a:rPr lang="cs-CZ" u="sng" dirty="0"/>
              <a:t>.</a:t>
            </a:r>
            <a:endParaRPr lang="cs-CZ" dirty="0"/>
          </a:p>
          <a:p>
            <a:r>
              <a:rPr lang="cs-CZ" u="sng" dirty="0" err="1"/>
              <a:t>Transposons</a:t>
            </a:r>
            <a:r>
              <a:rPr lang="cs-CZ" u="sng" dirty="0"/>
              <a:t> 3,9</a:t>
            </a:r>
            <a:r>
              <a:rPr lang="en-US" u="sng" dirty="0"/>
              <a:t>%</a:t>
            </a:r>
            <a:endParaRPr lang="cs-CZ" dirty="0"/>
          </a:p>
          <a:p>
            <a:r>
              <a:rPr lang="en-US" u="sng" dirty="0"/>
              <a:t>Complex repeats 5.2%</a:t>
            </a:r>
            <a:endParaRPr lang="cs-CZ" dirty="0"/>
          </a:p>
          <a:p>
            <a:r>
              <a:rPr lang="en-US" dirty="0"/>
              <a:t> </a:t>
            </a:r>
            <a:endParaRPr lang="cs-CZ" dirty="0"/>
          </a:p>
          <a:p>
            <a:r>
              <a:rPr lang="en-US" dirty="0"/>
              <a:t>Recycling of processed </a:t>
            </a:r>
            <a:r>
              <a:rPr lang="en-US" dirty="0" err="1"/>
              <a:t>cDNAs</a:t>
            </a:r>
            <a:r>
              <a:rPr lang="en-US" dirty="0"/>
              <a:t> in </a:t>
            </a:r>
            <a:r>
              <a:rPr lang="en-US" dirty="0" err="1"/>
              <a:t>dinoflagellate</a:t>
            </a:r>
            <a:r>
              <a:rPr lang="en-US" dirty="0"/>
              <a:t> genomes.</a:t>
            </a:r>
            <a:endParaRPr lang="cs-CZ" dirty="0"/>
          </a:p>
          <a:p>
            <a:r>
              <a:rPr lang="en-US" i="1" dirty="0"/>
              <a:t>-</a:t>
            </a:r>
            <a:r>
              <a:rPr lang="en-US" dirty="0"/>
              <a:t> in </a:t>
            </a:r>
            <a:r>
              <a:rPr lang="en-US" dirty="0" err="1"/>
              <a:t>dinos</a:t>
            </a:r>
            <a:r>
              <a:rPr lang="en-US" dirty="0"/>
              <a:t>, nu-encoded mRNAs are trans-spliced w/ a 22nt spliced leader. </a:t>
            </a:r>
            <a:r>
              <a:rPr lang="en-US" dirty="0" err="1"/>
              <a:t>Slamovits</a:t>
            </a:r>
            <a:r>
              <a:rPr lang="en-US" dirty="0"/>
              <a:t> &amp; Keeling ’08.  </a:t>
            </a:r>
            <a:r>
              <a:rPr lang="en-US" u="sng" dirty="0"/>
              <a:t>On some genes they found tandem repetitions of splice leader before the gene. They were probably repeatedly reverse transcribed and integrated into the genome. The sequences of the second and following SLs started to accumulate mutations. </a:t>
            </a:r>
            <a:r>
              <a:rPr lang="en-US" dirty="0"/>
              <a:t>Transcription &gt; trans-splicing&gt;translated to cytoplasm or else reverse transcription and addition of another spliced leader, etc.</a:t>
            </a:r>
            <a:r>
              <a:rPr lang="en-US" u="sng" dirty="0"/>
              <a:t> </a:t>
            </a:r>
            <a:endParaRPr lang="cs-CZ" dirty="0"/>
          </a:p>
          <a:p>
            <a:r>
              <a:rPr lang="en-US" i="1" dirty="0" err="1"/>
              <a:t>Oxyrrhis</a:t>
            </a:r>
            <a:r>
              <a:rPr lang="en-US" i="1" dirty="0"/>
              <a:t> marina</a:t>
            </a:r>
            <a:r>
              <a:rPr lang="en-US" dirty="0"/>
              <a:t>: EST data and genomic explorations: genome size and copy # of </a:t>
            </a:r>
            <a:r>
              <a:rPr lang="en-US" dirty="0" err="1"/>
              <a:t>multicopy</a:t>
            </a:r>
            <a:r>
              <a:rPr lang="en-US" dirty="0"/>
              <a:t> genes.</a:t>
            </a:r>
            <a:endParaRPr lang="cs-CZ" dirty="0"/>
          </a:p>
          <a:p>
            <a:r>
              <a:rPr lang="en-US" dirty="0"/>
              <a:t> </a:t>
            </a:r>
            <a:endParaRPr lang="cs-CZ" dirty="0"/>
          </a:p>
          <a:p>
            <a:r>
              <a:rPr lang="en-US" dirty="0"/>
              <a:t>-</a:t>
            </a:r>
            <a:r>
              <a:rPr lang="en-US" dirty="0" err="1"/>
              <a:t>significan</a:t>
            </a:r>
            <a:r>
              <a:rPr lang="en-US" dirty="0"/>
              <a:t> </a:t>
            </a:r>
            <a:r>
              <a:rPr lang="en-US" dirty="0" err="1"/>
              <a:t>tproportion</a:t>
            </a:r>
            <a:r>
              <a:rPr lang="en-US" dirty="0"/>
              <a:t> of </a:t>
            </a:r>
            <a:r>
              <a:rPr lang="en-US" dirty="0" err="1"/>
              <a:t>dino</a:t>
            </a:r>
            <a:r>
              <a:rPr lang="en-US" dirty="0"/>
              <a:t> genes recently recycled from processed mRNAs, this is an ongoing process and may occur at a higher frequency than expected, and account for multiplicity of </a:t>
            </a:r>
            <a:r>
              <a:rPr lang="en-US" dirty="0" err="1"/>
              <a:t>dino</a:t>
            </a:r>
            <a:r>
              <a:rPr lang="en-US" dirty="0"/>
              <a:t> genes,</a:t>
            </a:r>
            <a:endParaRPr lang="cs-CZ" dirty="0"/>
          </a:p>
        </p:txBody>
      </p:sp>
      <p:sp>
        <p:nvSpPr>
          <p:cNvPr id="4" name="Zástupný symbol pro číslo snímku 3"/>
          <p:cNvSpPr>
            <a:spLocks noGrp="1"/>
          </p:cNvSpPr>
          <p:nvPr>
            <p:ph type="sldNum" sz="quarter" idx="10"/>
          </p:nvPr>
        </p:nvSpPr>
        <p:spPr/>
        <p:txBody>
          <a:bodyPr/>
          <a:lstStyle/>
          <a:p>
            <a:fld id="{9E1ABD52-BEA8-4D28-8A36-FF7799241412}" type="slidenum">
              <a:rPr lang="cs-CZ" smtClean="0"/>
              <a:pPr/>
              <a:t>41</a:t>
            </a:fld>
            <a:endParaRPr lang="cs-CZ"/>
          </a:p>
        </p:txBody>
      </p:sp>
    </p:spTree>
    <p:extLst>
      <p:ext uri="{BB962C8B-B14F-4D97-AF65-F5344CB8AC3E}">
        <p14:creationId xmlns:p14="http://schemas.microsoft.com/office/powerpoint/2010/main" val="270024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fld id="{5BEF1943-5790-4BCB-8F81-EA3886E8169A}" type="datetimeFigureOut">
              <a:rPr lang="cs-CZ"/>
              <a:pPr>
                <a:defRPr/>
              </a:pPr>
              <a:t>19.02.2024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4F4DBFDC-416E-492B-90FE-16ABC26D1957}"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30D0E179-FCE5-4426-9FE1-254EF8DADD25}" type="datetimeFigureOut">
              <a:rPr lang="cs-CZ"/>
              <a:pPr>
                <a:defRPr/>
              </a:pPr>
              <a:t>19.02.2024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DA9F482-A856-41B7-A90E-120CB782632C}"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4C0C7128-F746-4BA1-890F-B3216291E7DD}" type="datetimeFigureOut">
              <a:rPr lang="cs-CZ"/>
              <a:pPr>
                <a:defRPr/>
              </a:pPr>
              <a:t>19.02.2024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108EB7-8051-4DA7-B403-262B4D366665}"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fld id="{0E0FEF51-EBCD-4DCD-830E-B863245EF70A}" type="datetimeFigureOut">
              <a:rPr lang="cs-CZ"/>
              <a:pPr>
                <a:defRPr/>
              </a:pPr>
              <a:t>19.02.2024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21BC5238-0CD7-46D9-BE9C-BAD54F6939A2}"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fld id="{9246AAB9-787A-4F97-8B20-57744D0D4AD7}" type="datetimeFigureOut">
              <a:rPr lang="cs-CZ"/>
              <a:pPr>
                <a:defRPr/>
              </a:pPr>
              <a:t>19.02.2024</a:t>
            </a:fld>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8C513A82-04B1-4C68-BD0F-B587E6149FF4}"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fld id="{92B26146-EAD8-443A-9373-A9F23D9172B6}" type="datetimeFigureOut">
              <a:rPr lang="cs-CZ"/>
              <a:pPr>
                <a:defRPr/>
              </a:pPr>
              <a:t>19.02.2024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D4D7616-5553-4225-919A-FDA4E7581411}"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fld id="{5401D051-47C0-4ADF-A999-E5131BF80819}" type="datetimeFigureOut">
              <a:rPr lang="cs-CZ"/>
              <a:pPr>
                <a:defRPr/>
              </a:pPr>
              <a:t>19.02.2024</a:t>
            </a:fld>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0C0A3C9A-C05D-43FC-863B-A60421BC6A8D}"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fld id="{524BB651-BDBF-47FF-BF7B-75A4D4AE7B65}" type="datetimeFigureOut">
              <a:rPr lang="cs-CZ"/>
              <a:pPr>
                <a:defRPr/>
              </a:pPr>
              <a:t>19.02.2024</a:t>
            </a:fld>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17FE8D81-4E1B-4CEA-BF8E-7CC31125E561}"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fld id="{3E43D8C4-09AF-41D0-929B-3B9F24350486}" type="datetimeFigureOut">
              <a:rPr lang="cs-CZ"/>
              <a:pPr>
                <a:defRPr/>
              </a:pPr>
              <a:t>19.02.2024</a:t>
            </a:fld>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9665D2ED-B83B-4BA5-895D-95D24B2B47B7}"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24B7EAEA-F564-49C5-BB9B-AFEEFFD6E611}" type="datetimeFigureOut">
              <a:rPr lang="cs-CZ"/>
              <a:pPr>
                <a:defRPr/>
              </a:pPr>
              <a:t>19.02.2024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2C8CDC9C-6313-4388-AB8A-F4752096D8A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fld id="{4B90044D-23B5-41E2-AA4A-863E466D7DB9}" type="datetimeFigureOut">
              <a:rPr lang="cs-CZ"/>
              <a:pPr>
                <a:defRPr/>
              </a:pPr>
              <a:t>19.02.2024</a:t>
            </a:fld>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540AFED9-BFEC-4FF5-BBB3-AAE0C093E3A2}"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5BBFDBD-BDFC-4EE8-B23E-91842CD7F7B4}" type="datetimeFigureOut">
              <a:rPr lang="cs-CZ"/>
              <a:pPr>
                <a:defRPr/>
              </a:pPr>
              <a:t>19.02.2024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256F2A-9370-4C25-BE77-64EA0CFB3C69}"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tistologie.cz/"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rot="5400000">
            <a:off x="480062" y="-1162974"/>
            <a:ext cx="8183879" cy="9144000"/>
          </a:xfrm>
          <a:prstGeom prst="rect">
            <a:avLst/>
          </a:prstGeom>
          <a:noFill/>
          <a:ln w="9525">
            <a:noFill/>
            <a:miter lim="800000"/>
            <a:headEnd/>
            <a:tailEnd/>
          </a:ln>
        </p:spPr>
      </p:pic>
      <p:sp>
        <p:nvSpPr>
          <p:cNvPr id="2" name="TextovéPole 1"/>
          <p:cNvSpPr txBox="1"/>
          <p:nvPr/>
        </p:nvSpPr>
        <p:spPr>
          <a:xfrm>
            <a:off x="214281" y="1089665"/>
            <a:ext cx="8786874" cy="1477328"/>
          </a:xfrm>
          <a:prstGeom prst="rect">
            <a:avLst/>
          </a:prstGeom>
          <a:solidFill>
            <a:schemeClr val="bg1">
              <a:alpha val="65000"/>
            </a:schemeClr>
          </a:solidFill>
        </p:spPr>
        <p:txBody>
          <a:bodyPr wrap="square" rtlCol="0">
            <a:spAutoFit/>
          </a:bodyPr>
          <a:lstStyle/>
          <a:p>
            <a:r>
              <a:rPr lang="cs-CZ" b="1" dirty="0" err="1">
                <a:solidFill>
                  <a:srgbClr val="C00000"/>
                </a:solidFill>
              </a:rPr>
              <a:t>Essay</a:t>
            </a:r>
            <a:r>
              <a:rPr lang="cs-CZ" dirty="0"/>
              <a:t> </a:t>
            </a:r>
            <a:r>
              <a:rPr lang="en-US" dirty="0"/>
              <a:t>– Free essay based on </a:t>
            </a:r>
            <a:r>
              <a:rPr lang="cs-CZ" dirty="0" err="1"/>
              <a:t>scientific</a:t>
            </a:r>
            <a:r>
              <a:rPr lang="en-US" dirty="0"/>
              <a:t> article(s). You can choose the topic yourself, but we must approve it. The topic must not be related to the thesis or dissertation. Minimum 2 pages A4, font 12, line spacing </a:t>
            </a:r>
            <a:endParaRPr lang="cs-CZ" dirty="0"/>
          </a:p>
          <a:p>
            <a:pPr marL="342900" indent="-342900">
              <a:buAutoNum type="arabicPeriod"/>
            </a:pPr>
            <a:r>
              <a:rPr lang="cs-CZ" b="1" dirty="0">
                <a:solidFill>
                  <a:srgbClr val="C00000"/>
                </a:solidFill>
              </a:rPr>
              <a:t>PRESENTATION</a:t>
            </a:r>
            <a:r>
              <a:rPr lang="cs-CZ" dirty="0"/>
              <a:t> </a:t>
            </a:r>
            <a:r>
              <a:rPr lang="en-US" dirty="0"/>
              <a:t>– 1</a:t>
            </a:r>
            <a:r>
              <a:rPr lang="cs-CZ" dirty="0"/>
              <a:t>5</a:t>
            </a:r>
            <a:r>
              <a:rPr lang="en-US" dirty="0"/>
              <a:t> </a:t>
            </a:r>
            <a:r>
              <a:rPr lang="en-US" dirty="0" err="1"/>
              <a:t>minut</a:t>
            </a:r>
            <a:r>
              <a:rPr lang="cs-CZ" dirty="0"/>
              <a:t>es</a:t>
            </a:r>
            <a:r>
              <a:rPr lang="en-US" dirty="0"/>
              <a:t> + dis</a:t>
            </a:r>
            <a:r>
              <a:rPr lang="cs-CZ" dirty="0"/>
              <a:t>c</a:t>
            </a:r>
            <a:r>
              <a:rPr lang="en-US" dirty="0"/>
              <a:t>u</a:t>
            </a:r>
            <a:r>
              <a:rPr lang="cs-CZ" dirty="0" err="1"/>
              <a:t>ssion</a:t>
            </a:r>
            <a:r>
              <a:rPr lang="en-US" dirty="0"/>
              <a:t>.</a:t>
            </a:r>
            <a:r>
              <a:rPr lang="cs-CZ" dirty="0"/>
              <a:t> </a:t>
            </a:r>
          </a:p>
          <a:p>
            <a:pPr marL="342900" indent="-342900">
              <a:buAutoNum type="arabicPeriod"/>
            </a:pPr>
            <a:r>
              <a:rPr lang="cs-CZ" b="1" dirty="0">
                <a:solidFill>
                  <a:srgbClr val="C00000"/>
                </a:solidFill>
              </a:rPr>
              <a:t>WRITTEN EXAM</a:t>
            </a:r>
            <a:r>
              <a:rPr lang="cs-CZ" dirty="0"/>
              <a:t> </a:t>
            </a:r>
            <a:r>
              <a:rPr lang="en-US" dirty="0"/>
              <a:t>– </a:t>
            </a:r>
            <a:r>
              <a:rPr lang="cs-CZ" dirty="0"/>
              <a:t>10 </a:t>
            </a:r>
            <a:r>
              <a:rPr lang="cs-CZ" dirty="0" err="1"/>
              <a:t>questions</a:t>
            </a:r>
            <a:r>
              <a:rPr lang="cs-CZ" dirty="0"/>
              <a:t> </a:t>
            </a:r>
            <a:r>
              <a:rPr lang="en-US" dirty="0"/>
              <a:t>(20 </a:t>
            </a:r>
            <a:r>
              <a:rPr lang="cs-CZ" dirty="0" err="1"/>
              <a:t>points</a:t>
            </a:r>
            <a:r>
              <a:rPr lang="cs-CZ" dirty="0"/>
              <a:t>, 18</a:t>
            </a:r>
            <a:r>
              <a:rPr lang="en-US" dirty="0"/>
              <a:t>-20=1, 15-17=2, 11-14=3)</a:t>
            </a:r>
            <a:endParaRPr lang="cs-CZ" dirty="0"/>
          </a:p>
        </p:txBody>
      </p:sp>
      <p:sp>
        <p:nvSpPr>
          <p:cNvPr id="3" name="TextovéPole 2"/>
          <p:cNvSpPr txBox="1"/>
          <p:nvPr/>
        </p:nvSpPr>
        <p:spPr>
          <a:xfrm>
            <a:off x="0" y="46365"/>
            <a:ext cx="9144000" cy="646331"/>
          </a:xfrm>
          <a:prstGeom prst="rect">
            <a:avLst/>
          </a:prstGeom>
          <a:noFill/>
        </p:spPr>
        <p:txBody>
          <a:bodyPr wrap="square" rtlCol="0">
            <a:spAutoFit/>
          </a:bodyPr>
          <a:lstStyle/>
          <a:p>
            <a:pPr algn="ctr"/>
            <a:r>
              <a:rPr lang="cs-CZ" sz="3600" b="1" cap="all" dirty="0">
                <a:solidFill>
                  <a:schemeClr val="accent1">
                    <a:lumMod val="75000"/>
                  </a:schemeClr>
                </a:solidFill>
                <a:effectLst>
                  <a:outerShdw blurRad="38100" dist="38100" dir="2700000" algn="tl">
                    <a:srgbClr val="000000">
                      <a:alpha val="43137"/>
                    </a:srgbClr>
                  </a:outerShdw>
                </a:effectLst>
              </a:rPr>
              <a:t>GENERAL PROTISTOLOGY - MB160P63</a:t>
            </a:r>
          </a:p>
        </p:txBody>
      </p:sp>
      <p:sp>
        <p:nvSpPr>
          <p:cNvPr id="6" name="TextovéPole 5"/>
          <p:cNvSpPr txBox="1"/>
          <p:nvPr/>
        </p:nvSpPr>
        <p:spPr>
          <a:xfrm>
            <a:off x="214280" y="2782669"/>
            <a:ext cx="8786874" cy="369332"/>
          </a:xfrm>
          <a:prstGeom prst="rect">
            <a:avLst/>
          </a:prstGeom>
          <a:solidFill>
            <a:schemeClr val="accent6">
              <a:lumMod val="40000"/>
              <a:lumOff val="60000"/>
            </a:schemeClr>
          </a:solidFill>
        </p:spPr>
        <p:txBody>
          <a:bodyPr wrap="square" rtlCol="0">
            <a:spAutoFit/>
          </a:bodyPr>
          <a:lstStyle/>
          <a:p>
            <a:r>
              <a:rPr lang="cs-CZ" b="1" dirty="0" err="1"/>
              <a:t>Final</a:t>
            </a:r>
            <a:r>
              <a:rPr lang="cs-CZ" b="1" dirty="0"/>
              <a:t> </a:t>
            </a:r>
            <a:r>
              <a:rPr lang="cs-CZ" b="1" dirty="0" err="1"/>
              <a:t>mark</a:t>
            </a:r>
            <a:r>
              <a:rPr lang="cs-CZ" b="1" dirty="0"/>
              <a:t> </a:t>
            </a:r>
            <a:r>
              <a:rPr lang="cs-CZ" dirty="0"/>
              <a:t>= </a:t>
            </a:r>
            <a:r>
              <a:rPr lang="en-US" dirty="0"/>
              <a:t>(</a:t>
            </a:r>
            <a:r>
              <a:rPr lang="cs-CZ" dirty="0"/>
              <a:t>(</a:t>
            </a:r>
            <a:r>
              <a:rPr lang="cs-CZ" dirty="0" err="1"/>
              <a:t>essay</a:t>
            </a:r>
            <a:r>
              <a:rPr lang="cs-CZ" dirty="0"/>
              <a:t> </a:t>
            </a:r>
            <a:r>
              <a:rPr lang="en-US" dirty="0"/>
              <a:t>+ pre</a:t>
            </a:r>
            <a:r>
              <a:rPr lang="cs-CZ" dirty="0" err="1"/>
              <a:t>sentation</a:t>
            </a:r>
            <a:r>
              <a:rPr lang="cs-CZ" dirty="0"/>
              <a:t>)</a:t>
            </a:r>
            <a:r>
              <a:rPr lang="en-US" dirty="0"/>
              <a:t> + </a:t>
            </a:r>
            <a:r>
              <a:rPr lang="cs-CZ" dirty="0" err="1"/>
              <a:t>written</a:t>
            </a:r>
            <a:r>
              <a:rPr lang="cs-CZ" dirty="0"/>
              <a:t> </a:t>
            </a:r>
            <a:r>
              <a:rPr lang="cs-CZ" dirty="0" err="1"/>
              <a:t>exam</a:t>
            </a:r>
            <a:r>
              <a:rPr lang="en-US" dirty="0"/>
              <a:t>) /</a:t>
            </a:r>
            <a:r>
              <a:rPr lang="cs-CZ" dirty="0"/>
              <a:t>2</a:t>
            </a:r>
          </a:p>
        </p:txBody>
      </p:sp>
      <p:sp>
        <p:nvSpPr>
          <p:cNvPr id="7" name="TextovéPole 6"/>
          <p:cNvSpPr txBox="1"/>
          <p:nvPr/>
        </p:nvSpPr>
        <p:spPr>
          <a:xfrm>
            <a:off x="214282" y="3202153"/>
            <a:ext cx="8786872" cy="369332"/>
          </a:xfrm>
          <a:prstGeom prst="rect">
            <a:avLst/>
          </a:prstGeom>
          <a:solidFill>
            <a:schemeClr val="accent3">
              <a:lumMod val="60000"/>
              <a:lumOff val="40000"/>
            </a:schemeClr>
          </a:solidFill>
        </p:spPr>
        <p:txBody>
          <a:bodyPr wrap="square" rtlCol="0">
            <a:spAutoFit/>
          </a:bodyPr>
          <a:lstStyle/>
          <a:p>
            <a:r>
              <a:rPr lang="cs-CZ" b="1" dirty="0" err="1"/>
              <a:t>Materials</a:t>
            </a:r>
            <a:r>
              <a:rPr lang="cs-CZ" b="1" dirty="0"/>
              <a:t> </a:t>
            </a:r>
            <a:r>
              <a:rPr lang="cs-CZ" b="1" dirty="0" err="1"/>
              <a:t>for</a:t>
            </a:r>
            <a:r>
              <a:rPr lang="cs-CZ" b="1" dirty="0"/>
              <a:t> study: </a:t>
            </a:r>
            <a:r>
              <a:rPr lang="cs-CZ" b="1" dirty="0">
                <a:hlinkClick r:id="rId3"/>
              </a:rPr>
              <a:t>www.protistologie.cz</a:t>
            </a:r>
            <a:r>
              <a:rPr lang="cs-CZ" b="1" dirty="0"/>
              <a:t>, </a:t>
            </a:r>
            <a:r>
              <a:rPr lang="cs-CZ" b="1" dirty="0" err="1"/>
              <a:t>Moodle</a:t>
            </a:r>
            <a:r>
              <a:rPr lang="cs-CZ" b="1" dirty="0"/>
              <a:t> </a:t>
            </a:r>
            <a:r>
              <a:rPr lang="cs-CZ" b="1" dirty="0" err="1"/>
              <a:t>key:</a:t>
            </a:r>
            <a:r>
              <a:rPr lang="cs-CZ" b="1" i="1" dirty="0" err="1"/>
              <a:t>Protists</a:t>
            </a:r>
            <a:r>
              <a:rPr lang="cs-CZ" b="1" i="1" dirty="0"/>
              <a:t> are </a:t>
            </a:r>
            <a:r>
              <a:rPr lang="cs-CZ" b="1" i="1" dirty="0" err="1"/>
              <a:t>the</a:t>
            </a:r>
            <a:r>
              <a:rPr lang="cs-CZ" b="1" i="1" dirty="0"/>
              <a:t> </a:t>
            </a:r>
            <a:r>
              <a:rPr lang="cs-CZ" b="1" i="1" dirty="0" err="1"/>
              <a:t>best</a:t>
            </a:r>
            <a:endParaRPr lang="cs-CZ" b="1"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3175" y="5943600"/>
            <a:ext cx="9107488" cy="942975"/>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73050" y="1160463"/>
            <a:ext cx="8870950" cy="4159250"/>
          </a:xfrm>
          <a:prstGeom prst="rect">
            <a:avLst/>
          </a:prstGeom>
          <a:noFill/>
          <a:ln w="9525">
            <a:noFill/>
            <a:miter lim="800000"/>
            <a:headEnd/>
            <a:tailEnd/>
          </a:ln>
        </p:spPr>
      </p:pic>
      <p:sp>
        <p:nvSpPr>
          <p:cNvPr id="11268" name="Text Box 4"/>
          <p:cNvSpPr txBox="1">
            <a:spLocks noChangeArrowheads="1"/>
          </p:cNvSpPr>
          <p:nvPr/>
        </p:nvSpPr>
        <p:spPr bwMode="auto">
          <a:xfrm>
            <a:off x="671513" y="5972175"/>
            <a:ext cx="3917950" cy="165100"/>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5638" algn="l"/>
                <a:tab pos="1312863" algn="l"/>
                <a:tab pos="1968500" algn="l"/>
                <a:tab pos="2625725" algn="l"/>
                <a:tab pos="3282950" algn="l"/>
              </a:tabLst>
            </a:pPr>
            <a:r>
              <a:rPr lang="en-GB" sz="1100" b="1" dirty="0" err="1">
                <a:solidFill>
                  <a:srgbClr val="000000"/>
                </a:solidFill>
              </a:rPr>
              <a:t>Derelle</a:t>
            </a:r>
            <a:r>
              <a:rPr lang="en-GB" sz="1100" b="1" dirty="0">
                <a:solidFill>
                  <a:srgbClr val="000000"/>
                </a:solidFill>
              </a:rPr>
              <a:t> E. et.al. PNAS 2006;103:11647-11652</a:t>
            </a:r>
          </a:p>
        </p:txBody>
      </p:sp>
      <p:sp>
        <p:nvSpPr>
          <p:cNvPr id="11269" name="Text Box 5"/>
          <p:cNvSpPr txBox="1">
            <a:spLocks noChangeArrowheads="1"/>
          </p:cNvSpPr>
          <p:nvPr/>
        </p:nvSpPr>
        <p:spPr bwMode="auto">
          <a:xfrm>
            <a:off x="98425" y="6613525"/>
            <a:ext cx="4930775" cy="101600"/>
          </a:xfrm>
          <a:prstGeom prst="rect">
            <a:avLst/>
          </a:prstGeom>
          <a:noFill/>
          <a:ln w="9525">
            <a:noFill/>
            <a:miter lim="800000"/>
            <a:headEnd/>
            <a:tailEnd/>
          </a:ln>
        </p:spPr>
        <p:txBody>
          <a:bodyPr lIns="0" tIns="0" rIns="0" bIns="0">
            <a:spAutoFit/>
          </a:bodyPr>
          <a:lstStyle/>
          <a:p>
            <a:pPr marL="76200" indent="-76200">
              <a:lnSpc>
                <a:spcPct val="94000"/>
              </a:lnSpc>
              <a:buClr>
                <a:srgbClr val="000000"/>
              </a:buClr>
              <a:buSzPct val="45000"/>
              <a:tabLst>
                <a:tab pos="655638" algn="l"/>
                <a:tab pos="1312863" algn="l"/>
                <a:tab pos="1968500" algn="l"/>
                <a:tab pos="2625725" algn="l"/>
                <a:tab pos="3282950" algn="l"/>
                <a:tab pos="3938588" algn="l"/>
                <a:tab pos="4595813" algn="l"/>
              </a:tabLst>
            </a:pPr>
            <a:r>
              <a:rPr lang="en-GB" sz="700">
                <a:solidFill>
                  <a:srgbClr val="000000"/>
                </a:solidFill>
              </a:rPr>
              <a:t>©2006 by National Academy of Sciences</a:t>
            </a:r>
          </a:p>
        </p:txBody>
      </p:sp>
      <p:sp>
        <p:nvSpPr>
          <p:cNvPr id="7" name="Nadpis 1"/>
          <p:cNvSpPr txBox="1">
            <a:spLocks/>
          </p:cNvSpPr>
          <p:nvPr/>
        </p:nvSpPr>
        <p:spPr>
          <a:xfrm>
            <a:off x="0" y="71438"/>
            <a:ext cx="9144000" cy="1143000"/>
          </a:xfrm>
          <a:prstGeom prst="rect">
            <a:avLst/>
          </a:prstGeom>
        </p:spPr>
        <p:txBody>
          <a:bodyPr>
            <a:normAutofit fontScale="90000"/>
          </a:bodyPr>
          <a:lstStyle/>
          <a:p>
            <a:pPr algn="ctr"/>
            <a:r>
              <a:rPr lang="cs-CZ" sz="4400" b="1" dirty="0">
                <a:solidFill>
                  <a:srgbClr val="C00000"/>
                </a:solidFill>
                <a:latin typeface="+mj-lt"/>
                <a:ea typeface="+mj-ea"/>
                <a:cs typeface="+mj-cs"/>
              </a:rPr>
              <a:t>20 chromozom</a:t>
            </a:r>
            <a:r>
              <a:rPr lang="en-GB" sz="4400" b="1" dirty="0">
                <a:solidFill>
                  <a:srgbClr val="C00000"/>
                </a:solidFill>
                <a:latin typeface="+mj-lt"/>
                <a:ea typeface="+mj-ea"/>
                <a:cs typeface="+mj-cs"/>
              </a:rPr>
              <a:t>es</a:t>
            </a:r>
            <a:r>
              <a:rPr lang="cs-CZ" sz="4400" b="1" dirty="0">
                <a:solidFill>
                  <a:srgbClr val="C00000"/>
                </a:solidFill>
                <a:latin typeface="+mj-lt"/>
                <a:ea typeface="+mj-ea"/>
                <a:cs typeface="+mj-cs"/>
              </a:rPr>
              <a:t> (</a:t>
            </a:r>
            <a:r>
              <a:rPr lang="cs-CZ" sz="4400" b="1" dirty="0">
                <a:solidFill>
                  <a:srgbClr val="C00000"/>
                </a:solidFill>
                <a:latin typeface="Calibri" pitchFamily="34" charset="0"/>
              </a:rPr>
              <a:t>12.6 </a:t>
            </a:r>
            <a:r>
              <a:rPr lang="cs-CZ" sz="4400" b="1" dirty="0" err="1">
                <a:solidFill>
                  <a:srgbClr val="C00000"/>
                </a:solidFill>
                <a:latin typeface="Calibri" pitchFamily="34" charset="0"/>
              </a:rPr>
              <a:t>Mbp</a:t>
            </a:r>
            <a:r>
              <a:rPr lang="cs-CZ" sz="4400" b="1" dirty="0">
                <a:solidFill>
                  <a:srgbClr val="C00000"/>
                </a:solidFill>
                <a:latin typeface="Calibri" pitchFamily="34" charset="0"/>
              </a:rPr>
              <a:t>, 7 735</a:t>
            </a:r>
            <a:r>
              <a:rPr lang="en-GB" sz="4400" b="1" dirty="0">
                <a:solidFill>
                  <a:srgbClr val="C00000"/>
                </a:solidFill>
                <a:latin typeface="Calibri" pitchFamily="34" charset="0"/>
              </a:rPr>
              <a:t> </a:t>
            </a:r>
            <a:r>
              <a:rPr lang="cs-CZ" sz="4400" b="1" dirty="0">
                <a:solidFill>
                  <a:srgbClr val="C00000"/>
                </a:solidFill>
                <a:latin typeface="Calibri" pitchFamily="34" charset="0"/>
              </a:rPr>
              <a:t>gen</a:t>
            </a:r>
            <a:r>
              <a:rPr lang="en-GB" sz="4400" b="1" dirty="0">
                <a:solidFill>
                  <a:srgbClr val="C00000"/>
                </a:solidFill>
                <a:latin typeface="Calibri" pitchFamily="34" charset="0"/>
              </a:rPr>
              <a:t>es</a:t>
            </a:r>
            <a:r>
              <a:rPr lang="cs-CZ" sz="4400" b="1" dirty="0">
                <a:solidFill>
                  <a:srgbClr val="C00000"/>
                </a:solidFill>
                <a:latin typeface="Calibri" pitchFamily="34" charset="0"/>
              </a:rPr>
              <a:t>)</a:t>
            </a:r>
            <a:endParaRPr lang="cs-CZ" sz="4400" b="1" dirty="0">
              <a:solidFill>
                <a:srgbClr val="C00000"/>
              </a:solidFill>
              <a:latin typeface="+mj-lt"/>
              <a:ea typeface="+mj-ea"/>
              <a:cs typeface="+mj-cs"/>
            </a:endParaRPr>
          </a:p>
        </p:txBody>
      </p:sp>
      <p:sp>
        <p:nvSpPr>
          <p:cNvPr id="9" name="Popisek se šipkou nahoru 8"/>
          <p:cNvSpPr/>
          <p:nvPr/>
        </p:nvSpPr>
        <p:spPr>
          <a:xfrm>
            <a:off x="755650" y="1989138"/>
            <a:ext cx="2879725" cy="1584325"/>
          </a:xfrm>
          <a:prstGeom prst="up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Chromozom</a:t>
            </a:r>
            <a:r>
              <a:rPr lang="cs-CZ" b="1" dirty="0">
                <a:solidFill>
                  <a:schemeClr val="tx1"/>
                </a:solidFill>
              </a:rPr>
              <a:t> 2</a:t>
            </a:r>
            <a:r>
              <a:rPr lang="en-US" dirty="0">
                <a:solidFill>
                  <a:schemeClr val="tx1"/>
                </a:solidFill>
              </a:rPr>
              <a:t>: Contains many in</a:t>
            </a:r>
            <a:r>
              <a:rPr lang="cs-CZ" dirty="0" err="1">
                <a:solidFill>
                  <a:schemeClr val="tx1"/>
                </a:solidFill>
              </a:rPr>
              <a:t>tron</a:t>
            </a:r>
            <a:r>
              <a:rPr lang="en-GB" dirty="0">
                <a:solidFill>
                  <a:schemeClr val="tx1"/>
                </a:solidFill>
              </a:rPr>
              <a:t>s</a:t>
            </a:r>
            <a:r>
              <a:rPr lang="cs-CZ" dirty="0">
                <a:solidFill>
                  <a:schemeClr val="tx1"/>
                </a:solidFill>
              </a:rPr>
              <a:t>, </a:t>
            </a:r>
            <a:r>
              <a:rPr lang="cs-CZ" dirty="0" err="1">
                <a:solidFill>
                  <a:schemeClr val="tx1"/>
                </a:solidFill>
              </a:rPr>
              <a:t>transpo</a:t>
            </a:r>
            <a:r>
              <a:rPr lang="en-GB" dirty="0">
                <a:solidFill>
                  <a:schemeClr val="tx1"/>
                </a:solidFill>
              </a:rPr>
              <a:t>z</a:t>
            </a:r>
            <a:r>
              <a:rPr lang="cs-CZ" dirty="0">
                <a:solidFill>
                  <a:schemeClr val="tx1"/>
                </a:solidFill>
              </a:rPr>
              <a:t>on</a:t>
            </a:r>
            <a:r>
              <a:rPr lang="en-GB" dirty="0">
                <a:solidFill>
                  <a:schemeClr val="tx1"/>
                </a:solidFill>
              </a:rPr>
              <a:t>s</a:t>
            </a:r>
            <a:endParaRPr lang="cs-CZ" dirty="0">
              <a:solidFill>
                <a:schemeClr val="tx1"/>
              </a:solidFill>
            </a:endParaRPr>
          </a:p>
        </p:txBody>
      </p:sp>
      <p:sp>
        <p:nvSpPr>
          <p:cNvPr id="10" name="Popisek se šipkou nahoru 9"/>
          <p:cNvSpPr/>
          <p:nvPr/>
        </p:nvSpPr>
        <p:spPr>
          <a:xfrm>
            <a:off x="6191250" y="2060575"/>
            <a:ext cx="2881313" cy="1944688"/>
          </a:xfrm>
          <a:prstGeom prst="up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Chromozom</a:t>
            </a:r>
            <a:r>
              <a:rPr lang="en-US" b="1" dirty="0">
                <a:solidFill>
                  <a:schemeClr val="tx1"/>
                </a:solidFill>
              </a:rPr>
              <a:t> 19: </a:t>
            </a:r>
            <a:r>
              <a:rPr lang="en-US" dirty="0">
                <a:solidFill>
                  <a:schemeClr val="tx1"/>
                </a:solidFill>
              </a:rPr>
              <a:t>Contains many </a:t>
            </a:r>
            <a:r>
              <a:rPr lang="cs-CZ" dirty="0">
                <a:solidFill>
                  <a:schemeClr val="tx1"/>
                </a:solidFill>
              </a:rPr>
              <a:t>intron</a:t>
            </a:r>
            <a:r>
              <a:rPr lang="en-GB" dirty="0">
                <a:solidFill>
                  <a:schemeClr val="tx1"/>
                </a:solidFill>
              </a:rPr>
              <a:t>s</a:t>
            </a:r>
            <a:r>
              <a:rPr lang="cs-CZ" dirty="0">
                <a:solidFill>
                  <a:schemeClr val="tx1"/>
                </a:solidFill>
              </a:rPr>
              <a:t>, </a:t>
            </a:r>
            <a:r>
              <a:rPr lang="cs-CZ" dirty="0" err="1">
                <a:solidFill>
                  <a:schemeClr val="tx1"/>
                </a:solidFill>
              </a:rPr>
              <a:t>transpo</a:t>
            </a:r>
            <a:r>
              <a:rPr lang="en-GB" dirty="0">
                <a:solidFill>
                  <a:schemeClr val="tx1"/>
                </a:solidFill>
              </a:rPr>
              <a:t>s</a:t>
            </a:r>
            <a:r>
              <a:rPr lang="cs-CZ" dirty="0">
                <a:solidFill>
                  <a:schemeClr val="tx1"/>
                </a:solidFill>
              </a:rPr>
              <a:t>on</a:t>
            </a:r>
            <a:r>
              <a:rPr lang="en-GB" dirty="0">
                <a:solidFill>
                  <a:schemeClr val="tx1"/>
                </a:solidFill>
              </a:rPr>
              <a:t>s and genes of other affiliation than green algae</a:t>
            </a:r>
            <a:endParaRPr lang="cs-CZ"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285750"/>
            <a:ext cx="8494712" cy="358240"/>
          </a:xfrm>
          <a:prstGeom prst="rect">
            <a:avLst/>
          </a:prstGeom>
          <a:noFill/>
          <a:ln w="9525">
            <a:noFill/>
            <a:miter lim="800000"/>
            <a:headEnd/>
            <a:tailEnd/>
          </a:ln>
        </p:spPr>
        <p:txBody>
          <a:bodyPr lIns="0" tIns="0" rIns="0" bIns="0">
            <a:spAutoFit/>
          </a:bodyPr>
          <a:lstStyle/>
          <a:p>
            <a:pPr algn="ctr" fontAlgn="auto">
              <a:lnSpc>
                <a:spcPct val="97000"/>
              </a:lnSpc>
              <a:spcBef>
                <a:spcPts val="0"/>
              </a:spcBef>
              <a:spcAft>
                <a:spcPts val="0"/>
              </a:spcAft>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GB" sz="2400" b="1" u="sng" dirty="0">
                <a:solidFill>
                  <a:srgbClr val="C00000"/>
                </a:solidFill>
                <a:latin typeface="+mj-lt"/>
              </a:rPr>
              <a:t>Synteny</a:t>
            </a:r>
            <a:r>
              <a:rPr lang="cs-CZ" sz="2400" b="1" dirty="0">
                <a:solidFill>
                  <a:srgbClr val="C00000"/>
                </a:solidFill>
                <a:latin typeface="+mj-lt"/>
              </a:rPr>
              <a:t> </a:t>
            </a:r>
            <a:r>
              <a:rPr lang="en-GB" sz="2400" b="1" dirty="0">
                <a:solidFill>
                  <a:srgbClr val="C00000"/>
                </a:solidFill>
                <a:latin typeface="+mj-lt"/>
              </a:rPr>
              <a:t>between </a:t>
            </a:r>
            <a:r>
              <a:rPr lang="cs-CZ" sz="2400" b="1" dirty="0" err="1">
                <a:solidFill>
                  <a:srgbClr val="C00000"/>
                </a:solidFill>
                <a:latin typeface="+mj-lt"/>
              </a:rPr>
              <a:t>chromozo</a:t>
            </a:r>
            <a:r>
              <a:rPr lang="en-GB" sz="2400" b="1" dirty="0">
                <a:solidFill>
                  <a:srgbClr val="C00000"/>
                </a:solidFill>
                <a:latin typeface="+mj-lt"/>
              </a:rPr>
              <a:t>ns</a:t>
            </a:r>
            <a:r>
              <a:rPr lang="cs-CZ" sz="2400" b="1" dirty="0">
                <a:solidFill>
                  <a:srgbClr val="C00000"/>
                </a:solidFill>
                <a:latin typeface="+mj-lt"/>
              </a:rPr>
              <a:t> O</a:t>
            </a:r>
            <a:r>
              <a:rPr lang="en-GB" sz="2400" b="1" dirty="0">
                <a:solidFill>
                  <a:srgbClr val="C00000"/>
                </a:solidFill>
                <a:latin typeface="+mj-lt"/>
              </a:rPr>
              <a:t>. </a:t>
            </a:r>
            <a:r>
              <a:rPr lang="en-GB" sz="2400" b="1" dirty="0" err="1">
                <a:solidFill>
                  <a:srgbClr val="C00000"/>
                </a:solidFill>
                <a:latin typeface="+mj-lt"/>
              </a:rPr>
              <a:t>tauri</a:t>
            </a:r>
            <a:r>
              <a:rPr lang="en-GB" sz="2400" b="1" dirty="0">
                <a:solidFill>
                  <a:srgbClr val="C00000"/>
                </a:solidFill>
                <a:latin typeface="+mj-lt"/>
              </a:rPr>
              <a:t> (</a:t>
            </a:r>
            <a:r>
              <a:rPr lang="en-GB" sz="2400" b="1" dirty="0" err="1">
                <a:solidFill>
                  <a:srgbClr val="C00000"/>
                </a:solidFill>
                <a:latin typeface="+mj-lt"/>
              </a:rPr>
              <a:t>Ot</a:t>
            </a:r>
            <a:r>
              <a:rPr lang="en-GB" sz="2400" b="1" dirty="0">
                <a:solidFill>
                  <a:srgbClr val="C00000"/>
                </a:solidFill>
                <a:latin typeface="+mj-lt"/>
              </a:rPr>
              <a:t>) and O. </a:t>
            </a:r>
            <a:r>
              <a:rPr lang="en-GB" sz="2400" b="1" dirty="0" err="1">
                <a:solidFill>
                  <a:srgbClr val="C00000"/>
                </a:solidFill>
                <a:latin typeface="+mj-lt"/>
              </a:rPr>
              <a:t>lucimarinus</a:t>
            </a:r>
            <a:r>
              <a:rPr lang="en-GB" sz="2400" b="1" dirty="0">
                <a:solidFill>
                  <a:srgbClr val="C00000"/>
                </a:solidFill>
                <a:latin typeface="+mj-lt"/>
              </a:rPr>
              <a:t> (</a:t>
            </a:r>
            <a:r>
              <a:rPr lang="en-GB" sz="2400" b="1" dirty="0" err="1">
                <a:solidFill>
                  <a:srgbClr val="C00000"/>
                </a:solidFill>
                <a:latin typeface="+mj-lt"/>
              </a:rPr>
              <a:t>Ol</a:t>
            </a:r>
            <a:r>
              <a:rPr lang="en-GB" sz="2400" b="1" dirty="0">
                <a:solidFill>
                  <a:srgbClr val="C00000"/>
                </a:solidFill>
                <a:latin typeface="+mj-lt"/>
              </a:rPr>
              <a:t>)</a:t>
            </a:r>
          </a:p>
        </p:txBody>
      </p:sp>
      <p:pic>
        <p:nvPicPr>
          <p:cNvPr id="12291" name="Picture 2"/>
          <p:cNvPicPr>
            <a:picLocks noChangeAspect="1" noChangeArrowheads="1"/>
          </p:cNvPicPr>
          <p:nvPr/>
        </p:nvPicPr>
        <p:blipFill>
          <a:blip r:embed="rId3" cstate="print"/>
          <a:srcRect/>
          <a:stretch>
            <a:fillRect/>
          </a:stretch>
        </p:blipFill>
        <p:spPr bwMode="auto">
          <a:xfrm>
            <a:off x="3175" y="5943600"/>
            <a:ext cx="9107488" cy="942975"/>
          </a:xfrm>
          <a:prstGeom prst="rect">
            <a:avLst/>
          </a:prstGeom>
          <a:noFill/>
          <a:ln w="9525">
            <a:noFill/>
            <a:miter lim="800000"/>
            <a:headEnd/>
            <a:tailEnd/>
          </a:ln>
        </p:spPr>
      </p:pic>
      <p:pic>
        <p:nvPicPr>
          <p:cNvPr id="12292" name="Picture 3"/>
          <p:cNvPicPr>
            <a:picLocks noChangeAspect="1" noChangeArrowheads="1"/>
          </p:cNvPicPr>
          <p:nvPr/>
        </p:nvPicPr>
        <p:blipFill>
          <a:blip r:embed="rId4" cstate="print"/>
          <a:srcRect/>
          <a:stretch>
            <a:fillRect/>
          </a:stretch>
        </p:blipFill>
        <p:spPr bwMode="auto">
          <a:xfrm>
            <a:off x="1166813" y="979488"/>
            <a:ext cx="6816725" cy="4894262"/>
          </a:xfrm>
          <a:prstGeom prst="rect">
            <a:avLst/>
          </a:prstGeom>
          <a:noFill/>
          <a:ln w="9525">
            <a:noFill/>
            <a:miter lim="800000"/>
            <a:headEnd/>
            <a:tailEnd/>
          </a:ln>
        </p:spPr>
      </p:pic>
      <p:sp>
        <p:nvSpPr>
          <p:cNvPr id="12293" name="Text Box 4"/>
          <p:cNvSpPr txBox="1">
            <a:spLocks noChangeArrowheads="1"/>
          </p:cNvSpPr>
          <p:nvPr/>
        </p:nvSpPr>
        <p:spPr bwMode="auto">
          <a:xfrm>
            <a:off x="1166813" y="5972175"/>
            <a:ext cx="3917950" cy="165100"/>
          </a:xfrm>
          <a:prstGeom prst="rect">
            <a:avLst/>
          </a:prstGeom>
          <a:noFill/>
          <a:ln w="9525">
            <a:noFill/>
            <a:miter lim="800000"/>
            <a:headEnd/>
            <a:tailEnd/>
          </a:ln>
        </p:spPr>
        <p:txBody>
          <a:bodyPr lIns="0" tIns="0" rIns="0" bIns="0">
            <a:spAutoFit/>
          </a:bodyPr>
          <a:lstStyle/>
          <a:p>
            <a:pPr>
              <a:lnSpc>
                <a:spcPct val="97000"/>
              </a:lnSpc>
              <a:buClr>
                <a:srgbClr val="000000"/>
              </a:buClr>
              <a:buSzPct val="45000"/>
              <a:tabLst>
                <a:tab pos="655638" algn="l"/>
                <a:tab pos="1312863" algn="l"/>
                <a:tab pos="1968500" algn="l"/>
                <a:tab pos="2625725" algn="l"/>
                <a:tab pos="3282950" algn="l"/>
              </a:tabLst>
            </a:pPr>
            <a:r>
              <a:rPr lang="en-GB" sz="1100" b="1">
                <a:solidFill>
                  <a:srgbClr val="000000"/>
                </a:solidFill>
              </a:rPr>
              <a:t>Palenik B. et.al. PNAS 2007;104:7705-7710</a:t>
            </a:r>
          </a:p>
        </p:txBody>
      </p:sp>
      <p:sp>
        <p:nvSpPr>
          <p:cNvPr id="12294" name="Text Box 5"/>
          <p:cNvSpPr txBox="1">
            <a:spLocks noChangeArrowheads="1"/>
          </p:cNvSpPr>
          <p:nvPr/>
        </p:nvSpPr>
        <p:spPr bwMode="auto">
          <a:xfrm>
            <a:off x="98425" y="6613525"/>
            <a:ext cx="4930775" cy="101600"/>
          </a:xfrm>
          <a:prstGeom prst="rect">
            <a:avLst/>
          </a:prstGeom>
          <a:noFill/>
          <a:ln w="9525">
            <a:noFill/>
            <a:miter lim="800000"/>
            <a:headEnd/>
            <a:tailEnd/>
          </a:ln>
        </p:spPr>
        <p:txBody>
          <a:bodyPr lIns="0" tIns="0" rIns="0" bIns="0">
            <a:spAutoFit/>
          </a:bodyPr>
          <a:lstStyle/>
          <a:p>
            <a:pPr marL="76200" indent="-76200">
              <a:lnSpc>
                <a:spcPct val="94000"/>
              </a:lnSpc>
              <a:buClr>
                <a:srgbClr val="000000"/>
              </a:buClr>
              <a:buSzPct val="45000"/>
              <a:tabLst>
                <a:tab pos="655638" algn="l"/>
                <a:tab pos="1312863" algn="l"/>
                <a:tab pos="1968500" algn="l"/>
                <a:tab pos="2625725" algn="l"/>
                <a:tab pos="3282950" algn="l"/>
                <a:tab pos="3938588" algn="l"/>
                <a:tab pos="4595813" algn="l"/>
              </a:tabLst>
            </a:pPr>
            <a:r>
              <a:rPr lang="en-GB" sz="700">
                <a:solidFill>
                  <a:srgbClr val="000000"/>
                </a:solidFill>
              </a:rPr>
              <a:t>©2007 by National Academy of Sciences</a:t>
            </a:r>
          </a:p>
        </p:txBody>
      </p:sp>
      <p:sp>
        <p:nvSpPr>
          <p:cNvPr id="2" name="Ovál 1">
            <a:extLst>
              <a:ext uri="{FF2B5EF4-FFF2-40B4-BE49-F238E27FC236}">
                <a16:creationId xmlns:a16="http://schemas.microsoft.com/office/drawing/2014/main" id="{5F7384D3-6B62-49BB-9BFB-C2207826D305}"/>
              </a:ext>
            </a:extLst>
          </p:cNvPr>
          <p:cNvSpPr/>
          <p:nvPr/>
        </p:nvSpPr>
        <p:spPr>
          <a:xfrm>
            <a:off x="5029200" y="5000464"/>
            <a:ext cx="1163638" cy="105209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p>
        </p:txBody>
      </p:sp>
      <p:sp>
        <p:nvSpPr>
          <p:cNvPr id="3" name="TextovéPole 2">
            <a:extLst>
              <a:ext uri="{FF2B5EF4-FFF2-40B4-BE49-F238E27FC236}">
                <a16:creationId xmlns:a16="http://schemas.microsoft.com/office/drawing/2014/main" id="{F0078A5D-E097-43F4-B2CF-B61357FA526E}"/>
              </a:ext>
            </a:extLst>
          </p:cNvPr>
          <p:cNvSpPr txBox="1"/>
          <p:nvPr/>
        </p:nvSpPr>
        <p:spPr>
          <a:xfrm>
            <a:off x="5160180" y="6052555"/>
            <a:ext cx="3916457" cy="369332"/>
          </a:xfrm>
          <a:prstGeom prst="rect">
            <a:avLst/>
          </a:prstGeom>
          <a:noFill/>
        </p:spPr>
        <p:txBody>
          <a:bodyPr wrap="none" rtlCol="0">
            <a:spAutoFit/>
          </a:bodyPr>
          <a:lstStyle/>
          <a:p>
            <a:r>
              <a:rPr lang="cs-CZ" b="1" dirty="0">
                <a:solidFill>
                  <a:schemeClr val="tx2"/>
                </a:solidFill>
              </a:rPr>
              <a:t>SOC (</a:t>
            </a:r>
            <a:r>
              <a:rPr lang="cs-CZ" b="1" dirty="0" err="1">
                <a:solidFill>
                  <a:schemeClr val="tx2"/>
                </a:solidFill>
              </a:rPr>
              <a:t>Short</a:t>
            </a:r>
            <a:r>
              <a:rPr lang="cs-CZ" b="1" dirty="0">
                <a:solidFill>
                  <a:schemeClr val="tx2"/>
                </a:solidFill>
              </a:rPr>
              <a:t> </a:t>
            </a:r>
            <a:r>
              <a:rPr lang="cs-CZ" b="1" dirty="0" err="1">
                <a:solidFill>
                  <a:schemeClr val="tx2"/>
                </a:solidFill>
              </a:rPr>
              <a:t>outlier</a:t>
            </a:r>
            <a:r>
              <a:rPr lang="cs-CZ" b="1" dirty="0">
                <a:solidFill>
                  <a:schemeClr val="tx2"/>
                </a:solidFill>
              </a:rPr>
              <a:t> </a:t>
            </a:r>
            <a:r>
              <a:rPr lang="cs-CZ" b="1" dirty="0" err="1">
                <a:solidFill>
                  <a:schemeClr val="tx2"/>
                </a:solidFill>
              </a:rPr>
              <a:t>chromosomes</a:t>
            </a:r>
            <a:r>
              <a:rPr lang="cs-CZ" b="1" dirty="0">
                <a:solidFill>
                  <a:schemeClr val="tx2"/>
                </a:solidFill>
              </a:rPr>
              <a:t>)</a:t>
            </a:r>
          </a:p>
        </p:txBody>
      </p:sp>
      <p:sp>
        <p:nvSpPr>
          <p:cNvPr id="9" name="TextovéPole 8">
            <a:extLst>
              <a:ext uri="{FF2B5EF4-FFF2-40B4-BE49-F238E27FC236}">
                <a16:creationId xmlns:a16="http://schemas.microsoft.com/office/drawing/2014/main" id="{824556DB-DE6E-4A01-86B6-3E6604300B18}"/>
              </a:ext>
            </a:extLst>
          </p:cNvPr>
          <p:cNvSpPr txBox="1"/>
          <p:nvPr/>
        </p:nvSpPr>
        <p:spPr>
          <a:xfrm>
            <a:off x="637643" y="1913804"/>
            <a:ext cx="3852337" cy="369332"/>
          </a:xfrm>
          <a:prstGeom prst="rect">
            <a:avLst/>
          </a:prstGeom>
          <a:noFill/>
        </p:spPr>
        <p:txBody>
          <a:bodyPr wrap="none" rtlCol="0">
            <a:spAutoFit/>
          </a:bodyPr>
          <a:lstStyle/>
          <a:p>
            <a:r>
              <a:rPr lang="cs-CZ" b="1" dirty="0" err="1">
                <a:solidFill>
                  <a:schemeClr val="tx2"/>
                </a:solidFill>
              </a:rPr>
              <a:t>Sexual</a:t>
            </a:r>
            <a:r>
              <a:rPr lang="cs-CZ" b="1" dirty="0">
                <a:solidFill>
                  <a:schemeClr val="tx2"/>
                </a:solidFill>
              </a:rPr>
              <a:t>/</a:t>
            </a:r>
            <a:r>
              <a:rPr lang="cs-CZ" b="1" dirty="0" err="1">
                <a:solidFill>
                  <a:schemeClr val="tx2"/>
                </a:solidFill>
              </a:rPr>
              <a:t>speciation</a:t>
            </a:r>
            <a:r>
              <a:rPr lang="cs-CZ" b="1" dirty="0">
                <a:solidFill>
                  <a:schemeClr val="tx2"/>
                </a:solidFill>
              </a:rPr>
              <a:t> chromosome </a:t>
            </a:r>
            <a:r>
              <a:rPr lang="en-GB" b="1" dirty="0">
                <a:solidFill>
                  <a:schemeClr val="tx2"/>
                </a:solidFill>
              </a:rPr>
              <a:t>?</a:t>
            </a:r>
            <a:endParaRPr lang="cs-CZ" b="1" dirty="0">
              <a:solidFill>
                <a:schemeClr val="tx2"/>
              </a:solidFill>
            </a:endParaRPr>
          </a:p>
        </p:txBody>
      </p:sp>
      <p:grpSp>
        <p:nvGrpSpPr>
          <p:cNvPr id="12" name="Skupina 11">
            <a:extLst>
              <a:ext uri="{FF2B5EF4-FFF2-40B4-BE49-F238E27FC236}">
                <a16:creationId xmlns:a16="http://schemas.microsoft.com/office/drawing/2014/main" id="{9F27916A-30F1-449C-895D-A768EB2086BC}"/>
              </a:ext>
            </a:extLst>
          </p:cNvPr>
          <p:cNvGrpSpPr/>
          <p:nvPr/>
        </p:nvGrpSpPr>
        <p:grpSpPr>
          <a:xfrm>
            <a:off x="98425" y="2486399"/>
            <a:ext cx="6263006" cy="2344611"/>
            <a:chOff x="98425" y="2486399"/>
            <a:chExt cx="6263006" cy="2344611"/>
          </a:xfrm>
        </p:grpSpPr>
        <p:sp>
          <p:nvSpPr>
            <p:cNvPr id="5" name="Řečová bublina: obdélníkový bublinový popisek 4">
              <a:extLst>
                <a:ext uri="{FF2B5EF4-FFF2-40B4-BE49-F238E27FC236}">
                  <a16:creationId xmlns:a16="http://schemas.microsoft.com/office/drawing/2014/main" id="{8C1D356D-E52C-4D8E-9885-DE5321F0034E}"/>
                </a:ext>
              </a:extLst>
            </p:cNvPr>
            <p:cNvSpPr/>
            <p:nvPr/>
          </p:nvSpPr>
          <p:spPr>
            <a:xfrm>
              <a:off x="98425" y="2486399"/>
              <a:ext cx="6231256" cy="2342615"/>
            </a:xfrm>
            <a:prstGeom prst="wedgeRectCallout">
              <a:avLst>
                <a:gd name="adj1" fmla="val -22186"/>
                <a:gd name="adj2" fmla="val -593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7" name="Obrázek 6">
              <a:extLst>
                <a:ext uri="{FF2B5EF4-FFF2-40B4-BE49-F238E27FC236}">
                  <a16:creationId xmlns:a16="http://schemas.microsoft.com/office/drawing/2014/main" id="{EE2037B5-56BD-4499-A745-57B384BA6C3E}"/>
                </a:ext>
              </a:extLst>
            </p:cNvPr>
            <p:cNvPicPr>
              <a:picLocks noChangeAspect="1"/>
            </p:cNvPicPr>
            <p:nvPr/>
          </p:nvPicPr>
          <p:blipFill rotWithShape="1">
            <a:blip r:embed="rId5"/>
            <a:srcRect t="13984"/>
            <a:stretch/>
          </p:blipFill>
          <p:spPr>
            <a:xfrm>
              <a:off x="155471" y="2517664"/>
              <a:ext cx="6106013" cy="1495535"/>
            </a:xfrm>
            <a:prstGeom prst="rect">
              <a:avLst/>
            </a:prstGeom>
          </p:spPr>
        </p:pic>
        <p:sp>
          <p:nvSpPr>
            <p:cNvPr id="14" name="TextovéPole 9">
              <a:extLst>
                <a:ext uri="{FF2B5EF4-FFF2-40B4-BE49-F238E27FC236}">
                  <a16:creationId xmlns:a16="http://schemas.microsoft.com/office/drawing/2014/main" id="{F34E5CB7-531E-4B97-9FE7-6C87052FF468}"/>
                </a:ext>
              </a:extLst>
            </p:cNvPr>
            <p:cNvSpPr txBox="1"/>
            <p:nvPr/>
          </p:nvSpPr>
          <p:spPr>
            <a:xfrm>
              <a:off x="117475" y="4033211"/>
              <a:ext cx="5208926" cy="476620"/>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Sexuality in </a:t>
              </a:r>
              <a:r>
                <a:rPr lang="cs-CZ" sz="2400" i="1" dirty="0" err="1">
                  <a:latin typeface="+mn-lt"/>
                </a:rPr>
                <a:t>Ostreococcus</a:t>
              </a:r>
              <a:endParaRPr lang="cs-CZ" sz="2400" i="1" dirty="0">
                <a:latin typeface="+mn-lt"/>
              </a:endParaRPr>
            </a:p>
          </p:txBody>
        </p:sp>
        <p:sp>
          <p:nvSpPr>
            <p:cNvPr id="10" name="TextovéPole 9">
              <a:extLst>
                <a:ext uri="{FF2B5EF4-FFF2-40B4-BE49-F238E27FC236}">
                  <a16:creationId xmlns:a16="http://schemas.microsoft.com/office/drawing/2014/main" id="{D69ED471-D293-40F4-854C-20364C24C0DA}"/>
                </a:ext>
              </a:extLst>
            </p:cNvPr>
            <p:cNvSpPr txBox="1"/>
            <p:nvPr/>
          </p:nvSpPr>
          <p:spPr>
            <a:xfrm>
              <a:off x="3079763" y="4554947"/>
              <a:ext cx="3281668" cy="276063"/>
            </a:xfrm>
            <a:prstGeom prst="rect">
              <a:avLst/>
            </a:prstGeom>
            <a:noFill/>
          </p:spPr>
          <p:txBody>
            <a:bodyPr wrap="none" rtlCol="0">
              <a:spAutoFit/>
            </a:bodyPr>
            <a:lstStyle/>
            <a:p>
              <a:r>
                <a:rPr lang="cs-CZ" sz="1200" dirty="0" err="1"/>
                <a:t>Blanc-Mathieu</a:t>
              </a:r>
              <a:r>
                <a:rPr lang="cs-CZ" sz="1200" dirty="0"/>
                <a:t> et al. 2017, </a:t>
              </a:r>
              <a:r>
                <a:rPr lang="cs-CZ" sz="1200" dirty="0" err="1"/>
                <a:t>Benites</a:t>
              </a:r>
              <a:r>
                <a:rPr lang="cs-CZ" sz="1200" dirty="0"/>
                <a:t> et al. 2021</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7A84AC-8BF3-4F81-B2F8-E3BDCEF37365}"/>
              </a:ext>
            </a:extLst>
          </p:cNvPr>
          <p:cNvSpPr txBox="1">
            <a:spLocks/>
          </p:cNvSpPr>
          <p:nvPr/>
        </p:nvSpPr>
        <p:spPr>
          <a:xfrm>
            <a:off x="0" y="71438"/>
            <a:ext cx="9144000" cy="1143000"/>
          </a:xfrm>
          <a:prstGeom prst="rect">
            <a:avLst/>
          </a:prstGeom>
        </p:spPr>
        <p:txBody>
          <a:bodyPr>
            <a:normAutofit fontScale="97500"/>
          </a:bodyPr>
          <a:lstStyle/>
          <a:p>
            <a:pPr algn="ctr"/>
            <a:r>
              <a:rPr lang="cs-CZ" sz="4400" b="1" dirty="0" err="1">
                <a:solidFill>
                  <a:srgbClr val="C00000"/>
                </a:solidFill>
                <a:latin typeface="+mj-lt"/>
                <a:ea typeface="+mj-ea"/>
                <a:cs typeface="+mj-cs"/>
              </a:rPr>
              <a:t>Antiviral</a:t>
            </a:r>
            <a:r>
              <a:rPr lang="cs-CZ" sz="4400" b="1" dirty="0">
                <a:solidFill>
                  <a:srgbClr val="C00000"/>
                </a:solidFill>
                <a:latin typeface="+mj-lt"/>
                <a:ea typeface="+mj-ea"/>
                <a:cs typeface="+mj-cs"/>
              </a:rPr>
              <a:t> chromosome 19</a:t>
            </a:r>
          </a:p>
        </p:txBody>
      </p:sp>
      <p:pic>
        <p:nvPicPr>
          <p:cNvPr id="6" name="Obrázek 5">
            <a:extLst>
              <a:ext uri="{FF2B5EF4-FFF2-40B4-BE49-F238E27FC236}">
                <a16:creationId xmlns:a16="http://schemas.microsoft.com/office/drawing/2014/main" id="{8F81A64D-D6E3-45F6-9357-F2317B8C3CB7}"/>
              </a:ext>
            </a:extLst>
          </p:cNvPr>
          <p:cNvPicPr>
            <a:picLocks noChangeAspect="1"/>
          </p:cNvPicPr>
          <p:nvPr/>
        </p:nvPicPr>
        <p:blipFill>
          <a:blip r:embed="rId2"/>
          <a:stretch>
            <a:fillRect/>
          </a:stretch>
        </p:blipFill>
        <p:spPr>
          <a:xfrm>
            <a:off x="0" y="1080600"/>
            <a:ext cx="3649922" cy="5805264"/>
          </a:xfrm>
          <a:prstGeom prst="rect">
            <a:avLst/>
          </a:prstGeom>
        </p:spPr>
      </p:pic>
      <p:pic>
        <p:nvPicPr>
          <p:cNvPr id="8" name="Obrázek 7">
            <a:extLst>
              <a:ext uri="{FF2B5EF4-FFF2-40B4-BE49-F238E27FC236}">
                <a16:creationId xmlns:a16="http://schemas.microsoft.com/office/drawing/2014/main" id="{616A35D2-DAD9-4621-AADB-4704074FAE23}"/>
              </a:ext>
            </a:extLst>
          </p:cNvPr>
          <p:cNvPicPr>
            <a:picLocks noChangeAspect="1"/>
          </p:cNvPicPr>
          <p:nvPr/>
        </p:nvPicPr>
        <p:blipFill>
          <a:blip r:embed="rId3"/>
          <a:stretch>
            <a:fillRect/>
          </a:stretch>
        </p:blipFill>
        <p:spPr>
          <a:xfrm>
            <a:off x="3657821" y="2800348"/>
            <a:ext cx="5494078" cy="4055923"/>
          </a:xfrm>
          <a:prstGeom prst="rect">
            <a:avLst/>
          </a:prstGeom>
        </p:spPr>
      </p:pic>
      <p:pic>
        <p:nvPicPr>
          <p:cNvPr id="10" name="Obrázek 9">
            <a:extLst>
              <a:ext uri="{FF2B5EF4-FFF2-40B4-BE49-F238E27FC236}">
                <a16:creationId xmlns:a16="http://schemas.microsoft.com/office/drawing/2014/main" id="{518C61E4-17CD-4317-BB40-D85D975A55BF}"/>
              </a:ext>
            </a:extLst>
          </p:cNvPr>
          <p:cNvPicPr>
            <a:picLocks noChangeAspect="1"/>
          </p:cNvPicPr>
          <p:nvPr/>
        </p:nvPicPr>
        <p:blipFill>
          <a:blip r:embed="rId4"/>
          <a:stretch>
            <a:fillRect/>
          </a:stretch>
        </p:blipFill>
        <p:spPr>
          <a:xfrm>
            <a:off x="4139952" y="836712"/>
            <a:ext cx="4392488" cy="1741660"/>
          </a:xfrm>
          <a:prstGeom prst="rect">
            <a:avLst/>
          </a:prstGeom>
        </p:spPr>
      </p:pic>
      <p:sp>
        <p:nvSpPr>
          <p:cNvPr id="11" name="Obdélník 8">
            <a:extLst>
              <a:ext uri="{FF2B5EF4-FFF2-40B4-BE49-F238E27FC236}">
                <a16:creationId xmlns:a16="http://schemas.microsoft.com/office/drawing/2014/main" id="{69EEF4C2-9B32-416C-8298-8D69CD6AB916}"/>
              </a:ext>
            </a:extLst>
          </p:cNvPr>
          <p:cNvSpPr/>
          <p:nvPr/>
        </p:nvSpPr>
        <p:spPr>
          <a:xfrm>
            <a:off x="0" y="-27384"/>
            <a:ext cx="9144000" cy="6885384"/>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2" name="TextovéPole 9">
            <a:extLst>
              <a:ext uri="{FF2B5EF4-FFF2-40B4-BE49-F238E27FC236}">
                <a16:creationId xmlns:a16="http://schemas.microsoft.com/office/drawing/2014/main" id="{21C39EC6-9327-4619-84ED-AF7BA407D636}"/>
              </a:ext>
            </a:extLst>
          </p:cNvPr>
          <p:cNvSpPr txBox="1"/>
          <p:nvPr/>
        </p:nvSpPr>
        <p:spPr>
          <a:xfrm>
            <a:off x="0" y="1023119"/>
            <a:ext cx="5596981"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a:t>
            </a:r>
            <a:r>
              <a:rPr lang="en-GB" sz="2400" dirty="0">
                <a:latin typeface="+mn-lt"/>
              </a:rPr>
              <a:t>Viral immunity chromosome</a:t>
            </a:r>
            <a:endParaRPr lang="cs-CZ" sz="2400" dirty="0">
              <a:latin typeface="+mn-lt"/>
            </a:endParaRPr>
          </a:p>
        </p:txBody>
      </p:sp>
    </p:spTree>
    <p:extLst>
      <p:ext uri="{BB962C8B-B14F-4D97-AF65-F5344CB8AC3E}">
        <p14:creationId xmlns:p14="http://schemas.microsoft.com/office/powerpoint/2010/main" val="119812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31" y="764704"/>
            <a:ext cx="401648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myweb.dal.ca/rescheib/youngco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119644"/>
            <a:ext cx="2308820" cy="2093331"/>
          </a:xfrm>
          <a:prstGeom prst="rect">
            <a:avLst/>
          </a:prstGeom>
          <a:noFill/>
          <a:ln w="38100">
            <a:solidFill>
              <a:srgbClr val="92D050"/>
            </a:solidFill>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021038" y="3356992"/>
            <a:ext cx="5015458" cy="3384064"/>
            <a:chOff x="4021038" y="3789040"/>
            <a:chExt cx="4511402" cy="2952016"/>
          </a:xfrm>
        </p:grpSpPr>
        <p:grpSp>
          <p:nvGrpSpPr>
            <p:cNvPr id="3" name="Group 2"/>
            <p:cNvGrpSpPr/>
            <p:nvPr/>
          </p:nvGrpSpPr>
          <p:grpSpPr>
            <a:xfrm>
              <a:off x="4088967" y="3933403"/>
              <a:ext cx="4238625" cy="2787437"/>
              <a:chOff x="4088967" y="3933403"/>
              <a:chExt cx="4238625" cy="2787437"/>
            </a:xfrm>
          </p:grpSpPr>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967" y="3933403"/>
                <a:ext cx="42386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0880" b="-48518"/>
              <a:stretch/>
            </p:blipFill>
            <p:spPr bwMode="auto">
              <a:xfrm>
                <a:off x="6469310" y="6381328"/>
                <a:ext cx="1858282" cy="33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ounded Rectangle 3"/>
            <p:cNvSpPr/>
            <p:nvPr/>
          </p:nvSpPr>
          <p:spPr>
            <a:xfrm>
              <a:off x="4021038" y="3789040"/>
              <a:ext cx="4511402" cy="295201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5283" y="1133538"/>
            <a:ext cx="2031173" cy="2079438"/>
          </a:xfrm>
          <a:prstGeom prst="rect">
            <a:avLst/>
          </a:prstGeom>
          <a:noFill/>
          <a:ln w="3810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516216" y="755412"/>
            <a:ext cx="2621230" cy="369332"/>
          </a:xfrm>
          <a:prstGeom prst="rect">
            <a:avLst/>
          </a:prstGeom>
          <a:noFill/>
        </p:spPr>
        <p:txBody>
          <a:bodyPr wrap="none" rtlCol="0">
            <a:spAutoFit/>
          </a:bodyPr>
          <a:lstStyle/>
          <a:p>
            <a:r>
              <a:rPr lang="cs-CZ" i="1" dirty="0"/>
              <a:t>Helicosporidium (17Mb)</a:t>
            </a:r>
          </a:p>
        </p:txBody>
      </p:sp>
      <p:sp>
        <p:nvSpPr>
          <p:cNvPr id="14" name="TextBox 13"/>
          <p:cNvSpPr txBox="1"/>
          <p:nvPr/>
        </p:nvSpPr>
        <p:spPr>
          <a:xfrm>
            <a:off x="4114011" y="755412"/>
            <a:ext cx="979755" cy="369332"/>
          </a:xfrm>
          <a:prstGeom prst="rect">
            <a:avLst/>
          </a:prstGeom>
          <a:noFill/>
        </p:spPr>
        <p:txBody>
          <a:bodyPr wrap="none" rtlCol="0">
            <a:spAutoFit/>
          </a:bodyPr>
          <a:lstStyle/>
          <a:p>
            <a:r>
              <a:rPr lang="cs-CZ" i="1" dirty="0"/>
              <a:t>Codium</a:t>
            </a:r>
          </a:p>
        </p:txBody>
      </p:sp>
      <p:sp>
        <p:nvSpPr>
          <p:cNvPr id="8" name="Bent Arrow 7"/>
          <p:cNvSpPr/>
          <p:nvPr/>
        </p:nvSpPr>
        <p:spPr>
          <a:xfrm rot="5400000" flipH="1">
            <a:off x="6864444" y="3417188"/>
            <a:ext cx="2183864" cy="1872207"/>
          </a:xfrm>
          <a:prstGeom prst="bentArrow">
            <a:avLst>
              <a:gd name="adj1" fmla="val 6735"/>
              <a:gd name="adj2" fmla="val 13123"/>
              <a:gd name="adj3" fmla="val 11294"/>
              <a:gd name="adj4" fmla="val 43750"/>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7" name="Rounded Rectangle 16"/>
          <p:cNvSpPr/>
          <p:nvPr/>
        </p:nvSpPr>
        <p:spPr>
          <a:xfrm>
            <a:off x="0" y="5049024"/>
            <a:ext cx="2286000" cy="1279656"/>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Down Arrow 8"/>
          <p:cNvSpPr/>
          <p:nvPr/>
        </p:nvSpPr>
        <p:spPr>
          <a:xfrm rot="16200000">
            <a:off x="2893024" y="5081070"/>
            <a:ext cx="648072" cy="1376380"/>
          </a:xfrm>
          <a:prstGeom prst="downArrow">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Bent Arrow 18"/>
          <p:cNvSpPr/>
          <p:nvPr/>
        </p:nvSpPr>
        <p:spPr>
          <a:xfrm rot="10800000" flipH="1">
            <a:off x="3502664" y="965394"/>
            <a:ext cx="611347" cy="951438"/>
          </a:xfrm>
          <a:prstGeom prst="bentArrow">
            <a:avLst>
              <a:gd name="adj1" fmla="val 15553"/>
              <a:gd name="adj2" fmla="val 21941"/>
              <a:gd name="adj3" fmla="val 25404"/>
              <a:gd name="adj4" fmla="val 43750"/>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Nadpis 1">
            <a:extLst>
              <a:ext uri="{FF2B5EF4-FFF2-40B4-BE49-F238E27FC236}">
                <a16:creationId xmlns:a16="http://schemas.microsoft.com/office/drawing/2014/main" id="{6BCB92A0-C52B-4ACF-8BBB-862BEEEA05D9}"/>
              </a:ext>
            </a:extLst>
          </p:cNvPr>
          <p:cNvSpPr txBox="1">
            <a:spLocks/>
          </p:cNvSpPr>
          <p:nvPr/>
        </p:nvSpPr>
        <p:spPr>
          <a:xfrm>
            <a:off x="0" y="71438"/>
            <a:ext cx="9144000" cy="1143000"/>
          </a:xfrm>
          <a:prstGeom prst="rect">
            <a:avLst/>
          </a:prstGeom>
        </p:spPr>
        <p:txBody>
          <a:bodyPr>
            <a:normAutofit fontScale="97500"/>
          </a:bodyPr>
          <a:lstStyle/>
          <a:p>
            <a:pPr algn="ctr"/>
            <a:r>
              <a:rPr lang="en-GB" sz="4400" b="1" dirty="0">
                <a:solidFill>
                  <a:srgbClr val="C00000"/>
                </a:solidFill>
                <a:latin typeface="+mj-lt"/>
                <a:ea typeface="+mj-ea"/>
                <a:cs typeface="+mj-cs"/>
              </a:rPr>
              <a:t>Green algal genome sizes</a:t>
            </a:r>
            <a:endParaRPr lang="cs-CZ" sz="4400" b="1" dirty="0">
              <a:solidFill>
                <a:srgbClr val="C00000"/>
              </a:solidFill>
              <a:latin typeface="+mj-lt"/>
              <a:ea typeface="+mj-ea"/>
              <a:cs typeface="+mj-cs"/>
            </a:endParaRPr>
          </a:p>
        </p:txBody>
      </p:sp>
    </p:spTree>
    <p:extLst>
      <p:ext uri="{BB962C8B-B14F-4D97-AF65-F5344CB8AC3E}">
        <p14:creationId xmlns:p14="http://schemas.microsoft.com/office/powerpoint/2010/main" val="363346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9" descr="Obsah obrázku text, mapa&#10;&#10;Popis byl vytvořen automaticky">
            <a:extLst>
              <a:ext uri="{FF2B5EF4-FFF2-40B4-BE49-F238E27FC236}">
                <a16:creationId xmlns:a16="http://schemas.microsoft.com/office/drawing/2014/main" id="{839517F0-5C8E-47B7-8DAF-C6FFBD007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549275"/>
            <a:ext cx="845185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ipsa 9"/>
          <p:cNvSpPr/>
          <p:nvPr/>
        </p:nvSpPr>
        <p:spPr>
          <a:xfrm>
            <a:off x="2267744" y="3284984"/>
            <a:ext cx="360040" cy="324036"/>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4340" name="Rectangle 2"/>
          <p:cNvSpPr>
            <a:spLocks noChangeArrowheads="1"/>
          </p:cNvSpPr>
          <p:nvPr/>
        </p:nvSpPr>
        <p:spPr bwMode="auto">
          <a:xfrm>
            <a:off x="0" y="1857375"/>
            <a:ext cx="9144000" cy="762000"/>
          </a:xfrm>
          <a:prstGeom prst="rect">
            <a:avLst/>
          </a:prstGeom>
          <a:solidFill>
            <a:srgbClr val="993300">
              <a:alpha val="85097"/>
            </a:srgbClr>
          </a:solidFill>
          <a:ln w="9525">
            <a:noFill/>
            <a:miter lim="800000"/>
            <a:headEnd/>
            <a:tailEnd/>
          </a:ln>
        </p:spPr>
        <p:txBody>
          <a:bodyPr anchor="ctr"/>
          <a:lstStyle/>
          <a:p>
            <a:pPr algn="ctr" eaLnBrk="0" hangingPunct="0"/>
            <a:r>
              <a:rPr lang="en-US" sz="3200" dirty="0">
                <a:solidFill>
                  <a:srgbClr val="FFFF00"/>
                </a:solidFill>
                <a:latin typeface="Berlin Sans FB" pitchFamily="34" charset="0"/>
              </a:rPr>
              <a:t>MIKROSPORIDIA</a:t>
            </a:r>
            <a:endParaRPr lang="cs-CZ" sz="3200" dirty="0">
              <a:solidFill>
                <a:srgbClr val="FFFF00"/>
              </a:solidFill>
              <a:latin typeface="Berlin Sans FB"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79388" y="620713"/>
            <a:ext cx="8120062" cy="5762625"/>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r="50352"/>
          <a:stretch>
            <a:fillRect/>
          </a:stretch>
        </p:blipFill>
        <p:spPr bwMode="auto">
          <a:xfrm>
            <a:off x="5462588" y="1773238"/>
            <a:ext cx="3168650" cy="2028825"/>
          </a:xfrm>
          <a:prstGeom prst="rect">
            <a:avLst/>
          </a:prstGeom>
          <a:noFill/>
          <a:ln w="9525">
            <a:noFill/>
            <a:miter lim="800000"/>
            <a:headEnd/>
            <a:tailEnd/>
          </a:ln>
        </p:spPr>
      </p:pic>
      <p:pic>
        <p:nvPicPr>
          <p:cNvPr id="15364" name="Picture 3"/>
          <p:cNvPicPr>
            <a:picLocks noChangeAspect="1" noChangeArrowheads="1"/>
          </p:cNvPicPr>
          <p:nvPr/>
        </p:nvPicPr>
        <p:blipFill>
          <a:blip r:embed="rId3" cstate="print"/>
          <a:srcRect l="50000"/>
          <a:stretch>
            <a:fillRect/>
          </a:stretch>
        </p:blipFill>
        <p:spPr bwMode="auto">
          <a:xfrm>
            <a:off x="5430314" y="3810534"/>
            <a:ext cx="3190875" cy="2028825"/>
          </a:xfrm>
          <a:prstGeom prst="rect">
            <a:avLst/>
          </a:prstGeom>
          <a:noFill/>
          <a:ln w="9525">
            <a:noFill/>
            <a:miter lim="800000"/>
            <a:headEnd/>
            <a:tailEnd/>
          </a:ln>
        </p:spPr>
      </p:pic>
      <p:sp>
        <p:nvSpPr>
          <p:cNvPr id="5" name="Nadpis 1"/>
          <p:cNvSpPr txBox="1">
            <a:spLocks/>
          </p:cNvSpPr>
          <p:nvPr/>
        </p:nvSpPr>
        <p:spPr>
          <a:xfrm>
            <a:off x="0" y="214313"/>
            <a:ext cx="9144000" cy="838200"/>
          </a:xfrm>
          <a:prstGeom prst="rect">
            <a:avLst/>
          </a:prstGeom>
          <a:solidFill>
            <a:schemeClr val="bg1"/>
          </a:solidFill>
        </p:spPr>
        <p:txBody>
          <a:bodyPr/>
          <a:lstStyle/>
          <a:p>
            <a:pPr algn="ctr" fontAlgn="auto">
              <a:spcAft>
                <a:spcPts val="0"/>
              </a:spcAft>
              <a:defRPr/>
            </a:pPr>
            <a:r>
              <a:rPr lang="en-GB" sz="4400" b="1" dirty="0">
                <a:solidFill>
                  <a:srgbClr val="C00000"/>
                </a:solidFill>
                <a:latin typeface="+mj-lt"/>
              </a:rPr>
              <a:t>Comparison with other eukaryotes</a:t>
            </a:r>
            <a:endParaRPr lang="cs-CZ" sz="4400" b="1" dirty="0">
              <a:solidFill>
                <a:srgbClr val="C00000"/>
              </a:solidFill>
              <a:latin typeface="+mj-lt"/>
              <a:ea typeface="+mj-ea"/>
              <a:cs typeface="+mj-cs"/>
            </a:endParaRPr>
          </a:p>
        </p:txBody>
      </p:sp>
      <p:sp>
        <p:nvSpPr>
          <p:cNvPr id="15366" name="TextovéPole 5"/>
          <p:cNvSpPr txBox="1">
            <a:spLocks noChangeArrowheads="1"/>
          </p:cNvSpPr>
          <p:nvPr/>
        </p:nvSpPr>
        <p:spPr bwMode="auto">
          <a:xfrm>
            <a:off x="3635896" y="5876925"/>
            <a:ext cx="5328717" cy="923330"/>
          </a:xfrm>
          <a:prstGeom prst="rect">
            <a:avLst/>
          </a:prstGeom>
          <a:noFill/>
          <a:ln w="9525">
            <a:noFill/>
            <a:miter lim="800000"/>
            <a:headEnd/>
            <a:tailEnd/>
          </a:ln>
        </p:spPr>
        <p:txBody>
          <a:bodyPr wrap="square">
            <a:spAutoFit/>
          </a:bodyPr>
          <a:lstStyle/>
          <a:p>
            <a:r>
              <a:rPr lang="en-GB" dirty="0">
                <a:latin typeface="Calibri" pitchFamily="34" charset="0"/>
              </a:rPr>
              <a:t>Besides the parasitic way of life, the genome reduction may be connected with the fact that the genome has to pass once in the life cycle through a thin polar tube </a:t>
            </a:r>
            <a:r>
              <a:rPr lang="cs-CZ" dirty="0">
                <a:latin typeface="Calibri" pitchFamily="34" charset="0"/>
              </a:rPr>
              <a:t>.</a:t>
            </a:r>
          </a:p>
        </p:txBody>
      </p:sp>
      <p:sp>
        <p:nvSpPr>
          <p:cNvPr id="7" name="Obdélník 6"/>
          <p:cNvSpPr/>
          <p:nvPr/>
        </p:nvSpPr>
        <p:spPr>
          <a:xfrm>
            <a:off x="1331640" y="6581001"/>
            <a:ext cx="1851597" cy="276999"/>
          </a:xfrm>
          <a:prstGeom prst="rect">
            <a:avLst/>
          </a:prstGeom>
        </p:spPr>
        <p:txBody>
          <a:bodyPr wrap="none">
            <a:spAutoFit/>
          </a:bodyPr>
          <a:lstStyle/>
          <a:p>
            <a:r>
              <a:rPr lang="cs-CZ" sz="1200" dirty="0" err="1"/>
              <a:t>Peyretaillade</a:t>
            </a:r>
            <a:r>
              <a:rPr lang="cs-CZ" sz="1200" dirty="0"/>
              <a:t> a kol. 2011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2D214E6-1461-4CDC-86DF-DE76ECF6A9B4}"/>
              </a:ext>
            </a:extLst>
          </p:cNvPr>
          <p:cNvPicPr>
            <a:picLocks noChangeAspect="1"/>
          </p:cNvPicPr>
          <p:nvPr/>
        </p:nvPicPr>
        <p:blipFill>
          <a:blip r:embed="rId2"/>
          <a:stretch>
            <a:fillRect/>
          </a:stretch>
        </p:blipFill>
        <p:spPr>
          <a:xfrm>
            <a:off x="0" y="885057"/>
            <a:ext cx="9144000" cy="5972943"/>
          </a:xfrm>
          <a:prstGeom prst="rect">
            <a:avLst/>
          </a:prstGeom>
        </p:spPr>
      </p:pic>
      <p:sp>
        <p:nvSpPr>
          <p:cNvPr id="5" name="TextovéPole 4">
            <a:extLst>
              <a:ext uri="{FF2B5EF4-FFF2-40B4-BE49-F238E27FC236}">
                <a16:creationId xmlns:a16="http://schemas.microsoft.com/office/drawing/2014/main" id="{C9F021BA-EEA5-4A3D-B66B-C851E685CCEA}"/>
              </a:ext>
            </a:extLst>
          </p:cNvPr>
          <p:cNvSpPr txBox="1"/>
          <p:nvPr/>
        </p:nvSpPr>
        <p:spPr>
          <a:xfrm>
            <a:off x="7552182" y="6481082"/>
            <a:ext cx="1556836" cy="646331"/>
          </a:xfrm>
          <a:prstGeom prst="rect">
            <a:avLst/>
          </a:prstGeom>
          <a:noFill/>
        </p:spPr>
        <p:txBody>
          <a:bodyPr wrap="none" rtlCol="0">
            <a:spAutoFit/>
          </a:bodyPr>
          <a:lstStyle/>
          <a:p>
            <a:r>
              <a:rPr lang="en-US" dirty="0"/>
              <a:t>Galindo 2018</a:t>
            </a:r>
          </a:p>
          <a:p>
            <a:endParaRPr lang="cs-CZ" dirty="0"/>
          </a:p>
        </p:txBody>
      </p:sp>
      <p:sp>
        <p:nvSpPr>
          <p:cNvPr id="17" name="Šipka: doprava 16">
            <a:extLst>
              <a:ext uri="{FF2B5EF4-FFF2-40B4-BE49-F238E27FC236}">
                <a16:creationId xmlns:a16="http://schemas.microsoft.com/office/drawing/2014/main" id="{1ACAB422-350C-4CB7-84E2-83FB9BEAC218}"/>
              </a:ext>
            </a:extLst>
          </p:cNvPr>
          <p:cNvSpPr/>
          <p:nvPr/>
        </p:nvSpPr>
        <p:spPr>
          <a:xfrm rot="10800000">
            <a:off x="3496811" y="2487961"/>
            <a:ext cx="2304256"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a:extLst>
              <a:ext uri="{FF2B5EF4-FFF2-40B4-BE49-F238E27FC236}">
                <a16:creationId xmlns:a16="http://schemas.microsoft.com/office/drawing/2014/main" id="{40DDBEE8-6400-4465-9D87-6A7E624BA520}"/>
              </a:ext>
            </a:extLst>
          </p:cNvPr>
          <p:cNvSpPr/>
          <p:nvPr/>
        </p:nvSpPr>
        <p:spPr>
          <a:xfrm rot="12256526">
            <a:off x="4607847" y="3162666"/>
            <a:ext cx="1872208"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9" name="Skupina 18">
            <a:extLst>
              <a:ext uri="{FF2B5EF4-FFF2-40B4-BE49-F238E27FC236}">
                <a16:creationId xmlns:a16="http://schemas.microsoft.com/office/drawing/2014/main" id="{9F9A2929-CB27-43BF-83E4-E6F5DD22A455}"/>
              </a:ext>
            </a:extLst>
          </p:cNvPr>
          <p:cNvGrpSpPr/>
          <p:nvPr/>
        </p:nvGrpSpPr>
        <p:grpSpPr>
          <a:xfrm>
            <a:off x="6319721" y="3515313"/>
            <a:ext cx="2664296" cy="2674921"/>
            <a:chOff x="6444208" y="1411443"/>
            <a:chExt cx="2664296" cy="2674921"/>
          </a:xfrm>
        </p:grpSpPr>
        <p:pic>
          <p:nvPicPr>
            <p:cNvPr id="20" name="Obrázek 19">
              <a:extLst>
                <a:ext uri="{FF2B5EF4-FFF2-40B4-BE49-F238E27FC236}">
                  <a16:creationId xmlns:a16="http://schemas.microsoft.com/office/drawing/2014/main" id="{B07945D2-AC22-4B5D-8732-1AE2561998C7}"/>
                </a:ext>
              </a:extLst>
            </p:cNvPr>
            <p:cNvPicPr>
              <a:picLocks noChangeAspect="1"/>
            </p:cNvPicPr>
            <p:nvPr/>
          </p:nvPicPr>
          <p:blipFill rotWithShape="1">
            <a:blip r:embed="rId3"/>
            <a:srcRect l="15864" b="14677"/>
            <a:stretch/>
          </p:blipFill>
          <p:spPr>
            <a:xfrm>
              <a:off x="6444208" y="1411443"/>
              <a:ext cx="2603860" cy="2636912"/>
            </a:xfrm>
            <a:prstGeom prst="rect">
              <a:avLst/>
            </a:prstGeom>
            <a:ln w="38100">
              <a:solidFill>
                <a:schemeClr val="accent1">
                  <a:lumMod val="75000"/>
                </a:schemeClr>
              </a:solidFill>
            </a:ln>
          </p:spPr>
        </p:pic>
        <p:sp>
          <p:nvSpPr>
            <p:cNvPr id="21" name="TextovéPole 20">
              <a:extLst>
                <a:ext uri="{FF2B5EF4-FFF2-40B4-BE49-F238E27FC236}">
                  <a16:creationId xmlns:a16="http://schemas.microsoft.com/office/drawing/2014/main" id="{917051E8-485D-4D97-BE53-927FB6062852}"/>
                </a:ext>
              </a:extLst>
            </p:cNvPr>
            <p:cNvSpPr txBox="1"/>
            <p:nvPr/>
          </p:nvSpPr>
          <p:spPr>
            <a:xfrm>
              <a:off x="7090003" y="3717032"/>
              <a:ext cx="2018501" cy="369332"/>
            </a:xfrm>
            <a:prstGeom prst="rect">
              <a:avLst/>
            </a:prstGeom>
            <a:noFill/>
            <a:ln>
              <a:solidFill>
                <a:schemeClr val="accent1">
                  <a:lumMod val="75000"/>
                </a:schemeClr>
              </a:solidFill>
            </a:ln>
          </p:spPr>
          <p:txBody>
            <a:bodyPr wrap="none" rtlCol="0">
              <a:spAutoFit/>
            </a:bodyPr>
            <a:lstStyle/>
            <a:p>
              <a:r>
                <a:rPr lang="en-US" dirty="0" err="1"/>
                <a:t>Metchnikovellidae</a:t>
              </a:r>
              <a:endParaRPr lang="cs-CZ" dirty="0"/>
            </a:p>
          </p:txBody>
        </p:sp>
      </p:grpSp>
      <p:sp>
        <p:nvSpPr>
          <p:cNvPr id="22" name="Nadpis 1">
            <a:extLst>
              <a:ext uri="{FF2B5EF4-FFF2-40B4-BE49-F238E27FC236}">
                <a16:creationId xmlns:a16="http://schemas.microsoft.com/office/drawing/2014/main" id="{618087B6-ECE7-4057-AD68-F272471441E9}"/>
              </a:ext>
            </a:extLst>
          </p:cNvPr>
          <p:cNvSpPr txBox="1">
            <a:spLocks/>
          </p:cNvSpPr>
          <p:nvPr/>
        </p:nvSpPr>
        <p:spPr>
          <a:xfrm>
            <a:off x="0" y="44624"/>
            <a:ext cx="9144000" cy="1143000"/>
          </a:xfrm>
          <a:prstGeom prst="rect">
            <a:avLst/>
          </a:prstGeom>
        </p:spPr>
        <p:txBody>
          <a:bodyPr/>
          <a:lstStyle/>
          <a:p>
            <a:pPr algn="ctr" fontAlgn="auto">
              <a:spcAft>
                <a:spcPts val="0"/>
              </a:spcAft>
              <a:defRPr/>
            </a:pPr>
            <a:r>
              <a:rPr lang="cs-CZ" sz="5400" b="1" dirty="0">
                <a:solidFill>
                  <a:srgbClr val="C00000"/>
                </a:solidFill>
                <a:latin typeface="+mj-lt"/>
              </a:rPr>
              <a:t>Genom</a:t>
            </a:r>
            <a:r>
              <a:rPr lang="en-GB" sz="5400" b="1" dirty="0">
                <a:solidFill>
                  <a:srgbClr val="C00000"/>
                </a:solidFill>
                <a:latin typeface="+mj-lt"/>
              </a:rPr>
              <a:t>es</a:t>
            </a:r>
            <a:r>
              <a:rPr lang="cs-CZ" sz="5400" b="1" dirty="0">
                <a:solidFill>
                  <a:srgbClr val="C00000"/>
                </a:solidFill>
                <a:latin typeface="+mj-lt"/>
              </a:rPr>
              <a:t> </a:t>
            </a:r>
            <a:r>
              <a:rPr lang="en-GB" sz="5400" b="1" dirty="0">
                <a:solidFill>
                  <a:srgbClr val="C00000"/>
                </a:solidFill>
                <a:latin typeface="+mj-lt"/>
              </a:rPr>
              <a:t>of </a:t>
            </a:r>
            <a:r>
              <a:rPr lang="cs-CZ" sz="5400" b="1" dirty="0">
                <a:solidFill>
                  <a:srgbClr val="C00000"/>
                </a:solidFill>
                <a:latin typeface="+mj-lt"/>
              </a:rPr>
              <a:t>mi</a:t>
            </a:r>
            <a:r>
              <a:rPr lang="en-GB" sz="5400" b="1" dirty="0">
                <a:solidFill>
                  <a:srgbClr val="C00000"/>
                </a:solidFill>
                <a:latin typeface="+mj-lt"/>
              </a:rPr>
              <a:t>c</a:t>
            </a:r>
            <a:r>
              <a:rPr lang="cs-CZ" sz="5400" b="1" dirty="0" err="1">
                <a:solidFill>
                  <a:srgbClr val="C00000"/>
                </a:solidFill>
                <a:latin typeface="+mj-lt"/>
              </a:rPr>
              <a:t>rosporidi</a:t>
            </a:r>
            <a:r>
              <a:rPr lang="en-GB" sz="5400" b="1" dirty="0">
                <a:solidFill>
                  <a:srgbClr val="C00000"/>
                </a:solidFill>
                <a:latin typeface="+mj-lt"/>
              </a:rPr>
              <a:t>a</a:t>
            </a:r>
            <a:endParaRPr lang="cs-CZ" sz="5400" b="1" dirty="0">
              <a:solidFill>
                <a:srgbClr val="C00000"/>
              </a:solidFill>
              <a:latin typeface="+mj-lt"/>
              <a:ea typeface="+mj-ea"/>
              <a:cs typeface="+mj-cs"/>
            </a:endParaRPr>
          </a:p>
        </p:txBody>
      </p:sp>
      <p:pic>
        <p:nvPicPr>
          <p:cNvPr id="23" name="Picture 2">
            <a:extLst>
              <a:ext uri="{FF2B5EF4-FFF2-40B4-BE49-F238E27FC236}">
                <a16:creationId xmlns:a16="http://schemas.microsoft.com/office/drawing/2014/main" id="{7AFF9092-A285-4FB1-8A76-9633CAF4DD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47"/>
          <a:stretch/>
        </p:blipFill>
        <p:spPr bwMode="auto">
          <a:xfrm>
            <a:off x="2846508" y="1415327"/>
            <a:ext cx="1476645" cy="79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3">
            <a:extLst>
              <a:ext uri="{FF2B5EF4-FFF2-40B4-BE49-F238E27FC236}">
                <a16:creationId xmlns:a16="http://schemas.microsoft.com/office/drawing/2014/main" id="{045B3C9F-C4C9-405B-8419-4FAF9AF615D6}"/>
              </a:ext>
            </a:extLst>
          </p:cNvPr>
          <p:cNvSpPr txBox="1"/>
          <p:nvPr/>
        </p:nvSpPr>
        <p:spPr>
          <a:xfrm>
            <a:off x="4786620" y="1304736"/>
            <a:ext cx="3600400" cy="646331"/>
          </a:xfrm>
          <a:prstGeom prst="rect">
            <a:avLst/>
          </a:prstGeom>
          <a:noFill/>
        </p:spPr>
        <p:txBody>
          <a:bodyPr wrap="square" rtlCol="0">
            <a:spAutoFit/>
          </a:bodyPr>
          <a:lstStyle/>
          <a:p>
            <a:r>
              <a:rPr lang="cs-CZ" sz="1200" b="1" i="1" dirty="0" err="1"/>
              <a:t>Saccharomyces</a:t>
            </a:r>
            <a:r>
              <a:rPr lang="cs-CZ" sz="1200" b="1" i="1" dirty="0"/>
              <a:t> cer.: 12 </a:t>
            </a:r>
            <a:r>
              <a:rPr lang="cs-CZ" sz="1200" b="1" i="1" dirty="0" err="1"/>
              <a:t>Mb</a:t>
            </a:r>
            <a:r>
              <a:rPr lang="cs-CZ" sz="1200" b="1" i="1" dirty="0"/>
              <a:t>, 5770 </a:t>
            </a:r>
            <a:r>
              <a:rPr lang="cs-CZ" sz="1200" b="1" i="1" dirty="0" err="1"/>
              <a:t>prot</a:t>
            </a:r>
            <a:r>
              <a:rPr lang="cs-CZ" sz="1200" b="1" i="1" dirty="0"/>
              <a:t>. gen</a:t>
            </a:r>
            <a:r>
              <a:rPr lang="en-GB" sz="1200" b="1" i="1" dirty="0"/>
              <a:t>es</a:t>
            </a:r>
            <a:r>
              <a:rPr lang="cs-CZ" sz="1200" b="1" i="1" dirty="0"/>
              <a:t> </a:t>
            </a:r>
          </a:p>
          <a:p>
            <a:endParaRPr lang="cs-CZ" sz="1200" b="1" i="1" dirty="0"/>
          </a:p>
          <a:p>
            <a:r>
              <a:rPr lang="cs-CZ" sz="1200" b="1" i="1" dirty="0" err="1"/>
              <a:t>Rozella</a:t>
            </a:r>
            <a:r>
              <a:rPr lang="cs-CZ" sz="1200" b="1" i="1" dirty="0"/>
              <a:t> allomycis: 11,86 Mb, 6350 prot. gen</a:t>
            </a:r>
            <a:r>
              <a:rPr lang="en-GB" sz="1200" b="1" i="1" dirty="0"/>
              <a:t>es</a:t>
            </a:r>
            <a:endParaRPr lang="cs-CZ" sz="1200" b="1" i="1" dirty="0"/>
          </a:p>
        </p:txBody>
      </p:sp>
      <p:sp>
        <p:nvSpPr>
          <p:cNvPr id="25" name="Down Arrow 5">
            <a:extLst>
              <a:ext uri="{FF2B5EF4-FFF2-40B4-BE49-F238E27FC236}">
                <a16:creationId xmlns:a16="http://schemas.microsoft.com/office/drawing/2014/main" id="{A42C824A-1C12-42BB-9464-C0639921AB7C}"/>
              </a:ext>
            </a:extLst>
          </p:cNvPr>
          <p:cNvSpPr/>
          <p:nvPr/>
        </p:nvSpPr>
        <p:spPr>
          <a:xfrm rot="16200000">
            <a:off x="4426580" y="1619526"/>
            <a:ext cx="288032" cy="432048"/>
          </a:xfrm>
          <a:prstGeom prst="downArrow">
            <a:avLst/>
          </a:prstGeom>
          <a:solidFill>
            <a:schemeClr val="bg2">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6" name="Skupina 15">
            <a:extLst>
              <a:ext uri="{FF2B5EF4-FFF2-40B4-BE49-F238E27FC236}">
                <a16:creationId xmlns:a16="http://schemas.microsoft.com/office/drawing/2014/main" id="{75293C21-A619-4C4C-8BA2-15576FDC875F}"/>
              </a:ext>
            </a:extLst>
          </p:cNvPr>
          <p:cNvGrpSpPr/>
          <p:nvPr/>
        </p:nvGrpSpPr>
        <p:grpSpPr>
          <a:xfrm>
            <a:off x="5796136" y="1036252"/>
            <a:ext cx="3168352" cy="2388059"/>
            <a:chOff x="1979712" y="1207363"/>
            <a:chExt cx="3168352" cy="2388059"/>
          </a:xfrm>
        </p:grpSpPr>
        <p:sp>
          <p:nvSpPr>
            <p:cNvPr id="13" name="Obdélník 12">
              <a:extLst>
                <a:ext uri="{FF2B5EF4-FFF2-40B4-BE49-F238E27FC236}">
                  <a16:creationId xmlns:a16="http://schemas.microsoft.com/office/drawing/2014/main" id="{0F1F943B-0309-40E7-965B-7C3B87751510}"/>
                </a:ext>
              </a:extLst>
            </p:cNvPr>
            <p:cNvSpPr/>
            <p:nvPr/>
          </p:nvSpPr>
          <p:spPr>
            <a:xfrm>
              <a:off x="1979712" y="1207363"/>
              <a:ext cx="3168352" cy="2388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2" name="Skupina 11">
              <a:extLst>
                <a:ext uri="{FF2B5EF4-FFF2-40B4-BE49-F238E27FC236}">
                  <a16:creationId xmlns:a16="http://schemas.microsoft.com/office/drawing/2014/main" id="{7A2E5EE8-AF63-4C64-BF7D-6363D3C89D5A}"/>
                </a:ext>
              </a:extLst>
            </p:cNvPr>
            <p:cNvGrpSpPr/>
            <p:nvPr/>
          </p:nvGrpSpPr>
          <p:grpSpPr>
            <a:xfrm>
              <a:off x="2033910" y="1232825"/>
              <a:ext cx="3114154" cy="2038433"/>
              <a:chOff x="2033910" y="1232825"/>
              <a:chExt cx="3114154" cy="2038433"/>
            </a:xfrm>
          </p:grpSpPr>
          <p:pic>
            <p:nvPicPr>
              <p:cNvPr id="3" name="Obrázek 2">
                <a:extLst>
                  <a:ext uri="{FF2B5EF4-FFF2-40B4-BE49-F238E27FC236}">
                    <a16:creationId xmlns:a16="http://schemas.microsoft.com/office/drawing/2014/main" id="{BBED8AEA-4123-479C-904F-E62595F79F32}"/>
                  </a:ext>
                </a:extLst>
              </p:cNvPr>
              <p:cNvPicPr>
                <a:picLocks noChangeAspect="1"/>
              </p:cNvPicPr>
              <p:nvPr/>
            </p:nvPicPr>
            <p:blipFill>
              <a:blip r:embed="rId5"/>
              <a:stretch>
                <a:fillRect/>
              </a:stretch>
            </p:blipFill>
            <p:spPr>
              <a:xfrm>
                <a:off x="2033910" y="1263901"/>
                <a:ext cx="845203" cy="2007357"/>
              </a:xfrm>
              <a:prstGeom prst="rect">
                <a:avLst/>
              </a:prstGeom>
            </p:spPr>
          </p:pic>
          <p:pic>
            <p:nvPicPr>
              <p:cNvPr id="11" name="Obrázek 10">
                <a:extLst>
                  <a:ext uri="{FF2B5EF4-FFF2-40B4-BE49-F238E27FC236}">
                    <a16:creationId xmlns:a16="http://schemas.microsoft.com/office/drawing/2014/main" id="{2D52AEB6-F6AF-4DD9-AF72-E5036AF91F0E}"/>
                  </a:ext>
                </a:extLst>
              </p:cNvPr>
              <p:cNvPicPr>
                <a:picLocks noChangeAspect="1"/>
              </p:cNvPicPr>
              <p:nvPr/>
            </p:nvPicPr>
            <p:blipFill>
              <a:blip r:embed="rId6"/>
              <a:stretch>
                <a:fillRect/>
              </a:stretch>
            </p:blipFill>
            <p:spPr>
              <a:xfrm>
                <a:off x="2896477" y="1232825"/>
                <a:ext cx="2251587" cy="2029755"/>
              </a:xfrm>
              <a:prstGeom prst="rect">
                <a:avLst/>
              </a:prstGeom>
            </p:spPr>
          </p:pic>
        </p:grpSp>
        <p:sp>
          <p:nvSpPr>
            <p:cNvPr id="15" name="TextovéPole 14">
              <a:extLst>
                <a:ext uri="{FF2B5EF4-FFF2-40B4-BE49-F238E27FC236}">
                  <a16:creationId xmlns:a16="http://schemas.microsoft.com/office/drawing/2014/main" id="{FE4A1485-B1FA-4330-806C-BA659B05B29D}"/>
                </a:ext>
              </a:extLst>
            </p:cNvPr>
            <p:cNvSpPr txBox="1"/>
            <p:nvPr/>
          </p:nvSpPr>
          <p:spPr>
            <a:xfrm>
              <a:off x="3491880" y="3212621"/>
              <a:ext cx="1629895" cy="369332"/>
            </a:xfrm>
            <a:prstGeom prst="rect">
              <a:avLst/>
            </a:prstGeom>
            <a:noFill/>
          </p:spPr>
          <p:txBody>
            <a:bodyPr wrap="square" rtlCol="0">
              <a:spAutoFit/>
            </a:bodyPr>
            <a:lstStyle/>
            <a:p>
              <a:r>
                <a:rPr lang="cs-CZ" i="1" dirty="0" err="1"/>
                <a:t>Mitosporidium</a:t>
              </a:r>
              <a:endParaRPr lang="cs-CZ"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2D214E6-1461-4CDC-86DF-DE76ECF6A9B4}"/>
              </a:ext>
            </a:extLst>
          </p:cNvPr>
          <p:cNvPicPr>
            <a:picLocks noChangeAspect="1"/>
          </p:cNvPicPr>
          <p:nvPr/>
        </p:nvPicPr>
        <p:blipFill>
          <a:blip r:embed="rId2"/>
          <a:stretch>
            <a:fillRect/>
          </a:stretch>
        </p:blipFill>
        <p:spPr>
          <a:xfrm>
            <a:off x="0" y="885057"/>
            <a:ext cx="9144000" cy="5972943"/>
          </a:xfrm>
          <a:prstGeom prst="rect">
            <a:avLst/>
          </a:prstGeom>
        </p:spPr>
      </p:pic>
      <p:sp>
        <p:nvSpPr>
          <p:cNvPr id="5" name="TextovéPole 4">
            <a:extLst>
              <a:ext uri="{FF2B5EF4-FFF2-40B4-BE49-F238E27FC236}">
                <a16:creationId xmlns:a16="http://schemas.microsoft.com/office/drawing/2014/main" id="{C9F021BA-EEA5-4A3D-B66B-C851E685CCEA}"/>
              </a:ext>
            </a:extLst>
          </p:cNvPr>
          <p:cNvSpPr txBox="1"/>
          <p:nvPr/>
        </p:nvSpPr>
        <p:spPr>
          <a:xfrm>
            <a:off x="7552182" y="6481082"/>
            <a:ext cx="1556836" cy="646331"/>
          </a:xfrm>
          <a:prstGeom prst="rect">
            <a:avLst/>
          </a:prstGeom>
          <a:noFill/>
        </p:spPr>
        <p:txBody>
          <a:bodyPr wrap="none" rtlCol="0">
            <a:spAutoFit/>
          </a:bodyPr>
          <a:lstStyle/>
          <a:p>
            <a:r>
              <a:rPr lang="en-US" dirty="0"/>
              <a:t>Galindo 2018</a:t>
            </a:r>
          </a:p>
          <a:p>
            <a:endParaRPr lang="cs-CZ" dirty="0"/>
          </a:p>
        </p:txBody>
      </p:sp>
      <p:sp>
        <p:nvSpPr>
          <p:cNvPr id="10" name="Nadpis 1">
            <a:extLst>
              <a:ext uri="{FF2B5EF4-FFF2-40B4-BE49-F238E27FC236}">
                <a16:creationId xmlns:a16="http://schemas.microsoft.com/office/drawing/2014/main" id="{4FD80CF8-665F-4B75-853F-8FF2B2BA3D74}"/>
              </a:ext>
            </a:extLst>
          </p:cNvPr>
          <p:cNvSpPr txBox="1">
            <a:spLocks/>
          </p:cNvSpPr>
          <p:nvPr/>
        </p:nvSpPr>
        <p:spPr>
          <a:xfrm>
            <a:off x="0" y="44624"/>
            <a:ext cx="9144000" cy="1143000"/>
          </a:xfrm>
          <a:prstGeom prst="rect">
            <a:avLst/>
          </a:prstGeom>
        </p:spPr>
        <p:txBody>
          <a:bodyPr/>
          <a:lstStyle/>
          <a:p>
            <a:pPr algn="ctr" fontAlgn="auto">
              <a:spcAft>
                <a:spcPts val="0"/>
              </a:spcAft>
              <a:defRPr/>
            </a:pPr>
            <a:r>
              <a:rPr lang="cs-CZ" sz="5400" b="1" dirty="0">
                <a:solidFill>
                  <a:srgbClr val="C00000"/>
                </a:solidFill>
                <a:latin typeface="+mj-lt"/>
              </a:rPr>
              <a:t>Genom</a:t>
            </a:r>
            <a:r>
              <a:rPr lang="en-GB" sz="5400" b="1" dirty="0">
                <a:solidFill>
                  <a:srgbClr val="C00000"/>
                </a:solidFill>
                <a:latin typeface="+mj-lt"/>
              </a:rPr>
              <a:t>es</a:t>
            </a:r>
            <a:r>
              <a:rPr lang="cs-CZ" sz="5400" b="1" dirty="0">
                <a:solidFill>
                  <a:srgbClr val="C00000"/>
                </a:solidFill>
                <a:latin typeface="+mj-lt"/>
              </a:rPr>
              <a:t> </a:t>
            </a:r>
            <a:r>
              <a:rPr lang="en-GB" sz="5400" b="1" dirty="0">
                <a:solidFill>
                  <a:srgbClr val="C00000"/>
                </a:solidFill>
                <a:latin typeface="+mj-lt"/>
              </a:rPr>
              <a:t>of </a:t>
            </a:r>
            <a:r>
              <a:rPr lang="cs-CZ" sz="5400" b="1" dirty="0">
                <a:solidFill>
                  <a:srgbClr val="C00000"/>
                </a:solidFill>
                <a:latin typeface="+mj-lt"/>
              </a:rPr>
              <a:t>mi</a:t>
            </a:r>
            <a:r>
              <a:rPr lang="en-GB" sz="5400" b="1" dirty="0">
                <a:solidFill>
                  <a:srgbClr val="C00000"/>
                </a:solidFill>
                <a:latin typeface="+mj-lt"/>
              </a:rPr>
              <a:t>c</a:t>
            </a:r>
            <a:r>
              <a:rPr lang="cs-CZ" sz="5400" b="1" dirty="0" err="1">
                <a:solidFill>
                  <a:srgbClr val="C00000"/>
                </a:solidFill>
                <a:latin typeface="+mj-lt"/>
              </a:rPr>
              <a:t>rosporidi</a:t>
            </a:r>
            <a:r>
              <a:rPr lang="en-GB" sz="5400" b="1" dirty="0">
                <a:solidFill>
                  <a:srgbClr val="C00000"/>
                </a:solidFill>
                <a:latin typeface="+mj-lt"/>
              </a:rPr>
              <a:t>a</a:t>
            </a:r>
            <a:endParaRPr lang="cs-CZ" sz="5400" b="1" dirty="0">
              <a:solidFill>
                <a:srgbClr val="C00000"/>
              </a:solidFill>
              <a:latin typeface="+mj-lt"/>
              <a:ea typeface="+mj-ea"/>
              <a:cs typeface="+mj-cs"/>
            </a:endParaRPr>
          </a:p>
        </p:txBody>
      </p:sp>
      <p:sp>
        <p:nvSpPr>
          <p:cNvPr id="2" name="Pravá jednoduchá závorka 1">
            <a:extLst>
              <a:ext uri="{FF2B5EF4-FFF2-40B4-BE49-F238E27FC236}">
                <a16:creationId xmlns:a16="http://schemas.microsoft.com/office/drawing/2014/main" id="{6DD6D5C9-7C0B-DCDC-7262-E4DF226795D7}"/>
              </a:ext>
            </a:extLst>
          </p:cNvPr>
          <p:cNvSpPr/>
          <p:nvPr/>
        </p:nvSpPr>
        <p:spPr>
          <a:xfrm>
            <a:off x="8100392" y="3212976"/>
            <a:ext cx="144016" cy="3268106"/>
          </a:xfrm>
          <a:prstGeom prst="rightBracket">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cs-CZ"/>
          </a:p>
        </p:txBody>
      </p:sp>
      <p:sp>
        <p:nvSpPr>
          <p:cNvPr id="3" name="TextovéPole 2">
            <a:extLst>
              <a:ext uri="{FF2B5EF4-FFF2-40B4-BE49-F238E27FC236}">
                <a16:creationId xmlns:a16="http://schemas.microsoft.com/office/drawing/2014/main" id="{9BB1516D-4047-904C-D01A-30B35FBAAD5D}"/>
              </a:ext>
            </a:extLst>
          </p:cNvPr>
          <p:cNvSpPr txBox="1"/>
          <p:nvPr/>
        </p:nvSpPr>
        <p:spPr>
          <a:xfrm>
            <a:off x="8330600" y="4283787"/>
            <a:ext cx="813043" cy="923330"/>
          </a:xfrm>
          <a:prstGeom prst="rect">
            <a:avLst/>
          </a:prstGeom>
          <a:noFill/>
        </p:spPr>
        <p:txBody>
          <a:bodyPr wrap="none" rtlCol="0">
            <a:spAutoFit/>
          </a:bodyPr>
          <a:lstStyle/>
          <a:p>
            <a:r>
              <a:rPr lang="cs-CZ" dirty="0"/>
              <a:t>2000-</a:t>
            </a:r>
          </a:p>
          <a:p>
            <a:r>
              <a:rPr lang="cs-CZ" dirty="0"/>
              <a:t>4500</a:t>
            </a:r>
          </a:p>
          <a:p>
            <a:r>
              <a:rPr lang="cs-CZ" dirty="0" err="1"/>
              <a:t>genes</a:t>
            </a:r>
            <a:endParaRPr lang="cs-CZ" dirty="0"/>
          </a:p>
        </p:txBody>
      </p:sp>
      <p:pic>
        <p:nvPicPr>
          <p:cNvPr id="6" name="Picture 2">
            <a:extLst>
              <a:ext uri="{FF2B5EF4-FFF2-40B4-BE49-F238E27FC236}">
                <a16:creationId xmlns:a16="http://schemas.microsoft.com/office/drawing/2014/main" id="{FE7044CD-19F2-0354-D4C2-8826B65210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47"/>
          <a:stretch/>
        </p:blipFill>
        <p:spPr bwMode="auto">
          <a:xfrm>
            <a:off x="2846508" y="1415327"/>
            <a:ext cx="1476645" cy="79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a:extLst>
              <a:ext uri="{FF2B5EF4-FFF2-40B4-BE49-F238E27FC236}">
                <a16:creationId xmlns:a16="http://schemas.microsoft.com/office/drawing/2014/main" id="{B3C4F851-A536-7309-B622-C1D7CD3E348E}"/>
              </a:ext>
            </a:extLst>
          </p:cNvPr>
          <p:cNvSpPr txBox="1"/>
          <p:nvPr/>
        </p:nvSpPr>
        <p:spPr>
          <a:xfrm>
            <a:off x="4786620" y="1304736"/>
            <a:ext cx="3600400" cy="646331"/>
          </a:xfrm>
          <a:prstGeom prst="rect">
            <a:avLst/>
          </a:prstGeom>
          <a:noFill/>
        </p:spPr>
        <p:txBody>
          <a:bodyPr wrap="square" rtlCol="0">
            <a:spAutoFit/>
          </a:bodyPr>
          <a:lstStyle/>
          <a:p>
            <a:r>
              <a:rPr lang="cs-CZ" sz="1200" b="1" i="1" dirty="0" err="1"/>
              <a:t>Saccharomyces</a:t>
            </a:r>
            <a:r>
              <a:rPr lang="cs-CZ" sz="1200" b="1" i="1" dirty="0"/>
              <a:t> cer.: 12 </a:t>
            </a:r>
            <a:r>
              <a:rPr lang="cs-CZ" sz="1200" b="1" i="1" dirty="0" err="1"/>
              <a:t>Mb</a:t>
            </a:r>
            <a:r>
              <a:rPr lang="cs-CZ" sz="1200" b="1" i="1" dirty="0"/>
              <a:t>, 5770 </a:t>
            </a:r>
            <a:r>
              <a:rPr lang="cs-CZ" sz="1200" b="1" i="1" dirty="0" err="1"/>
              <a:t>prot</a:t>
            </a:r>
            <a:r>
              <a:rPr lang="cs-CZ" sz="1200" b="1" i="1" dirty="0"/>
              <a:t>. gen</a:t>
            </a:r>
            <a:r>
              <a:rPr lang="en-GB" sz="1200" b="1" i="1" dirty="0"/>
              <a:t>es</a:t>
            </a:r>
            <a:r>
              <a:rPr lang="cs-CZ" sz="1200" b="1" i="1" dirty="0"/>
              <a:t> </a:t>
            </a:r>
          </a:p>
          <a:p>
            <a:endParaRPr lang="cs-CZ" sz="1200" b="1" i="1" dirty="0"/>
          </a:p>
          <a:p>
            <a:r>
              <a:rPr lang="cs-CZ" sz="1200" b="1" i="1" dirty="0" err="1"/>
              <a:t>Rozella</a:t>
            </a:r>
            <a:r>
              <a:rPr lang="cs-CZ" sz="1200" b="1" i="1" dirty="0"/>
              <a:t> allomycis: 11,86 Mb, 6350 prot. gen</a:t>
            </a:r>
            <a:r>
              <a:rPr lang="en-GB" sz="1200" b="1" i="1" dirty="0"/>
              <a:t>es</a:t>
            </a:r>
            <a:endParaRPr lang="cs-CZ" sz="1200" b="1" i="1" dirty="0"/>
          </a:p>
        </p:txBody>
      </p:sp>
      <p:sp>
        <p:nvSpPr>
          <p:cNvPr id="8" name="Down Arrow 5">
            <a:extLst>
              <a:ext uri="{FF2B5EF4-FFF2-40B4-BE49-F238E27FC236}">
                <a16:creationId xmlns:a16="http://schemas.microsoft.com/office/drawing/2014/main" id="{1F8DA19E-A68F-26EF-D87C-0524167AA4B4}"/>
              </a:ext>
            </a:extLst>
          </p:cNvPr>
          <p:cNvSpPr/>
          <p:nvPr/>
        </p:nvSpPr>
        <p:spPr>
          <a:xfrm rot="16200000">
            <a:off x="4426580" y="1619526"/>
            <a:ext cx="288032" cy="432048"/>
          </a:xfrm>
          <a:prstGeom prst="downArrow">
            <a:avLst/>
          </a:prstGeom>
          <a:solidFill>
            <a:schemeClr val="bg2">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4204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1">
            <a:extLst>
              <a:ext uri="{FF2B5EF4-FFF2-40B4-BE49-F238E27FC236}">
                <a16:creationId xmlns:a16="http://schemas.microsoft.com/office/drawing/2014/main" id="{4FD80CF8-665F-4B75-853F-8FF2B2BA3D74}"/>
              </a:ext>
            </a:extLst>
          </p:cNvPr>
          <p:cNvSpPr txBox="1">
            <a:spLocks/>
          </p:cNvSpPr>
          <p:nvPr/>
        </p:nvSpPr>
        <p:spPr>
          <a:xfrm>
            <a:off x="0" y="44624"/>
            <a:ext cx="9144000" cy="1143000"/>
          </a:xfrm>
          <a:prstGeom prst="rect">
            <a:avLst/>
          </a:prstGeom>
        </p:spPr>
        <p:txBody>
          <a:bodyPr/>
          <a:lstStyle/>
          <a:p>
            <a:pPr algn="ctr" fontAlgn="auto">
              <a:spcAft>
                <a:spcPts val="0"/>
              </a:spcAft>
              <a:defRPr/>
            </a:pPr>
            <a:r>
              <a:rPr lang="cs-CZ" sz="5400" b="1" dirty="0">
                <a:solidFill>
                  <a:srgbClr val="C00000"/>
                </a:solidFill>
                <a:latin typeface="+mj-lt"/>
              </a:rPr>
              <a:t>Genom</a:t>
            </a:r>
            <a:r>
              <a:rPr lang="en-GB" sz="5400" b="1" dirty="0">
                <a:solidFill>
                  <a:srgbClr val="C00000"/>
                </a:solidFill>
                <a:latin typeface="+mj-lt"/>
              </a:rPr>
              <a:t>es</a:t>
            </a:r>
            <a:r>
              <a:rPr lang="cs-CZ" sz="5400" b="1" dirty="0">
                <a:solidFill>
                  <a:srgbClr val="C00000"/>
                </a:solidFill>
                <a:latin typeface="+mj-lt"/>
              </a:rPr>
              <a:t> </a:t>
            </a:r>
            <a:r>
              <a:rPr lang="en-GB" sz="5400" b="1" dirty="0">
                <a:solidFill>
                  <a:srgbClr val="C00000"/>
                </a:solidFill>
                <a:latin typeface="+mj-lt"/>
              </a:rPr>
              <a:t>of </a:t>
            </a:r>
            <a:r>
              <a:rPr lang="cs-CZ" sz="5400" b="1" dirty="0">
                <a:solidFill>
                  <a:srgbClr val="C00000"/>
                </a:solidFill>
                <a:latin typeface="+mj-lt"/>
              </a:rPr>
              <a:t>mi</a:t>
            </a:r>
            <a:r>
              <a:rPr lang="en-GB" sz="5400" b="1" dirty="0">
                <a:solidFill>
                  <a:srgbClr val="C00000"/>
                </a:solidFill>
                <a:latin typeface="+mj-lt"/>
              </a:rPr>
              <a:t>c</a:t>
            </a:r>
            <a:r>
              <a:rPr lang="cs-CZ" sz="5400" b="1" dirty="0" err="1">
                <a:solidFill>
                  <a:srgbClr val="C00000"/>
                </a:solidFill>
                <a:latin typeface="+mj-lt"/>
              </a:rPr>
              <a:t>rosporidi</a:t>
            </a:r>
            <a:r>
              <a:rPr lang="en-GB" sz="5400" b="1" dirty="0">
                <a:solidFill>
                  <a:srgbClr val="C00000"/>
                </a:solidFill>
                <a:latin typeface="+mj-lt"/>
              </a:rPr>
              <a:t>a</a:t>
            </a:r>
            <a:endParaRPr lang="cs-CZ" sz="5400" b="1" dirty="0">
              <a:solidFill>
                <a:srgbClr val="C00000"/>
              </a:solidFill>
              <a:latin typeface="+mj-lt"/>
              <a:ea typeface="+mj-ea"/>
              <a:cs typeface="+mj-cs"/>
            </a:endParaRPr>
          </a:p>
        </p:txBody>
      </p:sp>
      <p:pic>
        <p:nvPicPr>
          <p:cNvPr id="3" name="Obrázek 2">
            <a:extLst>
              <a:ext uri="{FF2B5EF4-FFF2-40B4-BE49-F238E27FC236}">
                <a16:creationId xmlns:a16="http://schemas.microsoft.com/office/drawing/2014/main" id="{28A7D396-82B9-4E6D-BCA1-2572D205A086}"/>
              </a:ext>
            </a:extLst>
          </p:cNvPr>
          <p:cNvPicPr>
            <a:picLocks noChangeAspect="1"/>
          </p:cNvPicPr>
          <p:nvPr/>
        </p:nvPicPr>
        <p:blipFill>
          <a:blip r:embed="rId2"/>
          <a:stretch>
            <a:fillRect/>
          </a:stretch>
        </p:blipFill>
        <p:spPr>
          <a:xfrm>
            <a:off x="0" y="1052736"/>
            <a:ext cx="9144000" cy="5418438"/>
          </a:xfrm>
          <a:prstGeom prst="rect">
            <a:avLst/>
          </a:prstGeom>
        </p:spPr>
      </p:pic>
      <p:sp>
        <p:nvSpPr>
          <p:cNvPr id="4" name="TextovéPole 3">
            <a:extLst>
              <a:ext uri="{FF2B5EF4-FFF2-40B4-BE49-F238E27FC236}">
                <a16:creationId xmlns:a16="http://schemas.microsoft.com/office/drawing/2014/main" id="{B60B0589-2363-4611-BE01-3BBDD015A7D9}"/>
              </a:ext>
            </a:extLst>
          </p:cNvPr>
          <p:cNvSpPr txBox="1"/>
          <p:nvPr/>
        </p:nvSpPr>
        <p:spPr>
          <a:xfrm>
            <a:off x="7257327" y="6471174"/>
            <a:ext cx="1877437" cy="646331"/>
          </a:xfrm>
          <a:prstGeom prst="rect">
            <a:avLst/>
          </a:prstGeom>
          <a:noFill/>
        </p:spPr>
        <p:txBody>
          <a:bodyPr wrap="none" rtlCol="0">
            <a:spAutoFit/>
          </a:bodyPr>
          <a:lstStyle/>
          <a:p>
            <a:r>
              <a:rPr lang="cs-CZ" dirty="0"/>
              <a:t>Haag et al. 2020</a:t>
            </a:r>
            <a:endParaRPr lang="en-US" dirty="0"/>
          </a:p>
          <a:p>
            <a:endParaRPr lang="cs-CZ" dirty="0"/>
          </a:p>
        </p:txBody>
      </p:sp>
    </p:spTree>
    <p:extLst>
      <p:ext uri="{BB962C8B-B14F-4D97-AF65-F5344CB8AC3E}">
        <p14:creationId xmlns:p14="http://schemas.microsoft.com/office/powerpoint/2010/main" val="411703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1989138"/>
            <a:ext cx="8893175" cy="2887662"/>
          </a:xfrm>
          <a:prstGeom prst="rect">
            <a:avLst/>
          </a:prstGeom>
          <a:noFill/>
          <a:ln w="9525">
            <a:noFill/>
            <a:miter lim="800000"/>
            <a:headEnd/>
            <a:tailEnd/>
          </a:ln>
        </p:spPr>
      </p:pic>
      <p:sp>
        <p:nvSpPr>
          <p:cNvPr id="3" name="Nadpis 1"/>
          <p:cNvSpPr txBox="1">
            <a:spLocks/>
          </p:cNvSpPr>
          <p:nvPr/>
        </p:nvSpPr>
        <p:spPr>
          <a:xfrm>
            <a:off x="0" y="214313"/>
            <a:ext cx="9144000" cy="1143000"/>
          </a:xfrm>
          <a:prstGeom prst="rect">
            <a:avLst/>
          </a:prstGeom>
        </p:spPr>
        <p:txBody>
          <a:bodyPr/>
          <a:lstStyle/>
          <a:p>
            <a:pPr algn="ctr" fontAlgn="auto">
              <a:spcAft>
                <a:spcPts val="0"/>
              </a:spcAft>
              <a:defRPr/>
            </a:pPr>
            <a:r>
              <a:rPr lang="cs-CZ" sz="5400" b="1" dirty="0">
                <a:solidFill>
                  <a:srgbClr val="C00000"/>
                </a:solidFill>
                <a:latin typeface="+mj-lt"/>
              </a:rPr>
              <a:t>Genom</a:t>
            </a:r>
            <a:r>
              <a:rPr lang="en-GB" sz="5400" b="1" dirty="0">
                <a:solidFill>
                  <a:srgbClr val="C00000"/>
                </a:solidFill>
                <a:latin typeface="+mj-lt"/>
              </a:rPr>
              <a:t>es</a:t>
            </a:r>
            <a:r>
              <a:rPr lang="cs-CZ" sz="5400" b="1" dirty="0">
                <a:solidFill>
                  <a:srgbClr val="C00000"/>
                </a:solidFill>
                <a:latin typeface="+mj-lt"/>
              </a:rPr>
              <a:t> </a:t>
            </a:r>
            <a:r>
              <a:rPr lang="en-GB" sz="5400" b="1" dirty="0">
                <a:solidFill>
                  <a:srgbClr val="C00000"/>
                </a:solidFill>
                <a:latin typeface="+mj-lt"/>
              </a:rPr>
              <a:t>of </a:t>
            </a:r>
            <a:r>
              <a:rPr lang="cs-CZ" sz="5400" b="1" dirty="0">
                <a:solidFill>
                  <a:srgbClr val="C00000"/>
                </a:solidFill>
                <a:latin typeface="+mj-lt"/>
              </a:rPr>
              <a:t>mi</a:t>
            </a:r>
            <a:r>
              <a:rPr lang="en-GB" sz="5400" b="1" dirty="0">
                <a:solidFill>
                  <a:srgbClr val="C00000"/>
                </a:solidFill>
                <a:latin typeface="+mj-lt"/>
              </a:rPr>
              <a:t>c</a:t>
            </a:r>
            <a:r>
              <a:rPr lang="cs-CZ" sz="5400" b="1" dirty="0" err="1">
                <a:solidFill>
                  <a:srgbClr val="C00000"/>
                </a:solidFill>
                <a:latin typeface="+mj-lt"/>
              </a:rPr>
              <a:t>rosporidi</a:t>
            </a:r>
            <a:r>
              <a:rPr lang="en-GB" sz="5400" b="1" dirty="0">
                <a:solidFill>
                  <a:srgbClr val="C00000"/>
                </a:solidFill>
                <a:latin typeface="+mj-lt"/>
              </a:rPr>
              <a:t>a</a:t>
            </a:r>
            <a:endParaRPr lang="cs-CZ" sz="5400" b="1" dirty="0">
              <a:solidFill>
                <a:srgbClr val="C00000"/>
              </a:solidFill>
              <a:latin typeface="+mj-lt"/>
              <a:ea typeface="+mj-ea"/>
              <a:cs typeface="+mj-cs"/>
            </a:endParaRPr>
          </a:p>
        </p:txBody>
      </p:sp>
      <p:sp>
        <p:nvSpPr>
          <p:cNvPr id="4" name="Obdélník 3"/>
          <p:cNvSpPr/>
          <p:nvPr/>
        </p:nvSpPr>
        <p:spPr>
          <a:xfrm>
            <a:off x="7020272" y="6309320"/>
            <a:ext cx="1917513" cy="338554"/>
          </a:xfrm>
          <a:prstGeom prst="rect">
            <a:avLst/>
          </a:prstGeom>
          <a:solidFill>
            <a:schemeClr val="bg1">
              <a:alpha val="66000"/>
            </a:schemeClr>
          </a:solidFill>
        </p:spPr>
        <p:txBody>
          <a:bodyPr wrap="none">
            <a:spAutoFit/>
          </a:bodyPr>
          <a:lstStyle/>
          <a:p>
            <a:r>
              <a:rPr lang="cs-CZ" sz="1600" dirty="0" err="1"/>
              <a:t>Corradi</a:t>
            </a:r>
            <a:r>
              <a:rPr lang="cs-CZ" sz="1600" dirty="0"/>
              <a:t> a kol. 2010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050" name="Nadpis 1"/>
          <p:cNvSpPr>
            <a:spLocks noGrp="1"/>
          </p:cNvSpPr>
          <p:nvPr>
            <p:ph type="title"/>
          </p:nvPr>
        </p:nvSpPr>
        <p:spPr>
          <a:xfrm>
            <a:off x="0" y="1774825"/>
            <a:ext cx="9144000" cy="1225550"/>
          </a:xfrm>
        </p:spPr>
        <p:txBody>
          <a:bodyPr/>
          <a:lstStyle/>
          <a:p>
            <a:r>
              <a:rPr lang="cs-CZ" sz="9600" b="1" dirty="0" err="1">
                <a:solidFill>
                  <a:srgbClr val="C00000"/>
                </a:solidFill>
              </a:rPr>
              <a:t>Nuclear</a:t>
            </a:r>
            <a:r>
              <a:rPr lang="cs-CZ" sz="9600" b="1" dirty="0">
                <a:solidFill>
                  <a:srgbClr val="C00000"/>
                </a:solidFill>
              </a:rPr>
              <a:t> </a:t>
            </a:r>
            <a:r>
              <a:rPr lang="cs-CZ" sz="9600" b="1" dirty="0" err="1">
                <a:solidFill>
                  <a:srgbClr val="C00000"/>
                </a:solidFill>
              </a:rPr>
              <a:t>genomes</a:t>
            </a:r>
            <a:r>
              <a:rPr lang="cs-CZ" sz="9600" b="1" dirty="0">
                <a:solidFill>
                  <a:srgbClr val="C00000"/>
                </a:solidFill>
              </a:rPr>
              <a:t> </a:t>
            </a:r>
            <a:r>
              <a:rPr lang="cs-CZ" sz="9600" b="1" dirty="0" err="1">
                <a:solidFill>
                  <a:srgbClr val="C00000"/>
                </a:solidFill>
              </a:rPr>
              <a:t>of</a:t>
            </a:r>
            <a:r>
              <a:rPr lang="cs-CZ" sz="9600" b="1" dirty="0">
                <a:solidFill>
                  <a:srgbClr val="C00000"/>
                </a:solidFill>
              </a:rPr>
              <a:t> </a:t>
            </a:r>
            <a:r>
              <a:rPr lang="cs-CZ" sz="9600" b="1" dirty="0" err="1">
                <a:solidFill>
                  <a:srgbClr val="C00000"/>
                </a:solidFill>
              </a:rPr>
              <a:t>protists</a:t>
            </a:r>
            <a:endParaRPr lang="cs-CZ" sz="9600" b="1"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611188" y="1304925"/>
            <a:ext cx="7632700" cy="5508625"/>
          </a:xfrm>
          <a:prstGeom prst="rect">
            <a:avLst/>
          </a:prstGeom>
          <a:noFill/>
          <a:ln w="9525">
            <a:noFill/>
            <a:miter lim="800000"/>
            <a:headEnd/>
            <a:tailEnd/>
          </a:ln>
        </p:spPr>
      </p:pic>
      <p:sp>
        <p:nvSpPr>
          <p:cNvPr id="22531" name="Obdélník 6"/>
          <p:cNvSpPr>
            <a:spLocks noChangeArrowheads="1"/>
          </p:cNvSpPr>
          <p:nvPr/>
        </p:nvSpPr>
        <p:spPr bwMode="auto">
          <a:xfrm>
            <a:off x="17463" y="188913"/>
            <a:ext cx="9126537" cy="1077218"/>
          </a:xfrm>
          <a:prstGeom prst="rect">
            <a:avLst/>
          </a:prstGeom>
          <a:noFill/>
          <a:ln w="9525">
            <a:noFill/>
            <a:miter lim="800000"/>
            <a:headEnd/>
            <a:tailEnd/>
          </a:ln>
        </p:spPr>
        <p:txBody>
          <a:bodyPr>
            <a:spAutoFit/>
          </a:bodyPr>
          <a:lstStyle/>
          <a:p>
            <a:pPr algn="ctr"/>
            <a:r>
              <a:rPr lang="cs-CZ" sz="3200" b="1" i="1" dirty="0" err="1">
                <a:solidFill>
                  <a:srgbClr val="C00000"/>
                </a:solidFill>
                <a:latin typeface="Calibri" pitchFamily="34" charset="0"/>
              </a:rPr>
              <a:t>Enterocytozoon</a:t>
            </a:r>
            <a:r>
              <a:rPr lang="cs-CZ" sz="3200" b="1" i="1" dirty="0">
                <a:solidFill>
                  <a:srgbClr val="C00000"/>
                </a:solidFill>
                <a:latin typeface="Calibri" pitchFamily="34" charset="0"/>
              </a:rPr>
              <a:t> </a:t>
            </a:r>
            <a:r>
              <a:rPr lang="cs-CZ" sz="3200" b="1" i="1" dirty="0" err="1">
                <a:solidFill>
                  <a:srgbClr val="C00000"/>
                </a:solidFill>
                <a:latin typeface="Calibri" pitchFamily="34" charset="0"/>
              </a:rPr>
              <a:t>bieneusi</a:t>
            </a:r>
            <a:r>
              <a:rPr lang="cs-CZ" sz="3200" b="1" i="1" dirty="0">
                <a:solidFill>
                  <a:srgbClr val="C00000"/>
                </a:solidFill>
                <a:latin typeface="Calibri" pitchFamily="34" charset="0"/>
              </a:rPr>
              <a:t> </a:t>
            </a:r>
            <a:r>
              <a:rPr lang="en-US" sz="3200" b="1" dirty="0">
                <a:solidFill>
                  <a:srgbClr val="C00000"/>
                </a:solidFill>
                <a:latin typeface="Calibri" pitchFamily="34" charset="0"/>
              </a:rPr>
              <a:t>(6 MB) lacks enzymes for the sugar metabolism</a:t>
            </a:r>
            <a:endParaRPr lang="cs-CZ" sz="3200" b="1" dirty="0">
              <a:solidFill>
                <a:srgbClr val="C00000"/>
              </a:solidFill>
              <a:latin typeface="Calibri" pitchFamily="34" charset="0"/>
            </a:endParaRPr>
          </a:p>
        </p:txBody>
      </p:sp>
      <p:sp>
        <p:nvSpPr>
          <p:cNvPr id="8" name="TextovéPole 7"/>
          <p:cNvSpPr txBox="1">
            <a:spLocks noChangeArrowheads="1"/>
          </p:cNvSpPr>
          <p:nvPr/>
        </p:nvSpPr>
        <p:spPr bwMode="auto">
          <a:xfrm>
            <a:off x="250825" y="5981700"/>
            <a:ext cx="8569325" cy="830997"/>
          </a:xfrm>
          <a:prstGeom prst="rect">
            <a:avLst/>
          </a:prstGeom>
          <a:solidFill>
            <a:srgbClr val="C00000"/>
          </a:solidFill>
          <a:ln w="9525">
            <a:solidFill>
              <a:schemeClr val="tx1"/>
            </a:solidFill>
            <a:miter lim="800000"/>
            <a:headEnd/>
            <a:tailEnd/>
          </a:ln>
        </p:spPr>
        <p:txBody>
          <a:bodyPr>
            <a:spAutoFit/>
          </a:bodyPr>
          <a:lstStyle/>
          <a:p>
            <a:pPr algn="ctr"/>
            <a:r>
              <a:rPr lang="en-GB" sz="2400" dirty="0">
                <a:solidFill>
                  <a:schemeClr val="bg1"/>
                </a:solidFill>
                <a:latin typeface="Calibri" pitchFamily="34" charset="0"/>
              </a:rPr>
              <a:t>It is one of </a:t>
            </a:r>
            <a:r>
              <a:rPr lang="cs-CZ" sz="2400" dirty="0" err="1">
                <a:solidFill>
                  <a:schemeClr val="bg1"/>
                </a:solidFill>
                <a:latin typeface="Calibri" pitchFamily="34" charset="0"/>
              </a:rPr>
              <a:t>two</a:t>
            </a:r>
            <a:r>
              <a:rPr lang="en-GB" sz="2400" dirty="0">
                <a:solidFill>
                  <a:schemeClr val="bg1"/>
                </a:solidFill>
                <a:latin typeface="Calibri" pitchFamily="34" charset="0"/>
              </a:rPr>
              <a:t> eukaryotic genomes that lacks introns and genes for spicing</a:t>
            </a:r>
            <a:r>
              <a:rPr lang="cs-CZ" sz="2400" dirty="0">
                <a:solidFill>
                  <a:schemeClr val="bg1"/>
                </a:solidFill>
                <a:latin typeface="Calibri" pitchFamily="34" charset="0"/>
              </a:rPr>
              <a:t>. </a:t>
            </a:r>
            <a:r>
              <a:rPr lang="cs-CZ" sz="2400" dirty="0" err="1">
                <a:solidFill>
                  <a:schemeClr val="bg1"/>
                </a:solidFill>
                <a:latin typeface="Calibri" pitchFamily="34" charset="0"/>
              </a:rPr>
              <a:t>The</a:t>
            </a:r>
            <a:r>
              <a:rPr lang="cs-CZ" sz="2400" dirty="0">
                <a:solidFill>
                  <a:schemeClr val="bg1"/>
                </a:solidFill>
                <a:latin typeface="Calibri" pitchFamily="34" charset="0"/>
              </a:rPr>
              <a:t> </a:t>
            </a:r>
            <a:r>
              <a:rPr lang="cs-CZ" sz="2400" dirty="0" err="1">
                <a:solidFill>
                  <a:schemeClr val="bg1"/>
                </a:solidFill>
                <a:latin typeface="Calibri" pitchFamily="34" charset="0"/>
              </a:rPr>
              <a:t>other</a:t>
            </a:r>
            <a:r>
              <a:rPr lang="cs-CZ" sz="2400" dirty="0">
                <a:solidFill>
                  <a:schemeClr val="bg1"/>
                </a:solidFill>
                <a:latin typeface="Calibri" pitchFamily="34" charset="0"/>
              </a:rPr>
              <a:t> </a:t>
            </a:r>
            <a:r>
              <a:rPr lang="cs-CZ" sz="2400" dirty="0" err="1">
                <a:solidFill>
                  <a:schemeClr val="bg1"/>
                </a:solidFill>
                <a:latin typeface="Calibri" pitchFamily="34" charset="0"/>
              </a:rPr>
              <a:t>is</a:t>
            </a:r>
            <a:r>
              <a:rPr lang="cs-CZ" sz="2400" dirty="0">
                <a:solidFill>
                  <a:schemeClr val="bg1"/>
                </a:solidFill>
                <a:latin typeface="Calibri" pitchFamily="34" charset="0"/>
              </a:rPr>
              <a:t> </a:t>
            </a:r>
            <a:r>
              <a:rPr lang="en-US" sz="2400" i="1" dirty="0" err="1">
                <a:solidFill>
                  <a:schemeClr val="bg1"/>
                </a:solidFill>
              </a:rPr>
              <a:t>Metchnikovell</a:t>
            </a:r>
            <a:r>
              <a:rPr lang="cs-CZ" sz="2400" i="1" dirty="0">
                <a:solidFill>
                  <a:schemeClr val="bg1"/>
                </a:solidFill>
              </a:rPr>
              <a:t>a.</a:t>
            </a:r>
            <a:r>
              <a:rPr lang="cs-CZ" sz="2400" dirty="0">
                <a:solidFill>
                  <a:schemeClr val="bg1"/>
                </a:solidFill>
                <a:latin typeface="Calibri" pitchFamily="34" charset="0"/>
              </a:rPr>
              <a:t> </a:t>
            </a:r>
          </a:p>
        </p:txBody>
      </p:sp>
      <p:sp>
        <p:nvSpPr>
          <p:cNvPr id="5" name="TextovéPole 4"/>
          <p:cNvSpPr txBox="1"/>
          <p:nvPr/>
        </p:nvSpPr>
        <p:spPr>
          <a:xfrm>
            <a:off x="6732240" y="5589240"/>
            <a:ext cx="2146742" cy="369332"/>
          </a:xfrm>
          <a:prstGeom prst="rect">
            <a:avLst/>
          </a:prstGeom>
          <a:noFill/>
        </p:spPr>
        <p:txBody>
          <a:bodyPr wrap="none" rtlCol="0">
            <a:spAutoFit/>
          </a:bodyPr>
          <a:lstStyle/>
          <a:p>
            <a:r>
              <a:rPr lang="cs-CZ" dirty="0" err="1"/>
              <a:t>Keeling</a:t>
            </a:r>
            <a:r>
              <a:rPr lang="cs-CZ" dirty="0"/>
              <a:t> a kol.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l="10922" t="12095" r="37104" b="3175"/>
          <a:stretch>
            <a:fillRect/>
          </a:stretch>
        </p:blipFill>
        <p:spPr bwMode="auto">
          <a:xfrm>
            <a:off x="1619672" y="829758"/>
            <a:ext cx="5976664" cy="5861218"/>
          </a:xfrm>
          <a:prstGeom prst="rect">
            <a:avLst/>
          </a:prstGeom>
          <a:noFill/>
          <a:ln w="9525">
            <a:noFill/>
            <a:miter lim="800000"/>
            <a:headEnd/>
            <a:tailEnd/>
          </a:ln>
        </p:spPr>
      </p:pic>
      <p:sp>
        <p:nvSpPr>
          <p:cNvPr id="3" name="Obdélník 4"/>
          <p:cNvSpPr>
            <a:spLocks noChangeArrowheads="1"/>
          </p:cNvSpPr>
          <p:nvPr/>
        </p:nvSpPr>
        <p:spPr bwMode="auto">
          <a:xfrm>
            <a:off x="17463" y="188913"/>
            <a:ext cx="9126537" cy="461665"/>
          </a:xfrm>
          <a:prstGeom prst="rect">
            <a:avLst/>
          </a:prstGeom>
          <a:noFill/>
          <a:ln w="9525">
            <a:noFill/>
            <a:miter lim="800000"/>
            <a:headEnd/>
            <a:tailEnd/>
          </a:ln>
        </p:spPr>
        <p:txBody>
          <a:bodyPr>
            <a:spAutoFit/>
          </a:bodyPr>
          <a:lstStyle/>
          <a:p>
            <a:pPr algn="ctr"/>
            <a:r>
              <a:rPr lang="cs-CZ" sz="2400" b="1" dirty="0">
                <a:solidFill>
                  <a:srgbClr val="C00000"/>
                </a:solidFill>
                <a:latin typeface="Calibri" pitchFamily="34" charset="0"/>
              </a:rPr>
              <a:t>Genom</a:t>
            </a:r>
            <a:r>
              <a:rPr lang="en-GB" sz="2400" b="1" dirty="0">
                <a:solidFill>
                  <a:srgbClr val="C00000"/>
                </a:solidFill>
                <a:latin typeface="Calibri" pitchFamily="34" charset="0"/>
              </a:rPr>
              <a:t>es of </a:t>
            </a:r>
            <a:r>
              <a:rPr lang="cs-CZ" sz="2400" b="1" dirty="0">
                <a:solidFill>
                  <a:srgbClr val="C00000"/>
                </a:solidFill>
                <a:latin typeface="Calibri" pitchFamily="34" charset="0"/>
              </a:rPr>
              <a:t>mi</a:t>
            </a:r>
            <a:r>
              <a:rPr lang="en-GB" sz="2400" b="1" dirty="0">
                <a:solidFill>
                  <a:srgbClr val="C00000"/>
                </a:solidFill>
                <a:latin typeface="Calibri" pitchFamily="34" charset="0"/>
              </a:rPr>
              <a:t>c</a:t>
            </a:r>
            <a:r>
              <a:rPr lang="cs-CZ" sz="2400" b="1" dirty="0" err="1">
                <a:solidFill>
                  <a:srgbClr val="C00000"/>
                </a:solidFill>
                <a:latin typeface="Calibri" pitchFamily="34" charset="0"/>
              </a:rPr>
              <a:t>rosporidi</a:t>
            </a:r>
            <a:r>
              <a:rPr lang="en-GB" sz="2400" b="1" dirty="0">
                <a:solidFill>
                  <a:srgbClr val="C00000"/>
                </a:solidFill>
                <a:latin typeface="Calibri" pitchFamily="34" charset="0"/>
              </a:rPr>
              <a:t>a</a:t>
            </a:r>
            <a:r>
              <a:rPr lang="cs-CZ" sz="2400" b="1" dirty="0">
                <a:solidFill>
                  <a:srgbClr val="C00000"/>
                </a:solidFill>
                <a:latin typeface="Calibri" pitchFamily="34" charset="0"/>
              </a:rPr>
              <a:t> </a:t>
            </a:r>
            <a:r>
              <a:rPr lang="en-GB" sz="2400" b="1" dirty="0">
                <a:solidFill>
                  <a:srgbClr val="C00000"/>
                </a:solidFill>
                <a:latin typeface="Calibri" pitchFamily="34" charset="0"/>
              </a:rPr>
              <a:t>have conserved gene order</a:t>
            </a:r>
            <a:r>
              <a:rPr lang="cs-CZ" sz="2400" b="1" dirty="0">
                <a:solidFill>
                  <a:srgbClr val="C00000"/>
                </a:solidFill>
                <a:latin typeface="Calibri" pitchFamily="34" charset="0"/>
              </a:rPr>
              <a:t> (</a:t>
            </a:r>
            <a:r>
              <a:rPr lang="cs-CZ" sz="2400" b="1" dirty="0" err="1">
                <a:solidFill>
                  <a:srgbClr val="C00000"/>
                </a:solidFill>
                <a:latin typeface="Calibri" pitchFamily="34" charset="0"/>
              </a:rPr>
              <a:t>synteny</a:t>
            </a:r>
            <a:r>
              <a:rPr lang="cs-CZ" sz="2400" b="1" dirty="0">
                <a:solidFill>
                  <a:srgbClr val="C00000"/>
                </a:solidFill>
                <a:latin typeface="Calibri" pitchFamily="34" charset="0"/>
              </a:rPr>
              <a:t>)</a:t>
            </a:r>
          </a:p>
        </p:txBody>
      </p:sp>
      <p:sp>
        <p:nvSpPr>
          <p:cNvPr id="4" name="TextovéPole 3"/>
          <p:cNvSpPr txBox="1"/>
          <p:nvPr/>
        </p:nvSpPr>
        <p:spPr>
          <a:xfrm>
            <a:off x="6876256" y="6309320"/>
            <a:ext cx="2064155" cy="338554"/>
          </a:xfrm>
          <a:prstGeom prst="rect">
            <a:avLst/>
          </a:prstGeom>
          <a:noFill/>
        </p:spPr>
        <p:txBody>
          <a:bodyPr wrap="none" rtlCol="0">
            <a:spAutoFit/>
          </a:bodyPr>
          <a:lstStyle/>
          <a:p>
            <a:r>
              <a:rPr lang="cs-CZ" sz="1600" dirty="0" err="1"/>
              <a:t>Pombert</a:t>
            </a:r>
            <a:r>
              <a:rPr lang="cs-CZ" sz="1600" dirty="0"/>
              <a:t>  </a:t>
            </a:r>
            <a:r>
              <a:rPr lang="en-GB" sz="1600" dirty="0"/>
              <a:t>et al</a:t>
            </a:r>
            <a:r>
              <a:rPr lang="cs-CZ" sz="1600" dirty="0"/>
              <a:t>. 2011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2133600"/>
            <a:ext cx="9172575" cy="4076700"/>
          </a:xfrm>
          <a:prstGeom prst="rect">
            <a:avLst/>
          </a:prstGeom>
          <a:noFill/>
          <a:ln w="9525">
            <a:noFill/>
            <a:miter lim="800000"/>
            <a:headEnd/>
            <a:tailEnd/>
          </a:ln>
        </p:spPr>
      </p:pic>
      <p:sp>
        <p:nvSpPr>
          <p:cNvPr id="28675" name="Obdélník 3"/>
          <p:cNvSpPr>
            <a:spLocks noChangeArrowheads="1"/>
          </p:cNvSpPr>
          <p:nvPr/>
        </p:nvSpPr>
        <p:spPr bwMode="auto">
          <a:xfrm>
            <a:off x="17463" y="188913"/>
            <a:ext cx="9126537" cy="1077218"/>
          </a:xfrm>
          <a:prstGeom prst="rect">
            <a:avLst/>
          </a:prstGeom>
          <a:noFill/>
          <a:ln w="9525">
            <a:noFill/>
            <a:miter lim="800000"/>
            <a:headEnd/>
            <a:tailEnd/>
          </a:ln>
        </p:spPr>
        <p:txBody>
          <a:bodyPr>
            <a:spAutoFit/>
          </a:bodyPr>
          <a:lstStyle/>
          <a:p>
            <a:pPr algn="ctr"/>
            <a:r>
              <a:rPr lang="cs-CZ" sz="3200" b="1" dirty="0">
                <a:solidFill>
                  <a:srgbClr val="C00000"/>
                </a:solidFill>
                <a:latin typeface="Calibri" pitchFamily="34" charset="0"/>
              </a:rPr>
              <a:t>Genom</a:t>
            </a:r>
            <a:r>
              <a:rPr lang="en-GB" sz="3200" b="1" dirty="0">
                <a:solidFill>
                  <a:srgbClr val="C00000"/>
                </a:solidFill>
                <a:latin typeface="Calibri" pitchFamily="34" charset="0"/>
              </a:rPr>
              <a:t>es of </a:t>
            </a:r>
            <a:r>
              <a:rPr lang="cs-CZ" sz="3200" b="1" dirty="0">
                <a:solidFill>
                  <a:srgbClr val="C00000"/>
                </a:solidFill>
                <a:latin typeface="Calibri" pitchFamily="34" charset="0"/>
              </a:rPr>
              <a:t>mi</a:t>
            </a:r>
            <a:r>
              <a:rPr lang="en-GB" sz="3200" b="1" dirty="0">
                <a:solidFill>
                  <a:srgbClr val="C00000"/>
                </a:solidFill>
                <a:latin typeface="Calibri" pitchFamily="34" charset="0"/>
              </a:rPr>
              <a:t>c</a:t>
            </a:r>
            <a:r>
              <a:rPr lang="cs-CZ" sz="3200" b="1" dirty="0" err="1">
                <a:solidFill>
                  <a:srgbClr val="C00000"/>
                </a:solidFill>
                <a:latin typeface="Calibri" pitchFamily="34" charset="0"/>
              </a:rPr>
              <a:t>rosporidi</a:t>
            </a:r>
            <a:r>
              <a:rPr lang="en-GB" sz="3200" b="1" dirty="0">
                <a:solidFill>
                  <a:srgbClr val="C00000"/>
                </a:solidFill>
                <a:latin typeface="Calibri" pitchFamily="34" charset="0"/>
              </a:rPr>
              <a:t>a have more conserved intergenic regions than genes themselves</a:t>
            </a:r>
            <a:endParaRPr lang="cs-CZ" sz="3200" b="1" dirty="0">
              <a:solidFill>
                <a:srgbClr val="C00000"/>
              </a:solidFill>
              <a:latin typeface="Calibri" pitchFamily="34" charset="0"/>
            </a:endParaRPr>
          </a:p>
        </p:txBody>
      </p:sp>
      <p:sp>
        <p:nvSpPr>
          <p:cNvPr id="4" name="TextovéPole 3"/>
          <p:cNvSpPr txBox="1"/>
          <p:nvPr/>
        </p:nvSpPr>
        <p:spPr>
          <a:xfrm>
            <a:off x="7675521" y="6453336"/>
            <a:ext cx="1468479" cy="276999"/>
          </a:xfrm>
          <a:prstGeom prst="rect">
            <a:avLst/>
          </a:prstGeom>
          <a:noFill/>
        </p:spPr>
        <p:txBody>
          <a:bodyPr wrap="none" rtlCol="0">
            <a:spAutoFit/>
          </a:bodyPr>
          <a:lstStyle/>
          <a:p>
            <a:r>
              <a:rPr lang="cs-CZ" sz="1200" dirty="0" err="1"/>
              <a:t>Corradi</a:t>
            </a:r>
            <a:r>
              <a:rPr lang="cs-CZ" sz="1200" dirty="0"/>
              <a:t> a kol. 2011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395288" y="1125538"/>
            <a:ext cx="8080375" cy="2151062"/>
          </a:xfrm>
          <a:prstGeom prst="rect">
            <a:avLst/>
          </a:prstGeom>
          <a:noFill/>
          <a:ln w="9525">
            <a:noFill/>
            <a:miter lim="800000"/>
            <a:headEnd/>
            <a:tailEnd/>
          </a:ln>
        </p:spPr>
      </p:pic>
      <p:sp>
        <p:nvSpPr>
          <p:cNvPr id="26627" name="Obdélník 4"/>
          <p:cNvSpPr>
            <a:spLocks noChangeArrowheads="1"/>
          </p:cNvSpPr>
          <p:nvPr/>
        </p:nvSpPr>
        <p:spPr bwMode="auto">
          <a:xfrm>
            <a:off x="17463" y="334963"/>
            <a:ext cx="9126537" cy="646112"/>
          </a:xfrm>
          <a:prstGeom prst="rect">
            <a:avLst/>
          </a:prstGeom>
          <a:noFill/>
          <a:ln w="9525">
            <a:noFill/>
            <a:miter lim="800000"/>
            <a:headEnd/>
            <a:tailEnd/>
          </a:ln>
        </p:spPr>
        <p:txBody>
          <a:bodyPr>
            <a:spAutoFit/>
          </a:bodyPr>
          <a:lstStyle/>
          <a:p>
            <a:pPr algn="ctr"/>
            <a:r>
              <a:rPr lang="en-GB" sz="3600" b="1" dirty="0">
                <a:solidFill>
                  <a:srgbClr val="C00000"/>
                </a:solidFill>
                <a:latin typeface="Calibri" pitchFamily="34" charset="0"/>
              </a:rPr>
              <a:t>Transcripts are </a:t>
            </a:r>
            <a:r>
              <a:rPr lang="en-GB" sz="3600" b="1" dirty="0" err="1">
                <a:solidFill>
                  <a:srgbClr val="C00000"/>
                </a:solidFill>
                <a:latin typeface="Calibri" pitchFamily="34" charset="0"/>
              </a:rPr>
              <a:t>ovelaping</a:t>
            </a:r>
            <a:endParaRPr lang="cs-CZ" sz="3600" b="1" dirty="0">
              <a:solidFill>
                <a:srgbClr val="C00000"/>
              </a:solidFill>
              <a:latin typeface="Calibri" pitchFamily="34" charset="0"/>
            </a:endParaRPr>
          </a:p>
        </p:txBody>
      </p:sp>
      <p:sp>
        <p:nvSpPr>
          <p:cNvPr id="26628" name="TextovéPole 5"/>
          <p:cNvSpPr txBox="1">
            <a:spLocks noChangeArrowheads="1"/>
          </p:cNvSpPr>
          <p:nvPr/>
        </p:nvSpPr>
        <p:spPr bwMode="auto">
          <a:xfrm>
            <a:off x="107504" y="3463135"/>
            <a:ext cx="8821738" cy="3416320"/>
          </a:xfrm>
          <a:prstGeom prst="rect">
            <a:avLst/>
          </a:prstGeom>
          <a:noFill/>
          <a:ln w="9525">
            <a:noFill/>
            <a:miter lim="800000"/>
            <a:headEnd/>
            <a:tailEnd/>
          </a:ln>
        </p:spPr>
        <p:txBody>
          <a:bodyPr>
            <a:spAutoFit/>
          </a:bodyPr>
          <a:lstStyle/>
          <a:p>
            <a:pPr marL="285750" indent="-285750">
              <a:buFont typeface="Arial" panose="020B0604020202020204" pitchFamily="34" charset="0"/>
              <a:buChar char="•"/>
            </a:pPr>
            <a:r>
              <a:rPr lang="cs-CZ" dirty="0">
                <a:latin typeface="+mj-lt"/>
                <a:ea typeface="Gothic"/>
                <a:cs typeface="Gothic"/>
              </a:rPr>
              <a:t>11</a:t>
            </a:r>
            <a:r>
              <a:rPr lang="en-US" dirty="0">
                <a:latin typeface="+mj-lt"/>
                <a:ea typeface="Gothic"/>
                <a:cs typeface="Gothic"/>
              </a:rPr>
              <a:t>% of transcripts in </a:t>
            </a:r>
            <a:r>
              <a:rPr lang="cs-CZ" dirty="0">
                <a:latin typeface="+mj-lt"/>
                <a:ea typeface="Gothic"/>
                <a:cs typeface="Gothic"/>
              </a:rPr>
              <a:t>mi</a:t>
            </a:r>
            <a:r>
              <a:rPr lang="en-GB" dirty="0">
                <a:latin typeface="+mj-lt"/>
                <a:ea typeface="Gothic"/>
                <a:cs typeface="Gothic"/>
              </a:rPr>
              <a:t>c</a:t>
            </a:r>
            <a:r>
              <a:rPr lang="cs-CZ" dirty="0" err="1">
                <a:latin typeface="+mj-lt"/>
                <a:ea typeface="Gothic"/>
                <a:cs typeface="Gothic"/>
              </a:rPr>
              <a:t>rosporidi</a:t>
            </a:r>
            <a:r>
              <a:rPr lang="en-GB" dirty="0">
                <a:latin typeface="+mj-lt"/>
                <a:ea typeface="Gothic"/>
                <a:cs typeface="Gothic"/>
              </a:rPr>
              <a:t>um</a:t>
            </a:r>
            <a:r>
              <a:rPr lang="cs-CZ" dirty="0">
                <a:latin typeface="+mj-lt"/>
                <a:ea typeface="Gothic"/>
                <a:cs typeface="Gothic"/>
              </a:rPr>
              <a:t> </a:t>
            </a:r>
            <a:r>
              <a:rPr lang="cs-CZ" i="1" dirty="0" err="1">
                <a:latin typeface="+mj-lt"/>
                <a:ea typeface="Gothic"/>
                <a:cs typeface="Gothic"/>
              </a:rPr>
              <a:t>Antonospora</a:t>
            </a:r>
            <a:r>
              <a:rPr lang="cs-CZ" i="1" dirty="0">
                <a:latin typeface="+mj-lt"/>
                <a:ea typeface="Gothic"/>
                <a:cs typeface="Gothic"/>
              </a:rPr>
              <a:t> </a:t>
            </a:r>
            <a:r>
              <a:rPr lang="cs-CZ" i="1" dirty="0" err="1">
                <a:latin typeface="+mj-lt"/>
                <a:ea typeface="Gothic"/>
                <a:cs typeface="Gothic"/>
              </a:rPr>
              <a:t>locustae</a:t>
            </a:r>
            <a:r>
              <a:rPr lang="cs-CZ" i="1" dirty="0">
                <a:latin typeface="+mj-lt"/>
                <a:ea typeface="Gothic"/>
                <a:cs typeface="Gothic"/>
              </a:rPr>
              <a:t> </a:t>
            </a:r>
            <a:r>
              <a:rPr lang="en-GB" dirty="0">
                <a:latin typeface="+mj-lt"/>
                <a:ea typeface="Gothic"/>
                <a:cs typeface="Gothic"/>
              </a:rPr>
              <a:t>contains more than one </a:t>
            </a:r>
            <a:r>
              <a:rPr lang="cs-CZ" dirty="0">
                <a:latin typeface="+mj-lt"/>
                <a:ea typeface="Gothic"/>
                <a:cs typeface="Gothic"/>
              </a:rPr>
              <a:t>ORF (o</a:t>
            </a:r>
            <a:r>
              <a:rPr lang="en-GB" dirty="0">
                <a:latin typeface="+mj-lt"/>
                <a:ea typeface="Gothic"/>
                <a:cs typeface="Gothic"/>
              </a:rPr>
              <a:t>pen reading frame</a:t>
            </a:r>
            <a:r>
              <a:rPr lang="cs-CZ" dirty="0">
                <a:latin typeface="+mj-lt"/>
                <a:ea typeface="Gothic"/>
                <a:cs typeface="Gothic"/>
              </a:rPr>
              <a:t>). </a:t>
            </a:r>
            <a:r>
              <a:rPr lang="en-GB" dirty="0">
                <a:latin typeface="+mj-lt"/>
                <a:ea typeface="Gothic"/>
                <a:cs typeface="Gothic"/>
              </a:rPr>
              <a:t>In</a:t>
            </a:r>
            <a:r>
              <a:rPr lang="cs-CZ" dirty="0">
                <a:latin typeface="+mj-lt"/>
                <a:ea typeface="Gothic"/>
                <a:cs typeface="Gothic"/>
              </a:rPr>
              <a:t> </a:t>
            </a:r>
            <a:r>
              <a:rPr lang="cs-CZ" i="1" dirty="0" err="1">
                <a:latin typeface="+mj-lt"/>
                <a:ea typeface="Gothic"/>
                <a:cs typeface="Gothic"/>
              </a:rPr>
              <a:t>Encephalitozoon</a:t>
            </a:r>
            <a:r>
              <a:rPr lang="cs-CZ" i="1" dirty="0">
                <a:latin typeface="+mj-lt"/>
                <a:ea typeface="Gothic"/>
                <a:cs typeface="Gothic"/>
              </a:rPr>
              <a:t> </a:t>
            </a:r>
            <a:r>
              <a:rPr lang="cs-CZ" i="1" dirty="0" err="1">
                <a:latin typeface="+mj-lt"/>
                <a:ea typeface="Gothic"/>
                <a:cs typeface="Gothic"/>
              </a:rPr>
              <a:t>cuniculi</a:t>
            </a:r>
            <a:r>
              <a:rPr lang="cs-CZ" i="1" dirty="0">
                <a:latin typeface="+mj-lt"/>
                <a:ea typeface="Gothic"/>
                <a:cs typeface="Gothic"/>
              </a:rPr>
              <a:t> </a:t>
            </a:r>
            <a:r>
              <a:rPr lang="en-GB" dirty="0">
                <a:latin typeface="+mj-lt"/>
                <a:ea typeface="Gothic"/>
                <a:cs typeface="Gothic"/>
              </a:rPr>
              <a:t>it is up to </a:t>
            </a:r>
            <a:r>
              <a:rPr lang="cs-CZ" dirty="0">
                <a:latin typeface="+mj-lt"/>
                <a:ea typeface="Gothic"/>
                <a:cs typeface="Gothic"/>
              </a:rPr>
              <a:t>80 </a:t>
            </a:r>
            <a:r>
              <a:rPr lang="en-US" dirty="0">
                <a:latin typeface="+mj-lt"/>
                <a:ea typeface="Gothic"/>
                <a:cs typeface="Gothic"/>
              </a:rPr>
              <a:t>%</a:t>
            </a:r>
            <a:r>
              <a:rPr lang="cs-CZ" dirty="0">
                <a:latin typeface="+mj-lt"/>
                <a:ea typeface="Gothic"/>
                <a:cs typeface="Gothic"/>
              </a:rPr>
              <a:t> </a:t>
            </a:r>
            <a:r>
              <a:rPr lang="en-GB" dirty="0">
                <a:latin typeface="+mj-lt"/>
                <a:ea typeface="Gothic"/>
                <a:cs typeface="Gothic"/>
              </a:rPr>
              <a:t>investigated transcripts</a:t>
            </a:r>
            <a:r>
              <a:rPr lang="cs-CZ" dirty="0">
                <a:latin typeface="+mj-lt"/>
                <a:ea typeface="Gothic"/>
                <a:cs typeface="Gothic"/>
              </a:rPr>
              <a:t>.</a:t>
            </a:r>
            <a:br>
              <a:rPr lang="en-GB" dirty="0">
                <a:latin typeface="+mj-lt"/>
                <a:ea typeface="Gothic"/>
                <a:cs typeface="Gothic"/>
              </a:rPr>
            </a:br>
            <a:endParaRPr lang="cs-CZ" dirty="0">
              <a:latin typeface="+mj-lt"/>
              <a:ea typeface="Gothic"/>
              <a:cs typeface="Gothic"/>
            </a:endParaRPr>
          </a:p>
          <a:p>
            <a:pPr marL="285750" indent="-285750">
              <a:buFont typeface="Arial" panose="020B0604020202020204" pitchFamily="34" charset="0"/>
              <a:buChar char="•"/>
            </a:pPr>
            <a:r>
              <a:rPr lang="cs-CZ" dirty="0">
                <a:latin typeface="+mj-lt"/>
                <a:ea typeface="Gothic"/>
                <a:cs typeface="Gothic"/>
              </a:rPr>
              <a:t> </a:t>
            </a:r>
            <a:r>
              <a:rPr lang="en-GB" dirty="0">
                <a:latin typeface="+mj-lt"/>
                <a:ea typeface="Gothic"/>
                <a:cs typeface="Gothic"/>
              </a:rPr>
              <a:t>It is not </a:t>
            </a:r>
            <a:r>
              <a:rPr lang="cs-CZ" dirty="0" err="1">
                <a:latin typeface="+mj-lt"/>
                <a:ea typeface="Gothic"/>
                <a:cs typeface="Gothic"/>
              </a:rPr>
              <a:t>polycystronic</a:t>
            </a:r>
            <a:r>
              <a:rPr lang="cs-CZ" dirty="0">
                <a:latin typeface="+mj-lt"/>
                <a:ea typeface="Gothic"/>
                <a:cs typeface="Gothic"/>
              </a:rPr>
              <a:t> trans</a:t>
            </a:r>
            <a:r>
              <a:rPr lang="en-GB" dirty="0" err="1">
                <a:latin typeface="+mj-lt"/>
                <a:ea typeface="Gothic"/>
                <a:cs typeface="Gothic"/>
              </a:rPr>
              <a:t>cription</a:t>
            </a:r>
            <a:r>
              <a:rPr lang="en-GB" dirty="0">
                <a:latin typeface="+mj-lt"/>
                <a:ea typeface="Gothic"/>
                <a:cs typeface="Gothic"/>
              </a:rPr>
              <a:t> as in b</a:t>
            </a:r>
            <a:r>
              <a:rPr lang="cs-CZ" dirty="0">
                <a:latin typeface="+mj-lt"/>
                <a:ea typeface="Gothic"/>
                <a:cs typeface="Gothic"/>
              </a:rPr>
              <a:t>a</a:t>
            </a:r>
            <a:r>
              <a:rPr lang="en-GB" dirty="0">
                <a:latin typeface="+mj-lt"/>
                <a:ea typeface="Gothic"/>
                <a:cs typeface="Gothic"/>
              </a:rPr>
              <a:t>c</a:t>
            </a:r>
            <a:r>
              <a:rPr lang="cs-CZ" dirty="0" err="1">
                <a:latin typeface="+mj-lt"/>
                <a:ea typeface="Gothic"/>
                <a:cs typeface="Gothic"/>
              </a:rPr>
              <a:t>teri</a:t>
            </a:r>
            <a:r>
              <a:rPr lang="en-GB" dirty="0">
                <a:latin typeface="+mj-lt"/>
                <a:ea typeface="Gothic"/>
                <a:cs typeface="Gothic"/>
              </a:rPr>
              <a:t>a</a:t>
            </a:r>
            <a:r>
              <a:rPr lang="cs-CZ" dirty="0">
                <a:latin typeface="+mj-lt"/>
                <a:ea typeface="Gothic"/>
                <a:cs typeface="Gothic"/>
              </a:rPr>
              <a:t> </a:t>
            </a:r>
            <a:r>
              <a:rPr lang="en-GB" dirty="0">
                <a:latin typeface="+mj-lt"/>
                <a:ea typeface="Gothic"/>
                <a:cs typeface="Gothic"/>
              </a:rPr>
              <a:t>or </a:t>
            </a:r>
            <a:r>
              <a:rPr lang="cs-CZ" dirty="0">
                <a:latin typeface="+mj-lt"/>
                <a:ea typeface="Gothic"/>
                <a:cs typeface="Gothic"/>
              </a:rPr>
              <a:t>trypanosom</a:t>
            </a:r>
            <a:r>
              <a:rPr lang="en-GB" dirty="0">
                <a:latin typeface="+mj-lt"/>
                <a:ea typeface="Gothic"/>
                <a:cs typeface="Gothic"/>
              </a:rPr>
              <a:t>es</a:t>
            </a:r>
            <a:r>
              <a:rPr lang="cs-CZ" dirty="0">
                <a:latin typeface="+mj-lt"/>
                <a:ea typeface="Gothic"/>
                <a:cs typeface="Gothic"/>
              </a:rPr>
              <a:t>. </a:t>
            </a:r>
            <a:r>
              <a:rPr lang="en-GB" dirty="0">
                <a:latin typeface="+mj-lt"/>
                <a:ea typeface="Gothic"/>
                <a:cs typeface="Gothic"/>
              </a:rPr>
              <a:t>In each case, only one gene is e</a:t>
            </a:r>
            <a:r>
              <a:rPr lang="cs-CZ" dirty="0" err="1">
                <a:latin typeface="+mj-lt"/>
                <a:ea typeface="Gothic"/>
                <a:cs typeface="Gothic"/>
              </a:rPr>
              <a:t>xpr</a:t>
            </a:r>
            <a:r>
              <a:rPr lang="en-GB" dirty="0" err="1">
                <a:latin typeface="+mj-lt"/>
                <a:ea typeface="Gothic"/>
                <a:cs typeface="Gothic"/>
              </a:rPr>
              <a:t>essed</a:t>
            </a:r>
            <a:r>
              <a:rPr lang="cs-CZ" dirty="0">
                <a:latin typeface="+mj-lt"/>
                <a:ea typeface="Gothic"/>
                <a:cs typeface="Gothic"/>
              </a:rPr>
              <a:t>.</a:t>
            </a:r>
            <a:r>
              <a:rPr lang="en-GB" dirty="0">
                <a:latin typeface="+mj-lt"/>
                <a:ea typeface="Gothic"/>
                <a:cs typeface="Gothic"/>
              </a:rPr>
              <a:t> The transcripts often contain often contain incomplete pieces of genes before and after transcribed gene. The genes are often encoded in opposite directions.</a:t>
            </a:r>
            <a:br>
              <a:rPr lang="en-GB" dirty="0">
                <a:latin typeface="+mj-lt"/>
                <a:ea typeface="Gothic"/>
                <a:cs typeface="Gothic"/>
              </a:rPr>
            </a:br>
            <a:endParaRPr lang="cs-CZ" dirty="0">
              <a:latin typeface="+mj-lt"/>
              <a:ea typeface="Gothic"/>
              <a:cs typeface="Gothic"/>
            </a:endParaRPr>
          </a:p>
          <a:p>
            <a:pPr marL="285750" indent="-285750">
              <a:buFont typeface="Arial" panose="020B0604020202020204" pitchFamily="34" charset="0"/>
              <a:buChar char="•"/>
            </a:pPr>
            <a:r>
              <a:rPr lang="en-GB" dirty="0">
                <a:latin typeface="+mj-lt"/>
                <a:ea typeface="Gothic"/>
                <a:cs typeface="Gothic"/>
              </a:rPr>
              <a:t>The probable reason for the transcript overlap is the fact that the short intergenic regions do are not able to harbour regulatory elements.</a:t>
            </a:r>
            <a:br>
              <a:rPr lang="en-GB" dirty="0">
                <a:latin typeface="+mj-lt"/>
                <a:ea typeface="Gothic"/>
                <a:cs typeface="Gothic"/>
              </a:rPr>
            </a:br>
            <a:endParaRPr lang="en-GB" dirty="0">
              <a:latin typeface="+mj-lt"/>
              <a:ea typeface="Gothic"/>
              <a:cs typeface="Gothic"/>
            </a:endParaRPr>
          </a:p>
          <a:p>
            <a:pPr marL="285750" indent="-285750">
              <a:buFont typeface="Arial" panose="020B0604020202020204" pitchFamily="34" charset="0"/>
              <a:buChar char="•"/>
            </a:pPr>
            <a:r>
              <a:rPr lang="en-GB" dirty="0">
                <a:latin typeface="+mj-lt"/>
                <a:ea typeface="Gothic"/>
                <a:cs typeface="Gothic"/>
              </a:rPr>
              <a:t>The transcript overlap is more common in spores.</a:t>
            </a:r>
            <a:endParaRPr lang="cs-CZ" dirty="0">
              <a:latin typeface="+mj-lt"/>
              <a:ea typeface="Gothic"/>
              <a:cs typeface="Gothic"/>
            </a:endParaRPr>
          </a:p>
          <a:p>
            <a:pPr>
              <a:buFont typeface="Arial" pitchFamily="34" charset="0"/>
              <a:buChar char="•"/>
            </a:pPr>
            <a:endParaRPr lang="cs-CZ" dirty="0">
              <a:latin typeface="Calibri" pitchFamily="34" charset="0"/>
            </a:endParaRPr>
          </a:p>
        </p:txBody>
      </p:sp>
      <p:sp>
        <p:nvSpPr>
          <p:cNvPr id="5" name="TextovéPole 4"/>
          <p:cNvSpPr txBox="1"/>
          <p:nvPr/>
        </p:nvSpPr>
        <p:spPr>
          <a:xfrm>
            <a:off x="6084168" y="6021288"/>
            <a:ext cx="3082995" cy="646331"/>
          </a:xfrm>
          <a:prstGeom prst="rect">
            <a:avLst/>
          </a:prstGeom>
          <a:noFill/>
        </p:spPr>
        <p:txBody>
          <a:bodyPr wrap="square" rtlCol="0">
            <a:spAutoFit/>
          </a:bodyPr>
          <a:lstStyle/>
          <a:p>
            <a:r>
              <a:rPr lang="cs-CZ" dirty="0" err="1"/>
              <a:t>Williams</a:t>
            </a:r>
            <a:r>
              <a:rPr lang="cs-CZ" dirty="0"/>
              <a:t> a kol, 2005, </a:t>
            </a:r>
            <a:r>
              <a:rPr lang="cs-CZ" dirty="0" err="1"/>
              <a:t>Corradi</a:t>
            </a:r>
            <a:r>
              <a:rPr lang="cs-CZ" dirty="0"/>
              <a:t> a kol. 2008, 2010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ovéPole 3"/>
          <p:cNvSpPr txBox="1">
            <a:spLocks noChangeArrowheads="1"/>
          </p:cNvSpPr>
          <p:nvPr/>
        </p:nvSpPr>
        <p:spPr bwMode="auto">
          <a:xfrm>
            <a:off x="35496" y="1196752"/>
            <a:ext cx="9000678" cy="526297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endParaRPr lang="cs-CZ" sz="2400" b="1" dirty="0">
              <a:latin typeface="Calibri" pitchFamily="34" charset="0"/>
            </a:endParaRPr>
          </a:p>
          <a:p>
            <a:pPr marL="342900" indent="-342900">
              <a:buFont typeface="Arial" panose="020B0604020202020204" pitchFamily="34" charset="0"/>
              <a:buChar char="•"/>
            </a:pPr>
            <a:r>
              <a:rPr lang="cs-CZ" sz="2400" b="1" dirty="0">
                <a:latin typeface="Calibri" pitchFamily="34" charset="0"/>
              </a:rPr>
              <a:t>Not </a:t>
            </a:r>
            <a:r>
              <a:rPr lang="cs-CZ" sz="2400" b="1" dirty="0" err="1">
                <a:latin typeface="Calibri" pitchFamily="34" charset="0"/>
              </a:rPr>
              <a:t>all</a:t>
            </a:r>
            <a:r>
              <a:rPr lang="cs-CZ" sz="2400" b="1" dirty="0">
                <a:latin typeface="Calibri" pitchFamily="34" charset="0"/>
              </a:rPr>
              <a:t> are </a:t>
            </a:r>
            <a:r>
              <a:rPr lang="cs-CZ" sz="2400" b="1" dirty="0" err="1">
                <a:latin typeface="Calibri" pitchFamily="34" charset="0"/>
              </a:rPr>
              <a:t>small</a:t>
            </a:r>
            <a:r>
              <a:rPr lang="cs-CZ" sz="2400" b="1" dirty="0">
                <a:latin typeface="Calibri" pitchFamily="34" charset="0"/>
              </a:rPr>
              <a:t> (2-50MB) but </a:t>
            </a:r>
            <a:r>
              <a:rPr lang="cs-CZ" sz="2400" b="1" dirty="0" err="1">
                <a:latin typeface="Calibri" pitchFamily="34" charset="0"/>
              </a:rPr>
              <a:t>all</a:t>
            </a:r>
            <a:r>
              <a:rPr lang="cs-CZ" sz="2400" b="1" dirty="0">
                <a:latin typeface="Calibri" pitchFamily="34" charset="0"/>
              </a:rPr>
              <a:t> </a:t>
            </a:r>
            <a:r>
              <a:rPr lang="cs-CZ" sz="2400" b="1" dirty="0" err="1">
                <a:latin typeface="Calibri" pitchFamily="34" charset="0"/>
              </a:rPr>
              <a:t>have</a:t>
            </a:r>
            <a:r>
              <a:rPr lang="cs-CZ" sz="2400" b="1" dirty="0">
                <a:latin typeface="Calibri" pitchFamily="34" charset="0"/>
              </a:rPr>
              <a:t> </a:t>
            </a:r>
            <a:r>
              <a:rPr lang="cs-CZ" sz="2400" b="1" dirty="0" err="1">
                <a:latin typeface="Calibri" pitchFamily="34" charset="0"/>
              </a:rPr>
              <a:t>small</a:t>
            </a:r>
            <a:r>
              <a:rPr lang="cs-CZ" sz="2400" b="1" dirty="0">
                <a:latin typeface="Calibri" pitchFamily="34" charset="0"/>
              </a:rPr>
              <a:t> </a:t>
            </a:r>
            <a:r>
              <a:rPr lang="cs-CZ" sz="2400" b="1" dirty="0" err="1">
                <a:latin typeface="Calibri" pitchFamily="34" charset="0"/>
              </a:rPr>
              <a:t>number</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genes</a:t>
            </a:r>
            <a:r>
              <a:rPr lang="cs-CZ" sz="2400" b="1" dirty="0">
                <a:latin typeface="Calibri" pitchFamily="34" charset="0"/>
              </a:rPr>
              <a:t> (</a:t>
            </a:r>
            <a:r>
              <a:rPr lang="cs-CZ" sz="2400" b="1" dirty="0" err="1">
                <a:latin typeface="Calibri" pitchFamily="34" charset="0"/>
              </a:rPr>
              <a:t>below</a:t>
            </a:r>
            <a:r>
              <a:rPr lang="cs-CZ" sz="2400" b="1" dirty="0">
                <a:latin typeface="Calibri" pitchFamily="34" charset="0"/>
              </a:rPr>
              <a:t> 3000), </a:t>
            </a:r>
            <a:r>
              <a:rPr lang="cs-CZ" sz="2400" b="1" dirty="0" err="1">
                <a:latin typeface="Calibri" pitchFamily="34" charset="0"/>
              </a:rPr>
              <a:t>perhaps</a:t>
            </a:r>
            <a:r>
              <a:rPr lang="cs-CZ" sz="2400" b="1" dirty="0">
                <a:latin typeface="Calibri" pitchFamily="34" charset="0"/>
              </a:rPr>
              <a:t> </a:t>
            </a:r>
            <a:r>
              <a:rPr lang="cs-CZ" sz="2400" b="1" dirty="0" err="1">
                <a:latin typeface="Calibri" pitchFamily="34" charset="0"/>
              </a:rPr>
              <a:t>due</a:t>
            </a:r>
            <a:r>
              <a:rPr lang="cs-CZ" sz="2400" b="1" dirty="0">
                <a:latin typeface="Calibri" pitchFamily="34" charset="0"/>
              </a:rPr>
              <a:t> to </a:t>
            </a:r>
            <a:r>
              <a:rPr lang="cs-CZ" sz="2400" b="1" dirty="0" err="1">
                <a:latin typeface="Calibri" pitchFamily="34" charset="0"/>
              </a:rPr>
              <a:t>parasitic</a:t>
            </a:r>
            <a:r>
              <a:rPr lang="cs-CZ" sz="2400" b="1" dirty="0">
                <a:latin typeface="Calibri" pitchFamily="34" charset="0"/>
              </a:rPr>
              <a:t> </a:t>
            </a:r>
            <a:r>
              <a:rPr lang="cs-CZ" sz="2400" b="1" dirty="0" err="1">
                <a:latin typeface="Calibri" pitchFamily="34" charset="0"/>
              </a:rPr>
              <a:t>way</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life</a:t>
            </a:r>
            <a:r>
              <a:rPr lang="cs-CZ" sz="2400" b="1" dirty="0">
                <a:latin typeface="Calibri" pitchFamily="34" charset="0"/>
              </a:rPr>
              <a:t>.</a:t>
            </a:r>
            <a:br>
              <a:rPr lang="cs-CZ" sz="2400" b="1" dirty="0">
                <a:latin typeface="Calibri" pitchFamily="34" charset="0"/>
              </a:rPr>
            </a:br>
            <a:endParaRPr lang="cs-CZ" sz="2400" b="1" dirty="0">
              <a:latin typeface="Calibri" pitchFamily="34" charset="0"/>
            </a:endParaRPr>
          </a:p>
          <a:p>
            <a:pPr marL="342900" indent="-342900">
              <a:buFont typeface="Arial" panose="020B0604020202020204" pitchFamily="34" charset="0"/>
              <a:buChar char="•"/>
            </a:pPr>
            <a:r>
              <a:rPr lang="cs-CZ" sz="2400" b="1" dirty="0" err="1">
                <a:latin typeface="Calibri" pitchFamily="34" charset="0"/>
              </a:rPr>
              <a:t>Miniaturisation</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intergenic</a:t>
            </a:r>
            <a:r>
              <a:rPr lang="cs-CZ" sz="2400" b="1" dirty="0">
                <a:latin typeface="Calibri" pitchFamily="34" charset="0"/>
              </a:rPr>
              <a:t> </a:t>
            </a:r>
            <a:r>
              <a:rPr lang="cs-CZ" sz="2400" b="1" dirty="0" err="1">
                <a:latin typeface="Calibri" pitchFamily="34" charset="0"/>
              </a:rPr>
              <a:t>regions</a:t>
            </a:r>
            <a:r>
              <a:rPr lang="cs-CZ" sz="2400" b="1" dirty="0">
                <a:latin typeface="Calibri" pitchFamily="34" charset="0"/>
              </a:rPr>
              <a:t> (</a:t>
            </a:r>
            <a:r>
              <a:rPr lang="cs-CZ" sz="2400" b="1" dirty="0" err="1">
                <a:latin typeface="Calibri" pitchFamily="34" charset="0"/>
              </a:rPr>
              <a:t>hundreds</a:t>
            </a:r>
            <a:r>
              <a:rPr lang="cs-CZ" sz="2400" b="1" dirty="0">
                <a:latin typeface="Calibri" pitchFamily="34" charset="0"/>
              </a:rPr>
              <a:t> nt) and </a:t>
            </a:r>
            <a:r>
              <a:rPr lang="cs-CZ" sz="2400" b="1" dirty="0" err="1">
                <a:latin typeface="Calibri" pitchFamily="34" charset="0"/>
              </a:rPr>
              <a:t>introns</a:t>
            </a:r>
            <a:r>
              <a:rPr lang="cs-CZ" sz="2400" b="1" dirty="0">
                <a:latin typeface="Calibri" pitchFamily="34" charset="0"/>
              </a:rPr>
              <a:t> </a:t>
            </a:r>
            <a:br>
              <a:rPr lang="cs-CZ" sz="2400" b="1" dirty="0">
                <a:latin typeface="Calibri" pitchFamily="34" charset="0"/>
              </a:rPr>
            </a:br>
            <a:r>
              <a:rPr lang="cs-CZ" sz="2400" b="1" dirty="0">
                <a:latin typeface="Calibri" pitchFamily="34" charset="0"/>
              </a:rPr>
              <a:t>(</a:t>
            </a:r>
            <a:r>
              <a:rPr lang="cs-CZ" sz="2400" b="1" dirty="0" err="1">
                <a:latin typeface="Calibri" pitchFamily="34" charset="0"/>
              </a:rPr>
              <a:t>tens</a:t>
            </a:r>
            <a:r>
              <a:rPr lang="cs-CZ" sz="2400" b="1" dirty="0">
                <a:latin typeface="Calibri" pitchFamily="34" charset="0"/>
              </a:rPr>
              <a:t> nt). In </a:t>
            </a:r>
            <a:r>
              <a:rPr lang="cs-CZ" sz="2400" b="1" dirty="0" err="1">
                <a:latin typeface="Calibri" pitchFamily="34" charset="0"/>
              </a:rPr>
              <a:t>one</a:t>
            </a:r>
            <a:r>
              <a:rPr lang="cs-CZ" sz="2400" b="1" dirty="0">
                <a:latin typeface="Calibri" pitchFamily="34" charset="0"/>
              </a:rPr>
              <a:t> case </a:t>
            </a:r>
            <a:r>
              <a:rPr lang="cs-CZ" sz="2400" b="1" dirty="0" err="1">
                <a:latin typeface="Calibri" pitchFamily="34" charset="0"/>
              </a:rPr>
              <a:t>completely</a:t>
            </a:r>
            <a:r>
              <a:rPr lang="cs-CZ" sz="2400" b="1" dirty="0">
                <a:latin typeface="Calibri" pitchFamily="34" charset="0"/>
              </a:rPr>
              <a:t> </a:t>
            </a:r>
            <a:r>
              <a:rPr lang="cs-CZ" sz="2400" b="1" dirty="0" err="1">
                <a:latin typeface="Calibri" pitchFamily="34" charset="0"/>
              </a:rPr>
              <a:t>lost</a:t>
            </a:r>
            <a:r>
              <a:rPr lang="cs-CZ" sz="2400" b="1" dirty="0">
                <a:latin typeface="Calibri" pitchFamily="34" charset="0"/>
              </a:rPr>
              <a:t>.</a:t>
            </a:r>
          </a:p>
          <a:p>
            <a:pPr marL="342900" indent="-342900">
              <a:buFont typeface="Arial" panose="020B0604020202020204" pitchFamily="34" charset="0"/>
              <a:buChar char="•"/>
            </a:pPr>
            <a:endParaRPr lang="cs-CZ" sz="2400" b="1" dirty="0">
              <a:latin typeface="Calibri" pitchFamily="34" charset="0"/>
            </a:endParaRPr>
          </a:p>
          <a:p>
            <a:pPr marL="342900" indent="-342900">
              <a:buFont typeface="Arial" panose="020B0604020202020204" pitchFamily="34" charset="0"/>
              <a:buChar char="•"/>
            </a:pPr>
            <a:r>
              <a:rPr lang="cs-CZ" sz="2400" b="1" dirty="0" err="1">
                <a:latin typeface="Calibri" pitchFamily="34" charset="0"/>
              </a:rPr>
              <a:t>Shortening</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the</a:t>
            </a:r>
            <a:r>
              <a:rPr lang="cs-CZ" sz="2400" b="1" dirty="0">
                <a:latin typeface="Calibri" pitchFamily="34" charset="0"/>
              </a:rPr>
              <a:t> </a:t>
            </a:r>
            <a:r>
              <a:rPr lang="cs-CZ" sz="2400" b="1" dirty="0" err="1">
                <a:latin typeface="Calibri" pitchFamily="34" charset="0"/>
              </a:rPr>
              <a:t>proteins</a:t>
            </a:r>
            <a:r>
              <a:rPr lang="cs-CZ" sz="2400" b="1" dirty="0">
                <a:latin typeface="Calibri" pitchFamily="34" charset="0"/>
              </a:rPr>
              <a:t> </a:t>
            </a:r>
            <a:r>
              <a:rPr lang="cs-CZ" sz="2400" b="1" dirty="0" err="1">
                <a:latin typeface="Calibri" pitchFamily="34" charset="0"/>
              </a:rPr>
              <a:t>themselves</a:t>
            </a:r>
            <a:br>
              <a:rPr lang="cs-CZ" sz="2400" b="1" dirty="0">
                <a:latin typeface="Calibri" pitchFamily="34" charset="0"/>
              </a:rPr>
            </a:br>
            <a:endParaRPr lang="cs-CZ" sz="2400" b="1" dirty="0">
              <a:latin typeface="Calibri" pitchFamily="34" charset="0"/>
            </a:endParaRPr>
          </a:p>
          <a:p>
            <a:pPr marL="342900" indent="-342900">
              <a:buFont typeface="Arial" panose="020B0604020202020204" pitchFamily="34" charset="0"/>
              <a:buChar char="•"/>
            </a:pPr>
            <a:r>
              <a:rPr lang="cs-CZ" sz="2400" b="1" dirty="0" err="1">
                <a:latin typeface="Calibri" pitchFamily="34" charset="0"/>
              </a:rPr>
              <a:t>Probably</a:t>
            </a:r>
            <a:r>
              <a:rPr lang="cs-CZ" sz="2400" b="1" dirty="0">
                <a:latin typeface="Calibri" pitchFamily="34" charset="0"/>
              </a:rPr>
              <a:t> </a:t>
            </a:r>
            <a:r>
              <a:rPr lang="cs-CZ" sz="2400" b="1" dirty="0" err="1">
                <a:latin typeface="Calibri" pitchFamily="34" charset="0"/>
              </a:rPr>
              <a:t>due</a:t>
            </a:r>
            <a:r>
              <a:rPr lang="cs-CZ" sz="2400" b="1" dirty="0">
                <a:latin typeface="Calibri" pitchFamily="34" charset="0"/>
              </a:rPr>
              <a:t> to genome </a:t>
            </a:r>
            <a:r>
              <a:rPr lang="cs-CZ" sz="2400" b="1" dirty="0" err="1">
                <a:latin typeface="Calibri" pitchFamily="34" charset="0"/>
              </a:rPr>
              <a:t>miniaturisations</a:t>
            </a:r>
            <a:r>
              <a:rPr lang="cs-CZ" sz="2400" b="1" dirty="0">
                <a:latin typeface="Calibri" pitchFamily="34" charset="0"/>
              </a:rPr>
              <a:t>, </a:t>
            </a:r>
            <a:r>
              <a:rPr lang="cs-CZ" sz="2400" b="1" dirty="0" err="1">
                <a:latin typeface="Calibri" pitchFamily="34" charset="0"/>
              </a:rPr>
              <a:t>the</a:t>
            </a:r>
            <a:r>
              <a:rPr lang="cs-CZ" sz="2400" b="1" dirty="0">
                <a:latin typeface="Calibri" pitchFamily="34" charset="0"/>
              </a:rPr>
              <a:t> </a:t>
            </a:r>
            <a:r>
              <a:rPr lang="cs-CZ" sz="2400" b="1" dirty="0" err="1">
                <a:latin typeface="Calibri" pitchFamily="34" charset="0"/>
              </a:rPr>
              <a:t>transcripts</a:t>
            </a:r>
            <a:r>
              <a:rPr lang="cs-CZ" sz="2400" b="1" dirty="0">
                <a:latin typeface="Calibri" pitchFamily="34" charset="0"/>
              </a:rPr>
              <a:t> </a:t>
            </a:r>
            <a:r>
              <a:rPr lang="cs-CZ" sz="2400" b="1" dirty="0" err="1">
                <a:latin typeface="Calibri" pitchFamily="34" charset="0"/>
              </a:rPr>
              <a:t>often</a:t>
            </a:r>
            <a:r>
              <a:rPr lang="cs-CZ" sz="2400" b="1" dirty="0">
                <a:latin typeface="Calibri" pitchFamily="34" charset="0"/>
              </a:rPr>
              <a:t> </a:t>
            </a:r>
            <a:r>
              <a:rPr lang="cs-CZ" sz="2400" b="1" dirty="0" err="1">
                <a:latin typeface="Calibri" pitchFamily="34" charset="0"/>
              </a:rPr>
              <a:t>overlap</a:t>
            </a:r>
            <a:r>
              <a:rPr lang="cs-CZ" sz="2400" b="1" dirty="0">
                <a:latin typeface="Calibri" pitchFamily="34" charset="0"/>
              </a:rPr>
              <a:t>, </a:t>
            </a:r>
            <a:r>
              <a:rPr lang="cs-CZ" sz="2400" b="1" dirty="0" err="1">
                <a:latin typeface="Calibri" pitchFamily="34" charset="0"/>
              </a:rPr>
              <a:t>the</a:t>
            </a:r>
            <a:r>
              <a:rPr lang="cs-CZ" sz="2400" b="1" dirty="0">
                <a:latin typeface="Calibri" pitchFamily="34" charset="0"/>
              </a:rPr>
              <a:t> </a:t>
            </a:r>
            <a:r>
              <a:rPr lang="cs-CZ" sz="2400" b="1" dirty="0" err="1">
                <a:latin typeface="Calibri" pitchFamily="34" charset="0"/>
              </a:rPr>
              <a:t>intergenic</a:t>
            </a:r>
            <a:r>
              <a:rPr lang="cs-CZ" sz="2400" b="1" dirty="0">
                <a:latin typeface="Calibri" pitchFamily="34" charset="0"/>
              </a:rPr>
              <a:t> </a:t>
            </a:r>
            <a:r>
              <a:rPr lang="cs-CZ" sz="2400" b="1" dirty="0" err="1">
                <a:latin typeface="Calibri" pitchFamily="34" charset="0"/>
              </a:rPr>
              <a:t>regions</a:t>
            </a:r>
            <a:r>
              <a:rPr lang="cs-CZ" sz="2400" b="1" dirty="0">
                <a:latin typeface="Calibri" pitchFamily="34" charset="0"/>
              </a:rPr>
              <a:t> are </a:t>
            </a:r>
            <a:r>
              <a:rPr lang="cs-CZ" sz="2400" b="1" dirty="0" err="1">
                <a:latin typeface="Calibri" pitchFamily="34" charset="0"/>
              </a:rPr>
              <a:t>conserved</a:t>
            </a:r>
            <a:r>
              <a:rPr lang="cs-CZ" sz="2400" b="1" dirty="0">
                <a:latin typeface="Calibri" pitchFamily="34" charset="0"/>
              </a:rPr>
              <a:t> and as </a:t>
            </a:r>
            <a:r>
              <a:rPr lang="cs-CZ" sz="2400" b="1" dirty="0" err="1">
                <a:latin typeface="Calibri" pitchFamily="34" charset="0"/>
              </a:rPr>
              <a:t>well</a:t>
            </a:r>
            <a:r>
              <a:rPr lang="cs-CZ" sz="2400" b="1" dirty="0">
                <a:latin typeface="Calibri" pitchFamily="34" charset="0"/>
              </a:rPr>
              <a:t> as gene </a:t>
            </a:r>
            <a:r>
              <a:rPr lang="cs-CZ" sz="2400" b="1" dirty="0" err="1">
                <a:latin typeface="Calibri" pitchFamily="34" charset="0"/>
              </a:rPr>
              <a:t>order</a:t>
            </a:r>
            <a:r>
              <a:rPr lang="cs-CZ" sz="2400" b="1" dirty="0">
                <a:latin typeface="Calibri" pitchFamily="34" charset="0"/>
              </a:rPr>
              <a:t>. </a:t>
            </a:r>
            <a:r>
              <a:rPr lang="cs-CZ" sz="2400" b="1" dirty="0" err="1">
                <a:latin typeface="Calibri" pitchFamily="34" charset="0"/>
              </a:rPr>
              <a:t>The</a:t>
            </a:r>
            <a:r>
              <a:rPr lang="cs-CZ" sz="2400" b="1" dirty="0">
                <a:latin typeface="Calibri" pitchFamily="34" charset="0"/>
              </a:rPr>
              <a:t> </a:t>
            </a:r>
            <a:r>
              <a:rPr lang="cs-CZ" sz="2400" b="1" dirty="0" err="1">
                <a:latin typeface="Calibri" pitchFamily="34" charset="0"/>
              </a:rPr>
              <a:t>frequency</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genome </a:t>
            </a:r>
            <a:r>
              <a:rPr lang="cs-CZ" sz="2400" b="1" dirty="0" err="1">
                <a:latin typeface="Calibri" pitchFamily="34" charset="0"/>
              </a:rPr>
              <a:t>rearrangements</a:t>
            </a:r>
            <a:r>
              <a:rPr lang="cs-CZ" sz="2400" b="1" dirty="0">
                <a:latin typeface="Calibri" pitchFamily="34" charset="0"/>
              </a:rPr>
              <a:t> </a:t>
            </a:r>
            <a:r>
              <a:rPr lang="cs-CZ" sz="2400" b="1" dirty="0" err="1">
                <a:latin typeface="Calibri" pitchFamily="34" charset="0"/>
              </a:rPr>
              <a:t>is</a:t>
            </a:r>
            <a:r>
              <a:rPr lang="cs-CZ" sz="2400" b="1" dirty="0">
                <a:latin typeface="Calibri" pitchFamily="34" charset="0"/>
              </a:rPr>
              <a:t> </a:t>
            </a:r>
            <a:r>
              <a:rPr lang="cs-CZ" sz="2400" b="1" dirty="0" err="1">
                <a:latin typeface="Calibri" pitchFamily="34" charset="0"/>
              </a:rPr>
              <a:t>low</a:t>
            </a:r>
            <a:r>
              <a:rPr lang="cs-CZ" sz="2400" b="1" dirty="0">
                <a:latin typeface="Calibri" pitchFamily="34" charset="0"/>
              </a:rPr>
              <a:t>.</a:t>
            </a:r>
          </a:p>
          <a:p>
            <a:pPr marL="342900" indent="-342900">
              <a:buFont typeface="Arial" panose="020B0604020202020204" pitchFamily="34" charset="0"/>
              <a:buChar char="•"/>
            </a:pPr>
            <a:endParaRPr lang="cs-CZ" sz="2400" b="1" dirty="0">
              <a:latin typeface="Calibri" pitchFamily="34" charset="0"/>
            </a:endParaRPr>
          </a:p>
          <a:p>
            <a:pPr marL="342900" indent="-342900">
              <a:buFont typeface="Arial" panose="020B0604020202020204" pitchFamily="34" charset="0"/>
              <a:buChar char="•"/>
            </a:pPr>
            <a:r>
              <a:rPr lang="cs-CZ" sz="2400" b="1" dirty="0">
                <a:latin typeface="Calibri" pitchFamily="34" charset="0"/>
              </a:rPr>
              <a:t>Most </a:t>
            </a:r>
            <a:r>
              <a:rPr lang="cs-CZ" sz="2400" b="1" dirty="0" err="1">
                <a:latin typeface="Calibri" pitchFamily="34" charset="0"/>
              </a:rPr>
              <a:t>still</a:t>
            </a:r>
            <a:r>
              <a:rPr lang="cs-CZ" sz="2400" b="1" dirty="0">
                <a:latin typeface="Calibri" pitchFamily="34" charset="0"/>
              </a:rPr>
              <a:t> </a:t>
            </a:r>
            <a:r>
              <a:rPr lang="cs-CZ" sz="2400" b="1" dirty="0" err="1">
                <a:latin typeface="Calibri" pitchFamily="34" charset="0"/>
              </a:rPr>
              <a:t>keep</a:t>
            </a:r>
            <a:r>
              <a:rPr lang="cs-CZ" sz="2400" b="1" dirty="0">
                <a:latin typeface="Calibri" pitchFamily="34" charset="0"/>
              </a:rPr>
              <a:t> </a:t>
            </a:r>
            <a:r>
              <a:rPr lang="cs-CZ" sz="2400" b="1" dirty="0" err="1">
                <a:latin typeface="Calibri" pitchFamily="34" charset="0"/>
              </a:rPr>
              <a:t>miniature</a:t>
            </a:r>
            <a:r>
              <a:rPr lang="cs-CZ" sz="2400" b="1" dirty="0">
                <a:latin typeface="Calibri" pitchFamily="34" charset="0"/>
              </a:rPr>
              <a:t> </a:t>
            </a:r>
            <a:r>
              <a:rPr lang="cs-CZ" sz="2400" b="1" dirty="0" err="1">
                <a:latin typeface="Calibri" pitchFamily="34" charset="0"/>
              </a:rPr>
              <a:t>introns</a:t>
            </a:r>
            <a:r>
              <a:rPr lang="cs-CZ" sz="2400" b="1" dirty="0">
                <a:latin typeface="Calibri" pitchFamily="34" charset="0"/>
              </a:rPr>
              <a:t> but in </a:t>
            </a:r>
            <a:r>
              <a:rPr lang="cs-CZ" sz="2400" b="1" dirty="0" err="1">
                <a:latin typeface="Calibri" pitchFamily="34" charset="0"/>
              </a:rPr>
              <a:t>two</a:t>
            </a:r>
            <a:r>
              <a:rPr lang="cs-CZ" sz="2400" b="1" dirty="0">
                <a:latin typeface="Calibri" pitchFamily="34" charset="0"/>
              </a:rPr>
              <a:t> </a:t>
            </a:r>
            <a:r>
              <a:rPr lang="cs-CZ" sz="2400" b="1" dirty="0" err="1">
                <a:latin typeface="Calibri" pitchFamily="34" charset="0"/>
              </a:rPr>
              <a:t>cases</a:t>
            </a:r>
            <a:r>
              <a:rPr lang="cs-CZ" sz="2400" b="1" dirty="0">
                <a:latin typeface="Calibri" pitchFamily="34" charset="0"/>
              </a:rPr>
              <a:t> these </a:t>
            </a:r>
            <a:r>
              <a:rPr lang="cs-CZ" sz="2400" b="1" dirty="0" err="1">
                <a:latin typeface="Calibri" pitchFamily="34" charset="0"/>
              </a:rPr>
              <a:t>were</a:t>
            </a:r>
            <a:r>
              <a:rPr lang="cs-CZ" sz="2400" b="1" dirty="0">
                <a:latin typeface="Calibri" pitchFamily="34" charset="0"/>
              </a:rPr>
              <a:t> </a:t>
            </a:r>
            <a:r>
              <a:rPr lang="cs-CZ" sz="2400" b="1" dirty="0" err="1">
                <a:latin typeface="Calibri" pitchFamily="34" charset="0"/>
              </a:rPr>
              <a:t>lost</a:t>
            </a:r>
            <a:r>
              <a:rPr lang="cs-CZ" sz="2400" b="1" dirty="0">
                <a:latin typeface="Calibri" pitchFamily="34" charset="0"/>
              </a:rPr>
              <a:t>.</a:t>
            </a:r>
            <a:endParaRPr lang="cs-CZ" sz="2400" dirty="0">
              <a:latin typeface="Calibri" pitchFamily="34" charset="0"/>
            </a:endParaRPr>
          </a:p>
        </p:txBody>
      </p:sp>
      <p:sp>
        <p:nvSpPr>
          <p:cNvPr id="6" name="Nadpis 1"/>
          <p:cNvSpPr txBox="1">
            <a:spLocks/>
          </p:cNvSpPr>
          <p:nvPr/>
        </p:nvSpPr>
        <p:spPr>
          <a:xfrm>
            <a:off x="0" y="341313"/>
            <a:ext cx="9143999" cy="1143000"/>
          </a:xfrm>
          <a:prstGeom prst="rect">
            <a:avLst/>
          </a:prstGeom>
        </p:spPr>
        <p:txBody>
          <a:bodyPr>
            <a:normAutofit fontScale="90000" lnSpcReduction="20000"/>
          </a:bodyPr>
          <a:lstStyle/>
          <a:p>
            <a:pPr algn="ctr" fontAlgn="auto">
              <a:spcAft>
                <a:spcPts val="0"/>
              </a:spcAft>
              <a:defRPr/>
            </a:pPr>
            <a:r>
              <a:rPr lang="en-GB" sz="4400" b="1" dirty="0">
                <a:solidFill>
                  <a:srgbClr val="C00000"/>
                </a:solidFill>
                <a:latin typeface="+mj-lt"/>
                <a:ea typeface="+mj-ea"/>
                <a:cs typeface="+mj-cs"/>
              </a:rPr>
              <a:t>Let</a:t>
            </a:r>
            <a:r>
              <a:rPr lang="cs-CZ" sz="4400" b="1" dirty="0">
                <a:solidFill>
                  <a:srgbClr val="C00000"/>
                </a:solidFill>
                <a:latin typeface="+mj-lt"/>
                <a:ea typeface="+mj-ea"/>
                <a:cs typeface="+mj-cs"/>
              </a:rPr>
              <a:t>‘s </a:t>
            </a:r>
            <a:r>
              <a:rPr lang="cs-CZ" sz="4400" b="1" dirty="0" err="1">
                <a:solidFill>
                  <a:srgbClr val="C00000"/>
                </a:solidFill>
                <a:latin typeface="+mj-lt"/>
                <a:ea typeface="+mj-ea"/>
                <a:cs typeface="+mj-cs"/>
              </a:rPr>
              <a:t>summarise</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facts</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about</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microsporidial</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genomes</a:t>
            </a:r>
            <a:r>
              <a:rPr lang="cs-CZ" sz="4400" b="1" dirty="0">
                <a:solidFill>
                  <a:srgbClr val="C00000"/>
                </a:solidFill>
                <a:latin typeface="+mj-lt"/>
                <a:ea typeface="+mj-ea"/>
                <a:cs typeface="+mj-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xEl>
                                              <p:pRg st="1" end="1"/>
                                            </p:txEl>
                                          </p:spTgt>
                                        </p:tgtEl>
                                        <p:attrNameLst>
                                          <p:attrName>style.visibility</p:attrName>
                                        </p:attrNameLst>
                                      </p:cBhvr>
                                      <p:to>
                                        <p:strVal val="visible"/>
                                      </p:to>
                                    </p:set>
                                    <p:animEffect transition="in" filter="fade">
                                      <p:cBhvr>
                                        <p:cTn id="7" dur="500"/>
                                        <p:tgtEl>
                                          <p:spTgt spid="430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0">
                                            <p:txEl>
                                              <p:pRg st="2" end="2"/>
                                            </p:txEl>
                                          </p:spTgt>
                                        </p:tgtEl>
                                        <p:attrNameLst>
                                          <p:attrName>style.visibility</p:attrName>
                                        </p:attrNameLst>
                                      </p:cBhvr>
                                      <p:to>
                                        <p:strVal val="visible"/>
                                      </p:to>
                                    </p:set>
                                    <p:animEffect transition="in" filter="fade">
                                      <p:cBhvr>
                                        <p:cTn id="12" dur="500"/>
                                        <p:tgtEl>
                                          <p:spTgt spid="430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0">
                                            <p:txEl>
                                              <p:pRg st="4" end="4"/>
                                            </p:txEl>
                                          </p:spTgt>
                                        </p:tgtEl>
                                        <p:attrNameLst>
                                          <p:attrName>style.visibility</p:attrName>
                                        </p:attrNameLst>
                                      </p:cBhvr>
                                      <p:to>
                                        <p:strVal val="visible"/>
                                      </p:to>
                                    </p:set>
                                    <p:animEffect transition="in" filter="fade">
                                      <p:cBhvr>
                                        <p:cTn id="17" dur="500"/>
                                        <p:tgtEl>
                                          <p:spTgt spid="430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0">
                                            <p:txEl>
                                              <p:pRg st="5" end="5"/>
                                            </p:txEl>
                                          </p:spTgt>
                                        </p:tgtEl>
                                        <p:attrNameLst>
                                          <p:attrName>style.visibility</p:attrName>
                                        </p:attrNameLst>
                                      </p:cBhvr>
                                      <p:to>
                                        <p:strVal val="visible"/>
                                      </p:to>
                                    </p:set>
                                    <p:animEffect transition="in" filter="fade">
                                      <p:cBhvr>
                                        <p:cTn id="22" dur="500"/>
                                        <p:tgtEl>
                                          <p:spTgt spid="430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0">
                                            <p:txEl>
                                              <p:pRg st="7" end="7"/>
                                            </p:txEl>
                                          </p:spTgt>
                                        </p:tgtEl>
                                        <p:attrNameLst>
                                          <p:attrName>style.visibility</p:attrName>
                                        </p:attrNameLst>
                                      </p:cBhvr>
                                      <p:to>
                                        <p:strVal val="visible"/>
                                      </p:to>
                                    </p:set>
                                    <p:animEffect transition="in" filter="fade">
                                      <p:cBhvr>
                                        <p:cTn id="27" dur="500"/>
                                        <p:tgtEl>
                                          <p:spTgt spid="430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3999" cy="1143000"/>
          </a:xfrm>
        </p:spPr>
        <p:txBody>
          <a:bodyPr/>
          <a:lstStyle/>
          <a:p>
            <a:r>
              <a:rPr lang="cs-CZ" sz="3200" b="1" i="1" dirty="0">
                <a:solidFill>
                  <a:srgbClr val="C00000"/>
                </a:solidFill>
              </a:rPr>
              <a:t>(Neo)</a:t>
            </a:r>
            <a:r>
              <a:rPr lang="cs-CZ" sz="3200" b="1" i="1" dirty="0" err="1">
                <a:solidFill>
                  <a:srgbClr val="C00000"/>
                </a:solidFill>
              </a:rPr>
              <a:t>paramoeba</a:t>
            </a:r>
            <a:r>
              <a:rPr lang="cs-CZ" sz="3200" b="1" i="1" dirty="0">
                <a:solidFill>
                  <a:srgbClr val="C00000"/>
                </a:solidFill>
              </a:rPr>
              <a:t> </a:t>
            </a:r>
            <a:r>
              <a:rPr lang="cs-CZ" sz="3200" b="1" dirty="0">
                <a:solidFill>
                  <a:srgbClr val="C00000"/>
                </a:solidFill>
              </a:rPr>
              <a:t>symbiont – </a:t>
            </a:r>
            <a:r>
              <a:rPr lang="cs-CZ" sz="3200" b="1" i="1" dirty="0" err="1">
                <a:solidFill>
                  <a:srgbClr val="C00000"/>
                </a:solidFill>
              </a:rPr>
              <a:t>Perkinsela</a:t>
            </a:r>
            <a:r>
              <a:rPr lang="cs-CZ" sz="3200" b="1" i="1" dirty="0">
                <a:solidFill>
                  <a:srgbClr val="C00000"/>
                </a:solidFill>
              </a:rPr>
              <a:t> </a:t>
            </a:r>
            <a:r>
              <a:rPr lang="cs-CZ" sz="3200" b="1" dirty="0" err="1">
                <a:solidFill>
                  <a:srgbClr val="C00000"/>
                </a:solidFill>
              </a:rPr>
              <a:t>spp</a:t>
            </a:r>
            <a:r>
              <a:rPr lang="cs-CZ" sz="3200" b="1" dirty="0">
                <a:solidFill>
                  <a:srgbClr val="C00000"/>
                </a:solidFill>
              </a:rPr>
              <a:t>.</a:t>
            </a: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26" y="1196752"/>
            <a:ext cx="4427984" cy="520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0610" y="1196752"/>
            <a:ext cx="3925846" cy="520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3"/>
          <p:cNvSpPr txBox="1"/>
          <p:nvPr/>
        </p:nvSpPr>
        <p:spPr>
          <a:xfrm>
            <a:off x="7596336" y="6536377"/>
            <a:ext cx="1489510" cy="276999"/>
          </a:xfrm>
          <a:prstGeom prst="rect">
            <a:avLst/>
          </a:prstGeom>
          <a:noFill/>
        </p:spPr>
        <p:txBody>
          <a:bodyPr wrap="none" rtlCol="0">
            <a:spAutoFit/>
          </a:bodyPr>
          <a:lstStyle/>
          <a:p>
            <a:r>
              <a:rPr lang="cs-CZ" sz="1200" dirty="0"/>
              <a:t>Dyková a kol. 2003</a:t>
            </a:r>
          </a:p>
        </p:txBody>
      </p:sp>
      <p:pic>
        <p:nvPicPr>
          <p:cNvPr id="6" name="Obrázek 5">
            <a:extLst>
              <a:ext uri="{FF2B5EF4-FFF2-40B4-BE49-F238E27FC236}">
                <a16:creationId xmlns:a16="http://schemas.microsoft.com/office/drawing/2014/main" id="{C9B32F69-BAC8-4D6C-99FE-F544319D3422}"/>
              </a:ext>
            </a:extLst>
          </p:cNvPr>
          <p:cNvPicPr>
            <a:picLocks noChangeAspect="1"/>
          </p:cNvPicPr>
          <p:nvPr/>
        </p:nvPicPr>
        <p:blipFill>
          <a:blip r:embed="rId4"/>
          <a:stretch>
            <a:fillRect/>
          </a:stretch>
        </p:blipFill>
        <p:spPr>
          <a:xfrm>
            <a:off x="117790" y="3129756"/>
            <a:ext cx="4646559" cy="3221739"/>
          </a:xfrm>
          <a:prstGeom prst="rect">
            <a:avLst/>
          </a:prstGeom>
        </p:spPr>
      </p:pic>
      <p:sp>
        <p:nvSpPr>
          <p:cNvPr id="10" name="TextovéPole 9">
            <a:extLst>
              <a:ext uri="{FF2B5EF4-FFF2-40B4-BE49-F238E27FC236}">
                <a16:creationId xmlns:a16="http://schemas.microsoft.com/office/drawing/2014/main" id="{E2BC9B4E-E057-496A-AA53-D60EEDCC91C9}"/>
              </a:ext>
            </a:extLst>
          </p:cNvPr>
          <p:cNvSpPr txBox="1"/>
          <p:nvPr/>
        </p:nvSpPr>
        <p:spPr>
          <a:xfrm>
            <a:off x="122532" y="6351711"/>
            <a:ext cx="1837041" cy="338554"/>
          </a:xfrm>
          <a:prstGeom prst="rect">
            <a:avLst/>
          </a:prstGeom>
          <a:noFill/>
        </p:spPr>
        <p:txBody>
          <a:bodyPr wrap="none" rtlCol="0">
            <a:spAutoFit/>
          </a:bodyPr>
          <a:lstStyle/>
          <a:p>
            <a:r>
              <a:rPr lang="cs-CZ" sz="1600" dirty="0" err="1"/>
              <a:t>Tanifuji</a:t>
            </a:r>
            <a:r>
              <a:rPr lang="cs-CZ" sz="1600" dirty="0"/>
              <a:t> et al. 2017</a:t>
            </a:r>
          </a:p>
        </p:txBody>
      </p:sp>
      <p:sp>
        <p:nvSpPr>
          <p:cNvPr id="14" name="Obdélník 8">
            <a:extLst>
              <a:ext uri="{FF2B5EF4-FFF2-40B4-BE49-F238E27FC236}">
                <a16:creationId xmlns:a16="http://schemas.microsoft.com/office/drawing/2014/main" id="{BAD851AF-4C9F-442C-A57F-75787F49222C}"/>
              </a:ext>
            </a:extLst>
          </p:cNvPr>
          <p:cNvSpPr/>
          <p:nvPr/>
        </p:nvSpPr>
        <p:spPr>
          <a:xfrm>
            <a:off x="-1" y="-38845"/>
            <a:ext cx="9144000" cy="6885384"/>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5" name="TextovéPole 9">
            <a:extLst>
              <a:ext uri="{FF2B5EF4-FFF2-40B4-BE49-F238E27FC236}">
                <a16:creationId xmlns:a16="http://schemas.microsoft.com/office/drawing/2014/main" id="{AFA782C2-D0FF-4E59-96B6-C0CA26EDB6C9}"/>
              </a:ext>
            </a:extLst>
          </p:cNvPr>
          <p:cNvSpPr txBox="1"/>
          <p:nvPr/>
        </p:nvSpPr>
        <p:spPr>
          <a:xfrm>
            <a:off x="0" y="1023119"/>
            <a:ext cx="4891917"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Genome </a:t>
            </a:r>
            <a:r>
              <a:rPr lang="cs-CZ" sz="2400" i="1" dirty="0" err="1">
                <a:latin typeface="+mn-lt"/>
              </a:rPr>
              <a:t>Perkinsela</a:t>
            </a:r>
            <a:r>
              <a:rPr lang="cs-CZ" sz="2400" i="1" dirty="0">
                <a:latin typeface="+mn-lt"/>
              </a:rPr>
              <a:t> </a:t>
            </a:r>
            <a:r>
              <a:rPr lang="cs-CZ" sz="2400" dirty="0" err="1">
                <a:latin typeface="+mn-lt"/>
              </a:rPr>
              <a:t>sp</a:t>
            </a:r>
            <a:r>
              <a:rPr lang="cs-CZ" sz="2400" dirty="0">
                <a:latin typeface="+mn-lt"/>
              </a:rPr>
              <a:t>.</a:t>
            </a:r>
          </a:p>
        </p:txBody>
      </p:sp>
    </p:spTree>
    <p:extLst>
      <p:ext uri="{BB962C8B-B14F-4D97-AF65-F5344CB8AC3E}">
        <p14:creationId xmlns:p14="http://schemas.microsoft.com/office/powerpoint/2010/main" val="31116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0-#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9698" name="Nadpis 1"/>
          <p:cNvSpPr>
            <a:spLocks noGrp="1"/>
          </p:cNvSpPr>
          <p:nvPr>
            <p:ph type="title"/>
          </p:nvPr>
        </p:nvSpPr>
        <p:spPr>
          <a:xfrm>
            <a:off x="0" y="1774825"/>
            <a:ext cx="9144000" cy="1225550"/>
          </a:xfrm>
        </p:spPr>
        <p:txBody>
          <a:bodyPr/>
          <a:lstStyle/>
          <a:p>
            <a:r>
              <a:rPr lang="cs-CZ" sz="9600" b="1" dirty="0" err="1">
                <a:solidFill>
                  <a:srgbClr val="C00000"/>
                </a:solidFill>
              </a:rPr>
              <a:t>Expanded</a:t>
            </a:r>
            <a:r>
              <a:rPr lang="cs-CZ" sz="9600" b="1" dirty="0">
                <a:solidFill>
                  <a:srgbClr val="C00000"/>
                </a:solidFill>
              </a:rPr>
              <a:t> </a:t>
            </a:r>
            <a:r>
              <a:rPr lang="cs-CZ" sz="9600" b="1" dirty="0" err="1">
                <a:solidFill>
                  <a:srgbClr val="C00000"/>
                </a:solidFill>
              </a:rPr>
              <a:t>genomes</a:t>
            </a:r>
            <a:endParaRPr lang="cs-CZ" sz="9600" b="1"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9" descr="Obsah obrázku text, mapa&#10;&#10;Popis byl vytvořen automaticky">
            <a:extLst>
              <a:ext uri="{FF2B5EF4-FFF2-40B4-BE49-F238E27FC236}">
                <a16:creationId xmlns:a16="http://schemas.microsoft.com/office/drawing/2014/main" id="{2EFDD773-E564-47D3-A2E5-095B36F4C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549275"/>
            <a:ext cx="845185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a 9">
            <a:extLst>
              <a:ext uri="{FF2B5EF4-FFF2-40B4-BE49-F238E27FC236}">
                <a16:creationId xmlns:a16="http://schemas.microsoft.com/office/drawing/2014/main" id="{D34F3A40-5010-40CE-B904-616FC81F3BAE}"/>
              </a:ext>
            </a:extLst>
          </p:cNvPr>
          <p:cNvSpPr/>
          <p:nvPr/>
        </p:nvSpPr>
        <p:spPr>
          <a:xfrm>
            <a:off x="6372200" y="3663723"/>
            <a:ext cx="360040" cy="360040"/>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30724" name="Rectangle 2"/>
          <p:cNvSpPr>
            <a:spLocks noChangeArrowheads="1"/>
          </p:cNvSpPr>
          <p:nvPr/>
        </p:nvSpPr>
        <p:spPr bwMode="auto">
          <a:xfrm>
            <a:off x="0" y="5167313"/>
            <a:ext cx="9144000" cy="762000"/>
          </a:xfrm>
          <a:prstGeom prst="rect">
            <a:avLst/>
          </a:prstGeom>
          <a:solidFill>
            <a:srgbClr val="993300">
              <a:alpha val="85097"/>
            </a:srgbClr>
          </a:solidFill>
          <a:ln w="9525">
            <a:noFill/>
            <a:miter lim="800000"/>
            <a:headEnd/>
            <a:tailEnd/>
          </a:ln>
        </p:spPr>
        <p:txBody>
          <a:bodyPr anchor="ctr"/>
          <a:lstStyle/>
          <a:p>
            <a:pPr algn="ctr" eaLnBrk="0" hangingPunct="0"/>
            <a:r>
              <a:rPr lang="cs-CZ" sz="3200" dirty="0">
                <a:solidFill>
                  <a:srgbClr val="FFFF00"/>
                </a:solidFill>
                <a:latin typeface="Berlin Sans FB" pitchFamily="34" charset="0"/>
              </a:rPr>
              <a:t>DINOFLAGELLATES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cstate="print"/>
          <a:srcRect/>
          <a:stretch>
            <a:fillRect/>
          </a:stretch>
        </p:blipFill>
        <p:spPr bwMode="auto">
          <a:xfrm>
            <a:off x="2928938" y="0"/>
            <a:ext cx="6215062" cy="6897688"/>
          </a:xfrm>
          <a:prstGeom prst="rect">
            <a:avLst/>
          </a:prstGeom>
          <a:noFill/>
          <a:ln w="38100">
            <a:solidFill>
              <a:schemeClr val="bg2"/>
            </a:solidFill>
            <a:miter lim="800000"/>
            <a:headEnd/>
            <a:tailEnd/>
          </a:ln>
        </p:spPr>
      </p:pic>
      <p:sp>
        <p:nvSpPr>
          <p:cNvPr id="8" name="Nadpis 1"/>
          <p:cNvSpPr txBox="1">
            <a:spLocks/>
          </p:cNvSpPr>
          <p:nvPr/>
        </p:nvSpPr>
        <p:spPr>
          <a:xfrm>
            <a:off x="0" y="71438"/>
            <a:ext cx="2928938" cy="1143000"/>
          </a:xfrm>
          <a:prstGeom prst="rect">
            <a:avLst/>
          </a:prstGeom>
        </p:spPr>
        <p:txBody>
          <a:bodyPr>
            <a:normAutofit fontScale="97500"/>
          </a:bodyPr>
          <a:lstStyle/>
          <a:p>
            <a:pPr algn="ctr" fontAlgn="auto">
              <a:spcAft>
                <a:spcPts val="0"/>
              </a:spcAft>
              <a:defRPr/>
            </a:pPr>
            <a:r>
              <a:rPr lang="cs-CZ" sz="4400" b="1" dirty="0" err="1">
                <a:solidFill>
                  <a:srgbClr val="C00000"/>
                </a:solidFill>
                <a:latin typeface="+mj-lt"/>
                <a:ea typeface="+mj-ea"/>
                <a:cs typeface="+mj-cs"/>
              </a:rPr>
              <a:t>Dinokaryon</a:t>
            </a:r>
            <a:endParaRPr lang="cs-CZ" sz="4400" b="1" dirty="0">
              <a:solidFill>
                <a:srgbClr val="C00000"/>
              </a:solidFill>
              <a:latin typeface="+mj-lt"/>
              <a:ea typeface="+mj-ea"/>
              <a:cs typeface="+mj-cs"/>
            </a:endParaRPr>
          </a:p>
        </p:txBody>
      </p:sp>
      <p:sp>
        <p:nvSpPr>
          <p:cNvPr id="31748" name="TextovéPole 3"/>
          <p:cNvSpPr txBox="1">
            <a:spLocks noChangeArrowheads="1"/>
          </p:cNvSpPr>
          <p:nvPr/>
        </p:nvSpPr>
        <p:spPr bwMode="auto">
          <a:xfrm>
            <a:off x="155575" y="5786438"/>
            <a:ext cx="2700338" cy="830262"/>
          </a:xfrm>
          <a:prstGeom prst="rect">
            <a:avLst/>
          </a:prstGeom>
          <a:noFill/>
          <a:ln w="9525">
            <a:noFill/>
            <a:miter lim="800000"/>
            <a:headEnd/>
            <a:tailEnd/>
          </a:ln>
        </p:spPr>
        <p:txBody>
          <a:bodyPr>
            <a:spAutoFit/>
          </a:bodyPr>
          <a:lstStyle/>
          <a:p>
            <a:r>
              <a:rPr lang="cs-CZ" sz="2400" i="1" dirty="0" err="1">
                <a:latin typeface="Calibri" pitchFamily="34" charset="0"/>
              </a:rPr>
              <a:t>Typical</a:t>
            </a:r>
            <a:r>
              <a:rPr lang="cs-CZ" sz="2400" i="1" dirty="0">
                <a:latin typeface="Calibri" pitchFamily="34" charset="0"/>
              </a:rPr>
              <a:t> </a:t>
            </a:r>
            <a:r>
              <a:rPr lang="cs-CZ" sz="2400" i="1" dirty="0" err="1">
                <a:latin typeface="Calibri" pitchFamily="34" charset="0"/>
              </a:rPr>
              <a:t>dinokaryon</a:t>
            </a:r>
            <a:r>
              <a:rPr lang="cs-CZ" sz="2400" i="1" dirty="0">
                <a:latin typeface="Calibri" pitchFamily="34" charset="0"/>
              </a:rPr>
              <a:t> in </a:t>
            </a:r>
            <a:r>
              <a:rPr lang="cs-CZ" sz="2400" dirty="0" err="1">
                <a:latin typeface="Calibri" pitchFamily="34" charset="0"/>
              </a:rPr>
              <a:t>Gymnodinium</a:t>
            </a:r>
            <a:r>
              <a:rPr lang="cs-CZ" sz="2400" dirty="0">
                <a:latin typeface="Calibri" pitchFamily="34" charset="0"/>
              </a:rPr>
              <a:t> </a:t>
            </a:r>
            <a:r>
              <a:rPr lang="cs-CZ" sz="2400" dirty="0" err="1">
                <a:latin typeface="Calibri" pitchFamily="34" charset="0"/>
              </a:rPr>
              <a:t>sp</a:t>
            </a:r>
            <a:r>
              <a:rPr lang="cs-CZ" sz="2400" dirty="0">
                <a:latin typeface="Calibri" pitchFamily="34"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3491880" y="167010"/>
            <a:ext cx="5335770" cy="6509774"/>
          </a:xfrm>
          <a:prstGeom prst="rect">
            <a:avLst/>
          </a:prstGeom>
        </p:spPr>
      </p:pic>
      <p:sp>
        <p:nvSpPr>
          <p:cNvPr id="6" name="Nadpis 1"/>
          <p:cNvSpPr txBox="1">
            <a:spLocks/>
          </p:cNvSpPr>
          <p:nvPr/>
        </p:nvSpPr>
        <p:spPr>
          <a:xfrm>
            <a:off x="784" y="260648"/>
            <a:ext cx="3491096" cy="1143000"/>
          </a:xfrm>
          <a:prstGeom prst="rect">
            <a:avLst/>
          </a:prstGeom>
        </p:spPr>
        <p:txBody>
          <a:bodyPr>
            <a:noAutofit/>
          </a:bodyPr>
          <a:lstStyle/>
          <a:p>
            <a:pPr algn="ctr" fontAlgn="auto">
              <a:spcAft>
                <a:spcPts val="0"/>
              </a:spcAft>
              <a:defRPr/>
            </a:pPr>
            <a:r>
              <a:rPr lang="cs-CZ" sz="4000" b="1" dirty="0" err="1">
                <a:solidFill>
                  <a:srgbClr val="C00000"/>
                </a:solidFill>
                <a:latin typeface="+mj-lt"/>
                <a:ea typeface="+mj-ea"/>
                <a:cs typeface="+mj-cs"/>
              </a:rPr>
              <a:t>Folding</a:t>
            </a:r>
            <a:r>
              <a:rPr lang="cs-CZ" sz="4000" b="1" dirty="0">
                <a:solidFill>
                  <a:srgbClr val="C00000"/>
                </a:solidFill>
                <a:latin typeface="+mj-lt"/>
                <a:ea typeface="+mj-ea"/>
                <a:cs typeface="+mj-cs"/>
              </a:rPr>
              <a:t> </a:t>
            </a:r>
            <a:r>
              <a:rPr lang="cs-CZ" sz="4000" b="1" dirty="0" err="1">
                <a:solidFill>
                  <a:srgbClr val="C00000"/>
                </a:solidFill>
                <a:latin typeface="+mj-lt"/>
                <a:ea typeface="+mj-ea"/>
                <a:cs typeface="+mj-cs"/>
              </a:rPr>
              <a:t>of</a:t>
            </a:r>
            <a:r>
              <a:rPr lang="cs-CZ" sz="4000" b="1" dirty="0">
                <a:solidFill>
                  <a:srgbClr val="C00000"/>
                </a:solidFill>
                <a:latin typeface="+mj-lt"/>
                <a:ea typeface="+mj-ea"/>
                <a:cs typeface="+mj-cs"/>
              </a:rPr>
              <a:t> DNA in nukleus </a:t>
            </a:r>
            <a:r>
              <a:rPr lang="cs-CZ" sz="4000" b="1" dirty="0" err="1">
                <a:solidFill>
                  <a:srgbClr val="C00000"/>
                </a:solidFill>
                <a:latin typeface="+mj-lt"/>
                <a:ea typeface="+mj-ea"/>
                <a:cs typeface="+mj-cs"/>
              </a:rPr>
              <a:t>of</a:t>
            </a:r>
            <a:r>
              <a:rPr lang="cs-CZ" sz="4000" b="1" dirty="0">
                <a:solidFill>
                  <a:srgbClr val="C00000"/>
                </a:solidFill>
                <a:latin typeface="+mj-lt"/>
                <a:ea typeface="+mj-ea"/>
                <a:cs typeface="+mj-cs"/>
              </a:rPr>
              <a:t> </a:t>
            </a:r>
            <a:r>
              <a:rPr lang="cs-CZ" sz="4000" b="1" dirty="0" err="1">
                <a:solidFill>
                  <a:srgbClr val="C00000"/>
                </a:solidFill>
                <a:latin typeface="+mj-lt"/>
                <a:ea typeface="+mj-ea"/>
                <a:cs typeface="+mj-cs"/>
              </a:rPr>
              <a:t>eukaryotes</a:t>
            </a:r>
            <a:endParaRPr lang="cs-CZ" sz="4000" b="1" dirty="0">
              <a:solidFill>
                <a:srgbClr val="C00000"/>
              </a:solidFill>
              <a:latin typeface="+mj-lt"/>
              <a:ea typeface="+mj-ea"/>
              <a:cs typeface="+mj-cs"/>
            </a:endParaRPr>
          </a:p>
        </p:txBody>
      </p:sp>
      <p:sp>
        <p:nvSpPr>
          <p:cNvPr id="7" name="TextovéPole 6"/>
          <p:cNvSpPr txBox="1"/>
          <p:nvPr/>
        </p:nvSpPr>
        <p:spPr>
          <a:xfrm>
            <a:off x="611560" y="6453336"/>
            <a:ext cx="1992853" cy="369332"/>
          </a:xfrm>
          <a:prstGeom prst="rect">
            <a:avLst/>
          </a:prstGeom>
          <a:noFill/>
        </p:spPr>
        <p:txBody>
          <a:bodyPr wrap="none" rtlCol="0">
            <a:spAutoFit/>
          </a:bodyPr>
          <a:lstStyle/>
          <a:p>
            <a:r>
              <a:rPr lang="cs-CZ" dirty="0"/>
              <a:t>Gross a kol. 2015</a:t>
            </a:r>
          </a:p>
        </p:txBody>
      </p:sp>
      <p:sp>
        <p:nvSpPr>
          <p:cNvPr id="2" name="TextovéPole 1">
            <a:extLst>
              <a:ext uri="{FF2B5EF4-FFF2-40B4-BE49-F238E27FC236}">
                <a16:creationId xmlns:a16="http://schemas.microsoft.com/office/drawing/2014/main" id="{D7034477-A8FC-4AF0-933A-80835C576291}"/>
              </a:ext>
            </a:extLst>
          </p:cNvPr>
          <p:cNvSpPr txBox="1"/>
          <p:nvPr/>
        </p:nvSpPr>
        <p:spPr>
          <a:xfrm>
            <a:off x="287916" y="3789040"/>
            <a:ext cx="2880320" cy="2308324"/>
          </a:xfrm>
          <a:prstGeom prst="rect">
            <a:avLst/>
          </a:prstGeom>
          <a:noFill/>
        </p:spPr>
        <p:txBody>
          <a:bodyPr wrap="square" rtlCol="0">
            <a:spAutoFit/>
          </a:bodyPr>
          <a:lstStyle/>
          <a:p>
            <a:r>
              <a:rPr lang="en-US" sz="2400" dirty="0"/>
              <a:t>Nu</a:t>
            </a:r>
            <a:r>
              <a:rPr lang="cs-CZ" sz="2400" dirty="0"/>
              <a:t>c</a:t>
            </a:r>
            <a:r>
              <a:rPr lang="en-US" sz="2400" dirty="0" err="1"/>
              <a:t>leofilament</a:t>
            </a:r>
            <a:r>
              <a:rPr lang="cs-CZ" sz="2400" dirty="0"/>
              <a:t>s </a:t>
            </a:r>
            <a:r>
              <a:rPr lang="cs-CZ" sz="2400" dirty="0" err="1"/>
              <a:t>of</a:t>
            </a:r>
            <a:r>
              <a:rPr lang="cs-CZ" sz="2400" dirty="0"/>
              <a:t> </a:t>
            </a:r>
            <a:r>
              <a:rPr lang="cs-CZ" sz="2400" dirty="0" err="1"/>
              <a:t>dinoflagellates</a:t>
            </a:r>
            <a:r>
              <a:rPr lang="cs-CZ" sz="2400" dirty="0"/>
              <a:t> are  6,5 </a:t>
            </a:r>
            <a:r>
              <a:rPr lang="cs-CZ" sz="2400" dirty="0" err="1"/>
              <a:t>nm</a:t>
            </a:r>
            <a:r>
              <a:rPr lang="cs-CZ" sz="2400" dirty="0"/>
              <a:t> </a:t>
            </a:r>
            <a:r>
              <a:rPr lang="cs-CZ" sz="2400" dirty="0" err="1"/>
              <a:t>wide</a:t>
            </a:r>
            <a:r>
              <a:rPr lang="cs-CZ" sz="2400" dirty="0"/>
              <a:t> and are </a:t>
            </a:r>
            <a:r>
              <a:rPr lang="cs-CZ" sz="2400" dirty="0" err="1"/>
              <a:t>the</a:t>
            </a:r>
            <a:r>
              <a:rPr lang="cs-CZ" sz="2400" dirty="0"/>
              <a:t> </a:t>
            </a:r>
            <a:r>
              <a:rPr lang="cs-CZ" sz="2400" dirty="0" err="1"/>
              <a:t>nuclease</a:t>
            </a:r>
            <a:r>
              <a:rPr lang="cs-CZ" sz="2400" dirty="0"/>
              <a:t> </a:t>
            </a:r>
            <a:r>
              <a:rPr lang="cs-CZ" sz="2400" dirty="0" err="1"/>
              <a:t>dissects</a:t>
            </a:r>
            <a:r>
              <a:rPr lang="cs-CZ" sz="2400" dirty="0"/>
              <a:t> </a:t>
            </a:r>
            <a:r>
              <a:rPr lang="cs-CZ" sz="2400" dirty="0" err="1"/>
              <a:t>then</a:t>
            </a:r>
            <a:r>
              <a:rPr lang="cs-CZ" sz="2400" dirty="0"/>
              <a:t> </a:t>
            </a:r>
            <a:r>
              <a:rPr lang="cs-CZ" sz="2400" dirty="0" err="1"/>
              <a:t>irregularly</a:t>
            </a:r>
            <a:r>
              <a:rPr lang="cs-CZ" sz="2400" dirty="0"/>
              <a:t>.</a:t>
            </a:r>
          </a:p>
        </p:txBody>
      </p:sp>
    </p:spTree>
    <p:extLst>
      <p:ext uri="{BB962C8B-B14F-4D97-AF65-F5344CB8AC3E}">
        <p14:creationId xmlns:p14="http://schemas.microsoft.com/office/powerpoint/2010/main" val="420523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131840" y="1855043"/>
            <a:ext cx="6072188" cy="4886325"/>
          </a:xfrm>
          <a:prstGeom prst="rect">
            <a:avLst/>
          </a:prstGeom>
          <a:noFill/>
          <a:ln w="9525">
            <a:noFill/>
            <a:miter lim="800000"/>
            <a:headEnd/>
            <a:tailEnd/>
          </a:ln>
        </p:spPr>
      </p:pic>
      <p:sp>
        <p:nvSpPr>
          <p:cNvPr id="4099" name="TextovéPole 4"/>
          <p:cNvSpPr txBox="1">
            <a:spLocks noChangeArrowheads="1"/>
          </p:cNvSpPr>
          <p:nvPr/>
        </p:nvSpPr>
        <p:spPr bwMode="auto">
          <a:xfrm>
            <a:off x="7092280" y="6328143"/>
            <a:ext cx="1955800" cy="461962"/>
          </a:xfrm>
          <a:prstGeom prst="rect">
            <a:avLst/>
          </a:prstGeom>
          <a:noFill/>
          <a:ln w="9525">
            <a:noFill/>
            <a:miter lim="800000"/>
            <a:headEnd/>
            <a:tailEnd/>
          </a:ln>
        </p:spPr>
        <p:txBody>
          <a:bodyPr wrap="none">
            <a:spAutoFit/>
          </a:bodyPr>
          <a:lstStyle/>
          <a:p>
            <a:r>
              <a:rPr lang="cs-CZ" sz="2400" b="1" dirty="0">
                <a:latin typeface="Calibri" pitchFamily="34" charset="0"/>
              </a:rPr>
              <a:t>1pg = asi 1 GB</a:t>
            </a:r>
          </a:p>
        </p:txBody>
      </p:sp>
      <p:sp>
        <p:nvSpPr>
          <p:cNvPr id="6" name="Nadpis 1"/>
          <p:cNvSpPr txBox="1">
            <a:spLocks/>
          </p:cNvSpPr>
          <p:nvPr/>
        </p:nvSpPr>
        <p:spPr>
          <a:xfrm>
            <a:off x="0" y="274638"/>
            <a:ext cx="9144000" cy="1143000"/>
          </a:xfrm>
          <a:prstGeom prst="rect">
            <a:avLst/>
          </a:prstGeom>
        </p:spPr>
        <p:txBody>
          <a:bodyPr/>
          <a:lstStyle/>
          <a:p>
            <a:pPr algn="ctr" fontAlgn="auto">
              <a:spcAft>
                <a:spcPts val="0"/>
              </a:spcAft>
              <a:defRPr/>
            </a:pPr>
            <a:r>
              <a:rPr lang="cs-CZ" sz="4400" b="1" dirty="0" err="1">
                <a:solidFill>
                  <a:srgbClr val="C00000"/>
                </a:solidFill>
                <a:latin typeface="+mj-lt"/>
                <a:ea typeface="+mj-ea"/>
                <a:cs typeface="+mj-cs"/>
              </a:rPr>
              <a:t>Range</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genome </a:t>
            </a:r>
            <a:r>
              <a:rPr lang="cs-CZ" sz="4400" b="1" dirty="0" err="1">
                <a:solidFill>
                  <a:srgbClr val="C00000"/>
                </a:solidFill>
                <a:latin typeface="+mj-lt"/>
                <a:ea typeface="+mj-ea"/>
                <a:cs typeface="+mj-cs"/>
              </a:rPr>
              <a:t>sizes</a:t>
            </a:r>
            <a:r>
              <a:rPr lang="cs-CZ" sz="4400" b="1" dirty="0">
                <a:solidFill>
                  <a:srgbClr val="C00000"/>
                </a:solidFill>
                <a:latin typeface="+mj-lt"/>
                <a:ea typeface="+mj-ea"/>
                <a:cs typeface="+mj-cs"/>
              </a:rPr>
              <a:t> in </a:t>
            </a:r>
            <a:r>
              <a:rPr lang="cs-CZ" sz="4400" b="1" dirty="0" err="1">
                <a:solidFill>
                  <a:srgbClr val="C00000"/>
                </a:solidFill>
                <a:latin typeface="+mj-lt"/>
                <a:ea typeface="+mj-ea"/>
                <a:cs typeface="+mj-cs"/>
              </a:rPr>
              <a:t>organismal</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groups</a:t>
            </a:r>
            <a:endParaRPr lang="cs-CZ" sz="4400" b="1" dirty="0">
              <a:solidFill>
                <a:srgbClr val="C00000"/>
              </a:solidFill>
              <a:latin typeface="+mj-lt"/>
              <a:ea typeface="+mj-ea"/>
              <a:cs typeface="+mj-cs"/>
            </a:endParaRPr>
          </a:p>
        </p:txBody>
      </p:sp>
      <p:sp>
        <p:nvSpPr>
          <p:cNvPr id="4101" name="TextovéPole 6"/>
          <p:cNvSpPr txBox="1">
            <a:spLocks noChangeArrowheads="1"/>
          </p:cNvSpPr>
          <p:nvPr/>
        </p:nvSpPr>
        <p:spPr bwMode="auto">
          <a:xfrm>
            <a:off x="214313" y="2571750"/>
            <a:ext cx="3061543" cy="3046988"/>
          </a:xfrm>
          <a:prstGeom prst="rect">
            <a:avLst/>
          </a:prstGeom>
          <a:noFill/>
          <a:ln w="9525">
            <a:noFill/>
            <a:miter lim="800000"/>
            <a:headEnd/>
            <a:tailEnd/>
          </a:ln>
        </p:spPr>
        <p:txBody>
          <a:bodyPr wrap="square">
            <a:spAutoFit/>
          </a:bodyPr>
          <a:lstStyle/>
          <a:p>
            <a:pPr>
              <a:buFont typeface="Arial" pitchFamily="34" charset="0"/>
              <a:buChar char="•"/>
            </a:pPr>
            <a:r>
              <a:rPr lang="cs-CZ" sz="2400" dirty="0">
                <a:latin typeface="Calibri" pitchFamily="34" charset="0"/>
              </a:rPr>
              <a:t> </a:t>
            </a:r>
            <a:r>
              <a:rPr lang="cs-CZ" sz="2400" dirty="0" err="1">
                <a:latin typeface="Calibri" pitchFamily="34" charset="0"/>
              </a:rPr>
              <a:t>Eukaryotic</a:t>
            </a:r>
            <a:r>
              <a:rPr lang="cs-CZ" sz="2400" dirty="0">
                <a:latin typeface="Calibri" pitchFamily="34" charset="0"/>
              </a:rPr>
              <a:t> </a:t>
            </a:r>
            <a:r>
              <a:rPr lang="cs-CZ" sz="2400" dirty="0" err="1">
                <a:latin typeface="Calibri" pitchFamily="34" charset="0"/>
              </a:rPr>
              <a:t>genomes</a:t>
            </a:r>
            <a:r>
              <a:rPr lang="cs-CZ" sz="2400" dirty="0">
                <a:latin typeface="Calibri" pitchFamily="34" charset="0"/>
              </a:rPr>
              <a:t> are </a:t>
            </a:r>
            <a:r>
              <a:rPr lang="cs-CZ" sz="2400" dirty="0" err="1">
                <a:latin typeface="Calibri" pitchFamily="34" charset="0"/>
              </a:rPr>
              <a:t>generally</a:t>
            </a:r>
            <a:r>
              <a:rPr lang="cs-CZ" sz="2400" dirty="0">
                <a:latin typeface="Calibri" pitchFamily="34" charset="0"/>
              </a:rPr>
              <a:t> </a:t>
            </a:r>
            <a:r>
              <a:rPr lang="cs-CZ" sz="2400" dirty="0" err="1">
                <a:latin typeface="Calibri" pitchFamily="34" charset="0"/>
              </a:rPr>
              <a:t>larger</a:t>
            </a:r>
            <a:r>
              <a:rPr lang="cs-CZ" sz="2400" dirty="0">
                <a:latin typeface="Calibri" pitchFamily="34" charset="0"/>
              </a:rPr>
              <a:t> </a:t>
            </a:r>
            <a:r>
              <a:rPr lang="cs-CZ" sz="2400" dirty="0" err="1">
                <a:latin typeface="Calibri" pitchFamily="34" charset="0"/>
              </a:rPr>
              <a:t>than</a:t>
            </a:r>
            <a:r>
              <a:rPr lang="cs-CZ" sz="2400" dirty="0">
                <a:latin typeface="Calibri" pitchFamily="34" charset="0"/>
              </a:rPr>
              <a:t> </a:t>
            </a:r>
            <a:r>
              <a:rPr lang="cs-CZ" sz="2400" dirty="0" err="1">
                <a:latin typeface="Calibri" pitchFamily="34" charset="0"/>
              </a:rPr>
              <a:t>prokaryoti</a:t>
            </a:r>
            <a:endParaRPr lang="cs-CZ" sz="2400" dirty="0">
              <a:latin typeface="Calibri" pitchFamily="34" charset="0"/>
            </a:endParaRPr>
          </a:p>
          <a:p>
            <a:pPr>
              <a:buFont typeface="Arial" pitchFamily="34" charset="0"/>
              <a:buChar char="•"/>
            </a:pPr>
            <a:endParaRPr lang="cs-CZ" sz="2400" dirty="0">
              <a:latin typeface="Calibri" pitchFamily="34" charset="0"/>
            </a:endParaRPr>
          </a:p>
          <a:p>
            <a:pPr>
              <a:buFont typeface="Arial" pitchFamily="34" charset="0"/>
              <a:buChar char="•"/>
            </a:pPr>
            <a:r>
              <a:rPr lang="cs-CZ" sz="2400" dirty="0">
                <a:latin typeface="Calibri" pitchFamily="34" charset="0"/>
              </a:rPr>
              <a:t> </a:t>
            </a:r>
            <a:r>
              <a:rPr lang="cs-CZ" sz="2400" dirty="0" err="1">
                <a:latin typeface="Calibri" pitchFamily="34" charset="0"/>
              </a:rPr>
              <a:t>The</a:t>
            </a:r>
            <a:r>
              <a:rPr lang="cs-CZ" sz="2400" dirty="0">
                <a:latin typeface="Calibri" pitchFamily="34" charset="0"/>
              </a:rPr>
              <a:t> </a:t>
            </a:r>
            <a:r>
              <a:rPr lang="cs-CZ" sz="2400" dirty="0" err="1">
                <a:latin typeface="Calibri" pitchFamily="34" charset="0"/>
              </a:rPr>
              <a:t>eukaryotic</a:t>
            </a:r>
            <a:r>
              <a:rPr lang="cs-CZ" sz="2400" dirty="0">
                <a:latin typeface="Calibri" pitchFamily="34" charset="0"/>
              </a:rPr>
              <a:t> genome </a:t>
            </a:r>
            <a:r>
              <a:rPr lang="cs-CZ" sz="2400" dirty="0" err="1">
                <a:latin typeface="Calibri" pitchFamily="34" charset="0"/>
              </a:rPr>
              <a:t>sizes</a:t>
            </a:r>
            <a:r>
              <a:rPr lang="cs-CZ" sz="2400" dirty="0">
                <a:latin typeface="Calibri" pitchFamily="34" charset="0"/>
              </a:rPr>
              <a:t> vary</a:t>
            </a:r>
            <a:br>
              <a:rPr lang="cs-CZ" sz="2400" dirty="0">
                <a:latin typeface="Calibri" pitchFamily="34" charset="0"/>
              </a:rPr>
            </a:br>
            <a:r>
              <a:rPr lang="cs-CZ" sz="2400" dirty="0">
                <a:latin typeface="Calibri" pitchFamily="34" charset="0"/>
              </a:rPr>
              <a:t>300 000x </a:t>
            </a:r>
            <a:r>
              <a:rPr lang="cs-CZ" sz="2400" dirty="0" err="1">
                <a:latin typeface="Calibri" pitchFamily="34" charset="0"/>
              </a:rPr>
              <a:t>mainly</a:t>
            </a:r>
            <a:r>
              <a:rPr lang="cs-CZ" sz="2400" dirty="0">
                <a:latin typeface="Calibri" pitchFamily="34" charset="0"/>
              </a:rPr>
              <a:t> </a:t>
            </a:r>
            <a:r>
              <a:rPr lang="cs-CZ" sz="2400" dirty="0" err="1">
                <a:latin typeface="Calibri" pitchFamily="34" charset="0"/>
              </a:rPr>
              <a:t>due</a:t>
            </a:r>
            <a:r>
              <a:rPr lang="cs-CZ" sz="2400" dirty="0">
                <a:latin typeface="Calibri" pitchFamily="34" charset="0"/>
              </a:rPr>
              <a:t> to </a:t>
            </a:r>
            <a:r>
              <a:rPr lang="cs-CZ" sz="2400" dirty="0" err="1">
                <a:latin typeface="Calibri" pitchFamily="34" charset="0"/>
              </a:rPr>
              <a:t>protists</a:t>
            </a:r>
            <a:r>
              <a:rPr lang="cs-CZ" sz="2400" dirty="0">
                <a:latin typeface="Calibri" pitchFamily="34"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srcRect r="68392"/>
          <a:stretch/>
        </p:blipFill>
        <p:spPr bwMode="auto">
          <a:xfrm>
            <a:off x="250825" y="2016910"/>
            <a:ext cx="2344515" cy="4617253"/>
          </a:xfrm>
          <a:prstGeom prst="rect">
            <a:avLst/>
          </a:prstGeom>
          <a:noFill/>
          <a:ln w="9525">
            <a:noFill/>
            <a:miter lim="800000"/>
            <a:headEnd/>
            <a:tailEnd/>
          </a:ln>
        </p:spPr>
      </p:pic>
      <p:sp>
        <p:nvSpPr>
          <p:cNvPr id="5" name="Nadpis 1"/>
          <p:cNvSpPr txBox="1">
            <a:spLocks/>
          </p:cNvSpPr>
          <p:nvPr/>
        </p:nvSpPr>
        <p:spPr>
          <a:xfrm>
            <a:off x="0" y="198438"/>
            <a:ext cx="9144000" cy="2078434"/>
          </a:xfrm>
          <a:prstGeom prst="rect">
            <a:avLst/>
          </a:prstGeom>
        </p:spPr>
        <p:txBody>
          <a:bodyPr>
            <a:normAutofit fontScale="97500"/>
          </a:bodyPr>
          <a:lstStyle/>
          <a:p>
            <a:pPr algn="ctr" fontAlgn="auto">
              <a:spcAft>
                <a:spcPts val="0"/>
              </a:spcAft>
              <a:defRPr/>
            </a:pPr>
            <a:r>
              <a:rPr lang="cs-CZ" sz="3200" b="1" dirty="0">
                <a:solidFill>
                  <a:srgbClr val="C00000"/>
                </a:solidFill>
                <a:latin typeface="+mj-lt"/>
                <a:ea typeface="+mj-ea"/>
                <a:cs typeface="+mj-cs"/>
              </a:rPr>
              <a:t>Model </a:t>
            </a:r>
            <a:r>
              <a:rPr lang="cs-CZ" sz="3200" b="1" dirty="0" err="1">
                <a:solidFill>
                  <a:srgbClr val="C00000"/>
                </a:solidFill>
                <a:latin typeface="+mj-lt"/>
                <a:ea typeface="+mj-ea"/>
                <a:cs typeface="+mj-cs"/>
              </a:rPr>
              <a:t>of</a:t>
            </a:r>
            <a:r>
              <a:rPr lang="cs-CZ" sz="3200" b="1" dirty="0">
                <a:solidFill>
                  <a:srgbClr val="C00000"/>
                </a:solidFill>
                <a:latin typeface="+mj-lt"/>
                <a:ea typeface="+mj-ea"/>
                <a:cs typeface="+mj-cs"/>
              </a:rPr>
              <a:t> DNA </a:t>
            </a:r>
            <a:r>
              <a:rPr lang="cs-CZ" sz="3200" b="1" dirty="0" err="1">
                <a:solidFill>
                  <a:srgbClr val="C00000"/>
                </a:solidFill>
                <a:latin typeface="+mj-lt"/>
                <a:ea typeface="+mj-ea"/>
                <a:cs typeface="+mj-cs"/>
              </a:rPr>
              <a:t>conformation</a:t>
            </a:r>
            <a:r>
              <a:rPr lang="cs-CZ" sz="3200" b="1" dirty="0">
                <a:solidFill>
                  <a:srgbClr val="C00000"/>
                </a:solidFill>
                <a:latin typeface="+mj-lt"/>
                <a:ea typeface="+mj-ea"/>
                <a:cs typeface="+mj-cs"/>
              </a:rPr>
              <a:t> in Dino </a:t>
            </a:r>
            <a:r>
              <a:rPr lang="cs-CZ" sz="3200" b="1" dirty="0" err="1">
                <a:solidFill>
                  <a:srgbClr val="C00000"/>
                </a:solidFill>
                <a:latin typeface="+mj-lt"/>
                <a:ea typeface="+mj-ea"/>
                <a:cs typeface="+mj-cs"/>
              </a:rPr>
              <a:t>chromosomes</a:t>
            </a:r>
            <a:endParaRPr lang="cs-CZ" sz="3200" b="1" dirty="0">
              <a:solidFill>
                <a:srgbClr val="C00000"/>
              </a:solidFill>
              <a:latin typeface="+mj-lt"/>
              <a:ea typeface="+mj-ea"/>
              <a:cs typeface="+mj-cs"/>
            </a:endParaRPr>
          </a:p>
        </p:txBody>
      </p:sp>
      <p:sp>
        <p:nvSpPr>
          <p:cNvPr id="8" name="TextovéPole 7"/>
          <p:cNvSpPr txBox="1">
            <a:spLocks noChangeArrowheads="1"/>
          </p:cNvSpPr>
          <p:nvPr/>
        </p:nvSpPr>
        <p:spPr bwMode="auto">
          <a:xfrm>
            <a:off x="179165" y="671269"/>
            <a:ext cx="8785670" cy="1200329"/>
          </a:xfrm>
          <a:prstGeom prst="rect">
            <a:avLst/>
          </a:prstGeom>
          <a:solidFill>
            <a:schemeClr val="bg1"/>
          </a:solidFill>
          <a:ln w="9525">
            <a:noFill/>
            <a:miter lim="800000"/>
            <a:headEnd/>
            <a:tailEnd/>
          </a:ln>
        </p:spPr>
        <p:txBody>
          <a:bodyPr wrap="square">
            <a:spAutoFit/>
          </a:bodyPr>
          <a:lstStyle/>
          <a:p>
            <a:r>
              <a:rPr lang="cs-CZ" sz="2400" dirty="0" err="1">
                <a:latin typeface="Calibri" pitchFamily="34" charset="0"/>
              </a:rPr>
              <a:t>Chromosomes</a:t>
            </a:r>
            <a:r>
              <a:rPr lang="cs-CZ" sz="2400" dirty="0">
                <a:latin typeface="Calibri" pitchFamily="34" charset="0"/>
              </a:rPr>
              <a:t> are not </a:t>
            </a:r>
            <a:r>
              <a:rPr lang="cs-CZ" sz="2400" dirty="0" err="1">
                <a:latin typeface="Calibri" pitchFamily="34" charset="0"/>
              </a:rPr>
              <a:t>stabilized</a:t>
            </a:r>
            <a:r>
              <a:rPr lang="cs-CZ" sz="2400" dirty="0">
                <a:latin typeface="Calibri" pitchFamily="34" charset="0"/>
              </a:rPr>
              <a:t> by </a:t>
            </a:r>
            <a:r>
              <a:rPr lang="cs-CZ" sz="2400" dirty="0" err="1">
                <a:latin typeface="Calibri" pitchFamily="34" charset="0"/>
              </a:rPr>
              <a:t>histones</a:t>
            </a:r>
            <a:r>
              <a:rPr lang="cs-CZ" sz="2400" dirty="0">
                <a:latin typeface="Calibri" pitchFamily="34" charset="0"/>
              </a:rPr>
              <a:t> </a:t>
            </a:r>
            <a:r>
              <a:rPr lang="en-US" sz="2400" dirty="0">
                <a:latin typeface="Calibri" pitchFamily="34" charset="0"/>
              </a:rPr>
              <a:t>(</a:t>
            </a:r>
            <a:r>
              <a:rPr lang="cs-CZ" sz="2400" dirty="0" err="1">
                <a:latin typeface="Calibri" pitchFamily="34" charset="0"/>
              </a:rPr>
              <a:t>althoug</a:t>
            </a:r>
            <a:r>
              <a:rPr lang="cs-CZ" sz="2400" dirty="0">
                <a:latin typeface="Calibri" pitchFamily="34" charset="0"/>
              </a:rPr>
              <a:t> </a:t>
            </a:r>
            <a:r>
              <a:rPr lang="cs-CZ" sz="2400" dirty="0" err="1">
                <a:latin typeface="Calibri" pitchFamily="34" charset="0"/>
              </a:rPr>
              <a:t>some</a:t>
            </a:r>
            <a:r>
              <a:rPr lang="cs-CZ" sz="2400" dirty="0">
                <a:latin typeface="Calibri" pitchFamily="34" charset="0"/>
              </a:rPr>
              <a:t> are in </a:t>
            </a:r>
            <a:r>
              <a:rPr lang="cs-CZ" sz="2400" dirty="0" err="1">
                <a:latin typeface="Calibri" pitchFamily="34" charset="0"/>
              </a:rPr>
              <a:t>the</a:t>
            </a:r>
            <a:r>
              <a:rPr lang="cs-CZ" sz="2400" dirty="0">
                <a:latin typeface="Calibri" pitchFamily="34" charset="0"/>
              </a:rPr>
              <a:t> </a:t>
            </a:r>
            <a:r>
              <a:rPr lang="cs-CZ" sz="2400" dirty="0" err="1">
                <a:latin typeface="Calibri" pitchFamily="34" charset="0"/>
              </a:rPr>
              <a:t>nucleus</a:t>
            </a:r>
            <a:r>
              <a:rPr lang="en-US" sz="2400" dirty="0">
                <a:latin typeface="Calibri" pitchFamily="34" charset="0"/>
              </a:rPr>
              <a:t>)</a:t>
            </a:r>
            <a:r>
              <a:rPr lang="cs-CZ" sz="2400" dirty="0">
                <a:latin typeface="Calibri" pitchFamily="34" charset="0"/>
              </a:rPr>
              <a:t>, but histone</a:t>
            </a:r>
            <a:r>
              <a:rPr lang="en-US" sz="2400" dirty="0">
                <a:latin typeface="Calibri" pitchFamily="34" charset="0"/>
              </a:rPr>
              <a:t>-like protein</a:t>
            </a:r>
            <a:r>
              <a:rPr lang="cs-CZ" sz="2400" dirty="0">
                <a:latin typeface="Calibri" pitchFamily="34" charset="0"/>
              </a:rPr>
              <a:t>s (HLP, protein</a:t>
            </a:r>
            <a:r>
              <a:rPr lang="en-US" sz="2400" dirty="0">
                <a:latin typeface="Calibri" pitchFamily="34" charset="0"/>
              </a:rPr>
              <a:t>:DNA = </a:t>
            </a:r>
            <a:r>
              <a:rPr lang="cs-CZ" sz="2400" dirty="0">
                <a:latin typeface="Calibri" pitchFamily="34" charset="0"/>
              </a:rPr>
              <a:t>1:10</a:t>
            </a:r>
            <a:r>
              <a:rPr lang="en-US" sz="2400" dirty="0">
                <a:latin typeface="Calibri" pitchFamily="34" charset="0"/>
              </a:rPr>
              <a:t>) </a:t>
            </a:r>
            <a:r>
              <a:rPr lang="cs-CZ" sz="2400" dirty="0">
                <a:latin typeface="Calibri" pitchFamily="34" charset="0"/>
              </a:rPr>
              <a:t>and </a:t>
            </a:r>
            <a:r>
              <a:rPr lang="cs-CZ" sz="2400" dirty="0" err="1">
                <a:latin typeface="Calibri" pitchFamily="34" charset="0"/>
              </a:rPr>
              <a:t>probably</a:t>
            </a:r>
            <a:r>
              <a:rPr lang="cs-CZ" sz="2400" dirty="0">
                <a:latin typeface="Calibri" pitchFamily="34" charset="0"/>
              </a:rPr>
              <a:t> </a:t>
            </a:r>
            <a:r>
              <a:rPr lang="cs-CZ" sz="2400" dirty="0" err="1">
                <a:latin typeface="Calibri" pitchFamily="34" charset="0"/>
              </a:rPr>
              <a:t>also</a:t>
            </a:r>
            <a:r>
              <a:rPr lang="cs-CZ" sz="2400" dirty="0">
                <a:latin typeface="Calibri" pitchFamily="34" charset="0"/>
              </a:rPr>
              <a:t> by RNA, non-</a:t>
            </a:r>
            <a:r>
              <a:rPr lang="cs-CZ" sz="2400" dirty="0" err="1">
                <a:latin typeface="Calibri" pitchFamily="34" charset="0"/>
              </a:rPr>
              <a:t>transcribed</a:t>
            </a:r>
            <a:r>
              <a:rPr lang="cs-CZ" sz="2400" dirty="0">
                <a:latin typeface="Calibri" pitchFamily="34" charset="0"/>
              </a:rPr>
              <a:t> DNA and Ca</a:t>
            </a:r>
            <a:r>
              <a:rPr lang="cs-CZ" sz="2400" baseline="30000" dirty="0">
                <a:latin typeface="Calibri" pitchFamily="34" charset="0"/>
              </a:rPr>
              <a:t>2</a:t>
            </a:r>
            <a:r>
              <a:rPr lang="en-US" sz="2400" baseline="30000" dirty="0">
                <a:latin typeface="Calibri" pitchFamily="34" charset="0"/>
              </a:rPr>
              <a:t>+ </a:t>
            </a:r>
            <a:r>
              <a:rPr lang="en-US" sz="2400" dirty="0">
                <a:latin typeface="Calibri" pitchFamily="34" charset="0"/>
              </a:rPr>
              <a:t>a Mg</a:t>
            </a:r>
            <a:r>
              <a:rPr lang="en-US" sz="2400" baseline="30000" dirty="0">
                <a:latin typeface="Calibri" pitchFamily="34" charset="0"/>
              </a:rPr>
              <a:t>2+ </a:t>
            </a:r>
            <a:r>
              <a:rPr lang="en-US" sz="2400" dirty="0">
                <a:latin typeface="Calibri" pitchFamily="34" charset="0"/>
              </a:rPr>
              <a:t>ion</a:t>
            </a:r>
            <a:r>
              <a:rPr lang="cs-CZ" sz="2400" dirty="0">
                <a:latin typeface="Calibri" pitchFamily="34" charset="0"/>
              </a:rPr>
              <a:t>s. </a:t>
            </a:r>
          </a:p>
        </p:txBody>
      </p:sp>
      <p:pic>
        <p:nvPicPr>
          <p:cNvPr id="8194" name="Picture 2"/>
          <p:cNvPicPr>
            <a:picLocks noChangeAspect="1" noChangeArrowheads="1"/>
          </p:cNvPicPr>
          <p:nvPr/>
        </p:nvPicPr>
        <p:blipFill rotWithShape="1">
          <a:blip r:embed="rId4" cstate="print"/>
          <a:srcRect t="559"/>
          <a:stretch/>
        </p:blipFill>
        <p:spPr bwMode="auto">
          <a:xfrm>
            <a:off x="4328690" y="1956808"/>
            <a:ext cx="3282950" cy="3222236"/>
          </a:xfrm>
          <a:prstGeom prst="rect">
            <a:avLst/>
          </a:prstGeom>
          <a:noFill/>
          <a:ln w="9525">
            <a:noFill/>
            <a:miter lim="800000"/>
            <a:headEnd/>
            <a:tailEnd/>
          </a:ln>
        </p:spPr>
      </p:pic>
      <p:sp>
        <p:nvSpPr>
          <p:cNvPr id="9" name="Popisek se šipkou doprava 8"/>
          <p:cNvSpPr/>
          <p:nvPr/>
        </p:nvSpPr>
        <p:spPr>
          <a:xfrm flipH="1">
            <a:off x="7323548" y="1989014"/>
            <a:ext cx="1766700" cy="1223962"/>
          </a:xfrm>
          <a:prstGeom prst="rightArrowCallout">
            <a:avLst>
              <a:gd name="adj1" fmla="val 22258"/>
              <a:gd name="adj2" fmla="val 31439"/>
              <a:gd name="adj3" fmla="val 14719"/>
              <a:gd name="adj4" fmla="val 8169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err="1">
                <a:solidFill>
                  <a:schemeClr val="tx1"/>
                </a:solidFill>
              </a:rPr>
              <a:t>Transcription</a:t>
            </a:r>
            <a:r>
              <a:rPr lang="cs-CZ" dirty="0">
                <a:solidFill>
                  <a:schemeClr val="tx1"/>
                </a:solidFill>
              </a:rPr>
              <a:t> </a:t>
            </a:r>
            <a:r>
              <a:rPr lang="cs-CZ" dirty="0" err="1">
                <a:solidFill>
                  <a:schemeClr val="tx1"/>
                </a:solidFill>
              </a:rPr>
              <a:t>takes</a:t>
            </a:r>
            <a:r>
              <a:rPr lang="cs-CZ" dirty="0">
                <a:solidFill>
                  <a:schemeClr val="tx1"/>
                </a:solidFill>
              </a:rPr>
              <a:t> place </a:t>
            </a:r>
            <a:r>
              <a:rPr lang="cs-CZ" dirty="0" err="1">
                <a:solidFill>
                  <a:schemeClr val="tx1"/>
                </a:solidFill>
              </a:rPr>
              <a:t>at</a:t>
            </a:r>
            <a:r>
              <a:rPr lang="cs-CZ" dirty="0">
                <a:solidFill>
                  <a:schemeClr val="tx1"/>
                </a:solidFill>
              </a:rPr>
              <a:t> </a:t>
            </a:r>
            <a:r>
              <a:rPr lang="cs-CZ" dirty="0" err="1">
                <a:solidFill>
                  <a:schemeClr val="tx1"/>
                </a:solidFill>
              </a:rPr>
              <a:t>the</a:t>
            </a:r>
            <a:r>
              <a:rPr lang="cs-CZ" dirty="0">
                <a:solidFill>
                  <a:schemeClr val="tx1"/>
                </a:solidFill>
              </a:rPr>
              <a:t> </a:t>
            </a:r>
            <a:r>
              <a:rPr lang="cs-CZ" dirty="0" err="1">
                <a:solidFill>
                  <a:schemeClr val="tx1"/>
                </a:solidFill>
              </a:rPr>
              <a:t>loops</a:t>
            </a:r>
            <a:endParaRPr lang="cs-CZ" dirty="0">
              <a:solidFill>
                <a:schemeClr val="tx1"/>
              </a:solidFill>
            </a:endParaRPr>
          </a:p>
        </p:txBody>
      </p:sp>
      <p:sp>
        <p:nvSpPr>
          <p:cNvPr id="10" name="Šipka dolů 9"/>
          <p:cNvSpPr/>
          <p:nvPr/>
        </p:nvSpPr>
        <p:spPr>
          <a:xfrm>
            <a:off x="4778987" y="2880898"/>
            <a:ext cx="215900"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1" name="TextovéPole 10"/>
          <p:cNvSpPr txBox="1">
            <a:spLocks noChangeArrowheads="1"/>
          </p:cNvSpPr>
          <p:nvPr/>
        </p:nvSpPr>
        <p:spPr bwMode="auto">
          <a:xfrm>
            <a:off x="4627675" y="2527561"/>
            <a:ext cx="546100" cy="369888"/>
          </a:xfrm>
          <a:prstGeom prst="rect">
            <a:avLst/>
          </a:prstGeom>
          <a:noFill/>
          <a:ln w="9525">
            <a:noFill/>
            <a:miter lim="800000"/>
            <a:headEnd/>
            <a:tailEnd/>
          </a:ln>
        </p:spPr>
        <p:txBody>
          <a:bodyPr wrap="none">
            <a:spAutoFit/>
          </a:bodyPr>
          <a:lstStyle/>
          <a:p>
            <a:r>
              <a:rPr lang="cs-CZ" dirty="0">
                <a:latin typeface="Calibri" pitchFamily="34" charset="0"/>
              </a:rPr>
              <a:t>HLP</a:t>
            </a:r>
          </a:p>
        </p:txBody>
      </p:sp>
      <p:pic>
        <p:nvPicPr>
          <p:cNvPr id="13" name="Obrázek 2" descr="Alverca2007_Stránka_5_Obraz_0001.jpg">
            <a:extLst>
              <a:ext uri="{FF2B5EF4-FFF2-40B4-BE49-F238E27FC236}">
                <a16:creationId xmlns:a16="http://schemas.microsoft.com/office/drawing/2014/main" id="{7C144651-E4A5-4962-866E-AEF02A33BAD1}"/>
              </a:ext>
            </a:extLst>
          </p:cNvPr>
          <p:cNvPicPr>
            <a:picLocks noChangeAspect="1"/>
          </p:cNvPicPr>
          <p:nvPr/>
        </p:nvPicPr>
        <p:blipFill rotWithShape="1">
          <a:blip r:embed="rId5" cstate="print"/>
          <a:srcRect l="23946" r="54908" b="55543"/>
          <a:stretch/>
        </p:blipFill>
        <p:spPr bwMode="auto">
          <a:xfrm>
            <a:off x="2536243" y="2118666"/>
            <a:ext cx="1658194" cy="2620667"/>
          </a:xfrm>
          <a:prstGeom prst="rect">
            <a:avLst/>
          </a:prstGeom>
          <a:noFill/>
          <a:ln w="9525">
            <a:noFill/>
            <a:miter lim="800000"/>
            <a:headEnd/>
            <a:tailEnd/>
          </a:ln>
        </p:spPr>
      </p:pic>
      <p:pic>
        <p:nvPicPr>
          <p:cNvPr id="2" name="Obrázek 1">
            <a:extLst>
              <a:ext uri="{FF2B5EF4-FFF2-40B4-BE49-F238E27FC236}">
                <a16:creationId xmlns:a16="http://schemas.microsoft.com/office/drawing/2014/main" id="{41346A33-E848-4825-831F-1EFF16496388}"/>
              </a:ext>
            </a:extLst>
          </p:cNvPr>
          <p:cNvPicPr>
            <a:picLocks noChangeAspect="1"/>
          </p:cNvPicPr>
          <p:nvPr/>
        </p:nvPicPr>
        <p:blipFill rotWithShape="1">
          <a:blip r:embed="rId6"/>
          <a:srcRect l="48741" t="16158" r="1600" b="8796"/>
          <a:stretch/>
        </p:blipFill>
        <p:spPr>
          <a:xfrm>
            <a:off x="5687859" y="4698785"/>
            <a:ext cx="3456141" cy="2159215"/>
          </a:xfrm>
          <a:prstGeom prst="rect">
            <a:avLst/>
          </a:prstGeom>
        </p:spPr>
      </p:pic>
      <p:sp>
        <p:nvSpPr>
          <p:cNvPr id="12" name="TextovéPole 11"/>
          <p:cNvSpPr txBox="1"/>
          <p:nvPr/>
        </p:nvSpPr>
        <p:spPr>
          <a:xfrm>
            <a:off x="2671689" y="5970780"/>
            <a:ext cx="2565639" cy="646331"/>
          </a:xfrm>
          <a:prstGeom prst="rect">
            <a:avLst/>
          </a:prstGeom>
          <a:noFill/>
        </p:spPr>
        <p:txBody>
          <a:bodyPr wrap="none" rtlCol="0">
            <a:spAutoFit/>
          </a:bodyPr>
          <a:lstStyle/>
          <a:p>
            <a:r>
              <a:rPr lang="cs-CZ" dirty="0" err="1"/>
              <a:t>Wisecaver</a:t>
            </a:r>
            <a:r>
              <a:rPr lang="cs-CZ" dirty="0"/>
              <a:t> a kol. 2011, </a:t>
            </a:r>
            <a:br>
              <a:rPr lang="cs-CZ" dirty="0"/>
            </a:br>
            <a:r>
              <a:rPr lang="cs-CZ" dirty="0" err="1"/>
              <a:t>Wong</a:t>
            </a:r>
            <a:r>
              <a:rPr lang="cs-CZ" dirty="0"/>
              <a:t> 2019, </a:t>
            </a:r>
            <a:r>
              <a:rPr lang="cs-CZ" dirty="0" err="1"/>
              <a:t>Riaz</a:t>
            </a:r>
            <a:r>
              <a:rPr lang="cs-CZ" dirty="0"/>
              <a:t> 2019</a:t>
            </a:r>
          </a:p>
        </p:txBody>
      </p:sp>
      <p:sp>
        <p:nvSpPr>
          <p:cNvPr id="16" name="Obdélník 8">
            <a:extLst>
              <a:ext uri="{FF2B5EF4-FFF2-40B4-BE49-F238E27FC236}">
                <a16:creationId xmlns:a16="http://schemas.microsoft.com/office/drawing/2014/main" id="{EC2B8803-13B8-4929-B808-EFB0642F440F}"/>
              </a:ext>
            </a:extLst>
          </p:cNvPr>
          <p:cNvSpPr/>
          <p:nvPr/>
        </p:nvSpPr>
        <p:spPr>
          <a:xfrm>
            <a:off x="-35496" y="0"/>
            <a:ext cx="9144000" cy="6885384"/>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7" name="TextovéPole 9">
            <a:extLst>
              <a:ext uri="{FF2B5EF4-FFF2-40B4-BE49-F238E27FC236}">
                <a16:creationId xmlns:a16="http://schemas.microsoft.com/office/drawing/2014/main" id="{EDB5115F-0596-4BD6-AA2E-6739197DFC11}"/>
              </a:ext>
            </a:extLst>
          </p:cNvPr>
          <p:cNvSpPr txBox="1"/>
          <p:nvPr/>
        </p:nvSpPr>
        <p:spPr>
          <a:xfrm>
            <a:off x="-35496" y="5264254"/>
            <a:ext cx="7878824"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the</a:t>
            </a:r>
            <a:r>
              <a:rPr lang="cs-CZ" sz="2400" dirty="0">
                <a:latin typeface="+mn-lt"/>
              </a:rPr>
              <a:t> </a:t>
            </a:r>
            <a:r>
              <a:rPr lang="cs-CZ" sz="2400" dirty="0" err="1">
                <a:latin typeface="+mn-lt"/>
              </a:rPr>
              <a:t>essay</a:t>
            </a:r>
            <a:r>
              <a:rPr lang="cs-CZ" sz="2400" dirty="0">
                <a:latin typeface="+mn-lt"/>
              </a:rPr>
              <a:t>: </a:t>
            </a:r>
            <a:r>
              <a:rPr lang="cs-CZ" sz="2400" dirty="0" err="1">
                <a:latin typeface="+mn-lt"/>
              </a:rPr>
              <a:t>Proteomics</a:t>
            </a:r>
            <a:r>
              <a:rPr lang="cs-CZ" sz="2400" dirty="0">
                <a:latin typeface="+mn-lt"/>
              </a:rPr>
              <a:t> </a:t>
            </a:r>
            <a:r>
              <a:rPr lang="cs-CZ" sz="2400" dirty="0" err="1">
                <a:latin typeface="+mn-lt"/>
              </a:rPr>
              <a:t>of</a:t>
            </a:r>
            <a:r>
              <a:rPr lang="cs-CZ" sz="2400" dirty="0">
                <a:latin typeface="+mn-lt"/>
              </a:rPr>
              <a:t> </a:t>
            </a:r>
            <a:r>
              <a:rPr lang="cs-CZ" sz="2400" dirty="0" err="1">
                <a:latin typeface="+mn-lt"/>
              </a:rPr>
              <a:t>the</a:t>
            </a:r>
            <a:r>
              <a:rPr lang="cs-CZ" sz="2400" dirty="0">
                <a:latin typeface="+mn-lt"/>
              </a:rPr>
              <a:t> </a:t>
            </a:r>
            <a:r>
              <a:rPr lang="cs-CZ" sz="2400" dirty="0" err="1">
                <a:latin typeface="+mn-lt"/>
              </a:rPr>
              <a:t>dinoflagellate</a:t>
            </a:r>
            <a:r>
              <a:rPr lang="cs-CZ" sz="2400" dirty="0">
                <a:latin typeface="+mn-lt"/>
              </a:rPr>
              <a:t> chromatin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0-#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7504" y="692696"/>
            <a:ext cx="5391150" cy="4505325"/>
          </a:xfrm>
          <a:prstGeom prst="rect">
            <a:avLst/>
          </a:prstGeom>
          <a:noFill/>
          <a:ln w="9525">
            <a:noFill/>
            <a:miter lim="800000"/>
            <a:headEnd/>
            <a:tailEnd/>
          </a:ln>
        </p:spPr>
      </p:pic>
      <p:sp>
        <p:nvSpPr>
          <p:cNvPr id="5" name="TextovéPole 4"/>
          <p:cNvSpPr txBox="1"/>
          <p:nvPr/>
        </p:nvSpPr>
        <p:spPr>
          <a:xfrm>
            <a:off x="5996094" y="4509120"/>
            <a:ext cx="1816266" cy="369332"/>
          </a:xfrm>
          <a:prstGeom prst="rect">
            <a:avLst/>
          </a:prstGeom>
          <a:noFill/>
        </p:spPr>
        <p:txBody>
          <a:bodyPr wrap="none" rtlCol="0">
            <a:spAutoFit/>
          </a:bodyPr>
          <a:lstStyle/>
          <a:p>
            <a:r>
              <a:rPr lang="cs-CZ" dirty="0" err="1"/>
              <a:t>Gronik</a:t>
            </a:r>
            <a:r>
              <a:rPr lang="cs-CZ" dirty="0"/>
              <a:t> a kol 2013</a:t>
            </a:r>
          </a:p>
        </p:txBody>
      </p:sp>
      <p:pic>
        <p:nvPicPr>
          <p:cNvPr id="2051" name="Picture 3"/>
          <p:cNvPicPr>
            <a:picLocks noChangeAspect="1" noChangeArrowheads="1"/>
          </p:cNvPicPr>
          <p:nvPr/>
        </p:nvPicPr>
        <p:blipFill>
          <a:blip r:embed="rId3" cstate="print"/>
          <a:srcRect/>
          <a:stretch>
            <a:fillRect/>
          </a:stretch>
        </p:blipFill>
        <p:spPr bwMode="auto">
          <a:xfrm>
            <a:off x="5580112" y="908720"/>
            <a:ext cx="3467100" cy="3476625"/>
          </a:xfrm>
          <a:prstGeom prst="rect">
            <a:avLst/>
          </a:prstGeom>
          <a:noFill/>
          <a:ln w="9525">
            <a:noFill/>
            <a:miter lim="800000"/>
            <a:headEnd/>
            <a:tailEnd/>
          </a:ln>
        </p:spPr>
      </p:pic>
      <p:sp>
        <p:nvSpPr>
          <p:cNvPr id="8" name="Nadpis 1"/>
          <p:cNvSpPr txBox="1">
            <a:spLocks/>
          </p:cNvSpPr>
          <p:nvPr/>
        </p:nvSpPr>
        <p:spPr>
          <a:xfrm>
            <a:off x="0" y="44624"/>
            <a:ext cx="9144000" cy="1143000"/>
          </a:xfrm>
          <a:prstGeom prst="rect">
            <a:avLst/>
          </a:prstGeom>
        </p:spPr>
        <p:txBody>
          <a:bodyPr>
            <a:normAutofit fontScale="97500"/>
          </a:bodyPr>
          <a:lstStyle/>
          <a:p>
            <a:pPr algn="ctr" fontAlgn="auto">
              <a:spcAft>
                <a:spcPts val="0"/>
              </a:spcAft>
              <a:defRPr/>
            </a:pPr>
            <a:r>
              <a:rPr lang="cs-CZ" sz="4400" b="1" dirty="0" err="1">
                <a:solidFill>
                  <a:srgbClr val="C00000"/>
                </a:solidFill>
                <a:latin typeface="+mj-lt"/>
                <a:ea typeface="+mj-ea"/>
                <a:cs typeface="+mj-cs"/>
              </a:rPr>
              <a:t>Nuclear</a:t>
            </a:r>
            <a:r>
              <a:rPr lang="cs-CZ" sz="4400" b="1" dirty="0">
                <a:solidFill>
                  <a:srgbClr val="C00000"/>
                </a:solidFill>
                <a:latin typeface="+mj-lt"/>
                <a:ea typeface="+mj-ea"/>
                <a:cs typeface="+mj-cs"/>
              </a:rPr>
              <a:t> protein DVNP</a:t>
            </a:r>
          </a:p>
        </p:txBody>
      </p:sp>
      <p:pic>
        <p:nvPicPr>
          <p:cNvPr id="39938" name="Picture 2" descr="http://education.expasy.org/images/Phycodnaviridae_virion.jpg"/>
          <p:cNvPicPr>
            <a:picLocks noChangeAspect="1" noChangeArrowheads="1"/>
          </p:cNvPicPr>
          <p:nvPr/>
        </p:nvPicPr>
        <p:blipFill>
          <a:blip r:embed="rId4" cstate="print"/>
          <a:srcRect r="41633"/>
          <a:stretch>
            <a:fillRect/>
          </a:stretch>
        </p:blipFill>
        <p:spPr bwMode="auto">
          <a:xfrm>
            <a:off x="5868144" y="4941168"/>
            <a:ext cx="2364113" cy="1916832"/>
          </a:xfrm>
          <a:prstGeom prst="rect">
            <a:avLst/>
          </a:prstGeom>
          <a:noFill/>
        </p:spPr>
      </p:pic>
      <p:sp>
        <p:nvSpPr>
          <p:cNvPr id="9" name="TextovéPole 8"/>
          <p:cNvSpPr txBox="1"/>
          <p:nvPr/>
        </p:nvSpPr>
        <p:spPr>
          <a:xfrm>
            <a:off x="323528" y="5445224"/>
            <a:ext cx="5256584" cy="646331"/>
          </a:xfrm>
          <a:prstGeom prst="rect">
            <a:avLst/>
          </a:prstGeom>
          <a:noFill/>
        </p:spPr>
        <p:txBody>
          <a:bodyPr wrap="square" rtlCol="0">
            <a:spAutoFit/>
          </a:bodyPr>
          <a:lstStyle/>
          <a:p>
            <a:r>
              <a:rPr lang="cs-CZ" dirty="0" err="1"/>
              <a:t>Gained</a:t>
            </a:r>
            <a:r>
              <a:rPr lang="cs-CZ" dirty="0"/>
              <a:t> by </a:t>
            </a:r>
            <a:r>
              <a:rPr lang="cs-CZ" dirty="0" err="1"/>
              <a:t>horizontal</a:t>
            </a:r>
            <a:r>
              <a:rPr lang="cs-CZ" dirty="0"/>
              <a:t> gene transfer </a:t>
            </a:r>
            <a:r>
              <a:rPr lang="cs-CZ" dirty="0" err="1"/>
              <a:t>from</a:t>
            </a:r>
            <a:r>
              <a:rPr lang="cs-CZ" dirty="0"/>
              <a:t> </a:t>
            </a:r>
            <a:r>
              <a:rPr lang="cs-CZ" dirty="0" err="1"/>
              <a:t>viruses</a:t>
            </a:r>
            <a:r>
              <a:rPr lang="cs-CZ" dirty="0"/>
              <a:t> </a:t>
            </a:r>
            <a:r>
              <a:rPr lang="cs-CZ" dirty="0" err="1"/>
              <a:t>of</a:t>
            </a:r>
            <a:r>
              <a:rPr lang="cs-CZ" dirty="0"/>
              <a:t> </a:t>
            </a:r>
            <a:r>
              <a:rPr lang="cs-CZ" dirty="0" err="1"/>
              <a:t>the</a:t>
            </a:r>
            <a:r>
              <a:rPr lang="cs-CZ" dirty="0"/>
              <a:t> </a:t>
            </a:r>
            <a:r>
              <a:rPr lang="cs-CZ" dirty="0" err="1"/>
              <a:t>phycodnaviridae</a:t>
            </a:r>
            <a:r>
              <a:rPr lang="cs-CZ" dirty="0"/>
              <a:t> </a:t>
            </a:r>
            <a:r>
              <a:rPr lang="cs-CZ" dirty="0" err="1"/>
              <a:t>group</a:t>
            </a:r>
            <a:r>
              <a:rPr lang="cs-CZ"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Zástupný symbol pro obsah 3" descr="Alverca2007_Stránka_4_Obraz_0001.jpg"/>
          <p:cNvPicPr>
            <a:picLocks noGrp="1" noChangeAspect="1"/>
          </p:cNvPicPr>
          <p:nvPr>
            <p:ph idx="1"/>
          </p:nvPr>
        </p:nvPicPr>
        <p:blipFill>
          <a:blip r:embed="rId3" cstate="print"/>
          <a:srcRect/>
          <a:stretch>
            <a:fillRect/>
          </a:stretch>
        </p:blipFill>
        <p:spPr>
          <a:xfrm>
            <a:off x="371475" y="868363"/>
            <a:ext cx="8304213" cy="5832475"/>
          </a:xfrm>
        </p:spPr>
      </p:pic>
      <p:sp>
        <p:nvSpPr>
          <p:cNvPr id="3" name="Nadpis 1"/>
          <p:cNvSpPr txBox="1">
            <a:spLocks/>
          </p:cNvSpPr>
          <p:nvPr/>
        </p:nvSpPr>
        <p:spPr>
          <a:xfrm>
            <a:off x="0" y="71438"/>
            <a:ext cx="9144000" cy="1143000"/>
          </a:xfrm>
          <a:prstGeom prst="rect">
            <a:avLst/>
          </a:prstGeom>
        </p:spPr>
        <p:txBody>
          <a:bodyPr>
            <a:normAutofit fontScale="90000"/>
          </a:bodyPr>
          <a:lstStyle/>
          <a:p>
            <a:pPr algn="ctr" fontAlgn="auto">
              <a:spcAft>
                <a:spcPts val="0"/>
              </a:spcAft>
              <a:defRPr/>
            </a:pPr>
            <a:r>
              <a:rPr lang="cs-CZ" sz="4400" b="1" dirty="0" err="1">
                <a:solidFill>
                  <a:srgbClr val="C00000"/>
                </a:solidFill>
                <a:latin typeface="+mj-lt"/>
                <a:ea typeface="+mj-ea"/>
                <a:cs typeface="+mj-cs"/>
              </a:rPr>
              <a:t>Have</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telomeres</a:t>
            </a:r>
            <a:r>
              <a:rPr lang="cs-CZ" sz="4400" b="1" dirty="0">
                <a:solidFill>
                  <a:srgbClr val="C00000"/>
                </a:solidFill>
                <a:latin typeface="+mj-lt"/>
                <a:ea typeface="+mj-ea"/>
                <a:cs typeface="+mj-cs"/>
              </a:rPr>
              <a:t> </a:t>
            </a:r>
            <a:r>
              <a:rPr lang="en-US" sz="4400" b="1" dirty="0">
                <a:solidFill>
                  <a:srgbClr val="C00000"/>
                </a:solidFill>
                <a:latin typeface="+mj-lt"/>
                <a:ea typeface="+mj-ea"/>
                <a:cs typeface="+mj-cs"/>
              </a:rPr>
              <a:t>(</a:t>
            </a:r>
            <a:r>
              <a:rPr lang="cs-CZ" sz="4400" b="1" dirty="0">
                <a:solidFill>
                  <a:srgbClr val="C00000"/>
                </a:solidFill>
                <a:latin typeface="+mj-lt"/>
                <a:ea typeface="+mj-ea"/>
                <a:cs typeface="+mj-cs"/>
              </a:rPr>
              <a:t>green</a:t>
            </a:r>
            <a:r>
              <a:rPr lang="en-US" sz="4400" b="1" dirty="0">
                <a:solidFill>
                  <a:srgbClr val="C00000"/>
                </a:solidFill>
                <a:latin typeface="+mj-lt"/>
                <a:ea typeface="+mj-ea"/>
                <a:cs typeface="+mj-cs"/>
              </a:rPr>
              <a:t>)</a:t>
            </a:r>
            <a:r>
              <a:rPr lang="cs-CZ" sz="4400" b="1" dirty="0">
                <a:solidFill>
                  <a:srgbClr val="C00000"/>
                </a:solidFill>
                <a:latin typeface="+mj-lt"/>
                <a:ea typeface="+mj-ea"/>
                <a:cs typeface="+mj-cs"/>
              </a:rPr>
              <a:t>, so </a:t>
            </a:r>
            <a:r>
              <a:rPr lang="cs-CZ" sz="4400" b="1" dirty="0" err="1">
                <a:solidFill>
                  <a:srgbClr val="C00000"/>
                </a:solidFill>
                <a:latin typeface="+mj-lt"/>
                <a:ea typeface="+mj-ea"/>
                <a:cs typeface="+mj-cs"/>
              </a:rPr>
              <a:t>they</a:t>
            </a:r>
            <a:r>
              <a:rPr lang="cs-CZ" sz="4400" b="1" dirty="0">
                <a:solidFill>
                  <a:srgbClr val="C00000"/>
                </a:solidFill>
                <a:latin typeface="+mj-lt"/>
                <a:ea typeface="+mj-ea"/>
                <a:cs typeface="+mj-cs"/>
              </a:rPr>
              <a:t> are </a:t>
            </a:r>
            <a:r>
              <a:rPr lang="cs-CZ" sz="4400" b="1" dirty="0" err="1">
                <a:solidFill>
                  <a:srgbClr val="C00000"/>
                </a:solidFill>
                <a:latin typeface="+mj-lt"/>
                <a:ea typeface="+mj-ea"/>
                <a:cs typeface="+mj-cs"/>
              </a:rPr>
              <a:t>linear</a:t>
            </a:r>
            <a:r>
              <a:rPr lang="cs-CZ" sz="4400" b="1" dirty="0">
                <a:solidFill>
                  <a:srgbClr val="C00000"/>
                </a:solidFill>
                <a:latin typeface="+mj-lt"/>
                <a:ea typeface="+mj-ea"/>
                <a:cs typeface="+mj-cs"/>
              </a:rPr>
              <a:t> </a:t>
            </a:r>
          </a:p>
        </p:txBody>
      </p:sp>
      <p:sp>
        <p:nvSpPr>
          <p:cNvPr id="4" name="Obdélník 3"/>
          <p:cNvSpPr/>
          <p:nvPr/>
        </p:nvSpPr>
        <p:spPr>
          <a:xfrm>
            <a:off x="7236296" y="6453336"/>
            <a:ext cx="1489510" cy="276999"/>
          </a:xfrm>
          <a:prstGeom prst="rect">
            <a:avLst/>
          </a:prstGeom>
          <a:solidFill>
            <a:schemeClr val="bg1">
              <a:alpha val="66000"/>
            </a:schemeClr>
          </a:solidFill>
        </p:spPr>
        <p:txBody>
          <a:bodyPr wrap="none">
            <a:spAutoFit/>
          </a:bodyPr>
          <a:lstStyle/>
          <a:p>
            <a:r>
              <a:rPr lang="cs-CZ" sz="1200" dirty="0" err="1"/>
              <a:t>Alverca</a:t>
            </a:r>
            <a:r>
              <a:rPr lang="cs-CZ" sz="1200" dirty="0"/>
              <a:t> a kol. 2007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Obrázek 1" descr="Costas2005_Stránka_4_Obraz_0001.jpg"/>
          <p:cNvPicPr>
            <a:picLocks noChangeAspect="1"/>
          </p:cNvPicPr>
          <p:nvPr/>
        </p:nvPicPr>
        <p:blipFill>
          <a:blip r:embed="rId3" cstate="print"/>
          <a:srcRect/>
          <a:stretch>
            <a:fillRect/>
          </a:stretch>
        </p:blipFill>
        <p:spPr bwMode="auto">
          <a:xfrm>
            <a:off x="323528" y="2059539"/>
            <a:ext cx="4536504" cy="4737888"/>
          </a:xfrm>
          <a:prstGeom prst="rect">
            <a:avLst/>
          </a:prstGeom>
          <a:noFill/>
          <a:ln w="9525">
            <a:noFill/>
            <a:miter lim="800000"/>
            <a:headEnd/>
            <a:tailEnd/>
          </a:ln>
        </p:spPr>
      </p:pic>
      <p:pic>
        <p:nvPicPr>
          <p:cNvPr id="33796" name="Picture 5"/>
          <p:cNvPicPr>
            <a:picLocks noChangeAspect="1" noChangeArrowheads="1"/>
          </p:cNvPicPr>
          <p:nvPr/>
        </p:nvPicPr>
        <p:blipFill>
          <a:blip r:embed="rId4" cstate="print"/>
          <a:srcRect/>
          <a:stretch>
            <a:fillRect/>
          </a:stretch>
        </p:blipFill>
        <p:spPr bwMode="auto">
          <a:xfrm>
            <a:off x="5857763" y="35902"/>
            <a:ext cx="3252433" cy="2789184"/>
          </a:xfrm>
          <a:prstGeom prst="rect">
            <a:avLst/>
          </a:prstGeom>
          <a:noFill/>
          <a:ln w="38100">
            <a:solidFill>
              <a:schemeClr val="bg2"/>
            </a:solidFill>
            <a:round/>
            <a:headEnd/>
            <a:tailEnd/>
          </a:ln>
        </p:spPr>
      </p:pic>
      <p:sp>
        <p:nvSpPr>
          <p:cNvPr id="5" name="Nadpis 1"/>
          <p:cNvSpPr txBox="1">
            <a:spLocks/>
          </p:cNvSpPr>
          <p:nvPr/>
        </p:nvSpPr>
        <p:spPr>
          <a:xfrm>
            <a:off x="-1908720" y="0"/>
            <a:ext cx="9144000" cy="1143000"/>
          </a:xfrm>
          <a:prstGeom prst="rect">
            <a:avLst/>
          </a:prstGeom>
        </p:spPr>
        <p:txBody>
          <a:bodyPr>
            <a:normAutofit fontScale="97500"/>
          </a:bodyPr>
          <a:lstStyle/>
          <a:p>
            <a:pPr algn="ctr" fontAlgn="auto">
              <a:spcAft>
                <a:spcPts val="0"/>
              </a:spcAft>
              <a:defRPr/>
            </a:pPr>
            <a:r>
              <a:rPr lang="cs-CZ" sz="4400" b="1" dirty="0" err="1">
                <a:solidFill>
                  <a:srgbClr val="C00000"/>
                </a:solidFill>
                <a:latin typeface="+mj-lt"/>
                <a:ea typeface="+mj-ea"/>
                <a:cs typeface="+mj-cs"/>
              </a:rPr>
              <a:t>Division</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dinokaryon</a:t>
            </a:r>
            <a:endParaRPr lang="cs-CZ" sz="4400" b="1" dirty="0">
              <a:solidFill>
                <a:srgbClr val="C00000"/>
              </a:solidFill>
              <a:latin typeface="+mj-lt"/>
              <a:ea typeface="+mj-ea"/>
              <a:cs typeface="+mj-cs"/>
            </a:endParaRPr>
          </a:p>
        </p:txBody>
      </p:sp>
      <p:sp>
        <p:nvSpPr>
          <p:cNvPr id="33798" name="Obdélník 5"/>
          <p:cNvSpPr>
            <a:spLocks noChangeArrowheads="1"/>
          </p:cNvSpPr>
          <p:nvPr/>
        </p:nvSpPr>
        <p:spPr bwMode="auto">
          <a:xfrm>
            <a:off x="-33804" y="805919"/>
            <a:ext cx="5578153" cy="1200329"/>
          </a:xfrm>
          <a:prstGeom prst="rect">
            <a:avLst/>
          </a:prstGeom>
          <a:noFill/>
          <a:ln w="9525">
            <a:noFill/>
            <a:miter lim="800000"/>
            <a:headEnd/>
            <a:tailEnd/>
          </a:ln>
        </p:spPr>
        <p:txBody>
          <a:bodyPr wrap="square">
            <a:spAutoFit/>
          </a:bodyPr>
          <a:lstStyle/>
          <a:p>
            <a:r>
              <a:rPr lang="cs-CZ" sz="2400" dirty="0" err="1">
                <a:latin typeface="Calibri" pitchFamily="34" charset="0"/>
              </a:rPr>
              <a:t>Nulear</a:t>
            </a:r>
            <a:r>
              <a:rPr lang="cs-CZ" sz="2400" dirty="0">
                <a:latin typeface="Calibri" pitchFamily="34" charset="0"/>
              </a:rPr>
              <a:t> </a:t>
            </a:r>
            <a:r>
              <a:rPr lang="cs-CZ" sz="2400" dirty="0" err="1">
                <a:latin typeface="Calibri" pitchFamily="34" charset="0"/>
              </a:rPr>
              <a:t>membrane</a:t>
            </a:r>
            <a:r>
              <a:rPr lang="cs-CZ" sz="2400" dirty="0">
                <a:latin typeface="Calibri" pitchFamily="34" charset="0"/>
              </a:rPr>
              <a:t> </a:t>
            </a:r>
            <a:r>
              <a:rPr lang="cs-CZ" sz="2400" dirty="0" err="1">
                <a:latin typeface="Calibri" pitchFamily="34" charset="0"/>
              </a:rPr>
              <a:t>is</a:t>
            </a:r>
            <a:r>
              <a:rPr lang="cs-CZ" sz="2400" dirty="0">
                <a:latin typeface="Calibri" pitchFamily="34" charset="0"/>
              </a:rPr>
              <a:t> </a:t>
            </a:r>
            <a:r>
              <a:rPr lang="cs-CZ" sz="2400" dirty="0" err="1">
                <a:latin typeface="Calibri" pitchFamily="34" charset="0"/>
              </a:rPr>
              <a:t>present</a:t>
            </a:r>
            <a:r>
              <a:rPr lang="cs-CZ" sz="2400" dirty="0">
                <a:latin typeface="Calibri" pitchFamily="34" charset="0"/>
              </a:rPr>
              <a:t> </a:t>
            </a:r>
            <a:r>
              <a:rPr lang="cs-CZ" sz="2400" dirty="0" err="1">
                <a:latin typeface="Calibri" pitchFamily="34" charset="0"/>
              </a:rPr>
              <a:t>during</a:t>
            </a:r>
            <a:r>
              <a:rPr lang="cs-CZ" sz="2400" dirty="0">
                <a:latin typeface="Calibri" pitchFamily="34" charset="0"/>
              </a:rPr>
              <a:t> </a:t>
            </a:r>
            <a:r>
              <a:rPr lang="cs-CZ" sz="2400" dirty="0" err="1">
                <a:latin typeface="Calibri" pitchFamily="34" charset="0"/>
              </a:rPr>
              <a:t>mitosis</a:t>
            </a:r>
            <a:r>
              <a:rPr lang="cs-CZ" sz="2400" dirty="0">
                <a:latin typeface="Calibri" pitchFamily="34" charset="0"/>
              </a:rPr>
              <a:t> and </a:t>
            </a:r>
            <a:r>
              <a:rPr lang="cs-CZ" sz="2400" dirty="0" err="1">
                <a:latin typeface="Calibri" pitchFamily="34" charset="0"/>
              </a:rPr>
              <a:t>the</a:t>
            </a:r>
            <a:r>
              <a:rPr lang="cs-CZ" sz="2400" dirty="0">
                <a:latin typeface="Calibri" pitchFamily="34" charset="0"/>
              </a:rPr>
              <a:t> </a:t>
            </a:r>
            <a:r>
              <a:rPr lang="cs-CZ" sz="2400" dirty="0" err="1">
                <a:latin typeface="Calibri" pitchFamily="34" charset="0"/>
              </a:rPr>
              <a:t>kinetochore</a:t>
            </a:r>
            <a:r>
              <a:rPr lang="cs-CZ" sz="2400" dirty="0">
                <a:latin typeface="Calibri" pitchFamily="34" charset="0"/>
              </a:rPr>
              <a:t> </a:t>
            </a:r>
            <a:r>
              <a:rPr lang="cs-CZ" sz="2400" dirty="0" err="1">
                <a:latin typeface="Calibri" pitchFamily="34" charset="0"/>
              </a:rPr>
              <a:t>microtubules</a:t>
            </a:r>
            <a:r>
              <a:rPr lang="cs-CZ" sz="2400" dirty="0">
                <a:latin typeface="Calibri" pitchFamily="34" charset="0"/>
              </a:rPr>
              <a:t> </a:t>
            </a:r>
            <a:r>
              <a:rPr lang="cs-CZ" sz="2400" dirty="0" err="1">
                <a:latin typeface="Calibri" pitchFamily="34" charset="0"/>
              </a:rPr>
              <a:t>reach</a:t>
            </a:r>
            <a:r>
              <a:rPr lang="cs-CZ" sz="2400" dirty="0">
                <a:latin typeface="Calibri" pitchFamily="34" charset="0"/>
              </a:rPr>
              <a:t> </a:t>
            </a:r>
            <a:r>
              <a:rPr lang="cs-CZ" sz="2400" dirty="0" err="1">
                <a:latin typeface="Calibri" pitchFamily="34" charset="0"/>
              </a:rPr>
              <a:t>the</a:t>
            </a:r>
            <a:r>
              <a:rPr lang="cs-CZ" sz="2400" dirty="0">
                <a:latin typeface="Calibri" pitchFamily="34" charset="0"/>
              </a:rPr>
              <a:t> </a:t>
            </a:r>
            <a:r>
              <a:rPr lang="cs-CZ" sz="2400" dirty="0" err="1">
                <a:latin typeface="Calibri" pitchFamily="34" charset="0"/>
              </a:rPr>
              <a:t>chromosomes</a:t>
            </a:r>
            <a:r>
              <a:rPr lang="cs-CZ" sz="2400" dirty="0">
                <a:latin typeface="Calibri" pitchFamily="34" charset="0"/>
              </a:rPr>
              <a:t> </a:t>
            </a:r>
            <a:r>
              <a:rPr lang="cs-CZ" sz="2400" dirty="0" err="1">
                <a:latin typeface="Calibri" pitchFamily="34" charset="0"/>
              </a:rPr>
              <a:t>through</a:t>
            </a:r>
            <a:r>
              <a:rPr lang="cs-CZ" sz="2400" dirty="0">
                <a:latin typeface="Calibri" pitchFamily="34" charset="0"/>
              </a:rPr>
              <a:t> </a:t>
            </a:r>
            <a:r>
              <a:rPr lang="cs-CZ" sz="2400" dirty="0" err="1">
                <a:latin typeface="Calibri" pitchFamily="34" charset="0"/>
              </a:rPr>
              <a:t>channels</a:t>
            </a:r>
            <a:r>
              <a:rPr lang="cs-CZ" sz="2400" dirty="0">
                <a:latin typeface="Calibri" pitchFamily="34" charset="0"/>
              </a:rPr>
              <a:t>.</a:t>
            </a:r>
          </a:p>
        </p:txBody>
      </p:sp>
      <p:sp>
        <p:nvSpPr>
          <p:cNvPr id="7" name="Obdélník 6"/>
          <p:cNvSpPr/>
          <p:nvPr/>
        </p:nvSpPr>
        <p:spPr>
          <a:xfrm>
            <a:off x="3844076" y="6520428"/>
            <a:ext cx="1455848" cy="276999"/>
          </a:xfrm>
          <a:prstGeom prst="rect">
            <a:avLst/>
          </a:prstGeom>
          <a:solidFill>
            <a:schemeClr val="bg1">
              <a:alpha val="57000"/>
            </a:schemeClr>
          </a:solidFill>
        </p:spPr>
        <p:txBody>
          <a:bodyPr wrap="none">
            <a:spAutoFit/>
          </a:bodyPr>
          <a:lstStyle/>
          <a:p>
            <a:r>
              <a:rPr lang="cs-CZ" sz="1200" dirty="0" err="1"/>
              <a:t>Costas</a:t>
            </a:r>
            <a:r>
              <a:rPr lang="cs-CZ" sz="1200" dirty="0"/>
              <a:t> a kol. 2005</a:t>
            </a:r>
          </a:p>
        </p:txBody>
      </p:sp>
      <p:pic>
        <p:nvPicPr>
          <p:cNvPr id="2" name="Obrázek 1">
            <a:extLst>
              <a:ext uri="{FF2B5EF4-FFF2-40B4-BE49-F238E27FC236}">
                <a16:creationId xmlns:a16="http://schemas.microsoft.com/office/drawing/2014/main" id="{5BFB2807-38DE-48F7-9A81-B59BB5DE7507}"/>
              </a:ext>
            </a:extLst>
          </p:cNvPr>
          <p:cNvPicPr>
            <a:picLocks noChangeAspect="1"/>
          </p:cNvPicPr>
          <p:nvPr/>
        </p:nvPicPr>
        <p:blipFill>
          <a:blip r:embed="rId5"/>
          <a:stretch>
            <a:fillRect/>
          </a:stretch>
        </p:blipFill>
        <p:spPr>
          <a:xfrm>
            <a:off x="5857763" y="2799817"/>
            <a:ext cx="3252432" cy="4022281"/>
          </a:xfrm>
          <a:prstGeom prst="rect">
            <a:avLst/>
          </a:prstGeom>
        </p:spPr>
      </p:pic>
      <p:sp>
        <p:nvSpPr>
          <p:cNvPr id="3" name="TextovéPole 2">
            <a:extLst>
              <a:ext uri="{FF2B5EF4-FFF2-40B4-BE49-F238E27FC236}">
                <a16:creationId xmlns:a16="http://schemas.microsoft.com/office/drawing/2014/main" id="{7A7DB0EE-F22D-4449-8967-09707108DAA3}"/>
              </a:ext>
            </a:extLst>
          </p:cNvPr>
          <p:cNvSpPr txBox="1"/>
          <p:nvPr/>
        </p:nvSpPr>
        <p:spPr>
          <a:xfrm>
            <a:off x="7003778" y="6428095"/>
            <a:ext cx="2146742" cy="369332"/>
          </a:xfrm>
          <a:prstGeom prst="rect">
            <a:avLst/>
          </a:prstGeom>
          <a:noFill/>
        </p:spPr>
        <p:txBody>
          <a:bodyPr wrap="none" rtlCol="0">
            <a:spAutoFit/>
          </a:bodyPr>
          <a:lstStyle/>
          <a:p>
            <a:r>
              <a:rPr lang="cs-CZ" dirty="0" err="1">
                <a:solidFill>
                  <a:schemeClr val="bg1"/>
                </a:solidFill>
              </a:rPr>
              <a:t>Gavelis</a:t>
            </a:r>
            <a:r>
              <a:rPr lang="cs-CZ" dirty="0">
                <a:solidFill>
                  <a:schemeClr val="bg1"/>
                </a:solidFill>
              </a:rPr>
              <a:t> a kol. 2019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6904D1E8-9CD9-4C7D-98FD-D3AE3DA3EBB9}"/>
              </a:ext>
            </a:extLst>
          </p:cNvPr>
          <p:cNvSpPr txBox="1">
            <a:spLocks/>
          </p:cNvSpPr>
          <p:nvPr/>
        </p:nvSpPr>
        <p:spPr>
          <a:xfrm>
            <a:off x="0" y="125760"/>
            <a:ext cx="9144000" cy="1143000"/>
          </a:xfrm>
          <a:prstGeom prst="rect">
            <a:avLst/>
          </a:prstGeom>
        </p:spPr>
        <p:txBody>
          <a:bodyPr>
            <a:normAutofit fontScale="97500"/>
          </a:bodyPr>
          <a:lstStyle/>
          <a:p>
            <a:pPr algn="ctr" fontAlgn="auto">
              <a:spcAft>
                <a:spcPts val="0"/>
              </a:spcAft>
              <a:defRPr/>
            </a:pPr>
            <a:r>
              <a:rPr lang="en-US" sz="4400" b="1" dirty="0">
                <a:solidFill>
                  <a:srgbClr val="C00000"/>
                </a:solidFill>
                <a:latin typeface="+mj-lt"/>
                <a:ea typeface="+mj-ea"/>
                <a:cs typeface="+mj-cs"/>
              </a:rPr>
              <a:t>D</a:t>
            </a:r>
            <a:r>
              <a:rPr lang="cs-CZ" sz="4400" b="1" dirty="0" err="1">
                <a:solidFill>
                  <a:srgbClr val="C00000"/>
                </a:solidFill>
                <a:latin typeface="+mj-lt"/>
                <a:ea typeface="+mj-ea"/>
                <a:cs typeface="+mj-cs"/>
              </a:rPr>
              <a:t>ivision</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dinokaryon</a:t>
            </a:r>
            <a:endParaRPr lang="cs-CZ" sz="4400" b="1" dirty="0">
              <a:solidFill>
                <a:srgbClr val="C00000"/>
              </a:solidFill>
              <a:latin typeface="+mj-lt"/>
              <a:ea typeface="+mj-ea"/>
              <a:cs typeface="+mj-cs"/>
            </a:endParaRPr>
          </a:p>
        </p:txBody>
      </p:sp>
      <p:pic>
        <p:nvPicPr>
          <p:cNvPr id="5" name="Obrázek 4">
            <a:extLst>
              <a:ext uri="{FF2B5EF4-FFF2-40B4-BE49-F238E27FC236}">
                <a16:creationId xmlns:a16="http://schemas.microsoft.com/office/drawing/2014/main" id="{561FB23C-AD20-4B34-9D4D-6F05ADE76D54}"/>
              </a:ext>
            </a:extLst>
          </p:cNvPr>
          <p:cNvPicPr>
            <a:picLocks noChangeAspect="1"/>
          </p:cNvPicPr>
          <p:nvPr/>
        </p:nvPicPr>
        <p:blipFill>
          <a:blip r:embed="rId2"/>
          <a:stretch>
            <a:fillRect/>
          </a:stretch>
        </p:blipFill>
        <p:spPr>
          <a:xfrm>
            <a:off x="0" y="1052736"/>
            <a:ext cx="9144000" cy="5239848"/>
          </a:xfrm>
          <a:prstGeom prst="rect">
            <a:avLst/>
          </a:prstGeom>
        </p:spPr>
      </p:pic>
      <p:sp>
        <p:nvSpPr>
          <p:cNvPr id="6" name="TextovéPole 5">
            <a:extLst>
              <a:ext uri="{FF2B5EF4-FFF2-40B4-BE49-F238E27FC236}">
                <a16:creationId xmlns:a16="http://schemas.microsoft.com/office/drawing/2014/main" id="{095F9B87-40C4-461D-A1E8-7A19B36AF41D}"/>
              </a:ext>
            </a:extLst>
          </p:cNvPr>
          <p:cNvSpPr txBox="1"/>
          <p:nvPr/>
        </p:nvSpPr>
        <p:spPr>
          <a:xfrm>
            <a:off x="6997258" y="6485621"/>
            <a:ext cx="2146742" cy="369332"/>
          </a:xfrm>
          <a:prstGeom prst="rect">
            <a:avLst/>
          </a:prstGeom>
          <a:noFill/>
        </p:spPr>
        <p:txBody>
          <a:bodyPr wrap="none" rtlCol="0">
            <a:spAutoFit/>
          </a:bodyPr>
          <a:lstStyle/>
          <a:p>
            <a:r>
              <a:rPr lang="cs-CZ" dirty="0" err="1"/>
              <a:t>Gavelis</a:t>
            </a:r>
            <a:r>
              <a:rPr lang="cs-CZ" dirty="0"/>
              <a:t> a kol. 2019</a:t>
            </a:r>
          </a:p>
        </p:txBody>
      </p:sp>
    </p:spTree>
    <p:extLst>
      <p:ext uri="{BB962C8B-B14F-4D97-AF65-F5344CB8AC3E}">
        <p14:creationId xmlns:p14="http://schemas.microsoft.com/office/powerpoint/2010/main" val="3582741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232150" y="85725"/>
            <a:ext cx="5732463" cy="6772275"/>
          </a:xfrm>
          <a:prstGeom prst="rect">
            <a:avLst/>
          </a:prstGeom>
          <a:noFill/>
          <a:ln w="9525">
            <a:noFill/>
            <a:miter lim="800000"/>
            <a:headEnd/>
            <a:tailEnd/>
          </a:ln>
        </p:spPr>
      </p:pic>
      <p:sp>
        <p:nvSpPr>
          <p:cNvPr id="35843" name="TextovéPole 4"/>
          <p:cNvSpPr txBox="1">
            <a:spLocks noChangeArrowheads="1"/>
          </p:cNvSpPr>
          <p:nvPr/>
        </p:nvSpPr>
        <p:spPr bwMode="auto">
          <a:xfrm>
            <a:off x="323850" y="6126163"/>
            <a:ext cx="1955800" cy="831850"/>
          </a:xfrm>
          <a:prstGeom prst="rect">
            <a:avLst/>
          </a:prstGeom>
          <a:noFill/>
          <a:ln w="9525">
            <a:noFill/>
            <a:miter lim="800000"/>
            <a:headEnd/>
            <a:tailEnd/>
          </a:ln>
        </p:spPr>
        <p:txBody>
          <a:bodyPr wrap="none">
            <a:spAutoFit/>
          </a:bodyPr>
          <a:lstStyle/>
          <a:p>
            <a:r>
              <a:rPr lang="cs-CZ" sz="2400" b="1">
                <a:latin typeface="Calibri" pitchFamily="34" charset="0"/>
              </a:rPr>
              <a:t>1pg = asi 1 GB</a:t>
            </a:r>
          </a:p>
          <a:p>
            <a:endParaRPr lang="cs-CZ" sz="2400">
              <a:latin typeface="Calibri" pitchFamily="34" charset="0"/>
            </a:endParaRPr>
          </a:p>
        </p:txBody>
      </p:sp>
      <p:sp>
        <p:nvSpPr>
          <p:cNvPr id="6" name="Nadpis 1"/>
          <p:cNvSpPr txBox="1">
            <a:spLocks/>
          </p:cNvSpPr>
          <p:nvPr/>
        </p:nvSpPr>
        <p:spPr>
          <a:xfrm>
            <a:off x="0" y="198438"/>
            <a:ext cx="3059113" cy="1143000"/>
          </a:xfrm>
          <a:prstGeom prst="rect">
            <a:avLst/>
          </a:prstGeom>
        </p:spPr>
        <p:txBody>
          <a:bodyPr>
            <a:normAutofit fontScale="52500" lnSpcReduction="20000"/>
          </a:bodyPr>
          <a:lstStyle/>
          <a:p>
            <a:pPr algn="ctr" fontAlgn="auto">
              <a:spcAft>
                <a:spcPts val="0"/>
              </a:spcAft>
              <a:defRPr/>
            </a:pPr>
            <a:r>
              <a:rPr lang="cs-CZ" sz="4400" b="1" dirty="0">
                <a:solidFill>
                  <a:srgbClr val="C00000"/>
                </a:solidFill>
                <a:latin typeface="+mj-lt"/>
                <a:ea typeface="+mj-ea"/>
                <a:cs typeface="+mj-cs"/>
              </a:rPr>
              <a:t>DNA </a:t>
            </a:r>
            <a:r>
              <a:rPr lang="cs-CZ" sz="4400" b="1" dirty="0" err="1">
                <a:solidFill>
                  <a:srgbClr val="C00000"/>
                </a:solidFill>
                <a:latin typeface="+mj-lt"/>
                <a:ea typeface="+mj-ea"/>
                <a:cs typeface="+mj-cs"/>
              </a:rPr>
              <a:t>amount</a:t>
            </a:r>
            <a:r>
              <a:rPr lang="cs-CZ" sz="4400" b="1" dirty="0">
                <a:solidFill>
                  <a:srgbClr val="C00000"/>
                </a:solidFill>
                <a:latin typeface="+mj-lt"/>
                <a:ea typeface="+mj-ea"/>
                <a:cs typeface="+mj-cs"/>
              </a:rPr>
              <a:t> in haploid genome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various</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dinoflagellates</a:t>
            </a:r>
            <a:endParaRPr lang="cs-CZ" sz="4400" b="1" dirty="0">
              <a:solidFill>
                <a:srgbClr val="C00000"/>
              </a:solidFill>
              <a:latin typeface="+mj-lt"/>
              <a:ea typeface="+mj-ea"/>
              <a:cs typeface="+mj-cs"/>
            </a:endParaRPr>
          </a:p>
        </p:txBody>
      </p:sp>
      <p:sp>
        <p:nvSpPr>
          <p:cNvPr id="7" name="Obdélník 6"/>
          <p:cNvSpPr/>
          <p:nvPr/>
        </p:nvSpPr>
        <p:spPr>
          <a:xfrm>
            <a:off x="3216275" y="5300663"/>
            <a:ext cx="5748338" cy="431800"/>
          </a:xfrm>
          <a:prstGeom prst="rect">
            <a:avLst/>
          </a:prstGeom>
          <a:solidFill>
            <a:srgbClr val="C00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35846" name="TextovéPole 7"/>
          <p:cNvSpPr txBox="1">
            <a:spLocks noChangeArrowheads="1"/>
          </p:cNvSpPr>
          <p:nvPr/>
        </p:nvSpPr>
        <p:spPr bwMode="auto">
          <a:xfrm>
            <a:off x="144463" y="1700213"/>
            <a:ext cx="2843212" cy="2308324"/>
          </a:xfrm>
          <a:prstGeom prst="rect">
            <a:avLst/>
          </a:prstGeom>
          <a:noFill/>
          <a:ln w="9525">
            <a:noFill/>
            <a:miter lim="800000"/>
            <a:headEnd/>
            <a:tailEnd/>
          </a:ln>
        </p:spPr>
        <p:txBody>
          <a:bodyPr>
            <a:spAutoFit/>
          </a:bodyPr>
          <a:lstStyle/>
          <a:p>
            <a:r>
              <a:rPr lang="cs-CZ" sz="2400" dirty="0" err="1">
                <a:latin typeface="Calibri" pitchFamily="34" charset="0"/>
              </a:rPr>
              <a:t>Numbers</a:t>
            </a:r>
            <a:r>
              <a:rPr lang="cs-CZ" sz="2400" dirty="0">
                <a:latin typeface="Calibri" pitchFamily="34" charset="0"/>
              </a:rPr>
              <a:t> </a:t>
            </a:r>
            <a:r>
              <a:rPr lang="cs-CZ" sz="2400" dirty="0" err="1">
                <a:latin typeface="Calibri" pitchFamily="34" charset="0"/>
              </a:rPr>
              <a:t>of</a:t>
            </a:r>
            <a:r>
              <a:rPr lang="cs-CZ" sz="2400" dirty="0">
                <a:latin typeface="Calibri" pitchFamily="34" charset="0"/>
              </a:rPr>
              <a:t> </a:t>
            </a:r>
            <a:r>
              <a:rPr lang="cs-CZ" sz="2400" dirty="0" err="1">
                <a:latin typeface="Calibri" pitchFamily="34" charset="0"/>
              </a:rPr>
              <a:t>chromosomes</a:t>
            </a:r>
            <a:r>
              <a:rPr lang="cs-CZ" sz="2400" dirty="0">
                <a:latin typeface="Calibri" pitchFamily="34" charset="0"/>
              </a:rPr>
              <a:t> vary </a:t>
            </a:r>
            <a:r>
              <a:rPr lang="cs-CZ" sz="2400" dirty="0" err="1">
                <a:latin typeface="Calibri" pitchFamily="34" charset="0"/>
              </a:rPr>
              <a:t>from</a:t>
            </a:r>
            <a:r>
              <a:rPr lang="cs-CZ" sz="2400" dirty="0">
                <a:latin typeface="Calibri" pitchFamily="34" charset="0"/>
              </a:rPr>
              <a:t> 4 (</a:t>
            </a:r>
            <a:r>
              <a:rPr lang="cs-CZ" sz="2400" i="1" dirty="0" err="1">
                <a:latin typeface="Calibri" pitchFamily="34" charset="0"/>
              </a:rPr>
              <a:t>Syndinium</a:t>
            </a:r>
            <a:r>
              <a:rPr lang="cs-CZ" sz="2400" i="1" dirty="0">
                <a:latin typeface="Calibri" pitchFamily="34" charset="0"/>
              </a:rPr>
              <a:t> </a:t>
            </a:r>
            <a:r>
              <a:rPr lang="cs-CZ" sz="2400" i="1" dirty="0" err="1">
                <a:latin typeface="Calibri" pitchFamily="34" charset="0"/>
              </a:rPr>
              <a:t>borgeti</a:t>
            </a:r>
            <a:r>
              <a:rPr lang="cs-CZ" sz="2400" dirty="0">
                <a:latin typeface="Calibri" pitchFamily="34" charset="0"/>
              </a:rPr>
              <a:t>) to 325 (</a:t>
            </a:r>
            <a:r>
              <a:rPr lang="cs-CZ" sz="2400" i="1" dirty="0" err="1">
                <a:latin typeface="Calibri" pitchFamily="34" charset="0"/>
              </a:rPr>
              <a:t>Endodinium</a:t>
            </a:r>
            <a:r>
              <a:rPr lang="cs-CZ" sz="2400" i="1" dirty="0">
                <a:latin typeface="Calibri" pitchFamily="34" charset="0"/>
              </a:rPr>
              <a:t> </a:t>
            </a:r>
            <a:r>
              <a:rPr lang="cs-CZ" sz="2400" i="1" dirty="0" err="1">
                <a:latin typeface="Calibri" pitchFamily="34" charset="0"/>
              </a:rPr>
              <a:t>chattoni</a:t>
            </a:r>
            <a:r>
              <a:rPr lang="cs-CZ" sz="2400" dirty="0">
                <a:latin typeface="Calibri" pitchFamily="34" charset="0"/>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0AAA38C-4ACA-4697-9D8A-761CB6AF9548}"/>
              </a:ext>
            </a:extLst>
          </p:cNvPr>
          <p:cNvPicPr>
            <a:picLocks noChangeAspect="1"/>
          </p:cNvPicPr>
          <p:nvPr/>
        </p:nvPicPr>
        <p:blipFill rotWithShape="1">
          <a:blip r:embed="rId2">
            <a:lum bright="-20000" contrast="40000"/>
          </a:blip>
          <a:srcRect b="4513"/>
          <a:stretch/>
        </p:blipFill>
        <p:spPr>
          <a:xfrm>
            <a:off x="-36512" y="1806701"/>
            <a:ext cx="9054968" cy="4721323"/>
          </a:xfrm>
          <a:prstGeom prst="rect">
            <a:avLst/>
          </a:prstGeom>
        </p:spPr>
      </p:pic>
      <p:pic>
        <p:nvPicPr>
          <p:cNvPr id="9" name="Obrázek 8">
            <a:extLst>
              <a:ext uri="{FF2B5EF4-FFF2-40B4-BE49-F238E27FC236}">
                <a16:creationId xmlns:a16="http://schemas.microsoft.com/office/drawing/2014/main" id="{0BB73651-CD0E-409F-8213-CAE7241CD5E2}"/>
              </a:ext>
            </a:extLst>
          </p:cNvPr>
          <p:cNvPicPr>
            <a:picLocks noChangeAspect="1"/>
          </p:cNvPicPr>
          <p:nvPr/>
        </p:nvPicPr>
        <p:blipFill rotWithShape="1">
          <a:blip r:embed="rId3">
            <a:lum bright="-20000" contrast="40000"/>
          </a:blip>
          <a:srcRect b="71563"/>
          <a:stretch/>
        </p:blipFill>
        <p:spPr>
          <a:xfrm>
            <a:off x="-18040" y="335369"/>
            <a:ext cx="9134764" cy="974110"/>
          </a:xfrm>
          <a:prstGeom prst="rect">
            <a:avLst/>
          </a:prstGeom>
        </p:spPr>
      </p:pic>
      <p:pic>
        <p:nvPicPr>
          <p:cNvPr id="10" name="Obrázek 9">
            <a:extLst>
              <a:ext uri="{FF2B5EF4-FFF2-40B4-BE49-F238E27FC236}">
                <a16:creationId xmlns:a16="http://schemas.microsoft.com/office/drawing/2014/main" id="{1A12B179-DA91-43E8-A78C-5BB4D66EC022}"/>
              </a:ext>
            </a:extLst>
          </p:cNvPr>
          <p:cNvPicPr>
            <a:picLocks noChangeAspect="1"/>
          </p:cNvPicPr>
          <p:nvPr/>
        </p:nvPicPr>
        <p:blipFill rotWithShape="1">
          <a:blip r:embed="rId3">
            <a:lum bright="-20000" contrast="40000"/>
          </a:blip>
          <a:srcRect t="85485"/>
          <a:stretch/>
        </p:blipFill>
        <p:spPr>
          <a:xfrm>
            <a:off x="-8804" y="1309479"/>
            <a:ext cx="9107056" cy="497222"/>
          </a:xfrm>
          <a:prstGeom prst="rect">
            <a:avLst/>
          </a:prstGeom>
        </p:spPr>
      </p:pic>
      <p:sp>
        <p:nvSpPr>
          <p:cNvPr id="11" name="TextovéPole 10">
            <a:extLst>
              <a:ext uri="{FF2B5EF4-FFF2-40B4-BE49-F238E27FC236}">
                <a16:creationId xmlns:a16="http://schemas.microsoft.com/office/drawing/2014/main" id="{AB63023A-E2AF-4EFD-AC07-46D005750ADF}"/>
              </a:ext>
            </a:extLst>
          </p:cNvPr>
          <p:cNvSpPr txBox="1"/>
          <p:nvPr/>
        </p:nvSpPr>
        <p:spPr>
          <a:xfrm>
            <a:off x="6861742" y="6522631"/>
            <a:ext cx="2236510" cy="369332"/>
          </a:xfrm>
          <a:prstGeom prst="rect">
            <a:avLst/>
          </a:prstGeom>
          <a:noFill/>
        </p:spPr>
        <p:txBody>
          <a:bodyPr wrap="none" rtlCol="0">
            <a:spAutoFit/>
          </a:bodyPr>
          <a:lstStyle/>
          <a:p>
            <a:r>
              <a:rPr lang="cs-CZ" dirty="0" err="1"/>
              <a:t>Stephens</a:t>
            </a:r>
            <a:r>
              <a:rPr lang="cs-CZ" dirty="0"/>
              <a:t> et al 2020</a:t>
            </a:r>
          </a:p>
        </p:txBody>
      </p:sp>
      <p:sp>
        <p:nvSpPr>
          <p:cNvPr id="13" name="Obdélník 12">
            <a:extLst>
              <a:ext uri="{FF2B5EF4-FFF2-40B4-BE49-F238E27FC236}">
                <a16:creationId xmlns:a16="http://schemas.microsoft.com/office/drawing/2014/main" id="{8E7F5E57-081B-4EAC-972C-CA11FB3667A7}"/>
              </a:ext>
            </a:extLst>
          </p:cNvPr>
          <p:cNvSpPr/>
          <p:nvPr/>
        </p:nvSpPr>
        <p:spPr>
          <a:xfrm>
            <a:off x="1241592" y="1309479"/>
            <a:ext cx="6942259" cy="230908"/>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5C8BFA22-0514-4B0B-9015-5617C9FA7053}"/>
              </a:ext>
            </a:extLst>
          </p:cNvPr>
          <p:cNvSpPr/>
          <p:nvPr/>
        </p:nvSpPr>
        <p:spPr>
          <a:xfrm>
            <a:off x="1966646" y="2754969"/>
            <a:ext cx="6688259" cy="24476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7392BE95-C0A0-46E4-AAE8-09D2571EA98A}"/>
              </a:ext>
            </a:extLst>
          </p:cNvPr>
          <p:cNvSpPr/>
          <p:nvPr/>
        </p:nvSpPr>
        <p:spPr>
          <a:xfrm>
            <a:off x="1962028" y="5013260"/>
            <a:ext cx="6688259" cy="24476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a:extLst>
              <a:ext uri="{FF2B5EF4-FFF2-40B4-BE49-F238E27FC236}">
                <a16:creationId xmlns:a16="http://schemas.microsoft.com/office/drawing/2014/main" id="{04E4BC8B-5224-4A47-8FA4-CEA3A6606AA8}"/>
              </a:ext>
            </a:extLst>
          </p:cNvPr>
          <p:cNvSpPr/>
          <p:nvPr/>
        </p:nvSpPr>
        <p:spPr>
          <a:xfrm>
            <a:off x="1962028" y="4502183"/>
            <a:ext cx="6688259" cy="24476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bdélník 16">
            <a:extLst>
              <a:ext uri="{FF2B5EF4-FFF2-40B4-BE49-F238E27FC236}">
                <a16:creationId xmlns:a16="http://schemas.microsoft.com/office/drawing/2014/main" id="{54E9B575-6F73-464D-98D2-BF5034D163B4}"/>
              </a:ext>
            </a:extLst>
          </p:cNvPr>
          <p:cNvSpPr/>
          <p:nvPr/>
        </p:nvSpPr>
        <p:spPr>
          <a:xfrm>
            <a:off x="1962028" y="5733369"/>
            <a:ext cx="6688259" cy="24476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a:extLst>
              <a:ext uri="{FF2B5EF4-FFF2-40B4-BE49-F238E27FC236}">
                <a16:creationId xmlns:a16="http://schemas.microsoft.com/office/drawing/2014/main" id="{8C5395F1-DDD3-45BF-8BEB-52A7DB920CA6}"/>
              </a:ext>
            </a:extLst>
          </p:cNvPr>
          <p:cNvSpPr/>
          <p:nvPr/>
        </p:nvSpPr>
        <p:spPr>
          <a:xfrm>
            <a:off x="1962027" y="6260502"/>
            <a:ext cx="6688259" cy="24476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854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73B2CCE-E084-BDAA-1198-E0C1CBCB0B7D}"/>
              </a:ext>
            </a:extLst>
          </p:cNvPr>
          <p:cNvPicPr>
            <a:picLocks noChangeAspect="1"/>
          </p:cNvPicPr>
          <p:nvPr/>
        </p:nvPicPr>
        <p:blipFill rotWithShape="1">
          <a:blip r:embed="rId2"/>
          <a:srcRect l="9051" t="39624" r="38188" b="11459"/>
          <a:stretch/>
        </p:blipFill>
        <p:spPr>
          <a:xfrm>
            <a:off x="4252533" y="1386959"/>
            <a:ext cx="4527366" cy="2229897"/>
          </a:xfrm>
          <a:prstGeom prst="rect">
            <a:avLst/>
          </a:prstGeom>
        </p:spPr>
      </p:pic>
      <p:pic>
        <p:nvPicPr>
          <p:cNvPr id="7" name="Obrázek 6">
            <a:extLst>
              <a:ext uri="{FF2B5EF4-FFF2-40B4-BE49-F238E27FC236}">
                <a16:creationId xmlns:a16="http://schemas.microsoft.com/office/drawing/2014/main" id="{CA839150-6201-E692-7EAF-7E0D8744FD22}"/>
              </a:ext>
            </a:extLst>
          </p:cNvPr>
          <p:cNvPicPr>
            <a:picLocks noChangeAspect="1"/>
          </p:cNvPicPr>
          <p:nvPr/>
        </p:nvPicPr>
        <p:blipFill rotWithShape="1">
          <a:blip r:embed="rId3"/>
          <a:srcRect l="15350" t="42588" r="41338" b="15907"/>
          <a:stretch/>
        </p:blipFill>
        <p:spPr>
          <a:xfrm>
            <a:off x="4499992" y="3861048"/>
            <a:ext cx="4138466" cy="2106857"/>
          </a:xfrm>
          <a:prstGeom prst="rect">
            <a:avLst/>
          </a:prstGeom>
        </p:spPr>
      </p:pic>
      <p:sp>
        <p:nvSpPr>
          <p:cNvPr id="8" name="Nadpis 1">
            <a:extLst>
              <a:ext uri="{FF2B5EF4-FFF2-40B4-BE49-F238E27FC236}">
                <a16:creationId xmlns:a16="http://schemas.microsoft.com/office/drawing/2014/main" id="{4420E8C4-1E16-5789-8216-A197D4286BC5}"/>
              </a:ext>
            </a:extLst>
          </p:cNvPr>
          <p:cNvSpPr txBox="1">
            <a:spLocks/>
          </p:cNvSpPr>
          <p:nvPr/>
        </p:nvSpPr>
        <p:spPr>
          <a:xfrm>
            <a:off x="0" y="125760"/>
            <a:ext cx="9144000" cy="1143000"/>
          </a:xfrm>
          <a:prstGeom prst="rect">
            <a:avLst/>
          </a:prstGeom>
        </p:spPr>
        <p:txBody>
          <a:bodyPr>
            <a:normAutofit fontScale="90000" lnSpcReduction="20000"/>
          </a:bodyPr>
          <a:lstStyle/>
          <a:p>
            <a:pPr algn="ctr" fontAlgn="auto">
              <a:spcAft>
                <a:spcPts val="0"/>
              </a:spcAft>
              <a:defRPr/>
            </a:pPr>
            <a:r>
              <a:rPr lang="cs-CZ" sz="4400" b="1" i="1" dirty="0" err="1">
                <a:solidFill>
                  <a:srgbClr val="C00000"/>
                </a:solidFill>
                <a:latin typeface="+mj-lt"/>
                <a:ea typeface="+mj-ea"/>
                <a:cs typeface="+mj-cs"/>
              </a:rPr>
              <a:t>Symbiodinium</a:t>
            </a:r>
            <a:r>
              <a:rPr lang="cs-CZ" sz="4400" b="1" i="1" dirty="0">
                <a:solidFill>
                  <a:srgbClr val="C00000"/>
                </a:solidFill>
                <a:latin typeface="+mj-lt"/>
                <a:ea typeface="+mj-ea"/>
                <a:cs typeface="+mj-cs"/>
              </a:rPr>
              <a:t> </a:t>
            </a:r>
            <a:r>
              <a:rPr lang="cs-CZ" sz="4400" b="1" i="1" dirty="0" err="1">
                <a:solidFill>
                  <a:srgbClr val="C00000"/>
                </a:solidFill>
                <a:latin typeface="+mj-lt"/>
                <a:ea typeface="+mj-ea"/>
                <a:cs typeface="+mj-cs"/>
              </a:rPr>
              <a:t>microadriaticum</a:t>
            </a:r>
            <a:r>
              <a:rPr lang="cs-CZ" sz="4400" b="1" i="1" dirty="0">
                <a:solidFill>
                  <a:srgbClr val="C00000"/>
                </a:solidFill>
                <a:latin typeface="+mj-lt"/>
                <a:ea typeface="+mj-ea"/>
                <a:cs typeface="+mj-cs"/>
              </a:rPr>
              <a:t> </a:t>
            </a:r>
            <a:r>
              <a:rPr lang="cs-CZ" sz="4400" b="1" dirty="0" err="1">
                <a:solidFill>
                  <a:srgbClr val="C00000"/>
                </a:solidFill>
                <a:latin typeface="+mj-lt"/>
                <a:ea typeface="+mj-ea"/>
                <a:cs typeface="+mj-cs"/>
              </a:rPr>
              <a:t>chromosomes</a:t>
            </a:r>
            <a:endParaRPr lang="cs-CZ" sz="4400" b="1" dirty="0">
              <a:solidFill>
                <a:srgbClr val="C00000"/>
              </a:solidFill>
              <a:latin typeface="+mj-lt"/>
              <a:ea typeface="+mj-ea"/>
              <a:cs typeface="+mj-cs"/>
            </a:endParaRPr>
          </a:p>
        </p:txBody>
      </p:sp>
      <p:sp>
        <p:nvSpPr>
          <p:cNvPr id="9" name="TextovéPole 8">
            <a:extLst>
              <a:ext uri="{FF2B5EF4-FFF2-40B4-BE49-F238E27FC236}">
                <a16:creationId xmlns:a16="http://schemas.microsoft.com/office/drawing/2014/main" id="{9AE803F9-99CB-DC8C-CB4A-5C078BCFB4FB}"/>
              </a:ext>
            </a:extLst>
          </p:cNvPr>
          <p:cNvSpPr txBox="1"/>
          <p:nvPr/>
        </p:nvSpPr>
        <p:spPr>
          <a:xfrm>
            <a:off x="6516216" y="6361365"/>
            <a:ext cx="1877437" cy="369332"/>
          </a:xfrm>
          <a:prstGeom prst="rect">
            <a:avLst/>
          </a:prstGeom>
          <a:noFill/>
        </p:spPr>
        <p:txBody>
          <a:bodyPr wrap="none" rtlCol="0">
            <a:spAutoFit/>
          </a:bodyPr>
          <a:lstStyle/>
          <a:p>
            <a:r>
              <a:rPr lang="cs-CZ" dirty="0" err="1"/>
              <a:t>Nand</a:t>
            </a:r>
            <a:r>
              <a:rPr lang="cs-CZ" dirty="0"/>
              <a:t> et al. 2021</a:t>
            </a:r>
          </a:p>
        </p:txBody>
      </p:sp>
      <p:sp>
        <p:nvSpPr>
          <p:cNvPr id="2" name="TextovéPole 1">
            <a:extLst>
              <a:ext uri="{FF2B5EF4-FFF2-40B4-BE49-F238E27FC236}">
                <a16:creationId xmlns:a16="http://schemas.microsoft.com/office/drawing/2014/main" id="{B5E37322-8773-9AAF-452C-5F4041383E62}"/>
              </a:ext>
            </a:extLst>
          </p:cNvPr>
          <p:cNvSpPr txBox="1"/>
          <p:nvPr/>
        </p:nvSpPr>
        <p:spPr>
          <a:xfrm>
            <a:off x="251519" y="1484784"/>
            <a:ext cx="4001013" cy="3416320"/>
          </a:xfrm>
          <a:prstGeom prst="rect">
            <a:avLst/>
          </a:prstGeom>
          <a:noFill/>
        </p:spPr>
        <p:txBody>
          <a:bodyPr wrap="square" rtlCol="0">
            <a:spAutoFit/>
          </a:bodyPr>
          <a:lstStyle/>
          <a:p>
            <a:pPr marL="285750" indent="-285750">
              <a:buFont typeface="Arial" panose="020B0604020202020204" pitchFamily="34" charset="0"/>
              <a:buChar char="•"/>
            </a:pPr>
            <a:r>
              <a:rPr lang="cs-CZ" sz="2400" dirty="0"/>
              <a:t>94 </a:t>
            </a:r>
            <a:r>
              <a:rPr lang="cs-CZ" sz="2400" dirty="0" err="1"/>
              <a:t>chromosomes</a:t>
            </a:r>
            <a:r>
              <a:rPr lang="cs-CZ" sz="2400" dirty="0"/>
              <a:t>, 2,3 GB </a:t>
            </a:r>
            <a:r>
              <a:rPr lang="cs-CZ" sz="2400" dirty="0" err="1"/>
              <a:t>of</a:t>
            </a:r>
            <a:r>
              <a:rPr lang="cs-CZ" sz="2400" dirty="0"/>
              <a:t> DNA, </a:t>
            </a:r>
            <a:r>
              <a:rPr lang="en-GB" sz="2400" dirty="0"/>
              <a:t>&gt; 49 000 genes</a:t>
            </a:r>
          </a:p>
          <a:p>
            <a:pPr marL="285750" indent="-285750">
              <a:buFont typeface="Arial" panose="020B0604020202020204" pitchFamily="34" charset="0"/>
              <a:buChar char="•"/>
            </a:pPr>
            <a:r>
              <a:rPr lang="en-GB" sz="2400" dirty="0"/>
              <a:t>Functionally related genes tend to cluster on chromosomes</a:t>
            </a:r>
          </a:p>
          <a:p>
            <a:pPr marL="285750" indent="-285750">
              <a:buFont typeface="Arial" panose="020B0604020202020204" pitchFamily="34" charset="0"/>
              <a:buChar char="•"/>
            </a:pPr>
            <a:r>
              <a:rPr lang="cs-CZ" sz="2400" dirty="0" err="1"/>
              <a:t>Chromosomes</a:t>
            </a:r>
            <a:r>
              <a:rPr lang="cs-CZ" sz="2400" dirty="0"/>
              <a:t> are </a:t>
            </a:r>
            <a:r>
              <a:rPr lang="cs-CZ" sz="2400" dirty="0" err="1"/>
              <a:t>richer</a:t>
            </a:r>
            <a:r>
              <a:rPr lang="cs-CZ" sz="2400" dirty="0"/>
              <a:t> </a:t>
            </a:r>
            <a:r>
              <a:rPr lang="cs-CZ" sz="2400" dirty="0" err="1"/>
              <a:t>at</a:t>
            </a:r>
            <a:r>
              <a:rPr lang="cs-CZ" sz="2400" dirty="0"/>
              <a:t> </a:t>
            </a:r>
            <a:r>
              <a:rPr lang="cs-CZ" sz="2400" dirty="0" err="1"/>
              <a:t>their</a:t>
            </a:r>
            <a:r>
              <a:rPr lang="cs-CZ" sz="2400" dirty="0"/>
              <a:t> </a:t>
            </a:r>
            <a:r>
              <a:rPr lang="cs-CZ" sz="2400" dirty="0" err="1"/>
              <a:t>ends</a:t>
            </a:r>
            <a:r>
              <a:rPr lang="cs-CZ" sz="2400" dirty="0"/>
              <a:t> in </a:t>
            </a:r>
            <a:r>
              <a:rPr lang="cs-CZ" sz="2400" dirty="0" err="1"/>
              <a:t>genes</a:t>
            </a:r>
            <a:r>
              <a:rPr lang="cs-CZ" sz="2400" dirty="0"/>
              <a:t> and </a:t>
            </a:r>
            <a:r>
              <a:rPr lang="cs-CZ" sz="2400" dirty="0" err="1"/>
              <a:t>the</a:t>
            </a:r>
            <a:r>
              <a:rPr lang="cs-CZ" sz="2400" dirty="0"/>
              <a:t> GC </a:t>
            </a:r>
            <a:r>
              <a:rPr lang="cs-CZ" sz="2400" dirty="0" err="1"/>
              <a:t>content</a:t>
            </a:r>
            <a:endParaRPr lang="cs-CZ" sz="2400" dirty="0"/>
          </a:p>
          <a:p>
            <a:pPr marL="285750" indent="-285750">
              <a:buFont typeface="Arial" panose="020B0604020202020204" pitchFamily="34" charset="0"/>
              <a:buChar char="•"/>
            </a:pPr>
            <a:endParaRPr lang="cs-CZ" sz="2400" dirty="0"/>
          </a:p>
        </p:txBody>
      </p:sp>
    </p:spTree>
    <p:extLst>
      <p:ext uri="{BB962C8B-B14F-4D97-AF65-F5344CB8AC3E}">
        <p14:creationId xmlns:p14="http://schemas.microsoft.com/office/powerpoint/2010/main" val="1772664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B2E6F-C60F-CFBF-B455-A648CFC2968F}"/>
            </a:ext>
          </a:extLst>
        </p:cNvPr>
        <p:cNvGrpSpPr/>
        <p:nvPr/>
      </p:nvGrpSpPr>
      <p:grpSpPr>
        <a:xfrm>
          <a:off x="0" y="0"/>
          <a:ext cx="0" cy="0"/>
          <a:chOff x="0" y="0"/>
          <a:chExt cx="0" cy="0"/>
        </a:xfrm>
      </p:grpSpPr>
      <p:sp>
        <p:nvSpPr>
          <p:cNvPr id="8" name="Nadpis 1">
            <a:extLst>
              <a:ext uri="{FF2B5EF4-FFF2-40B4-BE49-F238E27FC236}">
                <a16:creationId xmlns:a16="http://schemas.microsoft.com/office/drawing/2014/main" id="{2CD507DB-7945-9A6E-BD3A-A2D94025AFA4}"/>
              </a:ext>
            </a:extLst>
          </p:cNvPr>
          <p:cNvSpPr txBox="1">
            <a:spLocks/>
          </p:cNvSpPr>
          <p:nvPr/>
        </p:nvSpPr>
        <p:spPr>
          <a:xfrm>
            <a:off x="0" y="125760"/>
            <a:ext cx="3582624" cy="1215008"/>
          </a:xfrm>
          <a:prstGeom prst="rect">
            <a:avLst/>
          </a:prstGeom>
        </p:spPr>
        <p:txBody>
          <a:bodyPr>
            <a:normAutofit fontScale="67500" lnSpcReduction="20000"/>
          </a:bodyPr>
          <a:lstStyle/>
          <a:p>
            <a:pPr algn="ctr" fontAlgn="auto">
              <a:spcAft>
                <a:spcPts val="0"/>
              </a:spcAft>
              <a:defRPr/>
            </a:pPr>
            <a:r>
              <a:rPr lang="cs-CZ" sz="4400" b="1" i="1" dirty="0" err="1">
                <a:solidFill>
                  <a:srgbClr val="C00000"/>
                </a:solidFill>
                <a:latin typeface="+mj-lt"/>
                <a:ea typeface="+mj-ea"/>
                <a:cs typeface="+mj-cs"/>
              </a:rPr>
              <a:t>Symbiodinium</a:t>
            </a:r>
            <a:r>
              <a:rPr lang="cs-CZ" sz="4400" b="1" i="1" dirty="0">
                <a:solidFill>
                  <a:srgbClr val="C00000"/>
                </a:solidFill>
                <a:latin typeface="+mj-lt"/>
                <a:ea typeface="+mj-ea"/>
                <a:cs typeface="+mj-cs"/>
              </a:rPr>
              <a:t> </a:t>
            </a:r>
            <a:r>
              <a:rPr lang="cs-CZ" sz="4400" b="1" i="1" dirty="0" err="1">
                <a:solidFill>
                  <a:srgbClr val="C00000"/>
                </a:solidFill>
                <a:latin typeface="+mj-lt"/>
                <a:ea typeface="+mj-ea"/>
                <a:cs typeface="+mj-cs"/>
              </a:rPr>
              <a:t>microadriaticum</a:t>
            </a:r>
            <a:r>
              <a:rPr lang="cs-CZ" sz="4400" b="1" i="1" dirty="0">
                <a:solidFill>
                  <a:srgbClr val="C00000"/>
                </a:solidFill>
                <a:latin typeface="+mj-lt"/>
                <a:ea typeface="+mj-ea"/>
                <a:cs typeface="+mj-cs"/>
              </a:rPr>
              <a:t> </a:t>
            </a:r>
            <a:r>
              <a:rPr lang="cs-CZ" sz="4400" b="1" dirty="0" err="1">
                <a:solidFill>
                  <a:srgbClr val="C00000"/>
                </a:solidFill>
                <a:latin typeface="+mj-lt"/>
                <a:ea typeface="+mj-ea"/>
                <a:cs typeface="+mj-cs"/>
              </a:rPr>
              <a:t>chromosomes</a:t>
            </a:r>
            <a:endParaRPr lang="cs-CZ" sz="4400" b="1" dirty="0">
              <a:solidFill>
                <a:srgbClr val="C00000"/>
              </a:solidFill>
              <a:latin typeface="+mj-lt"/>
              <a:ea typeface="+mj-ea"/>
              <a:cs typeface="+mj-cs"/>
            </a:endParaRPr>
          </a:p>
        </p:txBody>
      </p:sp>
      <p:pic>
        <p:nvPicPr>
          <p:cNvPr id="3" name="Obrázek 2">
            <a:extLst>
              <a:ext uri="{FF2B5EF4-FFF2-40B4-BE49-F238E27FC236}">
                <a16:creationId xmlns:a16="http://schemas.microsoft.com/office/drawing/2014/main" id="{9DD0F9F1-4686-AA76-CB8D-825760F57E46}"/>
              </a:ext>
            </a:extLst>
          </p:cNvPr>
          <p:cNvPicPr>
            <a:picLocks noChangeAspect="1"/>
          </p:cNvPicPr>
          <p:nvPr/>
        </p:nvPicPr>
        <p:blipFill>
          <a:blip r:embed="rId2"/>
          <a:stretch>
            <a:fillRect/>
          </a:stretch>
        </p:blipFill>
        <p:spPr>
          <a:xfrm>
            <a:off x="-3219" y="2784132"/>
            <a:ext cx="9144000" cy="3392129"/>
          </a:xfrm>
          <a:prstGeom prst="rect">
            <a:avLst/>
          </a:prstGeom>
        </p:spPr>
      </p:pic>
      <p:sp>
        <p:nvSpPr>
          <p:cNvPr id="4" name="TextovéPole 3">
            <a:extLst>
              <a:ext uri="{FF2B5EF4-FFF2-40B4-BE49-F238E27FC236}">
                <a16:creationId xmlns:a16="http://schemas.microsoft.com/office/drawing/2014/main" id="{6CC43435-FF85-AEC6-0EB7-15A3158E5223}"/>
              </a:ext>
            </a:extLst>
          </p:cNvPr>
          <p:cNvSpPr txBox="1"/>
          <p:nvPr/>
        </p:nvSpPr>
        <p:spPr>
          <a:xfrm>
            <a:off x="7272266" y="6488668"/>
            <a:ext cx="1877437" cy="369332"/>
          </a:xfrm>
          <a:prstGeom prst="rect">
            <a:avLst/>
          </a:prstGeom>
          <a:noFill/>
        </p:spPr>
        <p:txBody>
          <a:bodyPr wrap="none" rtlCol="0">
            <a:spAutoFit/>
          </a:bodyPr>
          <a:lstStyle/>
          <a:p>
            <a:r>
              <a:rPr lang="cs-CZ" dirty="0" err="1"/>
              <a:t>Nand</a:t>
            </a:r>
            <a:r>
              <a:rPr lang="cs-CZ" dirty="0"/>
              <a:t> et al. 2021</a:t>
            </a:r>
          </a:p>
        </p:txBody>
      </p:sp>
      <p:pic>
        <p:nvPicPr>
          <p:cNvPr id="11" name="Obrázek 10">
            <a:extLst>
              <a:ext uri="{FF2B5EF4-FFF2-40B4-BE49-F238E27FC236}">
                <a16:creationId xmlns:a16="http://schemas.microsoft.com/office/drawing/2014/main" id="{1E14858F-2E10-69A5-0B85-1A629B5A1C10}"/>
              </a:ext>
            </a:extLst>
          </p:cNvPr>
          <p:cNvPicPr>
            <a:picLocks noChangeAspect="1"/>
          </p:cNvPicPr>
          <p:nvPr/>
        </p:nvPicPr>
        <p:blipFill>
          <a:blip r:embed="rId3"/>
          <a:stretch>
            <a:fillRect/>
          </a:stretch>
        </p:blipFill>
        <p:spPr>
          <a:xfrm>
            <a:off x="4733902" y="106952"/>
            <a:ext cx="1990793" cy="2562786"/>
          </a:xfrm>
          <a:prstGeom prst="rect">
            <a:avLst/>
          </a:prstGeom>
        </p:spPr>
      </p:pic>
      <p:sp>
        <p:nvSpPr>
          <p:cNvPr id="13" name="TextovéPole 12">
            <a:extLst>
              <a:ext uri="{FF2B5EF4-FFF2-40B4-BE49-F238E27FC236}">
                <a16:creationId xmlns:a16="http://schemas.microsoft.com/office/drawing/2014/main" id="{14AC7E7D-FDE3-0A3B-DFA9-B49046874468}"/>
              </a:ext>
            </a:extLst>
          </p:cNvPr>
          <p:cNvSpPr txBox="1"/>
          <p:nvPr/>
        </p:nvSpPr>
        <p:spPr>
          <a:xfrm>
            <a:off x="6732695" y="120908"/>
            <a:ext cx="2408086" cy="2031325"/>
          </a:xfrm>
          <a:prstGeom prst="rect">
            <a:avLst/>
          </a:prstGeom>
          <a:noFill/>
        </p:spPr>
        <p:txBody>
          <a:bodyPr wrap="square">
            <a:spAutoFit/>
          </a:bodyPr>
          <a:lstStyle/>
          <a:p>
            <a:pPr algn="l"/>
            <a:r>
              <a:rPr lang="en-US" sz="1400" b="1" i="0" u="none" strike="noStrike" baseline="0" dirty="0">
                <a:latin typeface="Whitney-Book"/>
              </a:rPr>
              <a:t>Hi-C interaction map </a:t>
            </a:r>
            <a:r>
              <a:rPr lang="en-US" sz="1400" b="0" i="0" u="none" strike="noStrike" baseline="0" dirty="0">
                <a:latin typeface="Whitney-Book"/>
              </a:rPr>
              <a:t>for chromosome 19 (Smic1.0; bin size </a:t>
            </a:r>
            <a:r>
              <a:rPr lang="en-US" sz="1400" b="0" i="0" u="none" strike="noStrike" baseline="0" dirty="0">
                <a:latin typeface="STIXGeneral-Regular"/>
              </a:rPr>
              <a:t>= </a:t>
            </a:r>
            <a:r>
              <a:rPr lang="en-US" sz="1400" b="0" i="0" u="none" strike="noStrike" baseline="0" dirty="0">
                <a:latin typeface="Whitney-Book"/>
              </a:rPr>
              <a:t>50 kb) for</a:t>
            </a:r>
          </a:p>
          <a:p>
            <a:pPr algn="l"/>
            <a:r>
              <a:rPr lang="en-US" sz="1400" b="0" i="0" u="none" strike="noStrike" baseline="0" dirty="0" err="1">
                <a:latin typeface="Whitney-Book"/>
              </a:rPr>
              <a:t>mastigotes</a:t>
            </a:r>
            <a:r>
              <a:rPr lang="en-US" sz="1400" b="0" i="0" u="none" strike="noStrike" baseline="0" dirty="0">
                <a:latin typeface="Whitney-Book"/>
              </a:rPr>
              <a:t>. Dotted lines indicate domain boundaries. Plot on top of the heatmap represents the insulation profile (10-kb resolution, window size 500 kb).</a:t>
            </a:r>
            <a:endParaRPr lang="cs-CZ" sz="1400" dirty="0"/>
          </a:p>
        </p:txBody>
      </p:sp>
      <p:sp>
        <p:nvSpPr>
          <p:cNvPr id="15" name="TextovéPole 14">
            <a:extLst>
              <a:ext uri="{FF2B5EF4-FFF2-40B4-BE49-F238E27FC236}">
                <a16:creationId xmlns:a16="http://schemas.microsoft.com/office/drawing/2014/main" id="{2207F5BF-2928-CD39-12C5-82F417D0BFBB}"/>
              </a:ext>
            </a:extLst>
          </p:cNvPr>
          <p:cNvSpPr txBox="1"/>
          <p:nvPr/>
        </p:nvSpPr>
        <p:spPr>
          <a:xfrm>
            <a:off x="129989" y="6047212"/>
            <a:ext cx="8856984" cy="738664"/>
          </a:xfrm>
          <a:prstGeom prst="rect">
            <a:avLst/>
          </a:prstGeom>
          <a:noFill/>
        </p:spPr>
        <p:txBody>
          <a:bodyPr wrap="square">
            <a:spAutoFit/>
          </a:bodyPr>
          <a:lstStyle/>
          <a:p>
            <a:pPr algn="l"/>
            <a:r>
              <a:rPr lang="cs-CZ" sz="1400" b="1" i="0" u="none" strike="noStrike" baseline="0" dirty="0">
                <a:latin typeface="Whitney-Book"/>
              </a:rPr>
              <a:t>C</a:t>
            </a:r>
            <a:r>
              <a:rPr lang="en-US" sz="1400" b="1" i="0" u="none" strike="noStrike" baseline="0" dirty="0" err="1">
                <a:latin typeface="Whitney-Book"/>
              </a:rPr>
              <a:t>hromosome</a:t>
            </a:r>
            <a:r>
              <a:rPr lang="en-US" sz="1400" b="1" i="0" u="none" strike="noStrike" baseline="0" dirty="0">
                <a:latin typeface="Whitney-Book"/>
              </a:rPr>
              <a:t> 19 transcription and domain landscape. </a:t>
            </a:r>
            <a:r>
              <a:rPr lang="en-US" sz="1400" b="0" i="0" u="none" strike="noStrike" baseline="0" dirty="0">
                <a:latin typeface="Whitney-Book"/>
              </a:rPr>
              <a:t>Indicated are: transcripts mapping to the plus strand (light</a:t>
            </a:r>
          </a:p>
          <a:p>
            <a:pPr algn="l"/>
            <a:r>
              <a:rPr lang="en-US" sz="1400" b="0" i="0" u="none" strike="noStrike" baseline="0" dirty="0">
                <a:latin typeface="Whitney-Book"/>
              </a:rPr>
              <a:t>blue), transcripts mapping to the minus strand (red), genes on the plus strand (dark blue), genes on the minus strand (dark red), and domain boundaries</a:t>
            </a:r>
            <a:r>
              <a:rPr lang="cs-CZ" sz="1400" b="0" i="0" u="none" strike="noStrike" baseline="0" dirty="0">
                <a:latin typeface="Whitney-Book"/>
              </a:rPr>
              <a:t>(</a:t>
            </a:r>
            <a:r>
              <a:rPr lang="cs-CZ" sz="1400" b="0" i="0" u="none" strike="noStrike" baseline="0" dirty="0" err="1">
                <a:latin typeface="Whitney-Book"/>
              </a:rPr>
              <a:t>dotted</a:t>
            </a:r>
            <a:r>
              <a:rPr lang="cs-CZ" sz="1400" b="0" i="0" u="none" strike="noStrike" baseline="0" dirty="0">
                <a:latin typeface="Whitney-Book"/>
              </a:rPr>
              <a:t> </a:t>
            </a:r>
            <a:r>
              <a:rPr lang="cs-CZ" sz="1400" b="0" i="0" u="none" strike="noStrike" baseline="0" dirty="0" err="1">
                <a:latin typeface="Whitney-Book"/>
              </a:rPr>
              <a:t>vertical</a:t>
            </a:r>
            <a:r>
              <a:rPr lang="cs-CZ" sz="1400" b="0" i="0" u="none" strike="noStrike" baseline="0" dirty="0">
                <a:latin typeface="Whitney-Book"/>
              </a:rPr>
              <a:t> lines).</a:t>
            </a:r>
            <a:endParaRPr lang="cs-CZ" sz="1400" dirty="0"/>
          </a:p>
        </p:txBody>
      </p:sp>
      <p:sp>
        <p:nvSpPr>
          <p:cNvPr id="16" name="TextovéPole 15">
            <a:extLst>
              <a:ext uri="{FF2B5EF4-FFF2-40B4-BE49-F238E27FC236}">
                <a16:creationId xmlns:a16="http://schemas.microsoft.com/office/drawing/2014/main" id="{452742B2-8728-BD6E-8F8C-8243C1F6EF81}"/>
              </a:ext>
            </a:extLst>
          </p:cNvPr>
          <p:cNvSpPr txBox="1"/>
          <p:nvPr/>
        </p:nvSpPr>
        <p:spPr>
          <a:xfrm>
            <a:off x="139598" y="1476217"/>
            <a:ext cx="4720433" cy="1323439"/>
          </a:xfrm>
          <a:prstGeom prst="rect">
            <a:avLst/>
          </a:prstGeom>
          <a:noFill/>
        </p:spPr>
        <p:txBody>
          <a:bodyPr wrap="square" rtlCol="0">
            <a:spAutoFit/>
          </a:bodyPr>
          <a:lstStyle/>
          <a:p>
            <a:r>
              <a:rPr lang="cs-CZ" sz="2000" dirty="0" err="1"/>
              <a:t>Genes</a:t>
            </a:r>
            <a:r>
              <a:rPr lang="cs-CZ" sz="2000" dirty="0"/>
              <a:t> are </a:t>
            </a:r>
            <a:r>
              <a:rPr lang="cs-CZ" sz="2000" dirty="0" err="1"/>
              <a:t>organised</a:t>
            </a:r>
            <a:r>
              <a:rPr lang="cs-CZ" sz="2000" dirty="0"/>
              <a:t> in long </a:t>
            </a:r>
            <a:r>
              <a:rPr lang="cs-CZ" sz="2000" dirty="0" err="1"/>
              <a:t>unidirectional</a:t>
            </a:r>
            <a:r>
              <a:rPr lang="cs-CZ" sz="2000" dirty="0"/>
              <a:t> </a:t>
            </a:r>
            <a:r>
              <a:rPr lang="cs-CZ" sz="2000" dirty="0" err="1"/>
              <a:t>blocks</a:t>
            </a:r>
            <a:r>
              <a:rPr lang="cs-CZ" sz="2000" dirty="0"/>
              <a:t>, </a:t>
            </a:r>
            <a:r>
              <a:rPr lang="cs-CZ" sz="2000" dirty="0" err="1"/>
              <a:t>whose</a:t>
            </a:r>
            <a:r>
              <a:rPr lang="cs-CZ" sz="2000" dirty="0"/>
              <a:t> </a:t>
            </a:r>
            <a:r>
              <a:rPr lang="cs-CZ" sz="2000" dirty="0" err="1"/>
              <a:t>boundaries</a:t>
            </a:r>
            <a:r>
              <a:rPr lang="cs-CZ" sz="2000" dirty="0"/>
              <a:t> </a:t>
            </a:r>
            <a:r>
              <a:rPr lang="cs-CZ" sz="2000" dirty="0" err="1"/>
              <a:t>correspond</a:t>
            </a:r>
            <a:r>
              <a:rPr lang="cs-CZ" sz="2000" dirty="0"/>
              <a:t> to </a:t>
            </a:r>
            <a:r>
              <a:rPr lang="cs-CZ" sz="2000" dirty="0" err="1"/>
              <a:t>boundaries</a:t>
            </a:r>
            <a:r>
              <a:rPr lang="cs-CZ" sz="2000" dirty="0"/>
              <a:t> </a:t>
            </a:r>
            <a:r>
              <a:rPr lang="cs-CZ" sz="2000" dirty="0" err="1"/>
              <a:t>of</a:t>
            </a:r>
            <a:r>
              <a:rPr lang="cs-CZ" sz="2000" dirty="0"/>
              <a:t> </a:t>
            </a:r>
            <a:r>
              <a:rPr lang="cs-CZ" sz="2000" dirty="0" err="1"/>
              <a:t>structural</a:t>
            </a:r>
            <a:r>
              <a:rPr lang="cs-CZ" sz="2000" dirty="0"/>
              <a:t> </a:t>
            </a:r>
            <a:r>
              <a:rPr lang="cs-CZ" sz="2000" dirty="0" err="1"/>
              <a:t>domains</a:t>
            </a:r>
            <a:r>
              <a:rPr lang="cs-CZ" sz="2000" dirty="0"/>
              <a:t> on </a:t>
            </a:r>
            <a:r>
              <a:rPr lang="cs-CZ" sz="2000" dirty="0" err="1"/>
              <a:t>chromosomes</a:t>
            </a:r>
            <a:r>
              <a:rPr lang="cs-CZ" sz="2000" dirty="0"/>
              <a:t>.</a:t>
            </a:r>
          </a:p>
        </p:txBody>
      </p:sp>
    </p:spTree>
    <p:extLst>
      <p:ext uri="{BB962C8B-B14F-4D97-AF65-F5344CB8AC3E}">
        <p14:creationId xmlns:p14="http://schemas.microsoft.com/office/powerpoint/2010/main" val="1311695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508E27-0BB0-A77C-8556-FDDFB31EEE9A}"/>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CD8772D9-81AF-976F-3D46-042384B8690A}"/>
              </a:ext>
            </a:extLst>
          </p:cNvPr>
          <p:cNvPicPr>
            <a:picLocks noChangeAspect="1"/>
          </p:cNvPicPr>
          <p:nvPr/>
        </p:nvPicPr>
        <p:blipFill>
          <a:blip r:embed="rId2"/>
          <a:stretch>
            <a:fillRect/>
          </a:stretch>
        </p:blipFill>
        <p:spPr>
          <a:xfrm>
            <a:off x="26276" y="1763984"/>
            <a:ext cx="9091448" cy="4473328"/>
          </a:xfrm>
          <a:prstGeom prst="rect">
            <a:avLst/>
          </a:prstGeom>
        </p:spPr>
      </p:pic>
      <p:sp>
        <p:nvSpPr>
          <p:cNvPr id="6" name="Nadpis 1">
            <a:extLst>
              <a:ext uri="{FF2B5EF4-FFF2-40B4-BE49-F238E27FC236}">
                <a16:creationId xmlns:a16="http://schemas.microsoft.com/office/drawing/2014/main" id="{B070CE6D-D2A7-C035-C92C-10EEC2493C9B}"/>
              </a:ext>
            </a:extLst>
          </p:cNvPr>
          <p:cNvSpPr txBox="1">
            <a:spLocks/>
          </p:cNvSpPr>
          <p:nvPr/>
        </p:nvSpPr>
        <p:spPr>
          <a:xfrm>
            <a:off x="0" y="125760"/>
            <a:ext cx="9117724" cy="1215008"/>
          </a:xfrm>
          <a:prstGeom prst="rect">
            <a:avLst/>
          </a:prstGeom>
        </p:spPr>
        <p:txBody>
          <a:bodyPr>
            <a:normAutofit fontScale="97500"/>
          </a:bodyPr>
          <a:lstStyle/>
          <a:p>
            <a:pPr algn="ctr" fontAlgn="auto">
              <a:spcAft>
                <a:spcPts val="0"/>
              </a:spcAft>
              <a:defRPr/>
            </a:pPr>
            <a:r>
              <a:rPr lang="cs-CZ" sz="3600" b="1" i="1" dirty="0" err="1">
                <a:solidFill>
                  <a:srgbClr val="C00000"/>
                </a:solidFill>
                <a:latin typeface="+mj-lt"/>
                <a:ea typeface="+mj-ea"/>
                <a:cs typeface="+mj-cs"/>
              </a:rPr>
              <a:t>Symbiodinium</a:t>
            </a:r>
            <a:r>
              <a:rPr lang="cs-CZ" sz="3600" b="1" i="1" dirty="0">
                <a:solidFill>
                  <a:srgbClr val="C00000"/>
                </a:solidFill>
                <a:latin typeface="+mj-lt"/>
                <a:ea typeface="+mj-ea"/>
                <a:cs typeface="+mj-cs"/>
              </a:rPr>
              <a:t> </a:t>
            </a:r>
            <a:r>
              <a:rPr lang="cs-CZ" sz="3600" b="1" i="1" dirty="0" err="1">
                <a:solidFill>
                  <a:srgbClr val="C00000"/>
                </a:solidFill>
                <a:latin typeface="+mj-lt"/>
                <a:ea typeface="+mj-ea"/>
                <a:cs typeface="+mj-cs"/>
              </a:rPr>
              <a:t>microadriaticum</a:t>
            </a:r>
            <a:r>
              <a:rPr lang="cs-CZ" sz="3600" b="1" i="1" dirty="0">
                <a:solidFill>
                  <a:srgbClr val="C00000"/>
                </a:solidFill>
                <a:latin typeface="+mj-lt"/>
                <a:ea typeface="+mj-ea"/>
                <a:cs typeface="+mj-cs"/>
              </a:rPr>
              <a:t> </a:t>
            </a:r>
            <a:r>
              <a:rPr lang="cs-CZ" sz="3600" b="1" dirty="0" err="1">
                <a:solidFill>
                  <a:srgbClr val="C00000"/>
                </a:solidFill>
                <a:latin typeface="+mj-lt"/>
                <a:ea typeface="+mj-ea"/>
                <a:cs typeface="+mj-cs"/>
              </a:rPr>
              <a:t>chromosomes</a:t>
            </a:r>
            <a:endParaRPr lang="cs-CZ" sz="3600" b="1" dirty="0">
              <a:solidFill>
                <a:srgbClr val="C00000"/>
              </a:solidFill>
              <a:latin typeface="+mj-lt"/>
              <a:ea typeface="+mj-ea"/>
              <a:cs typeface="+mj-cs"/>
            </a:endParaRPr>
          </a:p>
        </p:txBody>
      </p:sp>
      <p:sp>
        <p:nvSpPr>
          <p:cNvPr id="7" name="TextovéPole 6">
            <a:extLst>
              <a:ext uri="{FF2B5EF4-FFF2-40B4-BE49-F238E27FC236}">
                <a16:creationId xmlns:a16="http://schemas.microsoft.com/office/drawing/2014/main" id="{01B3E31A-80D9-5D59-EDDB-286BF7B8975F}"/>
              </a:ext>
            </a:extLst>
          </p:cNvPr>
          <p:cNvSpPr txBox="1"/>
          <p:nvPr/>
        </p:nvSpPr>
        <p:spPr>
          <a:xfrm>
            <a:off x="539552" y="808765"/>
            <a:ext cx="8147248" cy="830997"/>
          </a:xfrm>
          <a:prstGeom prst="rect">
            <a:avLst/>
          </a:prstGeom>
          <a:noFill/>
        </p:spPr>
        <p:txBody>
          <a:bodyPr wrap="square" rtlCol="0">
            <a:spAutoFit/>
          </a:bodyPr>
          <a:lstStyle/>
          <a:p>
            <a:r>
              <a:rPr lang="cs-CZ" sz="2400" dirty="0" err="1"/>
              <a:t>Boundaries</a:t>
            </a:r>
            <a:r>
              <a:rPr lang="cs-CZ" sz="2400" dirty="0"/>
              <a:t> </a:t>
            </a:r>
            <a:r>
              <a:rPr lang="cs-CZ" sz="2400" dirty="0" err="1"/>
              <a:t>of</a:t>
            </a:r>
            <a:r>
              <a:rPr lang="cs-CZ" sz="2400" dirty="0"/>
              <a:t> </a:t>
            </a:r>
            <a:r>
              <a:rPr lang="cs-CZ" sz="2400" dirty="0" err="1"/>
              <a:t>chromosomal</a:t>
            </a:r>
            <a:r>
              <a:rPr lang="cs-CZ" sz="2400" dirty="0"/>
              <a:t> </a:t>
            </a:r>
            <a:r>
              <a:rPr lang="cs-CZ" sz="2400" dirty="0" err="1"/>
              <a:t>domains</a:t>
            </a:r>
            <a:r>
              <a:rPr lang="cs-CZ" sz="2400" dirty="0"/>
              <a:t> </a:t>
            </a:r>
            <a:r>
              <a:rPr lang="cs-CZ" sz="2400" dirty="0" err="1"/>
              <a:t>dissolve</a:t>
            </a:r>
            <a:r>
              <a:rPr lang="cs-CZ" sz="2400" dirty="0"/>
              <a:t> </a:t>
            </a:r>
            <a:r>
              <a:rPr lang="cs-CZ" sz="2400" dirty="0" err="1"/>
              <a:t>when</a:t>
            </a:r>
            <a:r>
              <a:rPr lang="cs-CZ" sz="2400" dirty="0"/>
              <a:t> </a:t>
            </a:r>
            <a:r>
              <a:rPr lang="cs-CZ" sz="2400" dirty="0" err="1"/>
              <a:t>transcription</a:t>
            </a:r>
            <a:r>
              <a:rPr lang="cs-CZ" sz="2400" dirty="0"/>
              <a:t> in </a:t>
            </a:r>
            <a:r>
              <a:rPr lang="cs-CZ" sz="2400" dirty="0" err="1"/>
              <a:t>blocked</a:t>
            </a:r>
            <a:r>
              <a:rPr lang="cs-CZ" sz="2400" dirty="0"/>
              <a:t>.</a:t>
            </a:r>
          </a:p>
        </p:txBody>
      </p:sp>
    </p:spTree>
    <p:extLst>
      <p:ext uri="{BB962C8B-B14F-4D97-AF65-F5344CB8AC3E}">
        <p14:creationId xmlns:p14="http://schemas.microsoft.com/office/powerpoint/2010/main" val="3671051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5122" name="Zástupný symbol pro obsah 3" descr="Keeling2005_Stránka_2_Obraz_0001.jpg"/>
          <p:cNvPicPr>
            <a:picLocks noGrp="1" noChangeAspect="1"/>
          </p:cNvPicPr>
          <p:nvPr>
            <p:ph idx="1"/>
          </p:nvPr>
        </p:nvPicPr>
        <p:blipFill>
          <a:blip r:embed="rId2" cstate="print"/>
          <a:srcRect/>
          <a:stretch>
            <a:fillRect/>
          </a:stretch>
        </p:blipFill>
        <p:spPr>
          <a:xfrm>
            <a:off x="1928813" y="0"/>
            <a:ext cx="5443537" cy="6858000"/>
          </a:xfrm>
        </p:spPr>
      </p:pic>
      <p:sp>
        <p:nvSpPr>
          <p:cNvPr id="3" name="TextovéPole 2"/>
          <p:cNvSpPr txBox="1"/>
          <p:nvPr/>
        </p:nvSpPr>
        <p:spPr>
          <a:xfrm>
            <a:off x="7452320" y="6488668"/>
            <a:ext cx="1531188" cy="369332"/>
          </a:xfrm>
          <a:prstGeom prst="rect">
            <a:avLst/>
          </a:prstGeom>
          <a:noFill/>
        </p:spPr>
        <p:txBody>
          <a:bodyPr wrap="none" rtlCol="0">
            <a:spAutoFit/>
          </a:bodyPr>
          <a:lstStyle/>
          <a:p>
            <a:r>
              <a:rPr lang="cs-CZ" dirty="0" err="1"/>
              <a:t>Keeling</a:t>
            </a:r>
            <a:r>
              <a:rPr lang="cs-CZ" dirty="0"/>
              <a:t> 2005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8520" y="188640"/>
            <a:ext cx="4030087" cy="6048672"/>
          </a:xfrm>
          <a:prstGeom prst="rect">
            <a:avLst/>
          </a:prstGeom>
          <a:noFill/>
          <a:ln w="9525">
            <a:noFill/>
            <a:miter lim="800000"/>
            <a:headEnd/>
            <a:tailEnd/>
          </a:ln>
        </p:spPr>
      </p:pic>
      <p:sp>
        <p:nvSpPr>
          <p:cNvPr id="5" name="TextovéPole 4"/>
          <p:cNvSpPr txBox="1"/>
          <p:nvPr/>
        </p:nvSpPr>
        <p:spPr>
          <a:xfrm>
            <a:off x="395536" y="6525344"/>
            <a:ext cx="2156616" cy="369332"/>
          </a:xfrm>
          <a:prstGeom prst="rect">
            <a:avLst/>
          </a:prstGeom>
          <a:noFill/>
        </p:spPr>
        <p:txBody>
          <a:bodyPr wrap="none" rtlCol="0">
            <a:spAutoFit/>
          </a:bodyPr>
          <a:lstStyle/>
          <a:p>
            <a:r>
              <a:rPr lang="cs-CZ" dirty="0" err="1"/>
              <a:t>Shoguchi</a:t>
            </a:r>
            <a:r>
              <a:rPr lang="cs-CZ" dirty="0"/>
              <a:t>  a kol. 2013</a:t>
            </a:r>
          </a:p>
        </p:txBody>
      </p:sp>
      <p:sp>
        <p:nvSpPr>
          <p:cNvPr id="6" name="TextovéPole 5"/>
          <p:cNvSpPr txBox="1"/>
          <p:nvPr/>
        </p:nvSpPr>
        <p:spPr>
          <a:xfrm>
            <a:off x="3923928" y="908720"/>
            <a:ext cx="5040560" cy="2462213"/>
          </a:xfrm>
          <a:prstGeom prst="rect">
            <a:avLst/>
          </a:prstGeom>
          <a:noFill/>
        </p:spPr>
        <p:txBody>
          <a:bodyPr wrap="square" rtlCol="0">
            <a:spAutoFit/>
          </a:bodyPr>
          <a:lstStyle/>
          <a:p>
            <a:pPr>
              <a:buFont typeface="Arial" pitchFamily="34" charset="0"/>
              <a:buChar char="•"/>
            </a:pPr>
            <a:r>
              <a:rPr lang="cs-CZ" sz="2200" dirty="0"/>
              <a:t> </a:t>
            </a:r>
            <a:r>
              <a:rPr lang="cs-CZ" sz="2200" dirty="0" err="1"/>
              <a:t>High</a:t>
            </a:r>
            <a:r>
              <a:rPr lang="cs-CZ" sz="2200" dirty="0"/>
              <a:t> </a:t>
            </a:r>
            <a:r>
              <a:rPr lang="cs-CZ" sz="2200" dirty="0" err="1"/>
              <a:t>number</a:t>
            </a:r>
            <a:r>
              <a:rPr lang="cs-CZ" sz="2200" dirty="0"/>
              <a:t> </a:t>
            </a:r>
            <a:r>
              <a:rPr lang="cs-CZ" sz="2200" dirty="0" err="1"/>
              <a:t>of</a:t>
            </a:r>
            <a:r>
              <a:rPr lang="cs-CZ" sz="2200" dirty="0"/>
              <a:t> </a:t>
            </a:r>
            <a:r>
              <a:rPr lang="cs-CZ" sz="2200" dirty="0" err="1"/>
              <a:t>spliceosomal</a:t>
            </a:r>
            <a:r>
              <a:rPr lang="cs-CZ" sz="2200" dirty="0"/>
              <a:t> </a:t>
            </a:r>
            <a:r>
              <a:rPr lang="cs-CZ" sz="2200" dirty="0" err="1"/>
              <a:t>introns</a:t>
            </a:r>
            <a:r>
              <a:rPr lang="cs-CZ" sz="2200" dirty="0"/>
              <a:t> and </a:t>
            </a:r>
            <a:r>
              <a:rPr lang="cs-CZ" sz="2200" dirty="0" err="1"/>
              <a:t>they</a:t>
            </a:r>
            <a:r>
              <a:rPr lang="cs-CZ" sz="2200" dirty="0"/>
              <a:t> </a:t>
            </a:r>
            <a:r>
              <a:rPr lang="cs-CZ" sz="2200" dirty="0" err="1"/>
              <a:t>have</a:t>
            </a:r>
            <a:r>
              <a:rPr lang="cs-CZ" sz="2200" dirty="0"/>
              <a:t> non-</a:t>
            </a:r>
            <a:r>
              <a:rPr lang="cs-CZ" sz="2200" dirty="0" err="1"/>
              <a:t>canonical</a:t>
            </a:r>
            <a:r>
              <a:rPr lang="cs-CZ" sz="2200" dirty="0"/>
              <a:t> </a:t>
            </a:r>
            <a:r>
              <a:rPr lang="cs-CZ" sz="2200" dirty="0" err="1"/>
              <a:t>borders</a:t>
            </a:r>
            <a:r>
              <a:rPr lang="cs-CZ" sz="2200" dirty="0"/>
              <a:t>.</a:t>
            </a:r>
          </a:p>
          <a:p>
            <a:pPr>
              <a:buFont typeface="Arial" pitchFamily="34" charset="0"/>
              <a:buChar char="•"/>
            </a:pPr>
            <a:r>
              <a:rPr lang="cs-CZ" sz="2200" dirty="0"/>
              <a:t> </a:t>
            </a:r>
            <a:r>
              <a:rPr lang="cs-CZ" sz="2200" dirty="0" err="1"/>
              <a:t>Genes</a:t>
            </a:r>
            <a:r>
              <a:rPr lang="cs-CZ" sz="2200" dirty="0"/>
              <a:t> are on </a:t>
            </a:r>
            <a:r>
              <a:rPr lang="cs-CZ" sz="2200" dirty="0" err="1"/>
              <a:t>chromosomes</a:t>
            </a:r>
            <a:r>
              <a:rPr lang="cs-CZ" sz="2200" dirty="0"/>
              <a:t> </a:t>
            </a:r>
            <a:r>
              <a:rPr lang="cs-CZ" sz="2200" dirty="0" err="1"/>
              <a:t>organised</a:t>
            </a:r>
            <a:r>
              <a:rPr lang="cs-CZ" sz="2200" dirty="0"/>
              <a:t> in </a:t>
            </a:r>
            <a:r>
              <a:rPr lang="cs-CZ" sz="2200" dirty="0" err="1"/>
              <a:t>groups</a:t>
            </a:r>
            <a:r>
              <a:rPr lang="cs-CZ" sz="2200" dirty="0"/>
              <a:t> </a:t>
            </a:r>
            <a:r>
              <a:rPr lang="cs-CZ" sz="2200" dirty="0" err="1"/>
              <a:t>oriented</a:t>
            </a:r>
            <a:r>
              <a:rPr lang="cs-CZ" sz="2200" dirty="0"/>
              <a:t> in </a:t>
            </a:r>
            <a:r>
              <a:rPr lang="cs-CZ" sz="2200" dirty="0" err="1"/>
              <a:t>one</a:t>
            </a:r>
            <a:r>
              <a:rPr lang="cs-CZ" sz="2200" dirty="0"/>
              <a:t> </a:t>
            </a:r>
            <a:r>
              <a:rPr lang="cs-CZ" sz="2200" dirty="0" err="1"/>
              <a:t>direction</a:t>
            </a:r>
            <a:r>
              <a:rPr lang="cs-CZ" sz="2200" dirty="0"/>
              <a:t> and are </a:t>
            </a:r>
            <a:r>
              <a:rPr lang="cs-CZ" sz="2200" dirty="0" err="1"/>
              <a:t>transcribed</a:t>
            </a:r>
            <a:r>
              <a:rPr lang="cs-CZ" sz="2200" dirty="0"/>
              <a:t> </a:t>
            </a:r>
            <a:r>
              <a:rPr lang="cs-CZ" sz="2200" dirty="0" err="1"/>
              <a:t>together</a:t>
            </a:r>
            <a:r>
              <a:rPr lang="cs-CZ" sz="2200" dirty="0"/>
              <a:t> (</a:t>
            </a:r>
            <a:r>
              <a:rPr lang="cs-CZ" sz="2200" dirty="0" err="1"/>
              <a:t>polycistronic</a:t>
            </a:r>
            <a:r>
              <a:rPr lang="cs-CZ" sz="2200" dirty="0"/>
              <a:t> </a:t>
            </a:r>
            <a:r>
              <a:rPr lang="cs-CZ" sz="2200" dirty="0" err="1"/>
              <a:t>transcription</a:t>
            </a:r>
            <a:r>
              <a:rPr lang="cs-CZ" sz="2200" dirty="0"/>
              <a:t>).</a:t>
            </a:r>
          </a:p>
          <a:p>
            <a:endParaRPr lang="cs-CZ" sz="2200" dirty="0"/>
          </a:p>
        </p:txBody>
      </p:sp>
      <p:grpSp>
        <p:nvGrpSpPr>
          <p:cNvPr id="8" name="Skupina 7"/>
          <p:cNvGrpSpPr/>
          <p:nvPr/>
        </p:nvGrpSpPr>
        <p:grpSpPr>
          <a:xfrm>
            <a:off x="4427984" y="2780928"/>
            <a:ext cx="4176464" cy="3872086"/>
            <a:chOff x="4427984" y="2348880"/>
            <a:chExt cx="4392488" cy="4304134"/>
          </a:xfrm>
        </p:grpSpPr>
        <p:pic>
          <p:nvPicPr>
            <p:cNvPr id="2050" name="Picture 2"/>
            <p:cNvPicPr>
              <a:picLocks noChangeAspect="1" noChangeArrowheads="1"/>
            </p:cNvPicPr>
            <p:nvPr/>
          </p:nvPicPr>
          <p:blipFill>
            <a:blip r:embed="rId3" cstate="print"/>
            <a:srcRect/>
            <a:stretch>
              <a:fillRect/>
            </a:stretch>
          </p:blipFill>
          <p:spPr bwMode="auto">
            <a:xfrm>
              <a:off x="4427984" y="2562188"/>
              <a:ext cx="4392488" cy="4090826"/>
            </a:xfrm>
            <a:prstGeom prst="rect">
              <a:avLst/>
            </a:prstGeom>
            <a:noFill/>
            <a:ln w="9525">
              <a:noFill/>
              <a:miter lim="800000"/>
              <a:headEnd/>
              <a:tailEnd/>
            </a:ln>
          </p:spPr>
        </p:pic>
        <p:sp>
          <p:nvSpPr>
            <p:cNvPr id="7" name="Obdélník 6"/>
            <p:cNvSpPr/>
            <p:nvPr/>
          </p:nvSpPr>
          <p:spPr>
            <a:xfrm>
              <a:off x="8390021" y="2348880"/>
              <a:ext cx="430451"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9" name="Nadpis 1"/>
          <p:cNvSpPr txBox="1">
            <a:spLocks/>
          </p:cNvSpPr>
          <p:nvPr/>
        </p:nvSpPr>
        <p:spPr bwMode="auto">
          <a:xfrm>
            <a:off x="3347864" y="-99392"/>
            <a:ext cx="579613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4000" b="1" i="1" u="none" strike="noStrike" kern="1200" cap="none" spc="0" normalizeH="0" baseline="0" noProof="0" dirty="0" err="1">
                <a:ln>
                  <a:noFill/>
                </a:ln>
                <a:solidFill>
                  <a:srgbClr val="C00000"/>
                </a:solidFill>
                <a:effectLst/>
                <a:uLnTx/>
                <a:uFillTx/>
                <a:latin typeface="+mj-lt"/>
                <a:ea typeface="+mj-ea"/>
                <a:cs typeface="+mj-cs"/>
              </a:rPr>
              <a:t>Breviolum</a:t>
            </a:r>
            <a:r>
              <a:rPr kumimoji="0" lang="cs-CZ" sz="4000" b="1" i="1" u="none" strike="noStrike" kern="1200" cap="none" spc="0" normalizeH="0" baseline="0" noProof="0" dirty="0">
                <a:ln>
                  <a:noFill/>
                </a:ln>
                <a:solidFill>
                  <a:srgbClr val="C00000"/>
                </a:solidFill>
                <a:effectLst/>
                <a:uLnTx/>
                <a:uFillTx/>
                <a:latin typeface="+mj-lt"/>
                <a:ea typeface="+mj-ea"/>
                <a:cs typeface="+mj-cs"/>
              </a:rPr>
              <a:t> </a:t>
            </a:r>
            <a:r>
              <a:rPr kumimoji="0" lang="cs-CZ" sz="4000" b="1" i="1" u="none" strike="noStrike" kern="1200" cap="none" spc="0" normalizeH="0" baseline="0" noProof="0" dirty="0" err="1">
                <a:ln>
                  <a:noFill/>
                </a:ln>
                <a:solidFill>
                  <a:srgbClr val="C00000"/>
                </a:solidFill>
                <a:effectLst/>
                <a:uLnTx/>
                <a:uFillTx/>
                <a:latin typeface="+mj-lt"/>
                <a:ea typeface="+mj-ea"/>
                <a:cs typeface="+mj-cs"/>
              </a:rPr>
              <a:t>minutum</a:t>
            </a:r>
            <a:endParaRPr kumimoji="0" lang="cs-CZ" sz="4000" b="1" i="1" u="none" strike="noStrike" kern="1200" cap="none" spc="0" normalizeH="0" baseline="0" noProof="0" dirty="0">
              <a:ln>
                <a:noFill/>
              </a:ln>
              <a:solidFill>
                <a:srgbClr val="C00000"/>
              </a:solidFill>
              <a:effectLst/>
              <a:uLnTx/>
              <a:uFillTx/>
              <a:latin typeface="+mj-lt"/>
              <a:ea typeface="+mj-ea"/>
              <a:cs typeface="+mj-cs"/>
            </a:endParaRPr>
          </a:p>
        </p:txBody>
      </p:sp>
      <p:sp>
        <p:nvSpPr>
          <p:cNvPr id="10" name="Obdélník 9"/>
          <p:cNvSpPr/>
          <p:nvPr/>
        </p:nvSpPr>
        <p:spPr>
          <a:xfrm>
            <a:off x="0" y="0"/>
            <a:ext cx="9251451" cy="6858000"/>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t="54958"/>
          <a:stretch/>
        </p:blipFill>
        <p:spPr bwMode="auto">
          <a:xfrm>
            <a:off x="-35925" y="4752504"/>
            <a:ext cx="9179925" cy="2348904"/>
          </a:xfrm>
          <a:prstGeom prst="rect">
            <a:avLst/>
          </a:prstGeom>
          <a:noFill/>
          <a:ln w="9525">
            <a:noFill/>
            <a:miter lim="800000"/>
            <a:headEnd/>
            <a:tailEnd/>
          </a:ln>
          <a:effectLst/>
        </p:spPr>
      </p:pic>
      <p:pic>
        <p:nvPicPr>
          <p:cNvPr id="7" name="Picture 3">
            <a:extLst>
              <a:ext uri="{FF2B5EF4-FFF2-40B4-BE49-F238E27FC236}">
                <a16:creationId xmlns:a16="http://schemas.microsoft.com/office/drawing/2014/main" id="{23B0C9C6-406E-492E-81FD-1A9F577FCCC7}"/>
              </a:ext>
            </a:extLst>
          </p:cNvPr>
          <p:cNvPicPr>
            <a:picLocks noChangeAspect="1" noChangeArrowheads="1"/>
          </p:cNvPicPr>
          <p:nvPr/>
        </p:nvPicPr>
        <p:blipFill>
          <a:blip r:embed="rId4" cstate="print"/>
          <a:srcRect l="5718" t="42101"/>
          <a:stretch>
            <a:fillRect/>
          </a:stretch>
        </p:blipFill>
        <p:spPr bwMode="auto">
          <a:xfrm>
            <a:off x="1115616" y="1390928"/>
            <a:ext cx="7812360" cy="3272250"/>
          </a:xfrm>
          <a:prstGeom prst="rect">
            <a:avLst/>
          </a:prstGeom>
          <a:noFill/>
        </p:spPr>
      </p:pic>
      <p:sp>
        <p:nvSpPr>
          <p:cNvPr id="2" name="Nadpis 1">
            <a:extLst>
              <a:ext uri="{FF2B5EF4-FFF2-40B4-BE49-F238E27FC236}">
                <a16:creationId xmlns:a16="http://schemas.microsoft.com/office/drawing/2014/main" id="{E51708E4-42D5-C08B-7D1C-3EB5764EA633}"/>
              </a:ext>
            </a:extLst>
          </p:cNvPr>
          <p:cNvSpPr txBox="1">
            <a:spLocks/>
          </p:cNvSpPr>
          <p:nvPr/>
        </p:nvSpPr>
        <p:spPr>
          <a:xfrm>
            <a:off x="0" y="125760"/>
            <a:ext cx="9144000" cy="1143000"/>
          </a:xfrm>
          <a:prstGeom prst="rect">
            <a:avLst/>
          </a:prstGeom>
        </p:spPr>
        <p:txBody>
          <a:bodyPr>
            <a:normAutofit fontScale="90000" lnSpcReduction="20000"/>
          </a:bodyPr>
          <a:lstStyle/>
          <a:p>
            <a:pPr algn="ctr" fontAlgn="auto">
              <a:spcAft>
                <a:spcPts val="0"/>
              </a:spcAft>
              <a:defRPr/>
            </a:pPr>
            <a:r>
              <a:rPr lang="cs-CZ" sz="4400" b="1" dirty="0" err="1">
                <a:solidFill>
                  <a:srgbClr val="C00000"/>
                </a:solidFill>
                <a:latin typeface="+mj-lt"/>
                <a:ea typeface="+mj-ea"/>
                <a:cs typeface="+mj-cs"/>
              </a:rPr>
              <a:t>Transsplicing</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mRNA</a:t>
            </a:r>
          </a:p>
          <a:p>
            <a:pPr algn="ctr" fontAlgn="auto">
              <a:spcAft>
                <a:spcPts val="0"/>
              </a:spcAft>
              <a:defRPr/>
            </a:pPr>
            <a:r>
              <a:rPr lang="cs-CZ" sz="4400" b="1" dirty="0">
                <a:solidFill>
                  <a:srgbClr val="C00000"/>
                </a:solidFill>
                <a:latin typeface="+mj-lt"/>
                <a:ea typeface="+mj-ea"/>
                <a:cs typeface="+mj-cs"/>
              </a:rPr>
              <a:t>(</a:t>
            </a:r>
            <a:r>
              <a:rPr lang="cs-CZ" sz="4400" b="1" dirty="0" err="1">
                <a:solidFill>
                  <a:srgbClr val="C00000"/>
                </a:solidFill>
                <a:latin typeface="+mj-lt"/>
                <a:ea typeface="+mj-ea"/>
                <a:cs typeface="+mj-cs"/>
              </a:rPr>
              <a:t>like</a:t>
            </a:r>
            <a:r>
              <a:rPr lang="cs-CZ" sz="4400" b="1" dirty="0">
                <a:solidFill>
                  <a:srgbClr val="C00000"/>
                </a:solidFill>
                <a:latin typeface="+mj-lt"/>
                <a:ea typeface="+mj-ea"/>
                <a:cs typeface="+mj-cs"/>
              </a:rPr>
              <a:t> in </a:t>
            </a:r>
            <a:r>
              <a:rPr lang="cs-CZ" sz="4400" b="1" dirty="0" err="1">
                <a:solidFill>
                  <a:srgbClr val="C00000"/>
                </a:solidFill>
                <a:latin typeface="+mj-lt"/>
                <a:ea typeface="+mj-ea"/>
                <a:cs typeface="+mj-cs"/>
              </a:rPr>
              <a:t>kinetoplastids</a:t>
            </a:r>
            <a:r>
              <a:rPr lang="cs-CZ" sz="4400" b="1" dirty="0">
                <a:solidFill>
                  <a:srgbClr val="C00000"/>
                </a:solidFill>
                <a:latin typeface="+mj-lt"/>
                <a:ea typeface="+mj-ea"/>
                <a:cs typeface="+mj-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5925" y="1742442"/>
            <a:ext cx="9179925" cy="5214950"/>
          </a:xfrm>
          <a:prstGeom prst="rect">
            <a:avLst/>
          </a:prstGeom>
          <a:noFill/>
          <a:ln w="9525">
            <a:noFill/>
            <a:miter lim="800000"/>
            <a:headEnd/>
            <a:tailEnd/>
          </a:ln>
          <a:effectLst/>
        </p:spPr>
      </p:pic>
      <p:sp>
        <p:nvSpPr>
          <p:cNvPr id="2" name="Nadpis 1">
            <a:extLst>
              <a:ext uri="{FF2B5EF4-FFF2-40B4-BE49-F238E27FC236}">
                <a16:creationId xmlns:a16="http://schemas.microsoft.com/office/drawing/2014/main" id="{DFE429C7-A546-5105-AE03-1507B1C13A94}"/>
              </a:ext>
            </a:extLst>
          </p:cNvPr>
          <p:cNvSpPr txBox="1">
            <a:spLocks/>
          </p:cNvSpPr>
          <p:nvPr/>
        </p:nvSpPr>
        <p:spPr>
          <a:xfrm>
            <a:off x="0" y="341784"/>
            <a:ext cx="9144000" cy="1143000"/>
          </a:xfrm>
          <a:prstGeom prst="rect">
            <a:avLst/>
          </a:prstGeom>
        </p:spPr>
        <p:txBody>
          <a:bodyPr>
            <a:normAutofit fontScale="75000" lnSpcReduction="20000"/>
          </a:bodyPr>
          <a:lstStyle/>
          <a:p>
            <a:pPr algn="ctr" fontAlgn="auto">
              <a:spcAft>
                <a:spcPts val="0"/>
              </a:spcAft>
              <a:defRPr/>
            </a:pPr>
            <a:r>
              <a:rPr lang="cs-CZ" sz="4400" b="1" dirty="0" err="1">
                <a:solidFill>
                  <a:srgbClr val="C00000"/>
                </a:solidFill>
                <a:latin typeface="+mj-lt"/>
                <a:ea typeface="+mj-ea"/>
                <a:cs typeface="+mj-cs"/>
              </a:rPr>
              <a:t>Eroded</a:t>
            </a:r>
            <a:r>
              <a:rPr lang="cs-CZ" sz="4400" b="1" dirty="0">
                <a:solidFill>
                  <a:srgbClr val="C00000"/>
                </a:solidFill>
                <a:latin typeface="+mj-lt"/>
                <a:ea typeface="+mj-ea"/>
                <a:cs typeface="+mj-cs"/>
              </a:rPr>
              <a:t> SL </a:t>
            </a:r>
            <a:r>
              <a:rPr lang="cs-CZ" sz="4400" b="1" dirty="0" err="1">
                <a:solidFill>
                  <a:srgbClr val="C00000"/>
                </a:solidFill>
                <a:latin typeface="+mj-lt"/>
                <a:ea typeface="+mj-ea"/>
                <a:cs typeface="+mj-cs"/>
              </a:rPr>
              <a:t>rRNA</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sequnces</a:t>
            </a:r>
            <a:r>
              <a:rPr lang="cs-CZ" sz="4400" b="1" dirty="0">
                <a:solidFill>
                  <a:srgbClr val="C00000"/>
                </a:solidFill>
                <a:latin typeface="+mj-lt"/>
                <a:ea typeface="+mj-ea"/>
                <a:cs typeface="+mj-cs"/>
              </a:rPr>
              <a:t> in genome – evidence </a:t>
            </a:r>
            <a:r>
              <a:rPr lang="cs-CZ" sz="4400" b="1" dirty="0" err="1">
                <a:solidFill>
                  <a:srgbClr val="C00000"/>
                </a:solidFill>
                <a:latin typeface="+mj-lt"/>
                <a:ea typeface="+mj-ea"/>
                <a:cs typeface="+mj-cs"/>
              </a:rPr>
              <a:t>for</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frequent</a:t>
            </a:r>
            <a:r>
              <a:rPr lang="cs-CZ" sz="4400" b="1" dirty="0">
                <a:solidFill>
                  <a:srgbClr val="C00000"/>
                </a:solidFill>
                <a:latin typeface="+mj-lt"/>
                <a:ea typeface="+mj-ea"/>
                <a:cs typeface="+mj-cs"/>
              </a:rPr>
              <a:t> reverse </a:t>
            </a:r>
            <a:r>
              <a:rPr lang="cs-CZ" sz="4400" b="1" dirty="0" err="1">
                <a:solidFill>
                  <a:srgbClr val="C00000"/>
                </a:solidFill>
                <a:latin typeface="+mj-lt"/>
                <a:ea typeface="+mj-ea"/>
                <a:cs typeface="+mj-cs"/>
              </a:rPr>
              <a:t>transcription</a:t>
            </a:r>
            <a:r>
              <a:rPr lang="cs-CZ" sz="4400" b="1" dirty="0">
                <a:solidFill>
                  <a:srgbClr val="C00000"/>
                </a:solidFill>
                <a:latin typeface="+mj-lt"/>
                <a:ea typeface="+mj-ea"/>
                <a:cs typeface="+mj-cs"/>
              </a:rPr>
              <a:t> and </a:t>
            </a:r>
            <a:r>
              <a:rPr lang="cs-CZ" sz="4400" b="1" dirty="0" err="1">
                <a:solidFill>
                  <a:srgbClr val="C00000"/>
                </a:solidFill>
                <a:latin typeface="+mj-lt"/>
                <a:ea typeface="+mj-ea"/>
                <a:cs typeface="+mj-cs"/>
              </a:rPr>
              <a:t>recombination</a:t>
            </a:r>
            <a:endParaRPr lang="cs-CZ" sz="4400" b="1" dirty="0">
              <a:solidFill>
                <a:srgbClr val="C00000"/>
              </a:solidFill>
              <a:latin typeface="+mj-lt"/>
              <a:ea typeface="+mj-ea"/>
              <a:cs typeface="+mj-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075940" y="1340768"/>
            <a:ext cx="5819526" cy="5373216"/>
          </a:xfrm>
          <a:prstGeom prst="rect">
            <a:avLst/>
          </a:prstGeom>
          <a:noFill/>
          <a:ln w="9525">
            <a:noFill/>
            <a:miter lim="800000"/>
            <a:headEnd/>
            <a:tailEnd/>
          </a:ln>
        </p:spPr>
      </p:pic>
      <p:sp>
        <p:nvSpPr>
          <p:cNvPr id="5" name="TextovéPole 4"/>
          <p:cNvSpPr txBox="1"/>
          <p:nvPr/>
        </p:nvSpPr>
        <p:spPr>
          <a:xfrm>
            <a:off x="179512" y="188640"/>
            <a:ext cx="8883458" cy="769441"/>
          </a:xfrm>
          <a:prstGeom prst="rect">
            <a:avLst/>
          </a:prstGeom>
          <a:noFill/>
        </p:spPr>
        <p:txBody>
          <a:bodyPr wrap="none" rtlCol="0">
            <a:spAutoFit/>
          </a:bodyPr>
          <a:lstStyle/>
          <a:p>
            <a:r>
              <a:rPr lang="cs-CZ" sz="4400" b="1" i="1" dirty="0" err="1">
                <a:solidFill>
                  <a:srgbClr val="C00000"/>
                </a:solidFill>
                <a:latin typeface="+mj-lt"/>
              </a:rPr>
              <a:t>Alexandrium</a:t>
            </a:r>
            <a:r>
              <a:rPr lang="cs-CZ" sz="4400" b="1" i="1" dirty="0">
                <a:solidFill>
                  <a:srgbClr val="C00000"/>
                </a:solidFill>
                <a:latin typeface="+mj-lt"/>
              </a:rPr>
              <a:t> </a:t>
            </a:r>
            <a:r>
              <a:rPr lang="cs-CZ" sz="4400" b="1" i="1" dirty="0" err="1">
                <a:solidFill>
                  <a:srgbClr val="C00000"/>
                </a:solidFill>
                <a:latin typeface="+mj-lt"/>
              </a:rPr>
              <a:t>ostenfeldii</a:t>
            </a:r>
            <a:r>
              <a:rPr lang="cs-CZ" sz="4400" b="1" i="1" dirty="0">
                <a:solidFill>
                  <a:srgbClr val="C00000"/>
                </a:solidFill>
                <a:latin typeface="+mj-lt"/>
              </a:rPr>
              <a:t> </a:t>
            </a:r>
            <a:r>
              <a:rPr lang="en-US" sz="4400" b="1" dirty="0">
                <a:solidFill>
                  <a:srgbClr val="C00000"/>
                </a:solidFill>
                <a:latin typeface="+mj-lt"/>
              </a:rPr>
              <a:t>(6,2 MB GSS)</a:t>
            </a:r>
            <a:endParaRPr lang="cs-CZ" sz="4400" b="1" dirty="0">
              <a:solidFill>
                <a:srgbClr val="C00000"/>
              </a:solidFill>
              <a:latin typeface="+mj-lt"/>
            </a:endParaRPr>
          </a:p>
        </p:txBody>
      </p:sp>
      <p:sp>
        <p:nvSpPr>
          <p:cNvPr id="4" name="TextovéPole 3"/>
          <p:cNvSpPr txBox="1"/>
          <p:nvPr/>
        </p:nvSpPr>
        <p:spPr>
          <a:xfrm>
            <a:off x="6156176" y="1412776"/>
            <a:ext cx="1287532" cy="369332"/>
          </a:xfrm>
          <a:prstGeom prst="rect">
            <a:avLst/>
          </a:prstGeom>
          <a:noFill/>
        </p:spPr>
        <p:txBody>
          <a:bodyPr wrap="none" rtlCol="0">
            <a:spAutoFit/>
          </a:bodyPr>
          <a:lstStyle/>
          <a:p>
            <a:r>
              <a:rPr lang="cs-CZ" dirty="0"/>
              <a:t>(16 </a:t>
            </a:r>
            <a:r>
              <a:rPr lang="cs-CZ" dirty="0" err="1"/>
              <a:t>genes</a:t>
            </a:r>
            <a:r>
              <a:rPr lang="cs-CZ" dirty="0"/>
              <a:t>)</a:t>
            </a:r>
          </a:p>
        </p:txBody>
      </p:sp>
      <p:sp>
        <p:nvSpPr>
          <p:cNvPr id="6" name="TextovéPole 5"/>
          <p:cNvSpPr txBox="1"/>
          <p:nvPr/>
        </p:nvSpPr>
        <p:spPr>
          <a:xfrm>
            <a:off x="1043608" y="6237312"/>
            <a:ext cx="2373278" cy="369332"/>
          </a:xfrm>
          <a:prstGeom prst="rect">
            <a:avLst/>
          </a:prstGeom>
          <a:noFill/>
        </p:spPr>
        <p:txBody>
          <a:bodyPr wrap="none" rtlCol="0">
            <a:spAutoFit/>
          </a:bodyPr>
          <a:lstStyle/>
          <a:p>
            <a:r>
              <a:rPr lang="cs-CZ" dirty="0" err="1"/>
              <a:t>Jaeckisch</a:t>
            </a:r>
            <a:r>
              <a:rPr lang="cs-CZ" dirty="0"/>
              <a:t> a kol. 2011</a:t>
            </a:r>
          </a:p>
        </p:txBody>
      </p:sp>
      <p:sp>
        <p:nvSpPr>
          <p:cNvPr id="7" name="TextovéPole 6"/>
          <p:cNvSpPr txBox="1"/>
          <p:nvPr/>
        </p:nvSpPr>
        <p:spPr>
          <a:xfrm>
            <a:off x="179512" y="980728"/>
            <a:ext cx="3312368" cy="830997"/>
          </a:xfrm>
          <a:prstGeom prst="rect">
            <a:avLst/>
          </a:prstGeom>
          <a:noFill/>
        </p:spPr>
        <p:txBody>
          <a:bodyPr wrap="square" rtlCol="0">
            <a:spAutoFit/>
          </a:bodyPr>
          <a:lstStyle/>
          <a:p>
            <a:r>
              <a:rPr lang="cs-CZ" sz="2400" b="1" dirty="0" err="1"/>
              <a:t>Estimated</a:t>
            </a:r>
            <a:r>
              <a:rPr lang="cs-CZ" sz="2400" b="1" dirty="0"/>
              <a:t> genome </a:t>
            </a:r>
            <a:r>
              <a:rPr lang="cs-CZ" sz="2400" b="1" dirty="0" err="1"/>
              <a:t>size</a:t>
            </a:r>
            <a:r>
              <a:rPr lang="cs-CZ" sz="2400" b="1" dirty="0"/>
              <a:t> </a:t>
            </a:r>
            <a:r>
              <a:rPr lang="cs-CZ" sz="2400" b="1" dirty="0" err="1"/>
              <a:t>is</a:t>
            </a:r>
            <a:r>
              <a:rPr lang="cs-CZ" sz="2400" b="1" dirty="0"/>
              <a:t> 115 GB</a:t>
            </a:r>
          </a:p>
        </p:txBody>
      </p:sp>
      <p:pic>
        <p:nvPicPr>
          <p:cNvPr id="43010" name="Picture 2" descr="http://www.cytobuoy.com/typo3temp/fl_realurl_image/alexandrium-ostenfeldii-via-worms-by-nancy-lewis-al.jpg"/>
          <p:cNvPicPr>
            <a:picLocks noChangeAspect="1" noChangeArrowheads="1"/>
          </p:cNvPicPr>
          <p:nvPr/>
        </p:nvPicPr>
        <p:blipFill>
          <a:blip r:embed="rId3" cstate="print"/>
          <a:srcRect/>
          <a:stretch>
            <a:fillRect/>
          </a:stretch>
        </p:blipFill>
        <p:spPr bwMode="auto">
          <a:xfrm rot="5400000">
            <a:off x="120176" y="2402883"/>
            <a:ext cx="2946995" cy="283899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07504" y="788864"/>
            <a:ext cx="8944761" cy="6048672"/>
          </a:xfrm>
          <a:prstGeom prst="rect">
            <a:avLst/>
          </a:prstGeom>
        </p:spPr>
      </p:pic>
      <p:sp>
        <p:nvSpPr>
          <p:cNvPr id="6" name="Nadpis 1"/>
          <p:cNvSpPr>
            <a:spLocks noGrp="1"/>
          </p:cNvSpPr>
          <p:nvPr>
            <p:ph type="title"/>
          </p:nvPr>
        </p:nvSpPr>
        <p:spPr>
          <a:xfrm>
            <a:off x="0" y="-171400"/>
            <a:ext cx="9144000" cy="1143000"/>
          </a:xfrm>
        </p:spPr>
        <p:txBody>
          <a:bodyPr/>
          <a:lstStyle/>
          <a:p>
            <a:r>
              <a:rPr lang="cs-CZ" b="1" i="1" dirty="0" err="1">
                <a:solidFill>
                  <a:srgbClr val="C00000"/>
                </a:solidFill>
              </a:rPr>
              <a:t>Crypthecodinium</a:t>
            </a:r>
            <a:r>
              <a:rPr lang="cs-CZ" b="1" i="1" dirty="0">
                <a:solidFill>
                  <a:srgbClr val="C00000"/>
                </a:solidFill>
              </a:rPr>
              <a:t> </a:t>
            </a:r>
            <a:r>
              <a:rPr lang="cs-CZ" b="1" i="1" dirty="0" err="1">
                <a:solidFill>
                  <a:srgbClr val="C00000"/>
                </a:solidFill>
              </a:rPr>
              <a:t>cohnii</a:t>
            </a:r>
            <a:r>
              <a:rPr lang="cs-CZ" b="1" i="1" dirty="0">
                <a:solidFill>
                  <a:srgbClr val="C00000"/>
                </a:solidFill>
              </a:rPr>
              <a:t> </a:t>
            </a:r>
            <a:r>
              <a:rPr lang="cs-CZ" b="1" dirty="0">
                <a:solidFill>
                  <a:srgbClr val="C00000"/>
                </a:solidFill>
              </a:rPr>
              <a:t>(3,8 GB)</a:t>
            </a:r>
            <a:endParaRPr lang="cs-CZ" b="1" i="1" dirty="0">
              <a:solidFill>
                <a:srgbClr val="C00000"/>
              </a:solidFill>
            </a:endParaRPr>
          </a:p>
        </p:txBody>
      </p:sp>
      <p:sp>
        <p:nvSpPr>
          <p:cNvPr id="2" name="TextovéPole 1"/>
          <p:cNvSpPr txBox="1"/>
          <p:nvPr/>
        </p:nvSpPr>
        <p:spPr>
          <a:xfrm>
            <a:off x="7306274" y="5805264"/>
            <a:ext cx="1745991" cy="307777"/>
          </a:xfrm>
          <a:prstGeom prst="rect">
            <a:avLst/>
          </a:prstGeom>
          <a:noFill/>
        </p:spPr>
        <p:txBody>
          <a:bodyPr wrap="none" rtlCol="0">
            <a:spAutoFit/>
          </a:bodyPr>
          <a:lstStyle/>
          <a:p>
            <a:r>
              <a:rPr lang="cs-CZ" sz="1400" dirty="0" err="1"/>
              <a:t>Mendez</a:t>
            </a:r>
            <a:r>
              <a:rPr lang="cs-CZ" sz="1400" dirty="0"/>
              <a:t> a kol. 2015</a:t>
            </a:r>
          </a:p>
        </p:txBody>
      </p:sp>
    </p:spTree>
    <p:extLst>
      <p:ext uri="{BB962C8B-B14F-4D97-AF65-F5344CB8AC3E}">
        <p14:creationId xmlns:p14="http://schemas.microsoft.com/office/powerpoint/2010/main" val="318643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9F6FB92-98BA-432C-981D-799BD3C03668}"/>
              </a:ext>
            </a:extLst>
          </p:cNvPr>
          <p:cNvPicPr>
            <a:picLocks noChangeAspect="1"/>
          </p:cNvPicPr>
          <p:nvPr/>
        </p:nvPicPr>
        <p:blipFill rotWithShape="1">
          <a:blip r:embed="rId2"/>
          <a:srcRect b="5671"/>
          <a:stretch/>
        </p:blipFill>
        <p:spPr>
          <a:xfrm>
            <a:off x="971600" y="1222480"/>
            <a:ext cx="7308304" cy="5635520"/>
          </a:xfrm>
          <a:prstGeom prst="rect">
            <a:avLst/>
          </a:prstGeom>
        </p:spPr>
      </p:pic>
      <p:sp>
        <p:nvSpPr>
          <p:cNvPr id="9" name="TextovéPole 8">
            <a:extLst>
              <a:ext uri="{FF2B5EF4-FFF2-40B4-BE49-F238E27FC236}">
                <a16:creationId xmlns:a16="http://schemas.microsoft.com/office/drawing/2014/main" id="{9C721BA1-57B0-4DDE-8167-46A998E82416}"/>
              </a:ext>
            </a:extLst>
          </p:cNvPr>
          <p:cNvSpPr txBox="1"/>
          <p:nvPr/>
        </p:nvSpPr>
        <p:spPr>
          <a:xfrm>
            <a:off x="-48065" y="0"/>
            <a:ext cx="9163821" cy="646331"/>
          </a:xfrm>
          <a:prstGeom prst="rect">
            <a:avLst/>
          </a:prstGeom>
          <a:noFill/>
        </p:spPr>
        <p:txBody>
          <a:bodyPr wrap="square">
            <a:spAutoFit/>
          </a:bodyPr>
          <a:lstStyle/>
          <a:p>
            <a:pPr algn="ctr"/>
            <a:r>
              <a:rPr lang="cs-CZ" sz="3600" b="1" i="1" dirty="0" err="1">
                <a:solidFill>
                  <a:srgbClr val="C00000"/>
                </a:solidFill>
                <a:latin typeface="+mj-lt"/>
              </a:rPr>
              <a:t>Gambierdiscus</a:t>
            </a:r>
            <a:r>
              <a:rPr lang="cs-CZ" sz="3600" b="1" i="1" dirty="0">
                <a:solidFill>
                  <a:srgbClr val="C00000"/>
                </a:solidFill>
                <a:latin typeface="+mj-lt"/>
              </a:rPr>
              <a:t> </a:t>
            </a:r>
            <a:r>
              <a:rPr lang="cs-CZ" sz="3600" b="1" i="1" dirty="0" err="1">
                <a:solidFill>
                  <a:srgbClr val="C00000"/>
                </a:solidFill>
                <a:latin typeface="+mj-lt"/>
              </a:rPr>
              <a:t>autrales</a:t>
            </a:r>
            <a:endParaRPr lang="cs-CZ" sz="3600" dirty="0"/>
          </a:p>
        </p:txBody>
      </p:sp>
      <p:sp>
        <p:nvSpPr>
          <p:cNvPr id="10" name="TextovéPole 9">
            <a:extLst>
              <a:ext uri="{FF2B5EF4-FFF2-40B4-BE49-F238E27FC236}">
                <a16:creationId xmlns:a16="http://schemas.microsoft.com/office/drawing/2014/main" id="{BBB4F024-423B-4072-8B03-570F2CFF6C22}"/>
              </a:ext>
            </a:extLst>
          </p:cNvPr>
          <p:cNvSpPr txBox="1"/>
          <p:nvPr/>
        </p:nvSpPr>
        <p:spPr>
          <a:xfrm>
            <a:off x="1365885" y="736706"/>
            <a:ext cx="6519734" cy="369332"/>
          </a:xfrm>
          <a:prstGeom prst="rect">
            <a:avLst/>
          </a:prstGeom>
          <a:noFill/>
        </p:spPr>
        <p:txBody>
          <a:bodyPr wrap="none" rtlCol="0">
            <a:spAutoFit/>
          </a:bodyPr>
          <a:lstStyle/>
          <a:p>
            <a:r>
              <a:rPr lang="cs-CZ" dirty="0" err="1"/>
              <a:t>Some</a:t>
            </a:r>
            <a:r>
              <a:rPr lang="cs-CZ" dirty="0"/>
              <a:t> </a:t>
            </a:r>
            <a:r>
              <a:rPr lang="cs-CZ" dirty="0" err="1"/>
              <a:t>short</a:t>
            </a:r>
            <a:r>
              <a:rPr lang="cs-CZ" dirty="0"/>
              <a:t> tandem </a:t>
            </a:r>
            <a:r>
              <a:rPr lang="cs-CZ" dirty="0" err="1"/>
              <a:t>repeat</a:t>
            </a:r>
            <a:r>
              <a:rPr lang="cs-CZ" dirty="0"/>
              <a:t> </a:t>
            </a:r>
            <a:r>
              <a:rPr lang="cs-CZ" dirty="0" err="1"/>
              <a:t>types</a:t>
            </a:r>
            <a:r>
              <a:rPr lang="cs-CZ" dirty="0"/>
              <a:t> are non </a:t>
            </a:r>
            <a:r>
              <a:rPr lang="cs-CZ" dirty="0" err="1"/>
              <a:t>randomly</a:t>
            </a:r>
            <a:r>
              <a:rPr lang="cs-CZ" dirty="0"/>
              <a:t> </a:t>
            </a:r>
            <a:r>
              <a:rPr lang="cs-CZ" dirty="0" err="1"/>
              <a:t>distributed</a:t>
            </a:r>
            <a:endParaRPr lang="cs-CZ" dirty="0"/>
          </a:p>
        </p:txBody>
      </p:sp>
    </p:spTree>
    <p:extLst>
      <p:ext uri="{BB962C8B-B14F-4D97-AF65-F5344CB8AC3E}">
        <p14:creationId xmlns:p14="http://schemas.microsoft.com/office/powerpoint/2010/main" val="4193125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Nadpis 1"/>
          <p:cNvSpPr>
            <a:spLocks noGrp="1"/>
          </p:cNvSpPr>
          <p:nvPr>
            <p:ph type="title"/>
          </p:nvPr>
        </p:nvSpPr>
        <p:spPr>
          <a:xfrm>
            <a:off x="36513" y="-243408"/>
            <a:ext cx="9144000" cy="1143000"/>
          </a:xfrm>
        </p:spPr>
        <p:txBody>
          <a:bodyPr/>
          <a:lstStyle/>
          <a:p>
            <a:r>
              <a:rPr lang="cs-CZ" sz="3200" b="1" dirty="0" err="1">
                <a:solidFill>
                  <a:srgbClr val="C00000"/>
                </a:solidFill>
              </a:rPr>
              <a:t>Evolution</a:t>
            </a:r>
            <a:r>
              <a:rPr lang="cs-CZ" sz="3200" b="1" dirty="0">
                <a:solidFill>
                  <a:srgbClr val="C00000"/>
                </a:solidFill>
              </a:rPr>
              <a:t> </a:t>
            </a:r>
            <a:r>
              <a:rPr lang="cs-CZ" sz="3200" b="1" dirty="0" err="1">
                <a:solidFill>
                  <a:srgbClr val="C00000"/>
                </a:solidFill>
              </a:rPr>
              <a:t>of</a:t>
            </a:r>
            <a:r>
              <a:rPr lang="cs-CZ" sz="3200" b="1" dirty="0">
                <a:solidFill>
                  <a:srgbClr val="C00000"/>
                </a:solidFill>
              </a:rPr>
              <a:t> </a:t>
            </a:r>
            <a:r>
              <a:rPr lang="cs-CZ" sz="3200" b="1" dirty="0" err="1">
                <a:solidFill>
                  <a:srgbClr val="C00000"/>
                </a:solidFill>
              </a:rPr>
              <a:t>peculiar</a:t>
            </a:r>
            <a:r>
              <a:rPr lang="cs-CZ" sz="3200" b="1" dirty="0">
                <a:solidFill>
                  <a:srgbClr val="C00000"/>
                </a:solidFill>
              </a:rPr>
              <a:t> </a:t>
            </a:r>
            <a:r>
              <a:rPr lang="cs-CZ" sz="3200" b="1" dirty="0" err="1">
                <a:solidFill>
                  <a:srgbClr val="C00000"/>
                </a:solidFill>
              </a:rPr>
              <a:t>genomes</a:t>
            </a:r>
            <a:r>
              <a:rPr lang="cs-CZ" sz="3200" b="1" dirty="0">
                <a:solidFill>
                  <a:srgbClr val="C00000"/>
                </a:solidFill>
              </a:rPr>
              <a:t> </a:t>
            </a:r>
            <a:r>
              <a:rPr lang="cs-CZ" sz="3200" b="1" dirty="0" err="1">
                <a:solidFill>
                  <a:srgbClr val="C00000"/>
                </a:solidFill>
              </a:rPr>
              <a:t>of</a:t>
            </a:r>
            <a:r>
              <a:rPr lang="cs-CZ" sz="3200" b="1" dirty="0">
                <a:solidFill>
                  <a:srgbClr val="C00000"/>
                </a:solidFill>
              </a:rPr>
              <a:t> </a:t>
            </a:r>
            <a:r>
              <a:rPr lang="cs-CZ" sz="3200" b="1" dirty="0" err="1">
                <a:solidFill>
                  <a:srgbClr val="C00000"/>
                </a:solidFill>
              </a:rPr>
              <a:t>dinoflagellates</a:t>
            </a:r>
            <a:endParaRPr lang="cs-CZ" sz="3200" b="1" dirty="0">
              <a:solidFill>
                <a:srgbClr val="C00000"/>
              </a:solidFill>
            </a:endParaRPr>
          </a:p>
        </p:txBody>
      </p:sp>
      <p:pic>
        <p:nvPicPr>
          <p:cNvPr id="2" name="Obrázek 1"/>
          <p:cNvPicPr>
            <a:picLocks noChangeAspect="1"/>
          </p:cNvPicPr>
          <p:nvPr/>
        </p:nvPicPr>
        <p:blipFill>
          <a:blip r:embed="rId2"/>
          <a:stretch>
            <a:fillRect/>
          </a:stretch>
        </p:blipFill>
        <p:spPr>
          <a:xfrm>
            <a:off x="1115616" y="736321"/>
            <a:ext cx="6984776" cy="6149063"/>
          </a:xfrm>
          <a:prstGeom prst="rect">
            <a:avLst/>
          </a:prstGeom>
        </p:spPr>
      </p:pic>
      <p:sp>
        <p:nvSpPr>
          <p:cNvPr id="3" name="Zaoblený obdélník 2"/>
          <p:cNvSpPr/>
          <p:nvPr/>
        </p:nvSpPr>
        <p:spPr>
          <a:xfrm>
            <a:off x="2363390" y="5960659"/>
            <a:ext cx="3720777" cy="288032"/>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aoblený obdélník 12"/>
          <p:cNvSpPr/>
          <p:nvPr/>
        </p:nvSpPr>
        <p:spPr>
          <a:xfrm>
            <a:off x="4283968" y="5367972"/>
            <a:ext cx="887726" cy="169980"/>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aoblený obdélník 13"/>
          <p:cNvSpPr/>
          <p:nvPr/>
        </p:nvSpPr>
        <p:spPr>
          <a:xfrm>
            <a:off x="3491880" y="4905639"/>
            <a:ext cx="2066528" cy="189047"/>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Zaoblený obdélník 14"/>
          <p:cNvSpPr/>
          <p:nvPr/>
        </p:nvSpPr>
        <p:spPr>
          <a:xfrm>
            <a:off x="2937143" y="5536867"/>
            <a:ext cx="3719159" cy="150506"/>
          </a:xfrm>
          <a:prstGeom prst="round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ovéPole 3"/>
          <p:cNvSpPr txBox="1">
            <a:spLocks noChangeArrowheads="1"/>
          </p:cNvSpPr>
          <p:nvPr/>
        </p:nvSpPr>
        <p:spPr bwMode="auto">
          <a:xfrm>
            <a:off x="323850" y="980728"/>
            <a:ext cx="8604250" cy="6001643"/>
          </a:xfrm>
          <a:prstGeom prst="rect">
            <a:avLst/>
          </a:prstGeom>
          <a:noFill/>
          <a:ln w="9525">
            <a:noFill/>
            <a:miter lim="800000"/>
            <a:headEnd/>
            <a:tailEnd/>
          </a:ln>
        </p:spPr>
        <p:txBody>
          <a:bodyPr>
            <a:spAutoFit/>
          </a:bodyPr>
          <a:lstStyle/>
          <a:p>
            <a:pPr>
              <a:buFont typeface="Arial" pitchFamily="34" charset="0"/>
              <a:buChar char="•"/>
            </a:pPr>
            <a:r>
              <a:rPr lang="cs-CZ" sz="2400" b="1" dirty="0">
                <a:latin typeface="Calibri" pitchFamily="34" charset="0"/>
              </a:rPr>
              <a:t> </a:t>
            </a:r>
            <a:r>
              <a:rPr lang="cs-CZ" sz="2400" b="1" dirty="0" err="1">
                <a:latin typeface="Calibri" pitchFamily="34" charset="0"/>
              </a:rPr>
              <a:t>Extreme</a:t>
            </a:r>
            <a:r>
              <a:rPr lang="cs-CZ" sz="2400" b="1" dirty="0">
                <a:latin typeface="Calibri" pitchFamily="34" charset="0"/>
              </a:rPr>
              <a:t> </a:t>
            </a:r>
            <a:r>
              <a:rPr lang="cs-CZ" sz="2400" b="1" dirty="0" err="1">
                <a:latin typeface="Calibri" pitchFamily="34" charset="0"/>
              </a:rPr>
              <a:t>range</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DNA </a:t>
            </a:r>
            <a:r>
              <a:rPr lang="cs-CZ" sz="2400" b="1" dirty="0" err="1">
                <a:latin typeface="Calibri" pitchFamily="34" charset="0"/>
              </a:rPr>
              <a:t>content</a:t>
            </a:r>
            <a:r>
              <a:rPr lang="cs-CZ" sz="2400" b="1" dirty="0">
                <a:latin typeface="Calibri" pitchFamily="34" charset="0"/>
              </a:rPr>
              <a:t> 1-10</a:t>
            </a:r>
            <a:r>
              <a:rPr lang="cs-CZ" sz="2400" b="1" baseline="30000" dirty="0">
                <a:latin typeface="Calibri" pitchFamily="34" charset="0"/>
              </a:rPr>
              <a:t>2</a:t>
            </a:r>
            <a:r>
              <a:rPr lang="cs-CZ" sz="2400" b="1" dirty="0">
                <a:latin typeface="Calibri" pitchFamily="34" charset="0"/>
              </a:rPr>
              <a:t> </a:t>
            </a:r>
            <a:r>
              <a:rPr lang="cs-CZ" sz="2400" b="1" dirty="0" err="1">
                <a:latin typeface="Calibri" pitchFamily="34" charset="0"/>
              </a:rPr>
              <a:t>pg</a:t>
            </a:r>
            <a:r>
              <a:rPr lang="cs-CZ" sz="2400" b="1" dirty="0">
                <a:latin typeface="Calibri" pitchFamily="34" charset="0"/>
              </a:rPr>
              <a:t>.</a:t>
            </a:r>
          </a:p>
          <a:p>
            <a:pPr>
              <a:buFont typeface="Arial" pitchFamily="34" charset="0"/>
              <a:buChar char="•"/>
            </a:pPr>
            <a:r>
              <a:rPr lang="cs-CZ" sz="2400" b="1" dirty="0">
                <a:latin typeface="Calibri" pitchFamily="34" charset="0"/>
              </a:rPr>
              <a:t> Majority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the</a:t>
            </a:r>
            <a:r>
              <a:rPr lang="cs-CZ" sz="2400" b="1" dirty="0">
                <a:latin typeface="Calibri" pitchFamily="34" charset="0"/>
              </a:rPr>
              <a:t> DNA </a:t>
            </a:r>
            <a:r>
              <a:rPr lang="cs-CZ" sz="2400" b="1" dirty="0" err="1">
                <a:latin typeface="Calibri" pitchFamily="34" charset="0"/>
              </a:rPr>
              <a:t>is</a:t>
            </a:r>
            <a:r>
              <a:rPr lang="cs-CZ" sz="2400" b="1" dirty="0">
                <a:latin typeface="Calibri" pitchFamily="34" charset="0"/>
              </a:rPr>
              <a:t> non-</a:t>
            </a:r>
            <a:r>
              <a:rPr lang="cs-CZ" sz="2400" b="1" dirty="0" err="1">
                <a:latin typeface="Calibri" pitchFamily="34" charset="0"/>
              </a:rPr>
              <a:t>coding</a:t>
            </a:r>
            <a:r>
              <a:rPr lang="cs-CZ" sz="2400" b="1" dirty="0">
                <a:latin typeface="Calibri" pitchFamily="34" charset="0"/>
              </a:rPr>
              <a:t> and </a:t>
            </a:r>
            <a:r>
              <a:rPr lang="cs-CZ" sz="2400" b="1" dirty="0" err="1">
                <a:latin typeface="Calibri" pitchFamily="34" charset="0"/>
              </a:rPr>
              <a:t>probably</a:t>
            </a:r>
            <a:r>
              <a:rPr lang="cs-CZ" sz="2400" b="1" dirty="0">
                <a:latin typeface="Calibri" pitchFamily="34" charset="0"/>
              </a:rPr>
              <a:t> </a:t>
            </a:r>
            <a:r>
              <a:rPr lang="cs-CZ" sz="2400" b="1" dirty="0" err="1">
                <a:latin typeface="Calibri" pitchFamily="34" charset="0"/>
              </a:rPr>
              <a:t>repetitive</a:t>
            </a:r>
            <a:endParaRPr lang="cs-CZ" sz="2400" b="1" dirty="0">
              <a:latin typeface="Calibri" pitchFamily="34" charset="0"/>
            </a:endParaRPr>
          </a:p>
          <a:p>
            <a:pPr>
              <a:buFont typeface="Arial" pitchFamily="34" charset="0"/>
              <a:buChar char="•"/>
            </a:pPr>
            <a:r>
              <a:rPr lang="cs-CZ" sz="2400" b="1" dirty="0" err="1">
                <a:latin typeface="Calibri" pitchFamily="34" charset="0"/>
              </a:rPr>
              <a:t>Chromosomes</a:t>
            </a:r>
            <a:r>
              <a:rPr lang="cs-CZ" sz="2400" b="1" dirty="0">
                <a:latin typeface="Calibri" pitchFamily="34" charset="0"/>
              </a:rPr>
              <a:t> are </a:t>
            </a:r>
            <a:r>
              <a:rPr lang="cs-CZ" sz="2400" b="1" dirty="0" err="1">
                <a:latin typeface="Calibri" pitchFamily="34" charset="0"/>
              </a:rPr>
              <a:t>linear</a:t>
            </a:r>
            <a:r>
              <a:rPr lang="cs-CZ" sz="2400" b="1" dirty="0">
                <a:latin typeface="Calibri" pitchFamily="34" charset="0"/>
              </a:rPr>
              <a:t>,  </a:t>
            </a:r>
            <a:r>
              <a:rPr lang="cs-CZ" sz="2400" b="1" dirty="0" err="1">
                <a:latin typeface="Calibri" pitchFamily="34" charset="0"/>
              </a:rPr>
              <a:t>permanently</a:t>
            </a:r>
            <a:r>
              <a:rPr lang="cs-CZ" sz="2400" b="1" dirty="0">
                <a:latin typeface="Calibri" pitchFamily="34" charset="0"/>
              </a:rPr>
              <a:t> </a:t>
            </a:r>
            <a:r>
              <a:rPr lang="cs-CZ" sz="2400" b="1" dirty="0" err="1">
                <a:latin typeface="Calibri" pitchFamily="34" charset="0"/>
              </a:rPr>
              <a:t>condensed</a:t>
            </a:r>
            <a:r>
              <a:rPr lang="cs-CZ" sz="2400" b="1" dirty="0">
                <a:latin typeface="Calibri" pitchFamily="34" charset="0"/>
              </a:rPr>
              <a:t>, and </a:t>
            </a:r>
            <a:r>
              <a:rPr lang="cs-CZ" sz="2400" b="1" dirty="0" err="1">
                <a:latin typeface="Calibri" pitchFamily="34" charset="0"/>
              </a:rPr>
              <a:t>have</a:t>
            </a:r>
            <a:r>
              <a:rPr lang="cs-CZ" sz="2400" b="1" dirty="0">
                <a:latin typeface="Calibri" pitchFamily="34" charset="0"/>
              </a:rPr>
              <a:t> </a:t>
            </a:r>
            <a:r>
              <a:rPr lang="cs-CZ" sz="2400" b="1" dirty="0" err="1">
                <a:latin typeface="Calibri" pitchFamily="34" charset="0"/>
              </a:rPr>
              <a:t>properties</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liquid</a:t>
            </a:r>
            <a:r>
              <a:rPr lang="cs-CZ" sz="2400" b="1" dirty="0">
                <a:latin typeface="Calibri" pitchFamily="34" charset="0"/>
              </a:rPr>
              <a:t> </a:t>
            </a:r>
            <a:r>
              <a:rPr lang="cs-CZ" sz="2400" b="1" dirty="0" err="1">
                <a:latin typeface="Calibri" pitchFamily="34" charset="0"/>
              </a:rPr>
              <a:t>crystals</a:t>
            </a:r>
            <a:r>
              <a:rPr lang="cs-CZ" sz="2400" b="1" dirty="0">
                <a:latin typeface="Calibri" pitchFamily="34" charset="0"/>
              </a:rPr>
              <a:t>, </a:t>
            </a:r>
            <a:r>
              <a:rPr lang="cs-CZ" sz="2400" b="1" dirty="0" err="1">
                <a:latin typeface="Calibri" pitchFamily="34" charset="0"/>
              </a:rPr>
              <a:t>self</a:t>
            </a:r>
            <a:r>
              <a:rPr lang="cs-CZ" sz="2400" b="1" dirty="0">
                <a:latin typeface="Calibri" pitchFamily="34" charset="0"/>
              </a:rPr>
              <a:t> </a:t>
            </a:r>
            <a:r>
              <a:rPr lang="cs-CZ" sz="2400" b="1" dirty="0" err="1">
                <a:latin typeface="Calibri" pitchFamily="34" charset="0"/>
              </a:rPr>
              <a:t>organising</a:t>
            </a:r>
            <a:r>
              <a:rPr lang="cs-CZ" sz="2400" b="1" dirty="0">
                <a:latin typeface="Calibri" pitchFamily="34" charset="0"/>
              </a:rPr>
              <a:t> DNA.</a:t>
            </a:r>
          </a:p>
          <a:p>
            <a:pPr>
              <a:buFont typeface="Arial" pitchFamily="34" charset="0"/>
              <a:buChar char="•"/>
            </a:pPr>
            <a:r>
              <a:rPr lang="cs-CZ" sz="2400" b="1" dirty="0">
                <a:latin typeface="Calibri" pitchFamily="34" charset="0"/>
              </a:rPr>
              <a:t> </a:t>
            </a:r>
            <a:r>
              <a:rPr lang="cs-CZ" sz="2400" b="1" dirty="0" err="1">
                <a:latin typeface="Calibri" pitchFamily="34" charset="0"/>
              </a:rPr>
              <a:t>Maintainance</a:t>
            </a:r>
            <a:r>
              <a:rPr lang="cs-CZ" sz="2400" b="1" dirty="0">
                <a:latin typeface="Calibri" pitchFamily="34" charset="0"/>
              </a:rPr>
              <a:t> by non-histon </a:t>
            </a:r>
            <a:r>
              <a:rPr lang="cs-CZ" sz="2400" b="1" dirty="0" err="1">
                <a:latin typeface="Calibri" pitchFamily="34" charset="0"/>
              </a:rPr>
              <a:t>proteins</a:t>
            </a:r>
            <a:r>
              <a:rPr lang="cs-CZ" sz="2400" b="1" dirty="0">
                <a:latin typeface="Calibri" pitchFamily="34" charset="0"/>
              </a:rPr>
              <a:t> (DVNP, HLP)</a:t>
            </a:r>
          </a:p>
          <a:p>
            <a:pPr>
              <a:buFont typeface="Arial" pitchFamily="34" charset="0"/>
              <a:buChar char="•"/>
            </a:pPr>
            <a:r>
              <a:rPr lang="cs-CZ" sz="2400" b="1" dirty="0">
                <a:latin typeface="Calibri" pitchFamily="34" charset="0"/>
              </a:rPr>
              <a:t> </a:t>
            </a:r>
            <a:r>
              <a:rPr lang="cs-CZ" sz="2400" b="1" dirty="0" err="1">
                <a:latin typeface="Calibri" pitchFamily="34" charset="0"/>
              </a:rPr>
              <a:t>Divide</a:t>
            </a:r>
            <a:r>
              <a:rPr lang="cs-CZ" sz="2400" b="1" dirty="0">
                <a:latin typeface="Calibri" pitchFamily="34" charset="0"/>
              </a:rPr>
              <a:t> by </a:t>
            </a:r>
            <a:r>
              <a:rPr lang="cs-CZ" sz="2400" b="1" dirty="0" err="1">
                <a:latin typeface="Calibri" pitchFamily="34" charset="0"/>
              </a:rPr>
              <a:t>closed</a:t>
            </a:r>
            <a:r>
              <a:rPr lang="cs-CZ" sz="2400" b="1" dirty="0">
                <a:latin typeface="Calibri" pitchFamily="34" charset="0"/>
              </a:rPr>
              <a:t> </a:t>
            </a:r>
            <a:r>
              <a:rPr lang="cs-CZ" sz="2400" b="1" dirty="0" err="1">
                <a:latin typeface="Calibri" pitchFamily="34" charset="0"/>
              </a:rPr>
              <a:t>mitosis</a:t>
            </a:r>
            <a:r>
              <a:rPr lang="cs-CZ" sz="2400" b="1" dirty="0">
                <a:latin typeface="Calibri" pitchFamily="34" charset="0"/>
              </a:rPr>
              <a:t>, in </a:t>
            </a:r>
            <a:r>
              <a:rPr lang="cs-CZ" sz="2400" b="1" dirty="0" err="1">
                <a:latin typeface="Calibri" pitchFamily="34" charset="0"/>
              </a:rPr>
              <a:t>which</a:t>
            </a:r>
            <a:r>
              <a:rPr lang="cs-CZ" sz="2400" b="1" dirty="0">
                <a:latin typeface="Calibri" pitchFamily="34" charset="0"/>
              </a:rPr>
              <a:t> </a:t>
            </a:r>
            <a:r>
              <a:rPr lang="cs-CZ" sz="2400" b="1" dirty="0" err="1">
                <a:latin typeface="Calibri" pitchFamily="34" charset="0"/>
              </a:rPr>
              <a:t>kinetochore</a:t>
            </a:r>
            <a:r>
              <a:rPr lang="cs-CZ" sz="2400" b="1" dirty="0">
                <a:latin typeface="Calibri" pitchFamily="34" charset="0"/>
              </a:rPr>
              <a:t> </a:t>
            </a:r>
            <a:r>
              <a:rPr lang="cs-CZ" sz="2400" b="1" dirty="0" err="1">
                <a:latin typeface="Calibri" pitchFamily="34" charset="0"/>
              </a:rPr>
              <a:t>microtubules</a:t>
            </a:r>
            <a:r>
              <a:rPr lang="cs-CZ" sz="2400" b="1" dirty="0">
                <a:latin typeface="Calibri" pitchFamily="34" charset="0"/>
              </a:rPr>
              <a:t> are </a:t>
            </a:r>
            <a:r>
              <a:rPr lang="cs-CZ" sz="2400" b="1" dirty="0" err="1">
                <a:latin typeface="Calibri" pitchFamily="34" charset="0"/>
              </a:rPr>
              <a:t>located</a:t>
            </a:r>
            <a:r>
              <a:rPr lang="cs-CZ" sz="2400" b="1" dirty="0">
                <a:latin typeface="Calibri" pitchFamily="34" charset="0"/>
              </a:rPr>
              <a:t> in </a:t>
            </a:r>
            <a:r>
              <a:rPr lang="cs-CZ" sz="2400" b="1" dirty="0" err="1">
                <a:latin typeface="Calibri" pitchFamily="34" charset="0"/>
              </a:rPr>
              <a:t>membrane</a:t>
            </a:r>
            <a:r>
              <a:rPr lang="cs-CZ" sz="2400" b="1" dirty="0">
                <a:latin typeface="Calibri" pitchFamily="34" charset="0"/>
              </a:rPr>
              <a:t> </a:t>
            </a:r>
            <a:r>
              <a:rPr lang="cs-CZ" sz="2400" b="1" dirty="0" err="1">
                <a:latin typeface="Calibri" pitchFamily="34" charset="0"/>
              </a:rPr>
              <a:t>tunnels</a:t>
            </a:r>
            <a:r>
              <a:rPr lang="cs-CZ" sz="2400" b="1" dirty="0">
                <a:latin typeface="Calibri" pitchFamily="34" charset="0"/>
              </a:rPr>
              <a:t>.</a:t>
            </a:r>
            <a:br>
              <a:rPr lang="cs-CZ" sz="2400" b="1" dirty="0">
                <a:latin typeface="Calibri" pitchFamily="34" charset="0"/>
              </a:rPr>
            </a:br>
            <a:r>
              <a:rPr lang="cs-CZ" sz="2400" b="1" dirty="0">
                <a:latin typeface="Calibri" pitchFamily="34" charset="0"/>
              </a:rPr>
              <a:t> </a:t>
            </a:r>
            <a:r>
              <a:rPr lang="cs-CZ" sz="2400" b="1" dirty="0" err="1">
                <a:latin typeface="Calibri" pitchFamily="34" charset="0"/>
              </a:rPr>
              <a:t>Encodes</a:t>
            </a:r>
            <a:r>
              <a:rPr lang="cs-CZ" sz="2400" b="1" dirty="0">
                <a:latin typeface="Calibri" pitchFamily="34" charset="0"/>
              </a:rPr>
              <a:t> </a:t>
            </a:r>
            <a:r>
              <a:rPr lang="cs-CZ" sz="2400" b="1" dirty="0" err="1">
                <a:latin typeface="Calibri" pitchFamily="34" charset="0"/>
              </a:rPr>
              <a:t>high</a:t>
            </a:r>
            <a:r>
              <a:rPr lang="cs-CZ" sz="2400" b="1" dirty="0">
                <a:latin typeface="Calibri" pitchFamily="34" charset="0"/>
              </a:rPr>
              <a:t> </a:t>
            </a:r>
            <a:r>
              <a:rPr lang="cs-CZ" sz="2400" b="1" dirty="0" err="1">
                <a:latin typeface="Calibri" pitchFamily="34" charset="0"/>
              </a:rPr>
              <a:t>number</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unique</a:t>
            </a:r>
            <a:r>
              <a:rPr lang="cs-CZ" sz="2400" b="1" dirty="0">
                <a:latin typeface="Calibri" pitchFamily="34" charset="0"/>
              </a:rPr>
              <a:t> </a:t>
            </a:r>
            <a:r>
              <a:rPr lang="cs-CZ" sz="2400" b="1" dirty="0" err="1">
                <a:latin typeface="Calibri" pitchFamily="34" charset="0"/>
              </a:rPr>
              <a:t>genes</a:t>
            </a:r>
            <a:r>
              <a:rPr lang="cs-CZ" sz="2400" b="1" dirty="0">
                <a:latin typeface="Calibri" pitchFamily="34" charset="0"/>
              </a:rPr>
              <a:t> </a:t>
            </a:r>
          </a:p>
          <a:p>
            <a:r>
              <a:rPr lang="cs-CZ" sz="2400" i="1" dirty="0" err="1">
                <a:latin typeface="Calibri" pitchFamily="34" charset="0"/>
              </a:rPr>
              <a:t>Karenia</a:t>
            </a:r>
            <a:r>
              <a:rPr lang="cs-CZ" sz="2400" i="1" dirty="0">
                <a:latin typeface="Calibri" pitchFamily="34" charset="0"/>
              </a:rPr>
              <a:t> brevis </a:t>
            </a:r>
            <a:r>
              <a:rPr lang="cs-CZ" sz="2400" dirty="0">
                <a:latin typeface="Calibri" pitchFamily="34" charset="0"/>
              </a:rPr>
              <a:t>20 726 (</a:t>
            </a:r>
            <a:r>
              <a:rPr lang="cs-CZ" sz="2400" dirty="0" err="1">
                <a:latin typeface="Calibri" pitchFamily="34" charset="0"/>
              </a:rPr>
              <a:t>based</a:t>
            </a:r>
            <a:r>
              <a:rPr lang="cs-CZ" sz="2400" dirty="0">
                <a:latin typeface="Calibri" pitchFamily="34" charset="0"/>
              </a:rPr>
              <a:t> on </a:t>
            </a:r>
            <a:r>
              <a:rPr lang="cs-CZ" sz="2400" dirty="0" err="1">
                <a:latin typeface="Calibri" pitchFamily="34" charset="0"/>
              </a:rPr>
              <a:t>transcritpome</a:t>
            </a:r>
            <a:r>
              <a:rPr lang="cs-CZ" sz="2400" dirty="0">
                <a:latin typeface="Calibri" pitchFamily="34" charset="0"/>
              </a:rPr>
              <a:t>)</a:t>
            </a:r>
          </a:p>
          <a:p>
            <a:r>
              <a:rPr lang="cs-CZ" sz="2400" i="1" dirty="0" err="1">
                <a:latin typeface="Calibri" pitchFamily="34" charset="0"/>
              </a:rPr>
              <a:t>Alexandrium</a:t>
            </a:r>
            <a:r>
              <a:rPr lang="cs-CZ" sz="2400" i="1" dirty="0">
                <a:latin typeface="Calibri" pitchFamily="34" charset="0"/>
              </a:rPr>
              <a:t> </a:t>
            </a:r>
            <a:r>
              <a:rPr lang="cs-CZ" sz="2400" i="1" dirty="0" err="1">
                <a:latin typeface="Calibri" pitchFamily="34" charset="0"/>
              </a:rPr>
              <a:t>spp</a:t>
            </a:r>
            <a:r>
              <a:rPr lang="cs-CZ" sz="2400" dirty="0">
                <a:latin typeface="Calibri" pitchFamily="34" charset="0"/>
              </a:rPr>
              <a:t>. 31 670 (</a:t>
            </a:r>
            <a:r>
              <a:rPr lang="cs-CZ" sz="2400" dirty="0" err="1">
                <a:latin typeface="Calibri" pitchFamily="34" charset="0"/>
              </a:rPr>
              <a:t>based</a:t>
            </a:r>
            <a:r>
              <a:rPr lang="cs-CZ" sz="2400" dirty="0">
                <a:latin typeface="Calibri" pitchFamily="34" charset="0"/>
              </a:rPr>
              <a:t> on </a:t>
            </a:r>
            <a:r>
              <a:rPr lang="cs-CZ" sz="2400" dirty="0" err="1">
                <a:latin typeface="Calibri" pitchFamily="34" charset="0"/>
              </a:rPr>
              <a:t>transcritpome</a:t>
            </a:r>
            <a:r>
              <a:rPr lang="cs-CZ" sz="2400" dirty="0">
                <a:latin typeface="Calibri" pitchFamily="34" charset="0"/>
              </a:rPr>
              <a:t>)</a:t>
            </a:r>
          </a:p>
          <a:p>
            <a:r>
              <a:rPr lang="cs-CZ" sz="2400" dirty="0" err="1">
                <a:latin typeface="Calibri" pitchFamily="34" charset="0"/>
              </a:rPr>
              <a:t>Symbiodinium</a:t>
            </a:r>
            <a:r>
              <a:rPr lang="cs-CZ" sz="2400" dirty="0">
                <a:latin typeface="Calibri" pitchFamily="34" charset="0"/>
              </a:rPr>
              <a:t> </a:t>
            </a:r>
            <a:r>
              <a:rPr lang="cs-CZ" sz="2400" dirty="0" err="1">
                <a:latin typeface="Calibri" pitchFamily="34" charset="0"/>
              </a:rPr>
              <a:t>minutum</a:t>
            </a:r>
            <a:r>
              <a:rPr lang="cs-CZ" sz="2400" dirty="0">
                <a:latin typeface="Calibri" pitchFamily="34" charset="0"/>
              </a:rPr>
              <a:t> 41 925 (</a:t>
            </a:r>
            <a:r>
              <a:rPr lang="cs-CZ" sz="2400" dirty="0" err="1">
                <a:latin typeface="Calibri" pitchFamily="34" charset="0"/>
              </a:rPr>
              <a:t>based</a:t>
            </a:r>
            <a:r>
              <a:rPr lang="cs-CZ" sz="2400" dirty="0">
                <a:latin typeface="Calibri" pitchFamily="34" charset="0"/>
              </a:rPr>
              <a:t> on genome)</a:t>
            </a:r>
          </a:p>
          <a:p>
            <a:r>
              <a:rPr lang="cs-CZ" sz="2400" i="1" dirty="0" err="1">
                <a:latin typeface="Calibri" pitchFamily="34" charset="0"/>
              </a:rPr>
              <a:t>Lingulodinium</a:t>
            </a:r>
            <a:r>
              <a:rPr lang="cs-CZ" sz="2400" i="1" dirty="0">
                <a:latin typeface="Calibri" pitchFamily="34" charset="0"/>
              </a:rPr>
              <a:t> </a:t>
            </a:r>
            <a:r>
              <a:rPr lang="cs-CZ" sz="2400" i="1" dirty="0" err="1">
                <a:latin typeface="Calibri" pitchFamily="34" charset="0"/>
              </a:rPr>
              <a:t>polyedrum</a:t>
            </a:r>
            <a:r>
              <a:rPr lang="cs-CZ" sz="2400" i="1" dirty="0">
                <a:latin typeface="Calibri" pitchFamily="34" charset="0"/>
              </a:rPr>
              <a:t> </a:t>
            </a:r>
            <a:r>
              <a:rPr lang="cs-CZ" sz="2400" dirty="0">
                <a:latin typeface="Calibri" pitchFamily="34" charset="0"/>
              </a:rPr>
              <a:t>74 655 (</a:t>
            </a:r>
            <a:r>
              <a:rPr lang="cs-CZ" sz="2400" dirty="0" err="1">
                <a:latin typeface="Calibri" pitchFamily="34" charset="0"/>
              </a:rPr>
              <a:t>based</a:t>
            </a:r>
            <a:r>
              <a:rPr lang="cs-CZ" sz="2400" dirty="0">
                <a:latin typeface="Calibri" pitchFamily="34" charset="0"/>
              </a:rPr>
              <a:t> on </a:t>
            </a:r>
            <a:r>
              <a:rPr lang="cs-CZ" sz="2400" dirty="0" err="1">
                <a:latin typeface="Calibri" pitchFamily="34" charset="0"/>
              </a:rPr>
              <a:t>transcritpome</a:t>
            </a:r>
            <a:r>
              <a:rPr lang="cs-CZ" sz="2400" dirty="0">
                <a:latin typeface="Calibri" pitchFamily="34" charset="0"/>
              </a:rPr>
              <a:t>)</a:t>
            </a:r>
          </a:p>
          <a:p>
            <a:pPr>
              <a:buFont typeface="Arial" pitchFamily="34" charset="0"/>
              <a:buChar char="•"/>
            </a:pPr>
            <a:r>
              <a:rPr lang="cs-CZ" sz="2400" b="1" dirty="0" err="1">
                <a:latin typeface="Calibri" pitchFamily="34" charset="0"/>
              </a:rPr>
              <a:t>Contain</a:t>
            </a:r>
            <a:r>
              <a:rPr lang="cs-CZ" sz="2400" b="1" dirty="0">
                <a:latin typeface="Calibri" pitchFamily="34" charset="0"/>
              </a:rPr>
              <a:t> </a:t>
            </a:r>
            <a:r>
              <a:rPr lang="cs-CZ" sz="2400" b="1" dirty="0" err="1">
                <a:latin typeface="Calibri" pitchFamily="34" charset="0"/>
              </a:rPr>
              <a:t>large</a:t>
            </a:r>
            <a:r>
              <a:rPr lang="cs-CZ" sz="2400" b="1" dirty="0">
                <a:latin typeface="Calibri" pitchFamily="34" charset="0"/>
              </a:rPr>
              <a:t> gene </a:t>
            </a:r>
            <a:r>
              <a:rPr lang="cs-CZ" sz="2400" b="1" dirty="0" err="1">
                <a:latin typeface="Calibri" pitchFamily="34" charset="0"/>
              </a:rPr>
              <a:t>families</a:t>
            </a:r>
            <a:r>
              <a:rPr lang="cs-CZ" sz="2400" b="1" dirty="0">
                <a:latin typeface="Calibri" pitchFamily="34" charset="0"/>
              </a:rPr>
              <a:t> </a:t>
            </a:r>
            <a:r>
              <a:rPr lang="cs-CZ" sz="2400" b="1" dirty="0" err="1">
                <a:latin typeface="Calibri" pitchFamily="34" charset="0"/>
              </a:rPr>
              <a:t>replicated</a:t>
            </a:r>
            <a:r>
              <a:rPr lang="cs-CZ" sz="2400" b="1" dirty="0">
                <a:latin typeface="Calibri" pitchFamily="34" charset="0"/>
              </a:rPr>
              <a:t> to </a:t>
            </a:r>
            <a:r>
              <a:rPr lang="cs-CZ" sz="2400" b="1" dirty="0" err="1">
                <a:latin typeface="Calibri" pitchFamily="34" charset="0"/>
              </a:rPr>
              <a:t>thousands</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copies</a:t>
            </a:r>
            <a:endParaRPr lang="cs-CZ" sz="2400" b="1" dirty="0">
              <a:latin typeface="Calibri" pitchFamily="34" charset="0"/>
            </a:endParaRPr>
          </a:p>
          <a:p>
            <a:pPr>
              <a:buFont typeface="Arial" pitchFamily="34" charset="0"/>
              <a:buChar char="•"/>
            </a:pPr>
            <a:r>
              <a:rPr lang="cs-CZ" sz="2400" b="1" dirty="0">
                <a:latin typeface="Calibri" pitchFamily="34" charset="0"/>
              </a:rPr>
              <a:t> </a:t>
            </a:r>
            <a:r>
              <a:rPr lang="cs-CZ" sz="2400" b="1" dirty="0" err="1">
                <a:latin typeface="Calibri" pitchFamily="34" charset="0"/>
              </a:rPr>
              <a:t>Blocks</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genes</a:t>
            </a:r>
            <a:r>
              <a:rPr lang="cs-CZ" sz="2400" b="1" dirty="0">
                <a:latin typeface="Calibri" pitchFamily="34" charset="0"/>
              </a:rPr>
              <a:t> </a:t>
            </a:r>
            <a:r>
              <a:rPr lang="cs-CZ" sz="2400" b="1" dirty="0" err="1">
                <a:latin typeface="Calibri" pitchFamily="34" charset="0"/>
              </a:rPr>
              <a:t>encoded</a:t>
            </a:r>
            <a:r>
              <a:rPr lang="cs-CZ" sz="2400" b="1" dirty="0">
                <a:latin typeface="Calibri" pitchFamily="34" charset="0"/>
              </a:rPr>
              <a:t> on a </a:t>
            </a:r>
            <a:r>
              <a:rPr lang="cs-CZ" sz="2400" b="1" dirty="0" err="1">
                <a:latin typeface="Calibri" pitchFamily="34" charset="0"/>
              </a:rPr>
              <a:t>same</a:t>
            </a:r>
            <a:r>
              <a:rPr lang="cs-CZ" sz="2400" b="1" dirty="0">
                <a:latin typeface="Calibri" pitchFamily="34" charset="0"/>
              </a:rPr>
              <a:t> </a:t>
            </a:r>
            <a:r>
              <a:rPr lang="cs-CZ" sz="2400" b="1" dirty="0" err="1">
                <a:latin typeface="Calibri" pitchFamily="34" charset="0"/>
              </a:rPr>
              <a:t>strand</a:t>
            </a:r>
            <a:r>
              <a:rPr lang="cs-CZ" sz="2400" b="1" dirty="0">
                <a:latin typeface="Calibri" pitchFamily="34" charset="0"/>
              </a:rPr>
              <a:t>, </a:t>
            </a:r>
            <a:r>
              <a:rPr lang="cs-CZ" sz="2400" b="1" dirty="0" err="1">
                <a:latin typeface="Calibri" pitchFamily="34" charset="0"/>
              </a:rPr>
              <a:t>transsplicing</a:t>
            </a:r>
            <a:r>
              <a:rPr lang="cs-CZ" sz="2400" b="1" dirty="0">
                <a:latin typeface="Calibri" pitchFamily="34" charset="0"/>
              </a:rPr>
              <a:t>. </a:t>
            </a:r>
          </a:p>
          <a:p>
            <a:pPr>
              <a:buFont typeface="Arial" pitchFamily="34" charset="0"/>
              <a:buChar char="•"/>
            </a:pPr>
            <a:r>
              <a:rPr lang="cs-CZ" sz="2400" b="1" dirty="0">
                <a:latin typeface="Calibri" pitchFamily="34" charset="0"/>
              </a:rPr>
              <a:t> </a:t>
            </a:r>
            <a:r>
              <a:rPr lang="cs-CZ" sz="2400" b="1" dirty="0" err="1">
                <a:latin typeface="Calibri" pitchFamily="34" charset="0"/>
              </a:rPr>
              <a:t>Genes</a:t>
            </a:r>
            <a:r>
              <a:rPr lang="cs-CZ" sz="2400" b="1" dirty="0">
                <a:latin typeface="Calibri" pitchFamily="34" charset="0"/>
              </a:rPr>
              <a:t> are long </a:t>
            </a:r>
            <a:r>
              <a:rPr lang="cs-CZ" sz="2400" b="1" dirty="0" err="1">
                <a:latin typeface="Calibri" pitchFamily="34" charset="0"/>
              </a:rPr>
              <a:t>because</a:t>
            </a:r>
            <a:r>
              <a:rPr lang="cs-CZ" sz="2400" b="1" dirty="0">
                <a:latin typeface="Calibri" pitchFamily="34" charset="0"/>
              </a:rPr>
              <a:t> </a:t>
            </a:r>
            <a:r>
              <a:rPr lang="cs-CZ" sz="2400" b="1" dirty="0" err="1">
                <a:latin typeface="Calibri" pitchFamily="34" charset="0"/>
              </a:rPr>
              <a:t>they</a:t>
            </a:r>
            <a:r>
              <a:rPr lang="cs-CZ" sz="2400" b="1" dirty="0">
                <a:latin typeface="Calibri" pitchFamily="34" charset="0"/>
              </a:rPr>
              <a:t> </a:t>
            </a:r>
            <a:r>
              <a:rPr lang="cs-CZ" sz="2400" b="1" dirty="0" err="1">
                <a:latin typeface="Calibri" pitchFamily="34" charset="0"/>
              </a:rPr>
              <a:t>contain</a:t>
            </a:r>
            <a:r>
              <a:rPr lang="cs-CZ" sz="2400" b="1" dirty="0">
                <a:latin typeface="Calibri" pitchFamily="34" charset="0"/>
              </a:rPr>
              <a:t> </a:t>
            </a:r>
            <a:r>
              <a:rPr lang="cs-CZ" sz="2400" b="1" dirty="0" err="1">
                <a:latin typeface="Calibri" pitchFamily="34" charset="0"/>
              </a:rPr>
              <a:t>large</a:t>
            </a:r>
            <a:r>
              <a:rPr lang="cs-CZ" sz="2400" b="1" dirty="0">
                <a:latin typeface="Calibri" pitchFamily="34" charset="0"/>
              </a:rPr>
              <a:t> </a:t>
            </a:r>
            <a:r>
              <a:rPr lang="cs-CZ" sz="2400" b="1" dirty="0" err="1">
                <a:latin typeface="Calibri" pitchFamily="34" charset="0"/>
              </a:rPr>
              <a:t>number</a:t>
            </a:r>
            <a:r>
              <a:rPr lang="cs-CZ" sz="2400" b="1" dirty="0">
                <a:latin typeface="Calibri" pitchFamily="34" charset="0"/>
              </a:rPr>
              <a:t> </a:t>
            </a:r>
            <a:r>
              <a:rPr lang="cs-CZ" sz="2400" b="1" dirty="0" err="1">
                <a:latin typeface="Calibri" pitchFamily="34" charset="0"/>
              </a:rPr>
              <a:t>of</a:t>
            </a:r>
            <a:r>
              <a:rPr lang="cs-CZ" sz="2400" b="1" dirty="0">
                <a:latin typeface="Calibri" pitchFamily="34" charset="0"/>
              </a:rPr>
              <a:t> </a:t>
            </a:r>
            <a:r>
              <a:rPr lang="cs-CZ" sz="2400" b="1" dirty="0" err="1">
                <a:latin typeface="Calibri" pitchFamily="34" charset="0"/>
              </a:rPr>
              <a:t>introns</a:t>
            </a:r>
            <a:endParaRPr lang="cs-CZ" sz="2400" b="1" dirty="0">
              <a:latin typeface="Calibri" pitchFamily="34" charset="0"/>
            </a:endParaRPr>
          </a:p>
          <a:p>
            <a:pPr>
              <a:buFont typeface="Arial" pitchFamily="34" charset="0"/>
              <a:buChar char="•"/>
            </a:pPr>
            <a:r>
              <a:rPr lang="cs-CZ" sz="2400" b="1" dirty="0">
                <a:latin typeface="Calibri" pitchFamily="34" charset="0"/>
              </a:rPr>
              <a:t> </a:t>
            </a:r>
            <a:endParaRPr lang="cs-CZ" sz="2400" dirty="0">
              <a:latin typeface="Calibri" pitchFamily="34" charset="0"/>
            </a:endParaRPr>
          </a:p>
        </p:txBody>
      </p:sp>
      <p:sp>
        <p:nvSpPr>
          <p:cNvPr id="4" name="Nadpis 1">
            <a:extLst>
              <a:ext uri="{FF2B5EF4-FFF2-40B4-BE49-F238E27FC236}">
                <a16:creationId xmlns:a16="http://schemas.microsoft.com/office/drawing/2014/main" id="{9817FF3D-D5CB-479F-8E79-83ABE6312A73}"/>
              </a:ext>
            </a:extLst>
          </p:cNvPr>
          <p:cNvSpPr txBox="1">
            <a:spLocks/>
          </p:cNvSpPr>
          <p:nvPr/>
        </p:nvSpPr>
        <p:spPr>
          <a:xfrm>
            <a:off x="-4925" y="188640"/>
            <a:ext cx="9143999" cy="1143000"/>
          </a:xfrm>
          <a:prstGeom prst="rect">
            <a:avLst/>
          </a:prstGeom>
        </p:spPr>
        <p:txBody>
          <a:bodyPr>
            <a:normAutofit fontScale="90000"/>
          </a:bodyPr>
          <a:lstStyle/>
          <a:p>
            <a:pPr algn="ctr" fontAlgn="auto">
              <a:spcAft>
                <a:spcPts val="0"/>
              </a:spcAft>
              <a:defRPr/>
            </a:pPr>
            <a:r>
              <a:rPr lang="cs-CZ" sz="4400" b="1" dirty="0" err="1">
                <a:solidFill>
                  <a:srgbClr val="C00000"/>
                </a:solidFill>
                <a:latin typeface="+mj-lt"/>
                <a:ea typeface="+mj-ea"/>
                <a:cs typeface="+mj-cs"/>
              </a:rPr>
              <a:t>Summary</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about</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dinoflagellate</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genomes</a:t>
            </a:r>
            <a:endParaRPr lang="cs-CZ" sz="4400" b="1" dirty="0">
              <a:solidFill>
                <a:srgbClr val="C00000"/>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fade">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0">
                                            <p:txEl>
                                              <p:pRg st="1" end="1"/>
                                            </p:txEl>
                                          </p:spTgt>
                                        </p:tgtEl>
                                        <p:attrNameLst>
                                          <p:attrName>style.visibility</p:attrName>
                                        </p:attrNameLst>
                                      </p:cBhvr>
                                      <p:to>
                                        <p:strVal val="visible"/>
                                      </p:to>
                                    </p:set>
                                    <p:animEffect transition="in" filter="fade">
                                      <p:cBhvr>
                                        <p:cTn id="12" dur="500"/>
                                        <p:tgtEl>
                                          <p:spTgt spid="43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0">
                                            <p:txEl>
                                              <p:pRg st="2" end="2"/>
                                            </p:txEl>
                                          </p:spTgt>
                                        </p:tgtEl>
                                        <p:attrNameLst>
                                          <p:attrName>style.visibility</p:attrName>
                                        </p:attrNameLst>
                                      </p:cBhvr>
                                      <p:to>
                                        <p:strVal val="visible"/>
                                      </p:to>
                                    </p:set>
                                    <p:animEffect transition="in" filter="fade">
                                      <p:cBhvr>
                                        <p:cTn id="17" dur="500"/>
                                        <p:tgtEl>
                                          <p:spTgt spid="43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10">
                                            <p:txEl>
                                              <p:pRg st="3" end="3"/>
                                            </p:txEl>
                                          </p:spTgt>
                                        </p:tgtEl>
                                        <p:attrNameLst>
                                          <p:attrName>style.visibility</p:attrName>
                                        </p:attrNameLst>
                                      </p:cBhvr>
                                      <p:to>
                                        <p:strVal val="visible"/>
                                      </p:to>
                                    </p:set>
                                    <p:animEffect transition="in" filter="fade">
                                      <p:cBhvr>
                                        <p:cTn id="22" dur="500"/>
                                        <p:tgtEl>
                                          <p:spTgt spid="430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0">
                                            <p:txEl>
                                              <p:pRg st="4" end="4"/>
                                            </p:txEl>
                                          </p:spTgt>
                                        </p:tgtEl>
                                        <p:attrNameLst>
                                          <p:attrName>style.visibility</p:attrName>
                                        </p:attrNameLst>
                                      </p:cBhvr>
                                      <p:to>
                                        <p:strVal val="visible"/>
                                      </p:to>
                                    </p:set>
                                    <p:animEffect transition="in" filter="fade">
                                      <p:cBhvr>
                                        <p:cTn id="27" dur="500"/>
                                        <p:tgtEl>
                                          <p:spTgt spid="430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10">
                                            <p:txEl>
                                              <p:pRg st="5" end="5"/>
                                            </p:txEl>
                                          </p:spTgt>
                                        </p:tgtEl>
                                        <p:attrNameLst>
                                          <p:attrName>style.visibility</p:attrName>
                                        </p:attrNameLst>
                                      </p:cBhvr>
                                      <p:to>
                                        <p:strVal val="visible"/>
                                      </p:to>
                                    </p:set>
                                    <p:animEffect transition="in" filter="fade">
                                      <p:cBhvr>
                                        <p:cTn id="32" dur="500"/>
                                        <p:tgtEl>
                                          <p:spTgt spid="430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0">
                                            <p:txEl>
                                              <p:pRg st="6" end="6"/>
                                            </p:txEl>
                                          </p:spTgt>
                                        </p:tgtEl>
                                        <p:attrNameLst>
                                          <p:attrName>style.visibility</p:attrName>
                                        </p:attrNameLst>
                                      </p:cBhvr>
                                      <p:to>
                                        <p:strVal val="visible"/>
                                      </p:to>
                                    </p:set>
                                    <p:animEffect transition="in" filter="fade">
                                      <p:cBhvr>
                                        <p:cTn id="37" dur="500"/>
                                        <p:tgtEl>
                                          <p:spTgt spid="430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10">
                                            <p:txEl>
                                              <p:pRg st="7" end="7"/>
                                            </p:txEl>
                                          </p:spTgt>
                                        </p:tgtEl>
                                        <p:attrNameLst>
                                          <p:attrName>style.visibility</p:attrName>
                                        </p:attrNameLst>
                                      </p:cBhvr>
                                      <p:to>
                                        <p:strVal val="visible"/>
                                      </p:to>
                                    </p:set>
                                    <p:animEffect transition="in" filter="fade">
                                      <p:cBhvr>
                                        <p:cTn id="42" dur="500"/>
                                        <p:tgtEl>
                                          <p:spTgt spid="430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0">
                                            <p:txEl>
                                              <p:pRg st="8" end="8"/>
                                            </p:txEl>
                                          </p:spTgt>
                                        </p:tgtEl>
                                        <p:attrNameLst>
                                          <p:attrName>style.visibility</p:attrName>
                                        </p:attrNameLst>
                                      </p:cBhvr>
                                      <p:to>
                                        <p:strVal val="visible"/>
                                      </p:to>
                                    </p:set>
                                    <p:animEffect transition="in" filter="fade">
                                      <p:cBhvr>
                                        <p:cTn id="47" dur="500"/>
                                        <p:tgtEl>
                                          <p:spTgt spid="430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10">
                                            <p:txEl>
                                              <p:pRg st="9" end="9"/>
                                            </p:txEl>
                                          </p:spTgt>
                                        </p:tgtEl>
                                        <p:attrNameLst>
                                          <p:attrName>style.visibility</p:attrName>
                                        </p:attrNameLst>
                                      </p:cBhvr>
                                      <p:to>
                                        <p:strVal val="visible"/>
                                      </p:to>
                                    </p:set>
                                    <p:animEffect transition="in" filter="fade">
                                      <p:cBhvr>
                                        <p:cTn id="52" dur="500"/>
                                        <p:tgtEl>
                                          <p:spTgt spid="4301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010">
                                            <p:txEl>
                                              <p:pRg st="10" end="10"/>
                                            </p:txEl>
                                          </p:spTgt>
                                        </p:tgtEl>
                                        <p:attrNameLst>
                                          <p:attrName>style.visibility</p:attrName>
                                        </p:attrNameLst>
                                      </p:cBhvr>
                                      <p:to>
                                        <p:strVal val="visible"/>
                                      </p:to>
                                    </p:set>
                                    <p:animEffect transition="in" filter="fade">
                                      <p:cBhvr>
                                        <p:cTn id="57" dur="500"/>
                                        <p:tgtEl>
                                          <p:spTgt spid="4301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010">
                                            <p:txEl>
                                              <p:pRg st="11" end="11"/>
                                            </p:txEl>
                                          </p:spTgt>
                                        </p:tgtEl>
                                        <p:attrNameLst>
                                          <p:attrName>style.visibility</p:attrName>
                                        </p:attrNameLst>
                                      </p:cBhvr>
                                      <p:to>
                                        <p:strVal val="visible"/>
                                      </p:to>
                                    </p:set>
                                    <p:animEffect transition="in" filter="fade">
                                      <p:cBhvr>
                                        <p:cTn id="62" dur="500"/>
                                        <p:tgtEl>
                                          <p:spTgt spid="4301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3010">
                                            <p:txEl>
                                              <p:pRg st="12" end="12"/>
                                            </p:txEl>
                                          </p:spTgt>
                                        </p:tgtEl>
                                        <p:attrNameLst>
                                          <p:attrName>style.visibility</p:attrName>
                                        </p:attrNameLst>
                                      </p:cBhvr>
                                      <p:to>
                                        <p:strVal val="visible"/>
                                      </p:to>
                                    </p:set>
                                    <p:animEffect transition="in" filter="fade">
                                      <p:cBhvr>
                                        <p:cTn id="67" dur="500"/>
                                        <p:tgtEl>
                                          <p:spTgt spid="430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2"/>
          <p:cNvPicPr>
            <a:picLocks noChangeAspect="1" noChangeArrowheads="1"/>
          </p:cNvPicPr>
          <p:nvPr/>
        </p:nvPicPr>
        <p:blipFill>
          <a:blip r:embed="rId2" cstate="print"/>
          <a:srcRect/>
          <a:stretch>
            <a:fillRect/>
          </a:stretch>
        </p:blipFill>
        <p:spPr bwMode="auto">
          <a:xfrm>
            <a:off x="4622800" y="884064"/>
            <a:ext cx="4306888" cy="5929312"/>
          </a:xfrm>
          <a:prstGeom prst="rect">
            <a:avLst/>
          </a:prstGeom>
          <a:noFill/>
          <a:ln w="9525">
            <a:noFill/>
            <a:miter lim="800000"/>
            <a:headEnd/>
            <a:tailEnd/>
          </a:ln>
        </p:spPr>
      </p:pic>
      <p:sp>
        <p:nvSpPr>
          <p:cNvPr id="47109" name="TextovéPole 5"/>
          <p:cNvSpPr txBox="1">
            <a:spLocks noChangeArrowheads="1"/>
          </p:cNvSpPr>
          <p:nvPr/>
        </p:nvSpPr>
        <p:spPr bwMode="auto">
          <a:xfrm>
            <a:off x="428625" y="1000125"/>
            <a:ext cx="3857625" cy="1015663"/>
          </a:xfrm>
          <a:prstGeom prst="rect">
            <a:avLst/>
          </a:prstGeom>
          <a:noFill/>
          <a:ln w="9525">
            <a:noFill/>
            <a:miter lim="800000"/>
            <a:headEnd/>
            <a:tailEnd/>
          </a:ln>
        </p:spPr>
        <p:txBody>
          <a:bodyPr>
            <a:spAutoFit/>
          </a:bodyPr>
          <a:lstStyle/>
          <a:p>
            <a:pPr>
              <a:buFont typeface="Arial" pitchFamily="34" charset="0"/>
              <a:buChar char="•"/>
            </a:pPr>
            <a:r>
              <a:rPr lang="cs-CZ" sz="2000" dirty="0">
                <a:latin typeface="Calibri" pitchFamily="34" charset="0"/>
              </a:rPr>
              <a:t> </a:t>
            </a:r>
            <a:r>
              <a:rPr lang="en-US" sz="2000" dirty="0">
                <a:latin typeface="Calibri" pitchFamily="34" charset="0"/>
              </a:rPr>
              <a:t>~</a:t>
            </a:r>
            <a:r>
              <a:rPr lang="cs-CZ" sz="2000" dirty="0">
                <a:latin typeface="Calibri" pitchFamily="34" charset="0"/>
              </a:rPr>
              <a:t>0,5 GB</a:t>
            </a:r>
          </a:p>
          <a:p>
            <a:pPr>
              <a:buFont typeface="Arial" pitchFamily="34" charset="0"/>
              <a:buChar char="•"/>
            </a:pPr>
            <a:r>
              <a:rPr lang="cs-CZ" sz="2000" dirty="0">
                <a:latin typeface="Calibri" pitchFamily="34" charset="0"/>
              </a:rPr>
              <a:t>  </a:t>
            </a:r>
            <a:r>
              <a:rPr lang="cs-CZ" sz="2000" dirty="0" err="1">
                <a:latin typeface="Calibri" pitchFamily="34" charset="0"/>
              </a:rPr>
              <a:t>large</a:t>
            </a:r>
            <a:r>
              <a:rPr lang="cs-CZ" sz="2000" dirty="0">
                <a:latin typeface="Calibri" pitchFamily="34" charset="0"/>
              </a:rPr>
              <a:t> </a:t>
            </a:r>
            <a:r>
              <a:rPr lang="cs-CZ" sz="2000" dirty="0" err="1">
                <a:latin typeface="Calibri" pitchFamily="34" charset="0"/>
              </a:rPr>
              <a:t>nucleus</a:t>
            </a:r>
            <a:r>
              <a:rPr lang="cs-CZ" sz="2000" dirty="0">
                <a:latin typeface="Calibri" pitchFamily="34" charset="0"/>
              </a:rPr>
              <a:t> </a:t>
            </a:r>
            <a:r>
              <a:rPr lang="cs-CZ" sz="2000" dirty="0" err="1">
                <a:latin typeface="Calibri" pitchFamily="34" charset="0"/>
              </a:rPr>
              <a:t>with</a:t>
            </a:r>
            <a:r>
              <a:rPr lang="cs-CZ" sz="2000" dirty="0">
                <a:latin typeface="Calibri" pitchFamily="34" charset="0"/>
              </a:rPr>
              <a:t> </a:t>
            </a:r>
            <a:r>
              <a:rPr lang="cs-CZ" sz="2000" dirty="0" err="1">
                <a:latin typeface="Calibri" pitchFamily="34" charset="0"/>
              </a:rPr>
              <a:t>permanently</a:t>
            </a:r>
            <a:r>
              <a:rPr lang="cs-CZ" sz="2000" dirty="0">
                <a:latin typeface="Calibri" pitchFamily="34" charset="0"/>
              </a:rPr>
              <a:t> </a:t>
            </a:r>
            <a:r>
              <a:rPr lang="cs-CZ" sz="2000" dirty="0" err="1">
                <a:latin typeface="Calibri" pitchFamily="34" charset="0"/>
              </a:rPr>
              <a:t>condensed</a:t>
            </a:r>
            <a:r>
              <a:rPr lang="cs-CZ" sz="2000" dirty="0">
                <a:latin typeface="Calibri" pitchFamily="34" charset="0"/>
              </a:rPr>
              <a:t> </a:t>
            </a:r>
            <a:r>
              <a:rPr lang="cs-CZ" sz="2000" dirty="0" err="1">
                <a:latin typeface="Calibri" pitchFamily="34" charset="0"/>
              </a:rPr>
              <a:t>chromosomes</a:t>
            </a:r>
            <a:endParaRPr lang="cs-CZ" sz="2000" dirty="0">
              <a:latin typeface="Calibri" pitchFamily="34" charset="0"/>
            </a:endParaRPr>
          </a:p>
        </p:txBody>
      </p:sp>
      <p:sp>
        <p:nvSpPr>
          <p:cNvPr id="7" name="Nadpis 1">
            <a:extLst>
              <a:ext uri="{FF2B5EF4-FFF2-40B4-BE49-F238E27FC236}">
                <a16:creationId xmlns:a16="http://schemas.microsoft.com/office/drawing/2014/main" id="{31EE5AF5-E2B4-4D40-BDD9-0789C3A48281}"/>
              </a:ext>
            </a:extLst>
          </p:cNvPr>
          <p:cNvSpPr>
            <a:spLocks noGrp="1"/>
          </p:cNvSpPr>
          <p:nvPr>
            <p:ph type="title"/>
          </p:nvPr>
        </p:nvSpPr>
        <p:spPr>
          <a:xfrm>
            <a:off x="0" y="-71438"/>
            <a:ext cx="9144000" cy="1143001"/>
          </a:xfrm>
        </p:spPr>
        <p:txBody>
          <a:bodyPr/>
          <a:lstStyle/>
          <a:p>
            <a:r>
              <a:rPr lang="cs-CZ" sz="4000" b="1" dirty="0" err="1">
                <a:solidFill>
                  <a:srgbClr val="C00000"/>
                </a:solidFill>
              </a:rPr>
              <a:t>Other</a:t>
            </a:r>
            <a:r>
              <a:rPr lang="cs-CZ" sz="4000" b="1" dirty="0">
                <a:solidFill>
                  <a:srgbClr val="C00000"/>
                </a:solidFill>
              </a:rPr>
              <a:t> </a:t>
            </a:r>
            <a:r>
              <a:rPr lang="cs-CZ" sz="4000" b="1" dirty="0" err="1">
                <a:solidFill>
                  <a:srgbClr val="C00000"/>
                </a:solidFill>
              </a:rPr>
              <a:t>eukaryotes</a:t>
            </a:r>
            <a:r>
              <a:rPr lang="cs-CZ" sz="4000" b="1" dirty="0">
                <a:solidFill>
                  <a:srgbClr val="C00000"/>
                </a:solidFill>
              </a:rPr>
              <a:t> </a:t>
            </a:r>
            <a:r>
              <a:rPr lang="cs-CZ" sz="4000" b="1" dirty="0" err="1">
                <a:solidFill>
                  <a:srgbClr val="C00000"/>
                </a:solidFill>
              </a:rPr>
              <a:t>with</a:t>
            </a:r>
            <a:r>
              <a:rPr lang="cs-CZ" sz="4000" b="1" dirty="0">
                <a:solidFill>
                  <a:srgbClr val="C00000"/>
                </a:solidFill>
              </a:rPr>
              <a:t> </a:t>
            </a:r>
            <a:r>
              <a:rPr lang="cs-CZ" sz="4000" b="1" dirty="0" err="1">
                <a:solidFill>
                  <a:srgbClr val="C00000"/>
                </a:solidFill>
              </a:rPr>
              <a:t>large</a:t>
            </a:r>
            <a:r>
              <a:rPr lang="cs-CZ" sz="4000" b="1" dirty="0">
                <a:solidFill>
                  <a:srgbClr val="C00000"/>
                </a:solidFill>
              </a:rPr>
              <a:t> </a:t>
            </a:r>
            <a:r>
              <a:rPr lang="cs-CZ" sz="4000" b="1" dirty="0" err="1">
                <a:solidFill>
                  <a:srgbClr val="C00000"/>
                </a:solidFill>
              </a:rPr>
              <a:t>genomes</a:t>
            </a:r>
            <a:endParaRPr lang="cs-CZ" sz="4000" b="1" dirty="0">
              <a:solidFill>
                <a:srgbClr val="C00000"/>
              </a:solidFill>
            </a:endParaRPr>
          </a:p>
        </p:txBody>
      </p:sp>
      <p:pic>
        <p:nvPicPr>
          <p:cNvPr id="11" name="Obrázek 9" descr="Obsah obrázku text, mapa&#10;&#10;Popis byl vytvořen automaticky">
            <a:extLst>
              <a:ext uri="{FF2B5EF4-FFF2-40B4-BE49-F238E27FC236}">
                <a16:creationId xmlns:a16="http://schemas.microsoft.com/office/drawing/2014/main" id="{256CF87A-4F25-43C0-BD3C-F2BC3D8B66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4" y="2334403"/>
            <a:ext cx="4483507" cy="325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ipsa 9">
            <a:extLst>
              <a:ext uri="{FF2B5EF4-FFF2-40B4-BE49-F238E27FC236}">
                <a16:creationId xmlns:a16="http://schemas.microsoft.com/office/drawing/2014/main" id="{CC7CE186-AE75-4D3C-BB02-F5EB9B7557E1}"/>
              </a:ext>
            </a:extLst>
          </p:cNvPr>
          <p:cNvSpPr/>
          <p:nvPr/>
        </p:nvSpPr>
        <p:spPr>
          <a:xfrm>
            <a:off x="2627784" y="4653136"/>
            <a:ext cx="157501" cy="155809"/>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Placeholder 2"/>
          <p:cNvSpPr txBox="1">
            <a:spLocks/>
          </p:cNvSpPr>
          <p:nvPr/>
        </p:nvSpPr>
        <p:spPr bwMode="auto">
          <a:xfrm>
            <a:off x="0" y="5805264"/>
            <a:ext cx="90297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buFontTx/>
              <a:buNone/>
            </a:pPr>
            <a:r>
              <a:rPr lang="en-US" altLang="cs-CZ" sz="1200" dirty="0">
                <a:latin typeface="Helvetica" panose="020B0604020202020204" pitchFamily="34" charset="0"/>
              </a:rPr>
              <a:t>Model of nonconventional intron junctions. (A) Intron 9 in tubA2 gene from Euglena </a:t>
            </a:r>
            <a:r>
              <a:rPr lang="en-US" altLang="cs-CZ" sz="1200" dirty="0" err="1">
                <a:latin typeface="Helvetica" panose="020B0604020202020204" pitchFamily="34" charset="0"/>
              </a:rPr>
              <a:t>gracilis</a:t>
            </a:r>
            <a:r>
              <a:rPr lang="en-US" altLang="cs-CZ" sz="1200" dirty="0">
                <a:latin typeface="Helvetica" panose="020B0604020202020204" pitchFamily="34" charset="0"/>
              </a:rPr>
              <a:t>—an example of nonconventional intron secondary structure; exons in gray, intron in black; the most conserved nucleotides are boxed. Sequence logo of 5′ (B) and 3′ (C) exon/intron junctions (splice sites indicated by vertical lines) created from 74 nonconventional intron sequences (36 introns used in this study, introns in </a:t>
            </a:r>
            <a:r>
              <a:rPr lang="en-US" altLang="cs-CZ" sz="1200" dirty="0" err="1">
                <a:latin typeface="Helvetica" panose="020B0604020202020204" pitchFamily="34" charset="0"/>
              </a:rPr>
              <a:t>tubA</a:t>
            </a:r>
            <a:r>
              <a:rPr lang="en-US" altLang="cs-CZ" sz="1200" dirty="0">
                <a:latin typeface="Helvetica" panose="020B0604020202020204" pitchFamily="34" charset="0"/>
              </a:rPr>
              <a:t>, </a:t>
            </a:r>
            <a:r>
              <a:rPr lang="en-US" altLang="cs-CZ" sz="1200" dirty="0" err="1">
                <a:latin typeface="Helvetica" panose="020B0604020202020204" pitchFamily="34" charset="0"/>
              </a:rPr>
              <a:t>tubB</a:t>
            </a:r>
            <a:r>
              <a:rPr lang="en-US" altLang="cs-CZ" sz="1200" dirty="0">
                <a:latin typeface="Helvetica" panose="020B0604020202020204" pitchFamily="34" charset="0"/>
              </a:rPr>
              <a:t>, </a:t>
            </a:r>
            <a:r>
              <a:rPr lang="en-US" altLang="cs-CZ" sz="1200" dirty="0" err="1">
                <a:latin typeface="Helvetica" panose="020B0604020202020204" pitchFamily="34" charset="0"/>
              </a:rPr>
              <a:t>rbcS</a:t>
            </a:r>
            <a:r>
              <a:rPr lang="en-US" altLang="cs-CZ" sz="1200" dirty="0">
                <a:latin typeface="Helvetica" panose="020B0604020202020204" pitchFamily="34" charset="0"/>
              </a:rPr>
              <a:t>, lhcp2, </a:t>
            </a:r>
            <a:r>
              <a:rPr lang="en-US" altLang="cs-CZ" sz="1200" dirty="0" err="1">
                <a:latin typeface="Helvetica" panose="020B0604020202020204" pitchFamily="34" charset="0"/>
              </a:rPr>
              <a:t>gapC</a:t>
            </a:r>
            <a:r>
              <a:rPr lang="en-US" altLang="cs-CZ" sz="1200" dirty="0">
                <a:latin typeface="Helvetica" panose="020B0604020202020204" pitchFamily="34" charset="0"/>
              </a:rPr>
              <a:t>, nop1p, </a:t>
            </a:r>
            <a:r>
              <a:rPr lang="en-US" altLang="cs-CZ" sz="1200" dirty="0" err="1">
                <a:latin typeface="Helvetica" panose="020B0604020202020204" pitchFamily="34" charset="0"/>
              </a:rPr>
              <a:t>psbJ</a:t>
            </a:r>
            <a:r>
              <a:rPr lang="en-US" altLang="cs-CZ" sz="1200" dirty="0">
                <a:latin typeface="Helvetica" panose="020B0604020202020204" pitchFamily="34" charset="0"/>
              </a:rPr>
              <a:t>, </a:t>
            </a:r>
            <a:r>
              <a:rPr lang="en-US" altLang="cs-CZ" sz="1200" dirty="0" err="1">
                <a:latin typeface="Helvetica" panose="020B0604020202020204" pitchFamily="34" charset="0"/>
              </a:rPr>
              <a:t>psbO</a:t>
            </a:r>
            <a:r>
              <a:rPr lang="en-US" altLang="cs-CZ" sz="1200" dirty="0">
                <a:latin typeface="Helvetica" panose="020B0604020202020204" pitchFamily="34" charset="0"/>
              </a:rPr>
              <a:t>, and </a:t>
            </a:r>
            <a:r>
              <a:rPr lang="en-US" altLang="cs-CZ" sz="1200" dirty="0" err="1">
                <a:latin typeface="Helvetica" panose="020B0604020202020204" pitchFamily="34" charset="0"/>
              </a:rPr>
              <a:t>psbW</a:t>
            </a:r>
            <a:r>
              <a:rPr lang="en-US" altLang="cs-CZ" sz="1200" dirty="0">
                <a:latin typeface="Helvetica" panose="020B0604020202020204" pitchFamily="34" charset="0"/>
              </a:rPr>
              <a:t> genes from E. </a:t>
            </a:r>
            <a:r>
              <a:rPr lang="en-US" altLang="cs-CZ" sz="1200" dirty="0" err="1">
                <a:latin typeface="Helvetica" panose="020B0604020202020204" pitchFamily="34" charset="0"/>
              </a:rPr>
              <a:t>gracilis</a:t>
            </a:r>
            <a:r>
              <a:rPr lang="en-US" altLang="cs-CZ" sz="1200" dirty="0">
                <a:latin typeface="Helvetica" panose="020B0604020202020204" pitchFamily="34" charset="0"/>
              </a:rPr>
              <a:t>, and two introns in hsp90 gene from P. </a:t>
            </a:r>
            <a:r>
              <a:rPr lang="en-US" altLang="cs-CZ" sz="1200" dirty="0" err="1">
                <a:latin typeface="Helvetica" panose="020B0604020202020204" pitchFamily="34" charset="0"/>
              </a:rPr>
              <a:t>trichophorum</a:t>
            </a:r>
            <a:r>
              <a:rPr lang="en-US" altLang="cs-CZ" sz="1200" dirty="0">
                <a:latin typeface="Helvetica" panose="020B0604020202020204" pitchFamily="34" charset="0"/>
              </a:rPr>
              <a:t>).
</a:t>
            </a:r>
          </a:p>
        </p:txBody>
      </p:sp>
      <p:sp>
        <p:nvSpPr>
          <p:cNvPr id="16391" name="TextBox 11"/>
          <p:cNvSpPr txBox="1">
            <a:spLocks noChangeArrowheads="1"/>
          </p:cNvSpPr>
          <p:nvPr/>
        </p:nvSpPr>
        <p:spPr bwMode="auto">
          <a:xfrm>
            <a:off x="-6350" y="5497289"/>
            <a:ext cx="91440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cs-CZ" sz="1300">
                <a:solidFill>
                  <a:srgbClr val="404040"/>
                </a:solidFill>
                <a:latin typeface="Helvetica" panose="020B0604020202020204" pitchFamily="34" charset="0"/>
              </a:rPr>
              <a:t>Figure Legend:</a:t>
            </a:r>
          </a:p>
        </p:txBody>
      </p:sp>
      <p:sp>
        <p:nvSpPr>
          <p:cNvPr id="16394" name="TextBox 1"/>
          <p:cNvSpPr txBox="1">
            <a:spLocks noChangeArrowheads="1"/>
          </p:cNvSpPr>
          <p:nvPr/>
        </p:nvSpPr>
        <p:spPr bwMode="auto">
          <a:xfrm>
            <a:off x="3059832" y="5497289"/>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cs-CZ" altLang="cs-CZ" sz="1200" dirty="0" err="1">
                <a:solidFill>
                  <a:srgbClr val="7F7F7F"/>
                </a:solidFill>
                <a:latin typeface="Helvetica" panose="020B0604020202020204" pitchFamily="34" charset="0"/>
              </a:rPr>
              <a:t>Milanowksi</a:t>
            </a:r>
            <a:r>
              <a:rPr lang="cs-CZ" altLang="cs-CZ" sz="1200" dirty="0">
                <a:solidFill>
                  <a:srgbClr val="7F7F7F"/>
                </a:solidFill>
                <a:latin typeface="Helvetica" panose="020B0604020202020204" pitchFamily="34" charset="0"/>
              </a:rPr>
              <a:t> a kol. </a:t>
            </a:r>
            <a:r>
              <a:rPr lang="en-US" altLang="cs-CZ" sz="1200" dirty="0" err="1">
                <a:solidFill>
                  <a:srgbClr val="7F7F7F"/>
                </a:solidFill>
                <a:latin typeface="Helvetica" panose="020B0604020202020204" pitchFamily="34" charset="0"/>
              </a:rPr>
              <a:t>Mol</a:t>
            </a:r>
            <a:r>
              <a:rPr lang="en-US" altLang="cs-CZ" sz="1200" dirty="0">
                <a:solidFill>
                  <a:srgbClr val="7F7F7F"/>
                </a:solidFill>
                <a:latin typeface="Helvetica" panose="020B0604020202020204" pitchFamily="34" charset="0"/>
              </a:rPr>
              <a:t> </a:t>
            </a:r>
            <a:r>
              <a:rPr lang="en-US" altLang="cs-CZ" sz="1200" dirty="0" err="1">
                <a:solidFill>
                  <a:srgbClr val="7F7F7F"/>
                </a:solidFill>
                <a:latin typeface="Helvetica" panose="020B0604020202020204" pitchFamily="34" charset="0"/>
              </a:rPr>
              <a:t>Biol</a:t>
            </a:r>
            <a:r>
              <a:rPr lang="en-US" altLang="cs-CZ" sz="1200" dirty="0">
                <a:solidFill>
                  <a:srgbClr val="7F7F7F"/>
                </a:solidFill>
                <a:latin typeface="Helvetica" panose="020B0604020202020204" pitchFamily="34" charset="0"/>
              </a:rPr>
              <a:t> </a:t>
            </a:r>
            <a:r>
              <a:rPr lang="en-US" altLang="cs-CZ" sz="1200" dirty="0" err="1">
                <a:solidFill>
                  <a:srgbClr val="7F7F7F"/>
                </a:solidFill>
                <a:latin typeface="Helvetica" panose="020B0604020202020204" pitchFamily="34" charset="0"/>
              </a:rPr>
              <a:t>Evol</a:t>
            </a:r>
            <a:r>
              <a:rPr lang="en-US" altLang="cs-CZ" sz="1200" dirty="0">
                <a:solidFill>
                  <a:srgbClr val="7F7F7F"/>
                </a:solidFill>
                <a:latin typeface="Helvetica" panose="020B0604020202020204" pitchFamily="34" charset="0"/>
              </a:rPr>
              <a:t>. 2013;31(3):584-593. doi:10.1093/</a:t>
            </a:r>
            <a:r>
              <a:rPr lang="en-US" altLang="cs-CZ" sz="1200" dirty="0" err="1">
                <a:solidFill>
                  <a:srgbClr val="7F7F7F"/>
                </a:solidFill>
                <a:latin typeface="Helvetica" panose="020B0604020202020204" pitchFamily="34" charset="0"/>
              </a:rPr>
              <a:t>molbev</a:t>
            </a:r>
            <a:r>
              <a:rPr lang="en-US" altLang="cs-CZ" sz="1200" dirty="0">
                <a:solidFill>
                  <a:srgbClr val="7F7F7F"/>
                </a:solidFill>
                <a:latin typeface="Helvetica" panose="020B0604020202020204" pitchFamily="34" charset="0"/>
              </a:rPr>
              <a:t>/mst227</a:t>
            </a:r>
          </a:p>
        </p:txBody>
      </p:sp>
      <p:sp>
        <p:nvSpPr>
          <p:cNvPr id="16395" name="Rectangle 2"/>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cs-CZ" altLang="cs-CZ">
              <a:solidFill>
                <a:srgbClr val="FFFFFF"/>
              </a:solidFill>
            </a:endParaRPr>
          </a:p>
        </p:txBody>
      </p:sp>
      <p:pic>
        <p:nvPicPr>
          <p:cNvPr id="16397" name="Picture 1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755650"/>
            <a:ext cx="6888051" cy="4565459"/>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3"/>
          <p:cNvSpPr>
            <a:spLocks noChangeArrowheads="1"/>
          </p:cNvSpPr>
          <p:nvPr/>
        </p:nvSpPr>
        <p:spPr bwMode="auto">
          <a:xfrm>
            <a:off x="0" y="0"/>
            <a:ext cx="9144000" cy="646113"/>
          </a:xfrm>
          <a:prstGeom prst="rect">
            <a:avLst/>
          </a:prstGeom>
          <a:noFill/>
          <a:ln w="9525">
            <a:noFill/>
            <a:miter lim="800000"/>
            <a:headEnd/>
            <a:tailEnd/>
          </a:ln>
        </p:spPr>
        <p:txBody>
          <a:bodyPr>
            <a:spAutoFit/>
          </a:bodyPr>
          <a:lstStyle/>
          <a:p>
            <a:pPr algn="ctr"/>
            <a:r>
              <a:rPr lang="cs-CZ" sz="3600" b="1" dirty="0">
                <a:solidFill>
                  <a:srgbClr val="C00000"/>
                </a:solidFill>
                <a:latin typeface="Calibri" pitchFamily="34" charset="0"/>
              </a:rPr>
              <a:t>Non-</a:t>
            </a:r>
            <a:r>
              <a:rPr lang="cs-CZ" sz="3600" b="1" dirty="0" err="1">
                <a:solidFill>
                  <a:srgbClr val="C00000"/>
                </a:solidFill>
                <a:latin typeface="Calibri" pitchFamily="34" charset="0"/>
              </a:rPr>
              <a:t>conventional</a:t>
            </a:r>
            <a:r>
              <a:rPr lang="cs-CZ" sz="3600" b="1" dirty="0">
                <a:solidFill>
                  <a:srgbClr val="C00000"/>
                </a:solidFill>
                <a:latin typeface="Calibri" pitchFamily="34" charset="0"/>
              </a:rPr>
              <a:t> </a:t>
            </a:r>
            <a:r>
              <a:rPr lang="cs-CZ" sz="3600" b="1" dirty="0" err="1">
                <a:solidFill>
                  <a:srgbClr val="C00000"/>
                </a:solidFill>
                <a:latin typeface="Calibri" pitchFamily="34" charset="0"/>
              </a:rPr>
              <a:t>introns</a:t>
            </a:r>
            <a:r>
              <a:rPr lang="cs-CZ" sz="3600" b="1" dirty="0">
                <a:solidFill>
                  <a:srgbClr val="C00000"/>
                </a:solidFill>
                <a:latin typeface="Calibri" pitchFamily="34" charset="0"/>
              </a:rPr>
              <a:t> - </a:t>
            </a:r>
            <a:r>
              <a:rPr lang="cs-CZ" sz="3600" b="1" dirty="0" err="1">
                <a:solidFill>
                  <a:srgbClr val="C00000"/>
                </a:solidFill>
                <a:latin typeface="Calibri" pitchFamily="34" charset="0"/>
              </a:rPr>
              <a:t>Euglenida</a:t>
            </a:r>
            <a:r>
              <a:rPr lang="cs-CZ" sz="3600" dirty="0">
                <a:solidFill>
                  <a:srgbClr val="C00000"/>
                </a:solidFill>
                <a:latin typeface="Calibri" pitchFamily="34" charset="0"/>
              </a:rPr>
              <a:t> </a:t>
            </a:r>
            <a:endParaRPr lang="cs-CZ" sz="3600" dirty="0">
              <a:latin typeface="Calibri" pitchFamily="34" charset="0"/>
            </a:endParaRPr>
          </a:p>
        </p:txBody>
      </p:sp>
      <p:grpSp>
        <p:nvGrpSpPr>
          <p:cNvPr id="12" name="Skupina 11">
            <a:extLst>
              <a:ext uri="{FF2B5EF4-FFF2-40B4-BE49-F238E27FC236}">
                <a16:creationId xmlns:a16="http://schemas.microsoft.com/office/drawing/2014/main" id="{F7D8F01D-14F4-4C00-B269-B2A2D1F1AEDC}"/>
              </a:ext>
            </a:extLst>
          </p:cNvPr>
          <p:cNvGrpSpPr/>
          <p:nvPr/>
        </p:nvGrpSpPr>
        <p:grpSpPr>
          <a:xfrm>
            <a:off x="1284349" y="688634"/>
            <a:ext cx="2376264" cy="3312368"/>
            <a:chOff x="5796136" y="908720"/>
            <a:chExt cx="2376264" cy="3312368"/>
          </a:xfrm>
        </p:grpSpPr>
        <p:sp>
          <p:nvSpPr>
            <p:cNvPr id="6" name="Obdélník 5">
              <a:extLst>
                <a:ext uri="{FF2B5EF4-FFF2-40B4-BE49-F238E27FC236}">
                  <a16:creationId xmlns:a16="http://schemas.microsoft.com/office/drawing/2014/main" id="{6FFA5809-DFAC-4578-B0C9-94613513710E}"/>
                </a:ext>
              </a:extLst>
            </p:cNvPr>
            <p:cNvSpPr/>
            <p:nvPr/>
          </p:nvSpPr>
          <p:spPr>
            <a:xfrm>
              <a:off x="5796136" y="908720"/>
              <a:ext cx="2376264" cy="33123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r>
                <a:rPr lang="en-GB" sz="2000" dirty="0" err="1">
                  <a:solidFill>
                    <a:schemeClr val="tx1"/>
                  </a:solidFill>
                </a:rPr>
                <a:t>Guminska</a:t>
              </a:r>
              <a:r>
                <a:rPr lang="en-GB" sz="2000" dirty="0">
                  <a:solidFill>
                    <a:schemeClr val="tx1"/>
                  </a:solidFill>
                </a:rPr>
                <a:t> et al. 2020</a:t>
              </a:r>
              <a:endParaRPr lang="cs-CZ" sz="2000" dirty="0">
                <a:solidFill>
                  <a:schemeClr val="tx1"/>
                </a:solidFill>
              </a:endParaRPr>
            </a:p>
          </p:txBody>
        </p:sp>
        <p:sp>
          <p:nvSpPr>
            <p:cNvPr id="2" name="Volný tvar: obrazec 1">
              <a:extLst>
                <a:ext uri="{FF2B5EF4-FFF2-40B4-BE49-F238E27FC236}">
                  <a16:creationId xmlns:a16="http://schemas.microsoft.com/office/drawing/2014/main" id="{C41E108E-7CCE-4E91-A466-E946C1A6D5E4}"/>
                </a:ext>
              </a:extLst>
            </p:cNvPr>
            <p:cNvSpPr/>
            <p:nvPr/>
          </p:nvSpPr>
          <p:spPr>
            <a:xfrm>
              <a:off x="6012160" y="1268760"/>
              <a:ext cx="2013527" cy="868514"/>
            </a:xfrm>
            <a:custGeom>
              <a:avLst/>
              <a:gdLst>
                <a:gd name="connsiteX0" fmla="*/ 1089891 w 2013527"/>
                <a:gd name="connsiteY0" fmla="*/ 591128 h 868514"/>
                <a:gd name="connsiteX1" fmla="*/ 1080655 w 2013527"/>
                <a:gd name="connsiteY1" fmla="*/ 397164 h 868514"/>
                <a:gd name="connsiteX2" fmla="*/ 1025236 w 2013527"/>
                <a:gd name="connsiteY2" fmla="*/ 286328 h 868514"/>
                <a:gd name="connsiteX3" fmla="*/ 988291 w 2013527"/>
                <a:gd name="connsiteY3" fmla="*/ 230910 h 868514"/>
                <a:gd name="connsiteX4" fmla="*/ 969818 w 2013527"/>
                <a:gd name="connsiteY4" fmla="*/ 203200 h 868514"/>
                <a:gd name="connsiteX5" fmla="*/ 942109 w 2013527"/>
                <a:gd name="connsiteY5" fmla="*/ 184728 h 868514"/>
                <a:gd name="connsiteX6" fmla="*/ 905164 w 2013527"/>
                <a:gd name="connsiteY6" fmla="*/ 147782 h 868514"/>
                <a:gd name="connsiteX7" fmla="*/ 858982 w 2013527"/>
                <a:gd name="connsiteY7" fmla="*/ 110837 h 868514"/>
                <a:gd name="connsiteX8" fmla="*/ 803564 w 2013527"/>
                <a:gd name="connsiteY8" fmla="*/ 73891 h 868514"/>
                <a:gd name="connsiteX9" fmla="*/ 775855 w 2013527"/>
                <a:gd name="connsiteY9" fmla="*/ 55419 h 868514"/>
                <a:gd name="connsiteX10" fmla="*/ 692727 w 2013527"/>
                <a:gd name="connsiteY10" fmla="*/ 27710 h 868514"/>
                <a:gd name="connsiteX11" fmla="*/ 637309 w 2013527"/>
                <a:gd name="connsiteY11" fmla="*/ 9237 h 868514"/>
                <a:gd name="connsiteX12" fmla="*/ 600364 w 2013527"/>
                <a:gd name="connsiteY12" fmla="*/ 0 h 868514"/>
                <a:gd name="connsiteX13" fmla="*/ 138546 w 2013527"/>
                <a:gd name="connsiteY13" fmla="*/ 9237 h 868514"/>
                <a:gd name="connsiteX14" fmla="*/ 83127 w 2013527"/>
                <a:gd name="connsiteY14" fmla="*/ 46182 h 868514"/>
                <a:gd name="connsiteX15" fmla="*/ 36946 w 2013527"/>
                <a:gd name="connsiteY15" fmla="*/ 92364 h 868514"/>
                <a:gd name="connsiteX16" fmla="*/ 9236 w 2013527"/>
                <a:gd name="connsiteY16" fmla="*/ 175491 h 868514"/>
                <a:gd name="connsiteX17" fmla="*/ 0 w 2013527"/>
                <a:gd name="connsiteY17" fmla="*/ 203200 h 868514"/>
                <a:gd name="connsiteX18" fmla="*/ 9236 w 2013527"/>
                <a:gd name="connsiteY18" fmla="*/ 572655 h 868514"/>
                <a:gd name="connsiteX19" fmla="*/ 36946 w 2013527"/>
                <a:gd name="connsiteY19" fmla="*/ 683491 h 868514"/>
                <a:gd name="connsiteX20" fmla="*/ 73891 w 2013527"/>
                <a:gd name="connsiteY20" fmla="*/ 738910 h 868514"/>
                <a:gd name="connsiteX21" fmla="*/ 101600 w 2013527"/>
                <a:gd name="connsiteY21" fmla="*/ 794328 h 868514"/>
                <a:gd name="connsiteX22" fmla="*/ 184727 w 2013527"/>
                <a:gd name="connsiteY22" fmla="*/ 840510 h 868514"/>
                <a:gd name="connsiteX23" fmla="*/ 360218 w 2013527"/>
                <a:gd name="connsiteY23" fmla="*/ 849746 h 868514"/>
                <a:gd name="connsiteX24" fmla="*/ 554182 w 2013527"/>
                <a:gd name="connsiteY24" fmla="*/ 840510 h 868514"/>
                <a:gd name="connsiteX25" fmla="*/ 637309 w 2013527"/>
                <a:gd name="connsiteY25" fmla="*/ 812800 h 868514"/>
                <a:gd name="connsiteX26" fmla="*/ 729673 w 2013527"/>
                <a:gd name="connsiteY26" fmla="*/ 785091 h 868514"/>
                <a:gd name="connsiteX27" fmla="*/ 757382 w 2013527"/>
                <a:gd name="connsiteY27" fmla="*/ 775855 h 868514"/>
                <a:gd name="connsiteX28" fmla="*/ 812800 w 2013527"/>
                <a:gd name="connsiteY28" fmla="*/ 738910 h 868514"/>
                <a:gd name="connsiteX29" fmla="*/ 895927 w 2013527"/>
                <a:gd name="connsiteY29" fmla="*/ 711200 h 868514"/>
                <a:gd name="connsiteX30" fmla="*/ 923636 w 2013527"/>
                <a:gd name="connsiteY30" fmla="*/ 701964 h 868514"/>
                <a:gd name="connsiteX31" fmla="*/ 951346 w 2013527"/>
                <a:gd name="connsiteY31" fmla="*/ 692728 h 868514"/>
                <a:gd name="connsiteX32" fmla="*/ 997527 w 2013527"/>
                <a:gd name="connsiteY32" fmla="*/ 655782 h 868514"/>
                <a:gd name="connsiteX33" fmla="*/ 1043709 w 2013527"/>
                <a:gd name="connsiteY33" fmla="*/ 609600 h 868514"/>
                <a:gd name="connsiteX34" fmla="*/ 1099127 w 2013527"/>
                <a:gd name="connsiteY34" fmla="*/ 591128 h 868514"/>
                <a:gd name="connsiteX35" fmla="*/ 1126836 w 2013527"/>
                <a:gd name="connsiteY35" fmla="*/ 581891 h 868514"/>
                <a:gd name="connsiteX36" fmla="*/ 1311564 w 2013527"/>
                <a:gd name="connsiteY36" fmla="*/ 600364 h 868514"/>
                <a:gd name="connsiteX37" fmla="*/ 1348509 w 2013527"/>
                <a:gd name="connsiteY37" fmla="*/ 618837 h 868514"/>
                <a:gd name="connsiteX38" fmla="*/ 1376218 w 2013527"/>
                <a:gd name="connsiteY38" fmla="*/ 628073 h 868514"/>
                <a:gd name="connsiteX39" fmla="*/ 1431636 w 2013527"/>
                <a:gd name="connsiteY39" fmla="*/ 665019 h 868514"/>
                <a:gd name="connsiteX40" fmla="*/ 1459346 w 2013527"/>
                <a:gd name="connsiteY40" fmla="*/ 683491 h 868514"/>
                <a:gd name="connsiteX41" fmla="*/ 1524000 w 2013527"/>
                <a:gd name="connsiteY41" fmla="*/ 711200 h 868514"/>
                <a:gd name="connsiteX42" fmla="*/ 1579418 w 2013527"/>
                <a:gd name="connsiteY42" fmla="*/ 729673 h 868514"/>
                <a:gd name="connsiteX43" fmla="*/ 1634836 w 2013527"/>
                <a:gd name="connsiteY43" fmla="*/ 757382 h 868514"/>
                <a:gd name="connsiteX44" fmla="*/ 1690255 w 2013527"/>
                <a:gd name="connsiteY44" fmla="*/ 775855 h 868514"/>
                <a:gd name="connsiteX45" fmla="*/ 1717964 w 2013527"/>
                <a:gd name="connsiteY45" fmla="*/ 794328 h 868514"/>
                <a:gd name="connsiteX46" fmla="*/ 1810327 w 2013527"/>
                <a:gd name="connsiteY46" fmla="*/ 822037 h 868514"/>
                <a:gd name="connsiteX47" fmla="*/ 1948873 w 2013527"/>
                <a:gd name="connsiteY47" fmla="*/ 849746 h 868514"/>
                <a:gd name="connsiteX48" fmla="*/ 2013527 w 2013527"/>
                <a:gd name="connsiteY48" fmla="*/ 868219 h 8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13527" h="868514">
                  <a:moveTo>
                    <a:pt x="1089891" y="591128"/>
                  </a:moveTo>
                  <a:cubicBezTo>
                    <a:pt x="1086812" y="526473"/>
                    <a:pt x="1087803" y="461496"/>
                    <a:pt x="1080655" y="397164"/>
                  </a:cubicBezTo>
                  <a:cubicBezTo>
                    <a:pt x="1075556" y="351275"/>
                    <a:pt x="1049729" y="323068"/>
                    <a:pt x="1025236" y="286328"/>
                  </a:cubicBezTo>
                  <a:lnTo>
                    <a:pt x="988291" y="230910"/>
                  </a:lnTo>
                  <a:cubicBezTo>
                    <a:pt x="982133" y="221673"/>
                    <a:pt x="979055" y="209358"/>
                    <a:pt x="969818" y="203200"/>
                  </a:cubicBezTo>
                  <a:lnTo>
                    <a:pt x="942109" y="184728"/>
                  </a:lnTo>
                  <a:cubicBezTo>
                    <a:pt x="921958" y="124273"/>
                    <a:pt x="949945" y="183608"/>
                    <a:pt x="905164" y="147782"/>
                  </a:cubicBezTo>
                  <a:cubicBezTo>
                    <a:pt x="845483" y="100037"/>
                    <a:pt x="928627" y="134051"/>
                    <a:pt x="858982" y="110837"/>
                  </a:cubicBezTo>
                  <a:lnTo>
                    <a:pt x="803564" y="73891"/>
                  </a:lnTo>
                  <a:cubicBezTo>
                    <a:pt x="794328" y="67734"/>
                    <a:pt x="786386" y="58929"/>
                    <a:pt x="775855" y="55419"/>
                  </a:cubicBezTo>
                  <a:lnTo>
                    <a:pt x="692727" y="27710"/>
                  </a:lnTo>
                  <a:lnTo>
                    <a:pt x="637309" y="9237"/>
                  </a:lnTo>
                  <a:lnTo>
                    <a:pt x="600364" y="0"/>
                  </a:lnTo>
                  <a:lnTo>
                    <a:pt x="138546" y="9237"/>
                  </a:lnTo>
                  <a:cubicBezTo>
                    <a:pt x="113080" y="10198"/>
                    <a:pt x="98086" y="28231"/>
                    <a:pt x="83127" y="46182"/>
                  </a:cubicBezTo>
                  <a:cubicBezTo>
                    <a:pt x="44642" y="92365"/>
                    <a:pt x="87747" y="58496"/>
                    <a:pt x="36946" y="92364"/>
                  </a:cubicBezTo>
                  <a:lnTo>
                    <a:pt x="9236" y="175491"/>
                  </a:lnTo>
                  <a:lnTo>
                    <a:pt x="0" y="203200"/>
                  </a:lnTo>
                  <a:cubicBezTo>
                    <a:pt x="3079" y="326352"/>
                    <a:pt x="3885" y="449581"/>
                    <a:pt x="9236" y="572655"/>
                  </a:cubicBezTo>
                  <a:cubicBezTo>
                    <a:pt x="10202" y="594880"/>
                    <a:pt x="24479" y="664790"/>
                    <a:pt x="36946" y="683491"/>
                  </a:cubicBezTo>
                  <a:lnTo>
                    <a:pt x="73891" y="738910"/>
                  </a:lnTo>
                  <a:cubicBezTo>
                    <a:pt x="80479" y="758676"/>
                    <a:pt x="84747" y="779582"/>
                    <a:pt x="101600" y="794328"/>
                  </a:cubicBezTo>
                  <a:cubicBezTo>
                    <a:pt x="113853" y="805050"/>
                    <a:pt x="158438" y="838120"/>
                    <a:pt x="184727" y="840510"/>
                  </a:cubicBezTo>
                  <a:cubicBezTo>
                    <a:pt x="243064" y="845813"/>
                    <a:pt x="301721" y="846667"/>
                    <a:pt x="360218" y="849746"/>
                  </a:cubicBezTo>
                  <a:cubicBezTo>
                    <a:pt x="424873" y="846667"/>
                    <a:pt x="489850" y="847658"/>
                    <a:pt x="554182" y="840510"/>
                  </a:cubicBezTo>
                  <a:cubicBezTo>
                    <a:pt x="570824" y="838661"/>
                    <a:pt x="615134" y="818344"/>
                    <a:pt x="637309" y="812800"/>
                  </a:cubicBezTo>
                  <a:cubicBezTo>
                    <a:pt x="693149" y="798841"/>
                    <a:pt x="662207" y="807580"/>
                    <a:pt x="729673" y="785091"/>
                  </a:cubicBezTo>
                  <a:lnTo>
                    <a:pt x="757382" y="775855"/>
                  </a:lnTo>
                  <a:cubicBezTo>
                    <a:pt x="775855" y="763540"/>
                    <a:pt x="791738" y="745931"/>
                    <a:pt x="812800" y="738910"/>
                  </a:cubicBezTo>
                  <a:lnTo>
                    <a:pt x="895927" y="711200"/>
                  </a:lnTo>
                  <a:lnTo>
                    <a:pt x="923636" y="701964"/>
                  </a:lnTo>
                  <a:lnTo>
                    <a:pt x="951346" y="692728"/>
                  </a:lnTo>
                  <a:cubicBezTo>
                    <a:pt x="1004282" y="613321"/>
                    <a:pt x="933796" y="706767"/>
                    <a:pt x="997527" y="655782"/>
                  </a:cubicBezTo>
                  <a:cubicBezTo>
                    <a:pt x="1047553" y="615760"/>
                    <a:pt x="981368" y="637307"/>
                    <a:pt x="1043709" y="609600"/>
                  </a:cubicBezTo>
                  <a:cubicBezTo>
                    <a:pt x="1061503" y="601692"/>
                    <a:pt x="1080654" y="597286"/>
                    <a:pt x="1099127" y="591128"/>
                  </a:cubicBezTo>
                  <a:lnTo>
                    <a:pt x="1126836" y="581891"/>
                  </a:lnTo>
                  <a:cubicBezTo>
                    <a:pt x="1146051" y="583172"/>
                    <a:pt x="1265784" y="585104"/>
                    <a:pt x="1311564" y="600364"/>
                  </a:cubicBezTo>
                  <a:cubicBezTo>
                    <a:pt x="1324626" y="604718"/>
                    <a:pt x="1335854" y="613413"/>
                    <a:pt x="1348509" y="618837"/>
                  </a:cubicBezTo>
                  <a:cubicBezTo>
                    <a:pt x="1357458" y="622672"/>
                    <a:pt x="1366982" y="624994"/>
                    <a:pt x="1376218" y="628073"/>
                  </a:cubicBezTo>
                  <a:lnTo>
                    <a:pt x="1431636" y="665019"/>
                  </a:lnTo>
                  <a:cubicBezTo>
                    <a:pt x="1440872" y="671177"/>
                    <a:pt x="1448815" y="679980"/>
                    <a:pt x="1459346" y="683491"/>
                  </a:cubicBezTo>
                  <a:cubicBezTo>
                    <a:pt x="1548554" y="713229"/>
                    <a:pt x="1409848" y="665539"/>
                    <a:pt x="1524000" y="711200"/>
                  </a:cubicBezTo>
                  <a:cubicBezTo>
                    <a:pt x="1542079" y="718432"/>
                    <a:pt x="1560945" y="723515"/>
                    <a:pt x="1579418" y="729673"/>
                  </a:cubicBezTo>
                  <a:cubicBezTo>
                    <a:pt x="1680478" y="763361"/>
                    <a:pt x="1527402" y="709634"/>
                    <a:pt x="1634836" y="757382"/>
                  </a:cubicBezTo>
                  <a:cubicBezTo>
                    <a:pt x="1652630" y="765290"/>
                    <a:pt x="1690255" y="775855"/>
                    <a:pt x="1690255" y="775855"/>
                  </a:cubicBezTo>
                  <a:cubicBezTo>
                    <a:pt x="1699491" y="782013"/>
                    <a:pt x="1707820" y="789820"/>
                    <a:pt x="1717964" y="794328"/>
                  </a:cubicBezTo>
                  <a:cubicBezTo>
                    <a:pt x="1763166" y="814418"/>
                    <a:pt x="1769002" y="809639"/>
                    <a:pt x="1810327" y="822037"/>
                  </a:cubicBezTo>
                  <a:cubicBezTo>
                    <a:pt x="1906637" y="850931"/>
                    <a:pt x="1825715" y="836062"/>
                    <a:pt x="1948873" y="849746"/>
                  </a:cubicBezTo>
                  <a:cubicBezTo>
                    <a:pt x="1994079" y="872350"/>
                    <a:pt x="1972049" y="868219"/>
                    <a:pt x="2013527" y="868219"/>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Volný tvar: obrazec 2">
              <a:extLst>
                <a:ext uri="{FF2B5EF4-FFF2-40B4-BE49-F238E27FC236}">
                  <a16:creationId xmlns:a16="http://schemas.microsoft.com/office/drawing/2014/main" id="{7475485A-6AAF-4442-8792-34D86BDF5447}"/>
                </a:ext>
              </a:extLst>
            </p:cNvPr>
            <p:cNvSpPr/>
            <p:nvPr/>
          </p:nvSpPr>
          <p:spPr>
            <a:xfrm>
              <a:off x="6012873" y="2604655"/>
              <a:ext cx="1394691" cy="1099127"/>
            </a:xfrm>
            <a:custGeom>
              <a:avLst/>
              <a:gdLst>
                <a:gd name="connsiteX0" fmla="*/ 803563 w 1394691"/>
                <a:gd name="connsiteY0" fmla="*/ 18472 h 1099127"/>
                <a:gd name="connsiteX1" fmla="*/ 748145 w 1394691"/>
                <a:gd name="connsiteY1" fmla="*/ 9236 h 1099127"/>
                <a:gd name="connsiteX2" fmla="*/ 720436 w 1394691"/>
                <a:gd name="connsiteY2" fmla="*/ 0 h 1099127"/>
                <a:gd name="connsiteX3" fmla="*/ 609600 w 1394691"/>
                <a:gd name="connsiteY3" fmla="*/ 9236 h 1099127"/>
                <a:gd name="connsiteX4" fmla="*/ 554182 w 1394691"/>
                <a:gd name="connsiteY4" fmla="*/ 27709 h 1099127"/>
                <a:gd name="connsiteX5" fmla="*/ 526472 w 1394691"/>
                <a:gd name="connsiteY5" fmla="*/ 36945 h 1099127"/>
                <a:gd name="connsiteX6" fmla="*/ 517236 w 1394691"/>
                <a:gd name="connsiteY6" fmla="*/ 64654 h 1099127"/>
                <a:gd name="connsiteX7" fmla="*/ 480291 w 1394691"/>
                <a:gd name="connsiteY7" fmla="*/ 120072 h 1099127"/>
                <a:gd name="connsiteX8" fmla="*/ 443345 w 1394691"/>
                <a:gd name="connsiteY8" fmla="*/ 203200 h 1099127"/>
                <a:gd name="connsiteX9" fmla="*/ 360218 w 1394691"/>
                <a:gd name="connsiteY9" fmla="*/ 240145 h 1099127"/>
                <a:gd name="connsiteX10" fmla="*/ 258618 w 1394691"/>
                <a:gd name="connsiteY10" fmla="*/ 267854 h 1099127"/>
                <a:gd name="connsiteX11" fmla="*/ 221672 w 1394691"/>
                <a:gd name="connsiteY11" fmla="*/ 277090 h 1099127"/>
                <a:gd name="connsiteX12" fmla="*/ 193963 w 1394691"/>
                <a:gd name="connsiteY12" fmla="*/ 286327 h 1099127"/>
                <a:gd name="connsiteX13" fmla="*/ 166254 w 1394691"/>
                <a:gd name="connsiteY13" fmla="*/ 314036 h 1099127"/>
                <a:gd name="connsiteX14" fmla="*/ 110836 w 1394691"/>
                <a:gd name="connsiteY14" fmla="*/ 332509 h 1099127"/>
                <a:gd name="connsiteX15" fmla="*/ 101600 w 1394691"/>
                <a:gd name="connsiteY15" fmla="*/ 360218 h 1099127"/>
                <a:gd name="connsiteX16" fmla="*/ 73891 w 1394691"/>
                <a:gd name="connsiteY16" fmla="*/ 415636 h 1099127"/>
                <a:gd name="connsiteX17" fmla="*/ 55418 w 1394691"/>
                <a:gd name="connsiteY17" fmla="*/ 508000 h 1099127"/>
                <a:gd name="connsiteX18" fmla="*/ 46182 w 1394691"/>
                <a:gd name="connsiteY18" fmla="*/ 554181 h 1099127"/>
                <a:gd name="connsiteX19" fmla="*/ 18472 w 1394691"/>
                <a:gd name="connsiteY19" fmla="*/ 646545 h 1099127"/>
                <a:gd name="connsiteX20" fmla="*/ 9236 w 1394691"/>
                <a:gd name="connsiteY20" fmla="*/ 674254 h 1099127"/>
                <a:gd name="connsiteX21" fmla="*/ 0 w 1394691"/>
                <a:gd name="connsiteY21" fmla="*/ 729672 h 1099127"/>
                <a:gd name="connsiteX22" fmla="*/ 18472 w 1394691"/>
                <a:gd name="connsiteY22" fmla="*/ 840509 h 1099127"/>
                <a:gd name="connsiteX23" fmla="*/ 36945 w 1394691"/>
                <a:gd name="connsiteY23" fmla="*/ 868218 h 1099127"/>
                <a:gd name="connsiteX24" fmla="*/ 64654 w 1394691"/>
                <a:gd name="connsiteY24" fmla="*/ 895927 h 1099127"/>
                <a:gd name="connsiteX25" fmla="*/ 92363 w 1394691"/>
                <a:gd name="connsiteY25" fmla="*/ 905163 h 1099127"/>
                <a:gd name="connsiteX26" fmla="*/ 120072 w 1394691"/>
                <a:gd name="connsiteY26" fmla="*/ 932872 h 1099127"/>
                <a:gd name="connsiteX27" fmla="*/ 175491 w 1394691"/>
                <a:gd name="connsiteY27" fmla="*/ 960581 h 1099127"/>
                <a:gd name="connsiteX28" fmla="*/ 203200 w 1394691"/>
                <a:gd name="connsiteY28" fmla="*/ 988290 h 1099127"/>
                <a:gd name="connsiteX29" fmla="*/ 240145 w 1394691"/>
                <a:gd name="connsiteY29" fmla="*/ 1006763 h 1099127"/>
                <a:gd name="connsiteX30" fmla="*/ 267854 w 1394691"/>
                <a:gd name="connsiteY30" fmla="*/ 1025236 h 1099127"/>
                <a:gd name="connsiteX31" fmla="*/ 323272 w 1394691"/>
                <a:gd name="connsiteY31" fmla="*/ 1043709 h 1099127"/>
                <a:gd name="connsiteX32" fmla="*/ 350982 w 1394691"/>
                <a:gd name="connsiteY32" fmla="*/ 1052945 h 1099127"/>
                <a:gd name="connsiteX33" fmla="*/ 378691 w 1394691"/>
                <a:gd name="connsiteY33" fmla="*/ 1062181 h 1099127"/>
                <a:gd name="connsiteX34" fmla="*/ 434109 w 1394691"/>
                <a:gd name="connsiteY34" fmla="*/ 1071418 h 1099127"/>
                <a:gd name="connsiteX35" fmla="*/ 461818 w 1394691"/>
                <a:gd name="connsiteY35" fmla="*/ 1080654 h 1099127"/>
                <a:gd name="connsiteX36" fmla="*/ 572654 w 1394691"/>
                <a:gd name="connsiteY36" fmla="*/ 1099127 h 1099127"/>
                <a:gd name="connsiteX37" fmla="*/ 1126836 w 1394691"/>
                <a:gd name="connsiteY37" fmla="*/ 1089890 h 1099127"/>
                <a:gd name="connsiteX38" fmla="*/ 1219200 w 1394691"/>
                <a:gd name="connsiteY38" fmla="*/ 1062181 h 1099127"/>
                <a:gd name="connsiteX39" fmla="*/ 1283854 w 1394691"/>
                <a:gd name="connsiteY39" fmla="*/ 1052945 h 1099127"/>
                <a:gd name="connsiteX40" fmla="*/ 1311563 w 1394691"/>
                <a:gd name="connsiteY40" fmla="*/ 1025236 h 1099127"/>
                <a:gd name="connsiteX41" fmla="*/ 1330036 w 1394691"/>
                <a:gd name="connsiteY41" fmla="*/ 997527 h 1099127"/>
                <a:gd name="connsiteX42" fmla="*/ 1357745 w 1394691"/>
                <a:gd name="connsiteY42" fmla="*/ 960581 h 1099127"/>
                <a:gd name="connsiteX43" fmla="*/ 1385454 w 1394691"/>
                <a:gd name="connsiteY43" fmla="*/ 858981 h 1099127"/>
                <a:gd name="connsiteX44" fmla="*/ 1394691 w 1394691"/>
                <a:gd name="connsiteY44" fmla="*/ 831272 h 1099127"/>
                <a:gd name="connsiteX45" fmla="*/ 1385454 w 1394691"/>
                <a:gd name="connsiteY45" fmla="*/ 766618 h 1099127"/>
                <a:gd name="connsiteX46" fmla="*/ 1366982 w 1394691"/>
                <a:gd name="connsiteY46" fmla="*/ 544945 h 1099127"/>
                <a:gd name="connsiteX47" fmla="*/ 1348509 w 1394691"/>
                <a:gd name="connsiteY47" fmla="*/ 489527 h 1099127"/>
                <a:gd name="connsiteX48" fmla="*/ 1320800 w 1394691"/>
                <a:gd name="connsiteY48" fmla="*/ 434109 h 1099127"/>
                <a:gd name="connsiteX49" fmla="*/ 1293091 w 1394691"/>
                <a:gd name="connsiteY49" fmla="*/ 415636 h 1099127"/>
                <a:gd name="connsiteX50" fmla="*/ 1237672 w 1394691"/>
                <a:gd name="connsiteY50" fmla="*/ 369454 h 1099127"/>
                <a:gd name="connsiteX51" fmla="*/ 1219200 w 1394691"/>
                <a:gd name="connsiteY51" fmla="*/ 341745 h 1099127"/>
                <a:gd name="connsiteX52" fmla="*/ 1145309 w 1394691"/>
                <a:gd name="connsiteY52" fmla="*/ 295563 h 1099127"/>
                <a:gd name="connsiteX53" fmla="*/ 1089891 w 1394691"/>
                <a:gd name="connsiteY53" fmla="*/ 267854 h 1099127"/>
                <a:gd name="connsiteX54" fmla="*/ 1071418 w 1394691"/>
                <a:gd name="connsiteY54" fmla="*/ 240145 h 1099127"/>
                <a:gd name="connsiteX55" fmla="*/ 1062182 w 1394691"/>
                <a:gd name="connsiteY55" fmla="*/ 203200 h 1099127"/>
                <a:gd name="connsiteX56" fmla="*/ 1034472 w 1394691"/>
                <a:gd name="connsiteY56" fmla="*/ 193963 h 1099127"/>
                <a:gd name="connsiteX57" fmla="*/ 1006763 w 1394691"/>
                <a:gd name="connsiteY57" fmla="*/ 166254 h 1099127"/>
                <a:gd name="connsiteX58" fmla="*/ 988291 w 1394691"/>
                <a:gd name="connsiteY58" fmla="*/ 138545 h 1099127"/>
                <a:gd name="connsiteX59" fmla="*/ 960582 w 1394691"/>
                <a:gd name="connsiteY59" fmla="*/ 129309 h 1099127"/>
                <a:gd name="connsiteX60" fmla="*/ 951345 w 1394691"/>
                <a:gd name="connsiteY60" fmla="*/ 101600 h 1099127"/>
                <a:gd name="connsiteX61" fmla="*/ 895927 w 1394691"/>
                <a:gd name="connsiteY61" fmla="*/ 83127 h 1099127"/>
                <a:gd name="connsiteX62" fmla="*/ 868218 w 1394691"/>
                <a:gd name="connsiteY62" fmla="*/ 73890 h 1099127"/>
                <a:gd name="connsiteX63" fmla="*/ 840509 w 1394691"/>
                <a:gd name="connsiteY63" fmla="*/ 64654 h 1099127"/>
                <a:gd name="connsiteX64" fmla="*/ 803563 w 1394691"/>
                <a:gd name="connsiteY64" fmla="*/ 18472 h 109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94691" h="1099127">
                  <a:moveTo>
                    <a:pt x="803563" y="18472"/>
                  </a:moveTo>
                  <a:cubicBezTo>
                    <a:pt x="785090" y="15393"/>
                    <a:pt x="766427" y="13298"/>
                    <a:pt x="748145" y="9236"/>
                  </a:cubicBezTo>
                  <a:cubicBezTo>
                    <a:pt x="738641" y="7124"/>
                    <a:pt x="730172" y="0"/>
                    <a:pt x="720436" y="0"/>
                  </a:cubicBezTo>
                  <a:cubicBezTo>
                    <a:pt x="683363" y="0"/>
                    <a:pt x="646545" y="6157"/>
                    <a:pt x="609600" y="9236"/>
                  </a:cubicBezTo>
                  <a:lnTo>
                    <a:pt x="554182" y="27709"/>
                  </a:lnTo>
                  <a:lnTo>
                    <a:pt x="526472" y="36945"/>
                  </a:lnTo>
                  <a:cubicBezTo>
                    <a:pt x="523393" y="46181"/>
                    <a:pt x="521964" y="56143"/>
                    <a:pt x="517236" y="64654"/>
                  </a:cubicBezTo>
                  <a:cubicBezTo>
                    <a:pt x="506454" y="84062"/>
                    <a:pt x="487312" y="99010"/>
                    <a:pt x="480291" y="120072"/>
                  </a:cubicBezTo>
                  <a:cubicBezTo>
                    <a:pt x="471146" y="147508"/>
                    <a:pt x="465300" y="181245"/>
                    <a:pt x="443345" y="203200"/>
                  </a:cubicBezTo>
                  <a:cubicBezTo>
                    <a:pt x="421392" y="225153"/>
                    <a:pt x="387651" y="231001"/>
                    <a:pt x="360218" y="240145"/>
                  </a:cubicBezTo>
                  <a:cubicBezTo>
                    <a:pt x="308433" y="257407"/>
                    <a:pt x="341929" y="247026"/>
                    <a:pt x="258618" y="267854"/>
                  </a:cubicBezTo>
                  <a:cubicBezTo>
                    <a:pt x="246303" y="270933"/>
                    <a:pt x="233715" y="273075"/>
                    <a:pt x="221672" y="277090"/>
                  </a:cubicBezTo>
                  <a:lnTo>
                    <a:pt x="193963" y="286327"/>
                  </a:lnTo>
                  <a:cubicBezTo>
                    <a:pt x="184727" y="295563"/>
                    <a:pt x="177672" y="307692"/>
                    <a:pt x="166254" y="314036"/>
                  </a:cubicBezTo>
                  <a:cubicBezTo>
                    <a:pt x="149232" y="323492"/>
                    <a:pt x="110836" y="332509"/>
                    <a:pt x="110836" y="332509"/>
                  </a:cubicBezTo>
                  <a:cubicBezTo>
                    <a:pt x="107757" y="341745"/>
                    <a:pt x="105954" y="351510"/>
                    <a:pt x="101600" y="360218"/>
                  </a:cubicBezTo>
                  <a:cubicBezTo>
                    <a:pt x="80914" y="401589"/>
                    <a:pt x="83841" y="372518"/>
                    <a:pt x="73891" y="415636"/>
                  </a:cubicBezTo>
                  <a:cubicBezTo>
                    <a:pt x="66831" y="446230"/>
                    <a:pt x="61576" y="477212"/>
                    <a:pt x="55418" y="508000"/>
                  </a:cubicBezTo>
                  <a:cubicBezTo>
                    <a:pt x="52339" y="523394"/>
                    <a:pt x="51146" y="539288"/>
                    <a:pt x="46182" y="554181"/>
                  </a:cubicBezTo>
                  <a:cubicBezTo>
                    <a:pt x="2287" y="685865"/>
                    <a:pt x="46388" y="548843"/>
                    <a:pt x="18472" y="646545"/>
                  </a:cubicBezTo>
                  <a:cubicBezTo>
                    <a:pt x="15797" y="655906"/>
                    <a:pt x="11348" y="664750"/>
                    <a:pt x="9236" y="674254"/>
                  </a:cubicBezTo>
                  <a:cubicBezTo>
                    <a:pt x="5174" y="692536"/>
                    <a:pt x="3079" y="711199"/>
                    <a:pt x="0" y="729672"/>
                  </a:cubicBezTo>
                  <a:cubicBezTo>
                    <a:pt x="2926" y="756006"/>
                    <a:pt x="2999" y="809563"/>
                    <a:pt x="18472" y="840509"/>
                  </a:cubicBezTo>
                  <a:cubicBezTo>
                    <a:pt x="23436" y="850438"/>
                    <a:pt x="29838" y="859690"/>
                    <a:pt x="36945" y="868218"/>
                  </a:cubicBezTo>
                  <a:cubicBezTo>
                    <a:pt x="45307" y="878253"/>
                    <a:pt x="53786" y="888681"/>
                    <a:pt x="64654" y="895927"/>
                  </a:cubicBezTo>
                  <a:cubicBezTo>
                    <a:pt x="72755" y="901327"/>
                    <a:pt x="83127" y="902084"/>
                    <a:pt x="92363" y="905163"/>
                  </a:cubicBezTo>
                  <a:cubicBezTo>
                    <a:pt x="101599" y="914399"/>
                    <a:pt x="109204" y="925626"/>
                    <a:pt x="120072" y="932872"/>
                  </a:cubicBezTo>
                  <a:cubicBezTo>
                    <a:pt x="203384" y="988413"/>
                    <a:pt x="88295" y="887919"/>
                    <a:pt x="175491" y="960581"/>
                  </a:cubicBezTo>
                  <a:cubicBezTo>
                    <a:pt x="185526" y="968943"/>
                    <a:pt x="192571" y="980698"/>
                    <a:pt x="203200" y="988290"/>
                  </a:cubicBezTo>
                  <a:cubicBezTo>
                    <a:pt x="214404" y="996293"/>
                    <a:pt x="228191" y="999932"/>
                    <a:pt x="240145" y="1006763"/>
                  </a:cubicBezTo>
                  <a:cubicBezTo>
                    <a:pt x="249783" y="1012271"/>
                    <a:pt x="257710" y="1020727"/>
                    <a:pt x="267854" y="1025236"/>
                  </a:cubicBezTo>
                  <a:cubicBezTo>
                    <a:pt x="285648" y="1033144"/>
                    <a:pt x="304799" y="1037551"/>
                    <a:pt x="323272" y="1043709"/>
                  </a:cubicBezTo>
                  <a:lnTo>
                    <a:pt x="350982" y="1052945"/>
                  </a:lnTo>
                  <a:cubicBezTo>
                    <a:pt x="360218" y="1056024"/>
                    <a:pt x="369088" y="1060580"/>
                    <a:pt x="378691" y="1062181"/>
                  </a:cubicBezTo>
                  <a:cubicBezTo>
                    <a:pt x="397164" y="1065260"/>
                    <a:pt x="415827" y="1067355"/>
                    <a:pt x="434109" y="1071418"/>
                  </a:cubicBezTo>
                  <a:cubicBezTo>
                    <a:pt x="443613" y="1073530"/>
                    <a:pt x="452373" y="1078293"/>
                    <a:pt x="461818" y="1080654"/>
                  </a:cubicBezTo>
                  <a:cubicBezTo>
                    <a:pt x="497828" y="1089656"/>
                    <a:pt x="536168" y="1093914"/>
                    <a:pt x="572654" y="1099127"/>
                  </a:cubicBezTo>
                  <a:lnTo>
                    <a:pt x="1126836" y="1089890"/>
                  </a:lnTo>
                  <a:cubicBezTo>
                    <a:pt x="1225495" y="1086900"/>
                    <a:pt x="1143698" y="1082773"/>
                    <a:pt x="1219200" y="1062181"/>
                  </a:cubicBezTo>
                  <a:cubicBezTo>
                    <a:pt x="1240203" y="1056453"/>
                    <a:pt x="1262303" y="1056024"/>
                    <a:pt x="1283854" y="1052945"/>
                  </a:cubicBezTo>
                  <a:cubicBezTo>
                    <a:pt x="1293090" y="1043709"/>
                    <a:pt x="1303201" y="1035271"/>
                    <a:pt x="1311563" y="1025236"/>
                  </a:cubicBezTo>
                  <a:cubicBezTo>
                    <a:pt x="1318670" y="1016708"/>
                    <a:pt x="1323584" y="1006560"/>
                    <a:pt x="1330036" y="997527"/>
                  </a:cubicBezTo>
                  <a:cubicBezTo>
                    <a:pt x="1338984" y="985000"/>
                    <a:pt x="1348509" y="972896"/>
                    <a:pt x="1357745" y="960581"/>
                  </a:cubicBezTo>
                  <a:cubicBezTo>
                    <a:pt x="1370800" y="895312"/>
                    <a:pt x="1362019" y="929286"/>
                    <a:pt x="1385454" y="858981"/>
                  </a:cubicBezTo>
                  <a:lnTo>
                    <a:pt x="1394691" y="831272"/>
                  </a:lnTo>
                  <a:cubicBezTo>
                    <a:pt x="1391612" y="809721"/>
                    <a:pt x="1387062" y="788329"/>
                    <a:pt x="1385454" y="766618"/>
                  </a:cubicBezTo>
                  <a:cubicBezTo>
                    <a:pt x="1376978" y="652193"/>
                    <a:pt x="1390884" y="624617"/>
                    <a:pt x="1366982" y="544945"/>
                  </a:cubicBezTo>
                  <a:cubicBezTo>
                    <a:pt x="1361387" y="526294"/>
                    <a:pt x="1354667" y="508000"/>
                    <a:pt x="1348509" y="489527"/>
                  </a:cubicBezTo>
                  <a:cubicBezTo>
                    <a:pt x="1340997" y="466993"/>
                    <a:pt x="1338703" y="452012"/>
                    <a:pt x="1320800" y="434109"/>
                  </a:cubicBezTo>
                  <a:cubicBezTo>
                    <a:pt x="1312951" y="426259"/>
                    <a:pt x="1301619" y="422743"/>
                    <a:pt x="1293091" y="415636"/>
                  </a:cubicBezTo>
                  <a:cubicBezTo>
                    <a:pt x="1221979" y="356375"/>
                    <a:pt x="1306466" y="415316"/>
                    <a:pt x="1237672" y="369454"/>
                  </a:cubicBezTo>
                  <a:cubicBezTo>
                    <a:pt x="1231515" y="360218"/>
                    <a:pt x="1227049" y="349594"/>
                    <a:pt x="1219200" y="341745"/>
                  </a:cubicBezTo>
                  <a:cubicBezTo>
                    <a:pt x="1189768" y="312313"/>
                    <a:pt x="1179450" y="315073"/>
                    <a:pt x="1145309" y="295563"/>
                  </a:cubicBezTo>
                  <a:cubicBezTo>
                    <a:pt x="1095177" y="266916"/>
                    <a:pt x="1140692" y="284787"/>
                    <a:pt x="1089891" y="267854"/>
                  </a:cubicBezTo>
                  <a:cubicBezTo>
                    <a:pt x="1083733" y="258618"/>
                    <a:pt x="1075791" y="250348"/>
                    <a:pt x="1071418" y="240145"/>
                  </a:cubicBezTo>
                  <a:cubicBezTo>
                    <a:pt x="1066418" y="228477"/>
                    <a:pt x="1070112" y="213112"/>
                    <a:pt x="1062182" y="203200"/>
                  </a:cubicBezTo>
                  <a:cubicBezTo>
                    <a:pt x="1056100" y="195597"/>
                    <a:pt x="1043709" y="197042"/>
                    <a:pt x="1034472" y="193963"/>
                  </a:cubicBezTo>
                  <a:cubicBezTo>
                    <a:pt x="1025236" y="184727"/>
                    <a:pt x="1015125" y="176289"/>
                    <a:pt x="1006763" y="166254"/>
                  </a:cubicBezTo>
                  <a:cubicBezTo>
                    <a:pt x="999657" y="157726"/>
                    <a:pt x="996959" y="145479"/>
                    <a:pt x="988291" y="138545"/>
                  </a:cubicBezTo>
                  <a:cubicBezTo>
                    <a:pt x="980689" y="132463"/>
                    <a:pt x="969818" y="132388"/>
                    <a:pt x="960582" y="129309"/>
                  </a:cubicBezTo>
                  <a:cubicBezTo>
                    <a:pt x="957503" y="120073"/>
                    <a:pt x="959268" y="107259"/>
                    <a:pt x="951345" y="101600"/>
                  </a:cubicBezTo>
                  <a:cubicBezTo>
                    <a:pt x="935500" y="90282"/>
                    <a:pt x="914400" y="89285"/>
                    <a:pt x="895927" y="83127"/>
                  </a:cubicBezTo>
                  <a:lnTo>
                    <a:pt x="868218" y="73890"/>
                  </a:lnTo>
                  <a:lnTo>
                    <a:pt x="840509" y="64654"/>
                  </a:lnTo>
                  <a:lnTo>
                    <a:pt x="803563" y="18472"/>
                  </a:ln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52F62A0-466C-403C-8934-DDF762C51AD2}"/>
                </a:ext>
              </a:extLst>
            </p:cNvPr>
            <p:cNvSpPr txBox="1"/>
            <p:nvPr/>
          </p:nvSpPr>
          <p:spPr>
            <a:xfrm>
              <a:off x="6920632" y="1654805"/>
              <a:ext cx="338554" cy="369332"/>
            </a:xfrm>
            <a:prstGeom prst="rect">
              <a:avLst/>
            </a:prstGeom>
            <a:noFill/>
          </p:spPr>
          <p:txBody>
            <a:bodyPr wrap="none" rtlCol="0">
              <a:spAutoFit/>
            </a:bodyPr>
            <a:lstStyle/>
            <a:p>
              <a:r>
                <a:rPr lang="en-GB" dirty="0"/>
                <a:t>A</a:t>
              </a:r>
              <a:endParaRPr lang="cs-CZ" dirty="0"/>
            </a:p>
          </p:txBody>
        </p:sp>
        <p:sp>
          <p:nvSpPr>
            <p:cNvPr id="5" name="TextovéPole 4">
              <a:extLst>
                <a:ext uri="{FF2B5EF4-FFF2-40B4-BE49-F238E27FC236}">
                  <a16:creationId xmlns:a16="http://schemas.microsoft.com/office/drawing/2014/main" id="{CCFAFBF4-E6A3-4228-BEEC-138F987B89E6}"/>
                </a:ext>
              </a:extLst>
            </p:cNvPr>
            <p:cNvSpPr txBox="1"/>
            <p:nvPr/>
          </p:nvSpPr>
          <p:spPr>
            <a:xfrm>
              <a:off x="6107082" y="1482003"/>
              <a:ext cx="889987" cy="369332"/>
            </a:xfrm>
            <a:prstGeom prst="rect">
              <a:avLst/>
            </a:prstGeom>
            <a:noFill/>
          </p:spPr>
          <p:txBody>
            <a:bodyPr wrap="none" rtlCol="0">
              <a:spAutoFit/>
            </a:bodyPr>
            <a:lstStyle/>
            <a:p>
              <a:r>
                <a:rPr lang="en-GB" dirty="0" err="1"/>
                <a:t>Lariate</a:t>
              </a:r>
              <a:endParaRPr lang="cs-CZ" dirty="0"/>
            </a:p>
          </p:txBody>
        </p:sp>
        <p:sp>
          <p:nvSpPr>
            <p:cNvPr id="13" name="TextovéPole 12">
              <a:extLst>
                <a:ext uri="{FF2B5EF4-FFF2-40B4-BE49-F238E27FC236}">
                  <a16:creationId xmlns:a16="http://schemas.microsoft.com/office/drawing/2014/main" id="{EC636F2F-64F0-4FFF-83D7-82A3D7391014}"/>
                </a:ext>
              </a:extLst>
            </p:cNvPr>
            <p:cNvSpPr txBox="1"/>
            <p:nvPr/>
          </p:nvSpPr>
          <p:spPr>
            <a:xfrm>
              <a:off x="6107081" y="3103418"/>
              <a:ext cx="774571" cy="369332"/>
            </a:xfrm>
            <a:prstGeom prst="rect">
              <a:avLst/>
            </a:prstGeom>
            <a:noFill/>
          </p:spPr>
          <p:txBody>
            <a:bodyPr wrap="none" rtlCol="0">
              <a:spAutoFit/>
            </a:bodyPr>
            <a:lstStyle/>
            <a:p>
              <a:r>
                <a:rPr lang="en-GB" dirty="0"/>
                <a:t>Circle</a:t>
              </a:r>
              <a:endParaRPr lang="cs-CZ" dirty="0"/>
            </a:p>
          </p:txBody>
        </p:sp>
        <p:cxnSp>
          <p:nvCxnSpPr>
            <p:cNvPr id="8" name="Přímá spojnice 7">
              <a:extLst>
                <a:ext uri="{FF2B5EF4-FFF2-40B4-BE49-F238E27FC236}">
                  <a16:creationId xmlns:a16="http://schemas.microsoft.com/office/drawing/2014/main" id="{A86C5805-4C68-47A5-A1BD-CECF0FE9FF23}"/>
                </a:ext>
              </a:extLst>
            </p:cNvPr>
            <p:cNvCxnSpPr>
              <a:cxnSpLocks/>
            </p:cNvCxnSpPr>
            <p:nvPr/>
          </p:nvCxnSpPr>
          <p:spPr>
            <a:xfrm flipV="1">
              <a:off x="6012160" y="1159223"/>
              <a:ext cx="1247026" cy="1087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514DC2AB-2A83-4758-A864-FE087363FDF4}"/>
                </a:ext>
              </a:extLst>
            </p:cNvPr>
            <p:cNvCxnSpPr>
              <a:cxnSpLocks/>
            </p:cNvCxnSpPr>
            <p:nvPr/>
          </p:nvCxnSpPr>
          <p:spPr>
            <a:xfrm>
              <a:off x="5936712" y="1176677"/>
              <a:ext cx="1328824" cy="10202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TextovéPole 6">
            <a:extLst>
              <a:ext uri="{FF2B5EF4-FFF2-40B4-BE49-F238E27FC236}">
                <a16:creationId xmlns:a16="http://schemas.microsoft.com/office/drawing/2014/main" id="{F26F5E5E-13BA-BCF8-402A-FB8EBFAB814D}"/>
              </a:ext>
            </a:extLst>
          </p:cNvPr>
          <p:cNvSpPr txBox="1"/>
          <p:nvPr/>
        </p:nvSpPr>
        <p:spPr>
          <a:xfrm>
            <a:off x="5093631" y="791532"/>
            <a:ext cx="3737620" cy="1200329"/>
          </a:xfrm>
          <a:prstGeom prst="rect">
            <a:avLst/>
          </a:prstGeom>
          <a:noFill/>
        </p:spPr>
        <p:txBody>
          <a:bodyPr wrap="square" rtlCol="0">
            <a:spAutoFit/>
          </a:bodyPr>
          <a:lstStyle/>
          <a:p>
            <a:pPr marL="285750" indent="-285750">
              <a:buFont typeface="Arial" panose="020B0604020202020204" pitchFamily="34" charset="0"/>
              <a:buChar char="•"/>
            </a:pPr>
            <a:r>
              <a:rPr lang="cs-CZ" dirty="0"/>
              <a:t>Excise in </a:t>
            </a:r>
            <a:r>
              <a:rPr lang="cs-CZ" dirty="0" err="1"/>
              <a:t>circular</a:t>
            </a:r>
            <a:r>
              <a:rPr lang="cs-CZ" dirty="0"/>
              <a:t> DNA</a:t>
            </a:r>
          </a:p>
          <a:p>
            <a:pPr marL="285750" indent="-285750">
              <a:buFont typeface="Arial" panose="020B0604020202020204" pitchFamily="34" charset="0"/>
              <a:buChar char="•"/>
            </a:pPr>
            <a:r>
              <a:rPr lang="cs-CZ" dirty="0"/>
              <a:t>Excise </a:t>
            </a:r>
            <a:r>
              <a:rPr lang="cs-CZ" dirty="0" err="1"/>
              <a:t>after</a:t>
            </a:r>
            <a:r>
              <a:rPr lang="cs-CZ" dirty="0"/>
              <a:t> </a:t>
            </a:r>
            <a:r>
              <a:rPr lang="cs-CZ" dirty="0" err="1"/>
              <a:t>spliceosimal</a:t>
            </a:r>
            <a:r>
              <a:rPr lang="cs-CZ" dirty="0"/>
              <a:t> </a:t>
            </a:r>
            <a:r>
              <a:rPr lang="cs-CZ" dirty="0" err="1"/>
              <a:t>introns</a:t>
            </a:r>
            <a:r>
              <a:rPr lang="cs-CZ" dirty="0"/>
              <a:t> (</a:t>
            </a:r>
            <a:r>
              <a:rPr lang="cs-CZ" dirty="0" err="1"/>
              <a:t>probably</a:t>
            </a:r>
            <a:r>
              <a:rPr lang="cs-CZ" dirty="0"/>
              <a:t> in </a:t>
            </a:r>
            <a:r>
              <a:rPr lang="cs-CZ" dirty="0" err="1"/>
              <a:t>the</a:t>
            </a:r>
            <a:r>
              <a:rPr lang="cs-CZ" dirty="0"/>
              <a:t> </a:t>
            </a:r>
            <a:r>
              <a:rPr lang="cs-CZ" dirty="0" err="1"/>
              <a:t>cytoplasm</a:t>
            </a:r>
            <a:r>
              <a:rPr lang="cs-CZ" dirty="0"/>
              <a:t>)</a:t>
            </a:r>
          </a:p>
          <a:p>
            <a:pPr marL="285750" indent="-285750">
              <a:buFont typeface="Arial" panose="020B0604020202020204" pitchFamily="34" charset="0"/>
              <a:buChar char="•"/>
            </a:pPr>
            <a:r>
              <a:rPr lang="cs-CZ" dirty="0" err="1"/>
              <a:t>Move</a:t>
            </a:r>
            <a:r>
              <a:rPr lang="cs-CZ" dirty="0"/>
              <a:t> in </a:t>
            </a:r>
            <a:r>
              <a:rPr lang="cs-CZ" dirty="0" err="1"/>
              <a:t>the</a:t>
            </a:r>
            <a:r>
              <a:rPr lang="cs-CZ" dirty="0"/>
              <a:t> genome</a:t>
            </a:r>
          </a:p>
        </p:txBody>
      </p:sp>
    </p:spTree>
    <p:extLst>
      <p:ext uri="{BB962C8B-B14F-4D97-AF65-F5344CB8AC3E}">
        <p14:creationId xmlns:p14="http://schemas.microsoft.com/office/powerpoint/2010/main" val="7870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146" name="Nadpis 1"/>
          <p:cNvSpPr>
            <a:spLocks noGrp="1"/>
          </p:cNvSpPr>
          <p:nvPr>
            <p:ph type="title"/>
          </p:nvPr>
        </p:nvSpPr>
        <p:spPr>
          <a:xfrm>
            <a:off x="0" y="1774825"/>
            <a:ext cx="9144000" cy="1225550"/>
          </a:xfrm>
        </p:spPr>
        <p:txBody>
          <a:bodyPr/>
          <a:lstStyle/>
          <a:p>
            <a:r>
              <a:rPr lang="en-GB" sz="9600" b="1" dirty="0">
                <a:solidFill>
                  <a:srgbClr val="C00000"/>
                </a:solidFill>
              </a:rPr>
              <a:t>Miniature genomes</a:t>
            </a:r>
            <a:endParaRPr lang="cs-CZ" sz="9600" b="1" dirty="0">
              <a:solidFill>
                <a:srgbClr val="C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srcRect l="28906" t="15115" r="12500" b="3488"/>
          <a:stretch>
            <a:fillRect/>
          </a:stretch>
        </p:blipFill>
        <p:spPr bwMode="auto">
          <a:xfrm>
            <a:off x="357188" y="1143000"/>
            <a:ext cx="6143625" cy="5160963"/>
          </a:xfrm>
          <a:prstGeom prst="rect">
            <a:avLst/>
          </a:prstGeom>
          <a:noFill/>
          <a:ln w="9525">
            <a:noFill/>
            <a:miter lim="800000"/>
            <a:headEnd/>
            <a:tailEnd/>
          </a:ln>
        </p:spPr>
      </p:pic>
      <p:sp>
        <p:nvSpPr>
          <p:cNvPr id="49155" name="TextovéPole 2"/>
          <p:cNvSpPr txBox="1">
            <a:spLocks noChangeArrowheads="1"/>
          </p:cNvSpPr>
          <p:nvPr/>
        </p:nvSpPr>
        <p:spPr bwMode="auto">
          <a:xfrm>
            <a:off x="2643188" y="6286500"/>
            <a:ext cx="1801812" cy="369888"/>
          </a:xfrm>
          <a:prstGeom prst="rect">
            <a:avLst/>
          </a:prstGeom>
          <a:noFill/>
          <a:ln w="9525">
            <a:noFill/>
            <a:miter lim="800000"/>
            <a:headEnd/>
            <a:tailEnd/>
          </a:ln>
        </p:spPr>
        <p:txBody>
          <a:bodyPr wrap="none">
            <a:spAutoFit/>
          </a:bodyPr>
          <a:lstStyle/>
          <a:p>
            <a:r>
              <a:rPr lang="cs-CZ">
                <a:latin typeface="Calibri" pitchFamily="34" charset="0"/>
              </a:rPr>
              <a:t>Objem buňky </a:t>
            </a:r>
            <a:r>
              <a:rPr lang="en-US">
                <a:latin typeface="Calibri" pitchFamily="34" charset="0"/>
              </a:rPr>
              <a:t>(</a:t>
            </a:r>
            <a:r>
              <a:rPr lang="cs-CZ">
                <a:latin typeface="Calibri" pitchFamily="34" charset="0"/>
              </a:rPr>
              <a:t>fL</a:t>
            </a:r>
            <a:r>
              <a:rPr lang="en-US">
                <a:latin typeface="Calibri" pitchFamily="34" charset="0"/>
              </a:rPr>
              <a:t>)</a:t>
            </a:r>
            <a:endParaRPr lang="cs-CZ">
              <a:latin typeface="Calibri" pitchFamily="34" charset="0"/>
            </a:endParaRPr>
          </a:p>
        </p:txBody>
      </p:sp>
      <p:sp>
        <p:nvSpPr>
          <p:cNvPr id="4" name="Nadpis 1"/>
          <p:cNvSpPr>
            <a:spLocks noGrp="1"/>
          </p:cNvSpPr>
          <p:nvPr>
            <p:ph type="title"/>
          </p:nvPr>
        </p:nvSpPr>
        <p:spPr>
          <a:xfrm>
            <a:off x="0" y="-71438"/>
            <a:ext cx="9144000" cy="1143001"/>
          </a:xfrm>
        </p:spPr>
        <p:txBody>
          <a:bodyPr rtlCol="0">
            <a:normAutofit fontScale="90000"/>
          </a:bodyPr>
          <a:lstStyle/>
          <a:p>
            <a:pPr fontAlgn="auto">
              <a:spcAft>
                <a:spcPts val="0"/>
              </a:spcAft>
              <a:defRPr/>
            </a:pPr>
            <a:r>
              <a:rPr lang="cs-CZ" sz="3800" b="1" dirty="0" err="1">
                <a:solidFill>
                  <a:srgbClr val="C00000"/>
                </a:solidFill>
              </a:rPr>
              <a:t>Correlation</a:t>
            </a:r>
            <a:r>
              <a:rPr lang="cs-CZ" sz="3800" b="1" dirty="0">
                <a:solidFill>
                  <a:srgbClr val="C00000"/>
                </a:solidFill>
              </a:rPr>
              <a:t> </a:t>
            </a:r>
            <a:r>
              <a:rPr lang="cs-CZ" sz="3800" b="1" dirty="0" err="1">
                <a:solidFill>
                  <a:srgbClr val="C00000"/>
                </a:solidFill>
              </a:rPr>
              <a:t>between</a:t>
            </a:r>
            <a:r>
              <a:rPr lang="cs-CZ" sz="3800" b="1" dirty="0">
                <a:solidFill>
                  <a:srgbClr val="C00000"/>
                </a:solidFill>
              </a:rPr>
              <a:t> genome </a:t>
            </a:r>
            <a:r>
              <a:rPr lang="cs-CZ" sz="3800" b="1" dirty="0" err="1">
                <a:solidFill>
                  <a:srgbClr val="C00000"/>
                </a:solidFill>
              </a:rPr>
              <a:t>size</a:t>
            </a:r>
            <a:r>
              <a:rPr lang="cs-CZ" sz="3800" b="1" dirty="0">
                <a:solidFill>
                  <a:srgbClr val="C00000"/>
                </a:solidFill>
              </a:rPr>
              <a:t> and cell </a:t>
            </a:r>
            <a:r>
              <a:rPr lang="cs-CZ" sz="3800" b="1" dirty="0" err="1">
                <a:solidFill>
                  <a:srgbClr val="C00000"/>
                </a:solidFill>
              </a:rPr>
              <a:t>size</a:t>
            </a:r>
            <a:br>
              <a:rPr lang="en-US" sz="3600" b="1" dirty="0"/>
            </a:br>
            <a:r>
              <a:rPr lang="en-US" sz="2000" dirty="0"/>
              <a:t>(Cavalier-Smith 2005)</a:t>
            </a:r>
            <a:endParaRPr lang="cs-CZ" sz="2000" dirty="0"/>
          </a:p>
        </p:txBody>
      </p:sp>
      <p:sp>
        <p:nvSpPr>
          <p:cNvPr id="5" name="Šipka doprava 4"/>
          <p:cNvSpPr/>
          <p:nvPr/>
        </p:nvSpPr>
        <p:spPr>
          <a:xfrm rot="13109645">
            <a:off x="5570538" y="2028825"/>
            <a:ext cx="1050925" cy="482600"/>
          </a:xfrm>
          <a:prstGeom prst="rightArrow">
            <a:avLst>
              <a:gd name="adj1" fmla="val 14422"/>
              <a:gd name="adj2" fmla="val 65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6" name="TextovéPole 5"/>
          <p:cNvSpPr txBox="1"/>
          <p:nvPr/>
        </p:nvSpPr>
        <p:spPr>
          <a:xfrm>
            <a:off x="6500813" y="2523331"/>
            <a:ext cx="2357437" cy="923330"/>
          </a:xfrm>
          <a:prstGeom prst="rect">
            <a:avLst/>
          </a:prstGeom>
          <a:noFill/>
          <a:ln>
            <a:solidFill>
              <a:schemeClr val="accent1">
                <a:lumMod val="75000"/>
              </a:schemeClr>
            </a:solidFill>
          </a:ln>
        </p:spPr>
        <p:txBody>
          <a:bodyPr>
            <a:spAutoFit/>
          </a:bodyPr>
          <a:lstStyle/>
          <a:p>
            <a:pPr fontAlgn="auto">
              <a:spcBef>
                <a:spcPts val="0"/>
              </a:spcBef>
              <a:spcAft>
                <a:spcPts val="0"/>
              </a:spcAft>
              <a:defRPr/>
            </a:pPr>
            <a:r>
              <a:rPr lang="cs-CZ" b="1" dirty="0" err="1">
                <a:solidFill>
                  <a:srgbClr val="C00000"/>
                </a:solidFill>
                <a:latin typeface="+mn-lt"/>
              </a:rPr>
              <a:t>Unicellular</a:t>
            </a:r>
            <a:r>
              <a:rPr lang="cs-CZ" b="1" dirty="0">
                <a:solidFill>
                  <a:srgbClr val="C00000"/>
                </a:solidFill>
                <a:latin typeface="+mn-lt"/>
              </a:rPr>
              <a:t> </a:t>
            </a:r>
            <a:r>
              <a:rPr lang="cs-CZ" b="1" dirty="0" err="1">
                <a:solidFill>
                  <a:srgbClr val="C00000"/>
                </a:solidFill>
                <a:latin typeface="+mn-lt"/>
              </a:rPr>
              <a:t>eukaryotes</a:t>
            </a:r>
            <a:r>
              <a:rPr lang="cs-CZ" b="1" dirty="0">
                <a:solidFill>
                  <a:srgbClr val="C00000"/>
                </a:solidFill>
                <a:latin typeface="+mn-lt"/>
              </a:rPr>
              <a:t> </a:t>
            </a:r>
            <a:r>
              <a:rPr lang="cs-CZ" b="1" dirty="0" err="1">
                <a:solidFill>
                  <a:srgbClr val="C00000"/>
                </a:solidFill>
                <a:latin typeface="+mn-lt"/>
              </a:rPr>
              <a:t>with</a:t>
            </a:r>
            <a:r>
              <a:rPr lang="cs-CZ" b="1" dirty="0">
                <a:solidFill>
                  <a:srgbClr val="C00000"/>
                </a:solidFill>
                <a:latin typeface="+mn-lt"/>
              </a:rPr>
              <a:t> </a:t>
            </a:r>
            <a:r>
              <a:rPr lang="cs-CZ" b="1" dirty="0" err="1">
                <a:solidFill>
                  <a:srgbClr val="C00000"/>
                </a:solidFill>
                <a:latin typeface="+mn-lt"/>
              </a:rPr>
              <a:t>low</a:t>
            </a:r>
            <a:r>
              <a:rPr lang="cs-CZ" b="1" dirty="0">
                <a:solidFill>
                  <a:srgbClr val="C00000"/>
                </a:solidFill>
                <a:latin typeface="+mn-lt"/>
              </a:rPr>
              <a:t> </a:t>
            </a:r>
            <a:r>
              <a:rPr lang="cs-CZ" b="1" dirty="0" err="1">
                <a:solidFill>
                  <a:srgbClr val="C00000"/>
                </a:solidFill>
                <a:latin typeface="+mn-lt"/>
              </a:rPr>
              <a:t>amount</a:t>
            </a:r>
            <a:r>
              <a:rPr lang="cs-CZ" b="1" dirty="0">
                <a:solidFill>
                  <a:srgbClr val="C00000"/>
                </a:solidFill>
                <a:latin typeface="+mn-lt"/>
              </a:rPr>
              <a:t> </a:t>
            </a:r>
            <a:r>
              <a:rPr lang="cs-CZ" b="1" dirty="0" err="1">
                <a:solidFill>
                  <a:srgbClr val="C00000"/>
                </a:solidFill>
                <a:latin typeface="+mn-lt"/>
              </a:rPr>
              <a:t>of</a:t>
            </a:r>
            <a:r>
              <a:rPr lang="cs-CZ" b="1" dirty="0">
                <a:solidFill>
                  <a:srgbClr val="C00000"/>
                </a:solidFill>
                <a:latin typeface="+mn-lt"/>
              </a:rPr>
              <a:t> heterochromatin</a:t>
            </a:r>
          </a:p>
        </p:txBody>
      </p:sp>
      <p:sp>
        <p:nvSpPr>
          <p:cNvPr id="7" name="Šipka doprava 6"/>
          <p:cNvSpPr/>
          <p:nvPr/>
        </p:nvSpPr>
        <p:spPr>
          <a:xfrm rot="13109645">
            <a:off x="4141788" y="2932113"/>
            <a:ext cx="2017712" cy="493712"/>
          </a:xfrm>
          <a:prstGeom prst="rightArrow">
            <a:avLst>
              <a:gd name="adj1" fmla="val 14422"/>
              <a:gd name="adj2" fmla="val 65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8" name="TextovéPole 7"/>
          <p:cNvSpPr txBox="1"/>
          <p:nvPr/>
        </p:nvSpPr>
        <p:spPr>
          <a:xfrm>
            <a:off x="5929313" y="3786188"/>
            <a:ext cx="2928937" cy="646331"/>
          </a:xfrm>
          <a:prstGeom prst="rect">
            <a:avLst/>
          </a:prstGeom>
          <a:noFill/>
          <a:ln>
            <a:solidFill>
              <a:schemeClr val="accent1">
                <a:lumMod val="75000"/>
              </a:schemeClr>
            </a:solidFill>
          </a:ln>
        </p:spPr>
        <p:txBody>
          <a:bodyPr>
            <a:spAutoFit/>
          </a:bodyPr>
          <a:lstStyle/>
          <a:p>
            <a:pPr fontAlgn="auto">
              <a:spcBef>
                <a:spcPts val="0"/>
              </a:spcBef>
              <a:spcAft>
                <a:spcPts val="0"/>
              </a:spcAft>
              <a:defRPr/>
            </a:pPr>
            <a:r>
              <a:rPr lang="cs-CZ" b="1" dirty="0" err="1">
                <a:solidFill>
                  <a:srgbClr val="C00000"/>
                </a:solidFill>
                <a:latin typeface="+mn-lt"/>
              </a:rPr>
              <a:t>Eukaryotes</a:t>
            </a:r>
            <a:r>
              <a:rPr lang="cs-CZ" b="1" dirty="0">
                <a:solidFill>
                  <a:srgbClr val="C00000"/>
                </a:solidFill>
                <a:latin typeface="+mn-lt"/>
              </a:rPr>
              <a:t> </a:t>
            </a:r>
            <a:r>
              <a:rPr lang="cs-CZ" b="1" dirty="0" err="1">
                <a:solidFill>
                  <a:srgbClr val="C00000"/>
                </a:solidFill>
                <a:latin typeface="+mn-lt"/>
              </a:rPr>
              <a:t>with</a:t>
            </a:r>
            <a:r>
              <a:rPr lang="cs-CZ" b="1" dirty="0">
                <a:solidFill>
                  <a:srgbClr val="C00000"/>
                </a:solidFill>
                <a:latin typeface="+mn-lt"/>
              </a:rPr>
              <a:t> </a:t>
            </a:r>
            <a:r>
              <a:rPr lang="cs-CZ" b="1" dirty="0" err="1">
                <a:solidFill>
                  <a:srgbClr val="C00000"/>
                </a:solidFill>
                <a:latin typeface="+mn-lt"/>
              </a:rPr>
              <a:t>mixture</a:t>
            </a:r>
            <a:r>
              <a:rPr lang="cs-CZ" b="1" dirty="0">
                <a:solidFill>
                  <a:srgbClr val="C00000"/>
                </a:solidFill>
                <a:latin typeface="+mn-lt"/>
              </a:rPr>
              <a:t> </a:t>
            </a:r>
            <a:r>
              <a:rPr lang="cs-CZ" b="1" dirty="0" err="1">
                <a:solidFill>
                  <a:srgbClr val="C00000"/>
                </a:solidFill>
                <a:latin typeface="+mn-lt"/>
              </a:rPr>
              <a:t>of</a:t>
            </a:r>
            <a:r>
              <a:rPr lang="cs-CZ" b="1" dirty="0">
                <a:solidFill>
                  <a:srgbClr val="C00000"/>
                </a:solidFill>
                <a:latin typeface="+mn-lt"/>
              </a:rPr>
              <a:t> </a:t>
            </a:r>
            <a:r>
              <a:rPr lang="cs-CZ" b="1" dirty="0" err="1">
                <a:solidFill>
                  <a:srgbClr val="C00000"/>
                </a:solidFill>
                <a:latin typeface="+mn-lt"/>
              </a:rPr>
              <a:t>eu</a:t>
            </a:r>
            <a:r>
              <a:rPr lang="cs-CZ" b="1" dirty="0">
                <a:solidFill>
                  <a:srgbClr val="C00000"/>
                </a:solidFill>
                <a:latin typeface="+mn-lt"/>
              </a:rPr>
              <a:t>- and heterochromatine</a:t>
            </a:r>
          </a:p>
        </p:txBody>
      </p:sp>
      <p:sp>
        <p:nvSpPr>
          <p:cNvPr id="9" name="Šipka doprava 8"/>
          <p:cNvSpPr/>
          <p:nvPr/>
        </p:nvSpPr>
        <p:spPr>
          <a:xfrm rot="2382246">
            <a:off x="2963863" y="2060575"/>
            <a:ext cx="1052512" cy="482600"/>
          </a:xfrm>
          <a:prstGeom prst="rightArrow">
            <a:avLst>
              <a:gd name="adj1" fmla="val 14422"/>
              <a:gd name="adj2" fmla="val 65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0" name="TextovéPole 9"/>
          <p:cNvSpPr txBox="1"/>
          <p:nvPr/>
        </p:nvSpPr>
        <p:spPr>
          <a:xfrm>
            <a:off x="1631223" y="1196752"/>
            <a:ext cx="2406082" cy="646331"/>
          </a:xfrm>
          <a:prstGeom prst="rect">
            <a:avLst/>
          </a:prstGeom>
          <a:noFill/>
          <a:ln>
            <a:solidFill>
              <a:schemeClr val="accent1">
                <a:lumMod val="75000"/>
              </a:schemeClr>
            </a:solidFill>
          </a:ln>
        </p:spPr>
        <p:txBody>
          <a:bodyPr wrap="square">
            <a:spAutoFit/>
          </a:bodyPr>
          <a:lstStyle/>
          <a:p>
            <a:pPr fontAlgn="auto">
              <a:spcBef>
                <a:spcPts val="0"/>
              </a:spcBef>
              <a:spcAft>
                <a:spcPts val="0"/>
              </a:spcAft>
              <a:defRPr/>
            </a:pPr>
            <a:r>
              <a:rPr lang="cs-CZ" b="1" dirty="0">
                <a:solidFill>
                  <a:srgbClr val="C00000"/>
                </a:solidFill>
                <a:latin typeface="+mn-lt"/>
              </a:rPr>
              <a:t>Eukaryota </a:t>
            </a:r>
            <a:r>
              <a:rPr lang="cs-CZ" b="1" dirty="0" err="1">
                <a:solidFill>
                  <a:srgbClr val="C00000"/>
                </a:solidFill>
                <a:latin typeface="+mn-lt"/>
              </a:rPr>
              <a:t>with</a:t>
            </a:r>
            <a:r>
              <a:rPr lang="cs-CZ" b="1" dirty="0">
                <a:solidFill>
                  <a:srgbClr val="C00000"/>
                </a:solidFill>
                <a:latin typeface="+mn-lt"/>
              </a:rPr>
              <a:t> </a:t>
            </a:r>
            <a:r>
              <a:rPr lang="en-US" b="1" dirty="0">
                <a:solidFill>
                  <a:srgbClr val="C00000"/>
                </a:solidFill>
                <a:latin typeface="+mn-lt"/>
              </a:rPr>
              <a:t>heterochromatic</a:t>
            </a:r>
            <a:r>
              <a:rPr lang="cs-CZ" b="1" dirty="0">
                <a:solidFill>
                  <a:srgbClr val="C00000"/>
                </a:solidFill>
                <a:latin typeface="+mn-lt"/>
              </a:rPr>
              <a:t> </a:t>
            </a:r>
            <a:r>
              <a:rPr lang="cs-CZ" b="1" dirty="0" err="1">
                <a:solidFill>
                  <a:srgbClr val="C00000"/>
                </a:solidFill>
                <a:latin typeface="+mn-lt"/>
              </a:rPr>
              <a:t>nuclei</a:t>
            </a:r>
            <a:endParaRPr lang="cs-CZ" b="1" dirty="0">
              <a:solidFill>
                <a:srgbClr val="C00000"/>
              </a:solidFill>
              <a:latin typeface="+mn-lt"/>
            </a:endParaRPr>
          </a:p>
        </p:txBody>
      </p:sp>
      <p:sp>
        <p:nvSpPr>
          <p:cNvPr id="11" name="TextovéPole 10"/>
          <p:cNvSpPr txBox="1"/>
          <p:nvPr/>
        </p:nvSpPr>
        <p:spPr>
          <a:xfrm>
            <a:off x="6588224" y="6165304"/>
            <a:ext cx="2274982" cy="369332"/>
          </a:xfrm>
          <a:prstGeom prst="rect">
            <a:avLst/>
          </a:prstGeom>
          <a:noFill/>
        </p:spPr>
        <p:txBody>
          <a:bodyPr wrap="none" rtlCol="0">
            <a:spAutoFit/>
          </a:bodyPr>
          <a:lstStyle/>
          <a:p>
            <a:r>
              <a:rPr lang="cs-CZ" dirty="0" err="1"/>
              <a:t>Cavalier</a:t>
            </a:r>
            <a:r>
              <a:rPr lang="cs-CZ" dirty="0"/>
              <a:t>-</a:t>
            </a:r>
            <a:r>
              <a:rPr lang="cs-CZ" dirty="0" err="1"/>
              <a:t>Smith</a:t>
            </a:r>
            <a:r>
              <a:rPr lang="cs-CZ" dirty="0"/>
              <a:t> 2005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0" y="71438"/>
            <a:ext cx="9144000" cy="1143000"/>
          </a:xfrm>
          <a:prstGeom prst="rect">
            <a:avLst/>
          </a:prstGeom>
        </p:spPr>
        <p:txBody>
          <a:bodyPr/>
          <a:lstStyle/>
          <a:p>
            <a:pPr algn="ctr" fontAlgn="auto">
              <a:spcAft>
                <a:spcPts val="0"/>
              </a:spcAft>
              <a:defRPr/>
            </a:pPr>
            <a:r>
              <a:rPr lang="cs-CZ" sz="4400" b="1" dirty="0" err="1">
                <a:solidFill>
                  <a:srgbClr val="C00000"/>
                </a:solidFill>
                <a:latin typeface="+mj-lt"/>
                <a:ea typeface="+mj-ea"/>
                <a:cs typeface="+mj-cs"/>
              </a:rPr>
              <a:t>Theory</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of</a:t>
            </a:r>
            <a:r>
              <a:rPr lang="cs-CZ" sz="4400" b="1" dirty="0">
                <a:solidFill>
                  <a:srgbClr val="C00000"/>
                </a:solidFill>
                <a:latin typeface="+mj-lt"/>
                <a:ea typeface="+mj-ea"/>
                <a:cs typeface="+mj-cs"/>
              </a:rPr>
              <a:t> </a:t>
            </a:r>
            <a:r>
              <a:rPr lang="cs-CZ" sz="4400" b="1" dirty="0" err="1">
                <a:solidFill>
                  <a:srgbClr val="C00000"/>
                </a:solidFill>
                <a:latin typeface="+mj-lt"/>
                <a:ea typeface="+mj-ea"/>
                <a:cs typeface="+mj-cs"/>
              </a:rPr>
              <a:t>skeletal</a:t>
            </a:r>
            <a:r>
              <a:rPr lang="cs-CZ" sz="4400" b="1" dirty="0">
                <a:solidFill>
                  <a:srgbClr val="C00000"/>
                </a:solidFill>
                <a:latin typeface="+mj-lt"/>
                <a:ea typeface="+mj-ea"/>
                <a:cs typeface="+mj-cs"/>
              </a:rPr>
              <a:t> DNA</a:t>
            </a:r>
          </a:p>
        </p:txBody>
      </p:sp>
      <p:sp>
        <p:nvSpPr>
          <p:cNvPr id="51203" name="TextovéPole 6"/>
          <p:cNvSpPr txBox="1">
            <a:spLocks noChangeArrowheads="1"/>
          </p:cNvSpPr>
          <p:nvPr/>
        </p:nvSpPr>
        <p:spPr bwMode="auto">
          <a:xfrm>
            <a:off x="142875" y="1071563"/>
            <a:ext cx="4429125" cy="5724644"/>
          </a:xfrm>
          <a:prstGeom prst="rect">
            <a:avLst/>
          </a:prstGeom>
          <a:noFill/>
          <a:ln w="9525">
            <a:noFill/>
            <a:miter lim="800000"/>
            <a:headEnd/>
            <a:tailEnd/>
          </a:ln>
        </p:spPr>
        <p:txBody>
          <a:bodyPr>
            <a:spAutoFit/>
          </a:bodyPr>
          <a:lstStyle/>
          <a:p>
            <a:r>
              <a:rPr lang="cs-CZ" sz="2400" dirty="0">
                <a:latin typeface="Calibri" pitchFamily="34" charset="0"/>
              </a:rPr>
              <a:t> </a:t>
            </a:r>
          </a:p>
          <a:p>
            <a:r>
              <a:rPr lang="cs-CZ" b="1" dirty="0">
                <a:latin typeface="Calibri" pitchFamily="34" charset="0"/>
              </a:rPr>
              <a:t>RNA </a:t>
            </a:r>
            <a:r>
              <a:rPr lang="cs-CZ" b="1" dirty="0" err="1">
                <a:latin typeface="Calibri" pitchFamily="34" charset="0"/>
              </a:rPr>
              <a:t>is</a:t>
            </a:r>
            <a:r>
              <a:rPr lang="cs-CZ" b="1" dirty="0">
                <a:latin typeface="Calibri" pitchFamily="34" charset="0"/>
              </a:rPr>
              <a:t> </a:t>
            </a:r>
            <a:r>
              <a:rPr lang="cs-CZ" b="1" dirty="0" err="1">
                <a:latin typeface="Calibri" pitchFamily="34" charset="0"/>
              </a:rPr>
              <a:t>synthesised</a:t>
            </a:r>
            <a:r>
              <a:rPr lang="cs-CZ" b="1" dirty="0">
                <a:latin typeface="Calibri" pitchFamily="34" charset="0"/>
              </a:rPr>
              <a:t> and </a:t>
            </a:r>
            <a:r>
              <a:rPr lang="cs-CZ" b="1" dirty="0" err="1">
                <a:latin typeface="Calibri" pitchFamily="34" charset="0"/>
              </a:rPr>
              <a:t>matures</a:t>
            </a:r>
            <a:r>
              <a:rPr lang="cs-CZ" b="1" dirty="0">
                <a:latin typeface="Calibri" pitchFamily="34" charset="0"/>
              </a:rPr>
              <a:t> in </a:t>
            </a:r>
            <a:r>
              <a:rPr lang="cs-CZ" b="1" dirty="0" err="1">
                <a:latin typeface="Calibri" pitchFamily="34" charset="0"/>
              </a:rPr>
              <a:t>nucleus</a:t>
            </a:r>
            <a:endParaRPr lang="cs-CZ" b="1" dirty="0">
              <a:latin typeface="Calibri" pitchFamily="34" charset="0"/>
            </a:endParaRPr>
          </a:p>
          <a:p>
            <a:pPr>
              <a:buFont typeface="Arial" pitchFamily="34" charset="0"/>
              <a:buChar char="•"/>
            </a:pPr>
            <a:endParaRPr lang="cs-CZ" b="1" dirty="0">
              <a:latin typeface="Calibri" pitchFamily="34" charset="0"/>
            </a:endParaRPr>
          </a:p>
          <a:p>
            <a:pPr>
              <a:buFont typeface="Arial" pitchFamily="34" charset="0"/>
              <a:buChar char="•"/>
            </a:pPr>
            <a:endParaRPr lang="cs-CZ" b="1" dirty="0">
              <a:latin typeface="Calibri" pitchFamily="34" charset="0"/>
            </a:endParaRPr>
          </a:p>
          <a:p>
            <a:r>
              <a:rPr lang="cs-CZ" b="1" dirty="0" err="1">
                <a:latin typeface="Calibri" pitchFamily="34" charset="0"/>
              </a:rPr>
              <a:t>Larger</a:t>
            </a:r>
            <a:r>
              <a:rPr lang="cs-CZ" b="1" dirty="0">
                <a:latin typeface="Calibri" pitchFamily="34" charset="0"/>
              </a:rPr>
              <a:t> </a:t>
            </a:r>
            <a:r>
              <a:rPr lang="cs-CZ" b="1" dirty="0" err="1">
                <a:latin typeface="Calibri" pitchFamily="34" charset="0"/>
              </a:rPr>
              <a:t>cells</a:t>
            </a:r>
            <a:r>
              <a:rPr lang="cs-CZ" b="1" dirty="0">
                <a:latin typeface="Calibri" pitchFamily="34" charset="0"/>
              </a:rPr>
              <a:t> </a:t>
            </a:r>
            <a:r>
              <a:rPr lang="cs-CZ" b="1" dirty="0" err="1">
                <a:latin typeface="Calibri" pitchFamily="34" charset="0"/>
              </a:rPr>
              <a:t>need</a:t>
            </a:r>
            <a:r>
              <a:rPr lang="cs-CZ" b="1" dirty="0">
                <a:latin typeface="Calibri" pitchFamily="34" charset="0"/>
              </a:rPr>
              <a:t> </a:t>
            </a:r>
            <a:r>
              <a:rPr lang="cs-CZ" b="1" dirty="0" err="1">
                <a:latin typeface="Calibri" pitchFamily="34" charset="0"/>
              </a:rPr>
              <a:t>for</a:t>
            </a:r>
            <a:r>
              <a:rPr lang="cs-CZ" b="1" dirty="0">
                <a:latin typeface="Calibri" pitchFamily="34" charset="0"/>
              </a:rPr>
              <a:t> more </a:t>
            </a:r>
            <a:r>
              <a:rPr lang="cs-CZ" b="1" dirty="0" err="1">
                <a:latin typeface="Calibri" pitchFamily="34" charset="0"/>
              </a:rPr>
              <a:t>proteins</a:t>
            </a:r>
            <a:r>
              <a:rPr lang="cs-CZ" b="1" dirty="0">
                <a:latin typeface="Calibri" pitchFamily="34" charset="0"/>
              </a:rPr>
              <a:t> and </a:t>
            </a:r>
            <a:r>
              <a:rPr lang="cs-CZ" b="1" dirty="0" err="1">
                <a:latin typeface="Calibri" pitchFamily="34" charset="0"/>
              </a:rPr>
              <a:t>therefore</a:t>
            </a:r>
            <a:r>
              <a:rPr lang="cs-CZ" b="1" dirty="0">
                <a:latin typeface="Calibri" pitchFamily="34" charset="0"/>
              </a:rPr>
              <a:t> more RNA </a:t>
            </a:r>
            <a:r>
              <a:rPr lang="cs-CZ" b="1" dirty="0" err="1">
                <a:latin typeface="Calibri" pitchFamily="34" charset="0"/>
              </a:rPr>
              <a:t>for</a:t>
            </a:r>
            <a:r>
              <a:rPr lang="cs-CZ" b="1" dirty="0">
                <a:latin typeface="Calibri" pitchFamily="34" charset="0"/>
              </a:rPr>
              <a:t> </a:t>
            </a:r>
            <a:r>
              <a:rPr lang="cs-CZ" b="1" dirty="0" err="1">
                <a:latin typeface="Calibri" pitchFamily="34" charset="0"/>
              </a:rPr>
              <a:t>the</a:t>
            </a:r>
            <a:r>
              <a:rPr lang="cs-CZ" b="1" dirty="0">
                <a:latin typeface="Calibri" pitchFamily="34" charset="0"/>
              </a:rPr>
              <a:t> </a:t>
            </a:r>
            <a:r>
              <a:rPr lang="cs-CZ" b="1" dirty="0" err="1">
                <a:latin typeface="Calibri" pitchFamily="34" charset="0"/>
              </a:rPr>
              <a:t>growth</a:t>
            </a:r>
            <a:endParaRPr lang="cs-CZ" b="1" dirty="0">
              <a:latin typeface="Calibri" pitchFamily="34" charset="0"/>
            </a:endParaRPr>
          </a:p>
          <a:p>
            <a:pPr>
              <a:buFont typeface="Arial" pitchFamily="34" charset="0"/>
              <a:buChar char="•"/>
            </a:pPr>
            <a:endParaRPr lang="cs-CZ" b="1" dirty="0">
              <a:latin typeface="Calibri" pitchFamily="34" charset="0"/>
            </a:endParaRPr>
          </a:p>
          <a:p>
            <a:pPr>
              <a:buFont typeface="Arial" pitchFamily="34" charset="0"/>
              <a:buChar char="•"/>
            </a:pPr>
            <a:endParaRPr lang="cs-CZ" b="1" dirty="0">
              <a:latin typeface="Calibri" pitchFamily="34" charset="0"/>
            </a:endParaRPr>
          </a:p>
          <a:p>
            <a:r>
              <a:rPr lang="cs-CZ" b="1" dirty="0" err="1">
                <a:latin typeface="Calibri" pitchFamily="34" charset="0"/>
              </a:rPr>
              <a:t>The</a:t>
            </a:r>
            <a:r>
              <a:rPr lang="cs-CZ" b="1" dirty="0">
                <a:latin typeface="Calibri" pitchFamily="34" charset="0"/>
              </a:rPr>
              <a:t> </a:t>
            </a:r>
            <a:r>
              <a:rPr lang="cs-CZ" b="1" dirty="0" err="1">
                <a:latin typeface="Calibri" pitchFamily="34" charset="0"/>
              </a:rPr>
              <a:t>ration</a:t>
            </a:r>
            <a:r>
              <a:rPr lang="cs-CZ" b="1" dirty="0">
                <a:latin typeface="Calibri" pitchFamily="34" charset="0"/>
              </a:rPr>
              <a:t> </a:t>
            </a:r>
            <a:r>
              <a:rPr lang="cs-CZ" b="1" dirty="0" err="1">
                <a:latin typeface="Calibri" pitchFamily="34" charset="0"/>
              </a:rPr>
              <a:t>of</a:t>
            </a:r>
            <a:r>
              <a:rPr lang="cs-CZ" b="1" dirty="0">
                <a:latin typeface="Calibri" pitchFamily="34" charset="0"/>
              </a:rPr>
              <a:t> </a:t>
            </a:r>
            <a:r>
              <a:rPr lang="cs-CZ" b="1" dirty="0" err="1">
                <a:latin typeface="Calibri" pitchFamily="34" charset="0"/>
              </a:rPr>
              <a:t>nuclear</a:t>
            </a:r>
            <a:r>
              <a:rPr lang="cs-CZ" b="1" dirty="0">
                <a:latin typeface="Calibri" pitchFamily="34" charset="0"/>
              </a:rPr>
              <a:t> and </a:t>
            </a:r>
            <a:r>
              <a:rPr lang="cs-CZ" b="1" dirty="0" err="1">
                <a:latin typeface="Calibri" pitchFamily="34" charset="0"/>
              </a:rPr>
              <a:t>cytoplasmic</a:t>
            </a:r>
            <a:r>
              <a:rPr lang="cs-CZ" b="1" dirty="0">
                <a:latin typeface="Calibri" pitchFamily="34" charset="0"/>
              </a:rPr>
              <a:t> </a:t>
            </a:r>
            <a:r>
              <a:rPr lang="cs-CZ" b="1" dirty="0" err="1">
                <a:latin typeface="Calibri" pitchFamily="34" charset="0"/>
              </a:rPr>
              <a:t>volume</a:t>
            </a:r>
            <a:r>
              <a:rPr lang="cs-CZ" b="1" dirty="0">
                <a:latin typeface="Calibri" pitchFamily="34" charset="0"/>
              </a:rPr>
              <a:t> </a:t>
            </a:r>
            <a:r>
              <a:rPr lang="cs-CZ" b="1" dirty="0" err="1">
                <a:latin typeface="Calibri" pitchFamily="34" charset="0"/>
              </a:rPr>
              <a:t>must</a:t>
            </a:r>
            <a:r>
              <a:rPr lang="cs-CZ" b="1" dirty="0">
                <a:latin typeface="Calibri" pitchFamily="34" charset="0"/>
              </a:rPr>
              <a:t> </a:t>
            </a:r>
            <a:r>
              <a:rPr lang="cs-CZ" b="1" dirty="0" err="1">
                <a:latin typeface="Calibri" pitchFamily="34" charset="0"/>
              </a:rPr>
              <a:t>be</a:t>
            </a:r>
            <a:r>
              <a:rPr lang="cs-CZ" b="1" dirty="0">
                <a:latin typeface="Calibri" pitchFamily="34" charset="0"/>
              </a:rPr>
              <a:t> </a:t>
            </a:r>
            <a:r>
              <a:rPr lang="cs-CZ" b="1" dirty="0" err="1">
                <a:latin typeface="Calibri" pitchFamily="34" charset="0"/>
              </a:rPr>
              <a:t>kept</a:t>
            </a:r>
            <a:r>
              <a:rPr lang="cs-CZ" b="1" dirty="0">
                <a:latin typeface="Calibri" pitchFamily="34" charset="0"/>
              </a:rPr>
              <a:t> on </a:t>
            </a:r>
            <a:r>
              <a:rPr lang="cs-CZ" b="1" dirty="0" err="1">
                <a:latin typeface="Calibri" pitchFamily="34" charset="0"/>
              </a:rPr>
              <a:t>optimal</a:t>
            </a:r>
            <a:r>
              <a:rPr lang="cs-CZ" b="1" dirty="0">
                <a:latin typeface="Calibri" pitchFamily="34" charset="0"/>
              </a:rPr>
              <a:t> </a:t>
            </a:r>
            <a:r>
              <a:rPr lang="cs-CZ" b="1" dirty="0" err="1">
                <a:latin typeface="Calibri" pitchFamily="34" charset="0"/>
              </a:rPr>
              <a:t>value</a:t>
            </a:r>
            <a:endParaRPr lang="cs-CZ" b="1" dirty="0">
              <a:latin typeface="Calibri" pitchFamily="34" charset="0"/>
            </a:endParaRPr>
          </a:p>
          <a:p>
            <a:pPr>
              <a:buFont typeface="Arial" pitchFamily="34" charset="0"/>
              <a:buChar char="•"/>
            </a:pPr>
            <a:endParaRPr lang="cs-CZ" b="1" dirty="0">
              <a:latin typeface="Calibri" pitchFamily="34" charset="0"/>
            </a:endParaRPr>
          </a:p>
          <a:p>
            <a:pPr>
              <a:buFont typeface="Arial" pitchFamily="34" charset="0"/>
              <a:buChar char="•"/>
            </a:pPr>
            <a:endParaRPr lang="cs-CZ" b="1" dirty="0">
              <a:latin typeface="Calibri" pitchFamily="34" charset="0"/>
            </a:endParaRPr>
          </a:p>
          <a:p>
            <a:r>
              <a:rPr lang="cs-CZ" b="1" dirty="0">
                <a:latin typeface="Calibri" pitchFamily="34" charset="0"/>
              </a:rPr>
              <a:t>DNA </a:t>
            </a:r>
            <a:r>
              <a:rPr lang="cs-CZ" b="1" dirty="0" err="1">
                <a:latin typeface="Calibri" pitchFamily="34" charset="0"/>
              </a:rPr>
              <a:t>functions</a:t>
            </a:r>
            <a:r>
              <a:rPr lang="cs-CZ" b="1" dirty="0">
                <a:latin typeface="Calibri" pitchFamily="34" charset="0"/>
              </a:rPr>
              <a:t> </a:t>
            </a:r>
            <a:r>
              <a:rPr lang="cs-CZ" b="1" dirty="0" err="1">
                <a:latin typeface="Calibri" pitchFamily="34" charset="0"/>
              </a:rPr>
              <a:t>also</a:t>
            </a:r>
            <a:r>
              <a:rPr lang="cs-CZ" b="1" dirty="0">
                <a:latin typeface="Calibri" pitchFamily="34" charset="0"/>
              </a:rPr>
              <a:t> as a </a:t>
            </a:r>
            <a:r>
              <a:rPr lang="cs-CZ" b="1" dirty="0" err="1">
                <a:latin typeface="Calibri" pitchFamily="34" charset="0"/>
              </a:rPr>
              <a:t>scaffold</a:t>
            </a:r>
            <a:r>
              <a:rPr lang="cs-CZ" b="1" dirty="0">
                <a:latin typeface="Calibri" pitchFamily="34" charset="0"/>
              </a:rPr>
              <a:t> </a:t>
            </a:r>
            <a:r>
              <a:rPr lang="cs-CZ" b="1" dirty="0" err="1">
                <a:latin typeface="Calibri" pitchFamily="34" charset="0"/>
              </a:rPr>
              <a:t>that</a:t>
            </a:r>
            <a:r>
              <a:rPr lang="cs-CZ" b="1" dirty="0">
                <a:latin typeface="Calibri" pitchFamily="34" charset="0"/>
              </a:rPr>
              <a:t> </a:t>
            </a:r>
            <a:r>
              <a:rPr lang="cs-CZ" b="1" dirty="0" err="1">
                <a:latin typeface="Calibri" pitchFamily="34" charset="0"/>
              </a:rPr>
              <a:t>helps</a:t>
            </a:r>
            <a:r>
              <a:rPr lang="cs-CZ" b="1" dirty="0">
                <a:latin typeface="Calibri" pitchFamily="34" charset="0"/>
              </a:rPr>
              <a:t> to </a:t>
            </a:r>
            <a:r>
              <a:rPr lang="cs-CZ" b="1" dirty="0" err="1">
                <a:latin typeface="Calibri" pitchFamily="34" charset="0"/>
              </a:rPr>
              <a:t>keep</a:t>
            </a:r>
            <a:r>
              <a:rPr lang="cs-CZ" b="1" dirty="0">
                <a:latin typeface="Calibri" pitchFamily="34" charset="0"/>
              </a:rPr>
              <a:t> </a:t>
            </a:r>
            <a:r>
              <a:rPr lang="cs-CZ" b="1" dirty="0" err="1">
                <a:latin typeface="Calibri" pitchFamily="34" charset="0"/>
              </a:rPr>
              <a:t>the</a:t>
            </a:r>
            <a:r>
              <a:rPr lang="cs-CZ" b="1" dirty="0">
                <a:latin typeface="Calibri" pitchFamily="34" charset="0"/>
              </a:rPr>
              <a:t> </a:t>
            </a:r>
            <a:r>
              <a:rPr lang="cs-CZ" b="1" dirty="0" err="1">
                <a:latin typeface="Calibri" pitchFamily="34" charset="0"/>
              </a:rPr>
              <a:t>nucleus</a:t>
            </a:r>
            <a:r>
              <a:rPr lang="cs-CZ" b="1" dirty="0">
                <a:latin typeface="Calibri" pitchFamily="34" charset="0"/>
              </a:rPr>
              <a:t> in </a:t>
            </a:r>
            <a:r>
              <a:rPr lang="cs-CZ" b="1" dirty="0" err="1">
                <a:latin typeface="Calibri" pitchFamily="34" charset="0"/>
              </a:rPr>
              <a:t>shape</a:t>
            </a:r>
            <a:r>
              <a:rPr lang="cs-CZ" b="1" dirty="0">
                <a:latin typeface="Calibri" pitchFamily="34" charset="0"/>
              </a:rPr>
              <a:t> </a:t>
            </a:r>
          </a:p>
          <a:p>
            <a:endParaRPr lang="cs-CZ" b="1" dirty="0">
              <a:latin typeface="Calibri" pitchFamily="34" charset="0"/>
            </a:endParaRPr>
          </a:p>
          <a:p>
            <a:endParaRPr lang="cs-CZ" b="1" dirty="0">
              <a:latin typeface="Calibri" pitchFamily="34" charset="0"/>
            </a:endParaRPr>
          </a:p>
          <a:p>
            <a:pPr>
              <a:buFont typeface="Arial" pitchFamily="34" charset="0"/>
              <a:buChar char="•"/>
            </a:pPr>
            <a:endParaRPr lang="cs-CZ" b="1" dirty="0">
              <a:latin typeface="Calibri" pitchFamily="34" charset="0"/>
            </a:endParaRPr>
          </a:p>
          <a:p>
            <a:r>
              <a:rPr lang="cs-CZ" b="1" dirty="0">
                <a:latin typeface="Calibri" pitchFamily="34" charset="0"/>
              </a:rPr>
              <a:t>To </a:t>
            </a:r>
            <a:r>
              <a:rPr lang="cs-CZ" b="1" dirty="0" err="1">
                <a:latin typeface="Calibri" pitchFamily="34" charset="0"/>
              </a:rPr>
              <a:t>increase</a:t>
            </a:r>
            <a:r>
              <a:rPr lang="cs-CZ" b="1" dirty="0">
                <a:latin typeface="Calibri" pitchFamily="34" charset="0"/>
              </a:rPr>
              <a:t> </a:t>
            </a:r>
            <a:r>
              <a:rPr lang="cs-CZ" b="1" dirty="0" err="1">
                <a:latin typeface="Calibri" pitchFamily="34" charset="0"/>
              </a:rPr>
              <a:t>the</a:t>
            </a:r>
            <a:r>
              <a:rPr lang="cs-CZ" b="1" dirty="0">
                <a:latin typeface="Calibri" pitchFamily="34" charset="0"/>
              </a:rPr>
              <a:t> </a:t>
            </a:r>
            <a:r>
              <a:rPr lang="cs-CZ" b="1" dirty="0" err="1">
                <a:latin typeface="Calibri" pitchFamily="34" charset="0"/>
              </a:rPr>
              <a:t>nuclear</a:t>
            </a:r>
            <a:r>
              <a:rPr lang="cs-CZ" b="1" dirty="0">
                <a:latin typeface="Calibri" pitchFamily="34" charset="0"/>
              </a:rPr>
              <a:t> </a:t>
            </a:r>
            <a:r>
              <a:rPr lang="cs-CZ" b="1" dirty="0" err="1">
                <a:latin typeface="Calibri" pitchFamily="34" charset="0"/>
              </a:rPr>
              <a:t>volume</a:t>
            </a:r>
            <a:r>
              <a:rPr lang="cs-CZ" b="1" dirty="0">
                <a:latin typeface="Calibri" pitchFamily="34" charset="0"/>
              </a:rPr>
              <a:t>, cell </a:t>
            </a:r>
            <a:r>
              <a:rPr lang="cs-CZ" b="1" dirty="0" err="1">
                <a:latin typeface="Calibri" pitchFamily="34" charset="0"/>
              </a:rPr>
              <a:t>increases</a:t>
            </a:r>
            <a:r>
              <a:rPr lang="cs-CZ" b="1" dirty="0">
                <a:latin typeface="Calibri" pitchFamily="34" charset="0"/>
              </a:rPr>
              <a:t> </a:t>
            </a:r>
            <a:r>
              <a:rPr lang="cs-CZ" b="1" dirty="0" err="1">
                <a:latin typeface="Calibri" pitchFamily="34" charset="0"/>
              </a:rPr>
              <a:t>the</a:t>
            </a:r>
            <a:r>
              <a:rPr lang="cs-CZ" b="1" dirty="0">
                <a:latin typeface="Calibri" pitchFamily="34" charset="0"/>
              </a:rPr>
              <a:t> </a:t>
            </a:r>
            <a:r>
              <a:rPr lang="cs-CZ" b="1" dirty="0" err="1">
                <a:latin typeface="Calibri" pitchFamily="34" charset="0"/>
              </a:rPr>
              <a:t>amount</a:t>
            </a:r>
            <a:r>
              <a:rPr lang="cs-CZ" b="1" dirty="0">
                <a:latin typeface="Calibri" pitchFamily="34" charset="0"/>
              </a:rPr>
              <a:t> </a:t>
            </a:r>
            <a:r>
              <a:rPr lang="cs-CZ" b="1" dirty="0" err="1">
                <a:latin typeface="Calibri" pitchFamily="34" charset="0"/>
              </a:rPr>
              <a:t>of</a:t>
            </a:r>
            <a:r>
              <a:rPr lang="cs-CZ" b="1" dirty="0">
                <a:latin typeface="Calibri" pitchFamily="34" charset="0"/>
              </a:rPr>
              <a:t> DNA and </a:t>
            </a:r>
            <a:r>
              <a:rPr lang="cs-CZ" b="1" dirty="0" err="1">
                <a:latin typeface="Calibri" pitchFamily="34" charset="0"/>
              </a:rPr>
              <a:t>its</a:t>
            </a:r>
            <a:r>
              <a:rPr lang="cs-CZ" b="1" dirty="0">
                <a:latin typeface="Calibri" pitchFamily="34" charset="0"/>
              </a:rPr>
              <a:t> </a:t>
            </a:r>
            <a:r>
              <a:rPr lang="cs-CZ" b="1" dirty="0" err="1">
                <a:latin typeface="Calibri" pitchFamily="34" charset="0"/>
              </a:rPr>
              <a:t>conformation</a:t>
            </a:r>
            <a:endParaRPr lang="cs-CZ" dirty="0">
              <a:latin typeface="Calibri" pitchFamily="34" charset="0"/>
            </a:endParaRPr>
          </a:p>
        </p:txBody>
      </p:sp>
      <p:sp>
        <p:nvSpPr>
          <p:cNvPr id="6" name="Šipka dolů 5"/>
          <p:cNvSpPr/>
          <p:nvPr/>
        </p:nvSpPr>
        <p:spPr>
          <a:xfrm>
            <a:off x="1785938" y="1857375"/>
            <a:ext cx="642937"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8" name="Šipka dolů 7"/>
          <p:cNvSpPr/>
          <p:nvPr/>
        </p:nvSpPr>
        <p:spPr>
          <a:xfrm>
            <a:off x="1785938" y="2928938"/>
            <a:ext cx="642937"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9" name="Šipka dolů 8"/>
          <p:cNvSpPr/>
          <p:nvPr/>
        </p:nvSpPr>
        <p:spPr>
          <a:xfrm>
            <a:off x="1785938" y="4000500"/>
            <a:ext cx="642937"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0" name="Šipka dolů 9"/>
          <p:cNvSpPr/>
          <p:nvPr/>
        </p:nvSpPr>
        <p:spPr>
          <a:xfrm>
            <a:off x="1785938" y="5357813"/>
            <a:ext cx="642937"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pic>
        <p:nvPicPr>
          <p:cNvPr id="51208" name="Picture 2"/>
          <p:cNvPicPr>
            <a:picLocks noChangeAspect="1" noChangeArrowheads="1"/>
          </p:cNvPicPr>
          <p:nvPr/>
        </p:nvPicPr>
        <p:blipFill>
          <a:blip r:embed="rId2" cstate="print"/>
          <a:srcRect/>
          <a:stretch>
            <a:fillRect/>
          </a:stretch>
        </p:blipFill>
        <p:spPr bwMode="auto">
          <a:xfrm>
            <a:off x="4554538" y="1643063"/>
            <a:ext cx="4489450" cy="371475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3" descr="D:\vlada\Snyderela tabogae - Grasse.gif"/>
          <p:cNvPicPr>
            <a:picLocks noChangeAspect="1" noChangeArrowheads="1"/>
          </p:cNvPicPr>
          <p:nvPr/>
        </p:nvPicPr>
        <p:blipFill>
          <a:blip r:embed="rId2" cstate="print"/>
          <a:srcRect/>
          <a:stretch>
            <a:fillRect/>
          </a:stretch>
        </p:blipFill>
        <p:spPr bwMode="auto">
          <a:xfrm>
            <a:off x="714375" y="0"/>
            <a:ext cx="1857375" cy="3074988"/>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rot="4474078">
            <a:off x="5822950" y="-106363"/>
            <a:ext cx="4048126" cy="4048125"/>
          </a:xfrm>
          <a:prstGeom prst="rect">
            <a:avLst/>
          </a:prstGeom>
          <a:noFill/>
          <a:ln w="9525">
            <a:noFill/>
            <a:miter lim="800000"/>
            <a:headEnd/>
            <a:tailEnd/>
          </a:ln>
        </p:spPr>
      </p:pic>
      <p:sp>
        <p:nvSpPr>
          <p:cNvPr id="52228" name="TextovéPole 5"/>
          <p:cNvSpPr txBox="1">
            <a:spLocks noChangeArrowheads="1"/>
          </p:cNvSpPr>
          <p:nvPr/>
        </p:nvSpPr>
        <p:spPr bwMode="auto">
          <a:xfrm>
            <a:off x="6429375" y="2643188"/>
            <a:ext cx="908050" cy="369887"/>
          </a:xfrm>
          <a:prstGeom prst="rect">
            <a:avLst/>
          </a:prstGeom>
          <a:noFill/>
          <a:ln w="9525">
            <a:noFill/>
            <a:miter lim="800000"/>
            <a:headEnd/>
            <a:tailEnd/>
          </a:ln>
        </p:spPr>
        <p:txBody>
          <a:bodyPr wrap="none">
            <a:spAutoFit/>
          </a:bodyPr>
          <a:lstStyle/>
          <a:p>
            <a:r>
              <a:rPr lang="cs-CZ" i="1">
                <a:latin typeface="Calibri" pitchFamily="34" charset="0"/>
              </a:rPr>
              <a:t>Opalina</a:t>
            </a:r>
          </a:p>
        </p:txBody>
      </p:sp>
      <p:pic>
        <p:nvPicPr>
          <p:cNvPr id="52229" name="Picture 4"/>
          <p:cNvPicPr>
            <a:picLocks noChangeAspect="1" noChangeArrowheads="1"/>
          </p:cNvPicPr>
          <p:nvPr/>
        </p:nvPicPr>
        <p:blipFill>
          <a:blip r:embed="rId4" cstate="print"/>
          <a:srcRect/>
          <a:stretch>
            <a:fillRect/>
          </a:stretch>
        </p:blipFill>
        <p:spPr bwMode="auto">
          <a:xfrm>
            <a:off x="2500313" y="2571750"/>
            <a:ext cx="2786062" cy="4179888"/>
          </a:xfrm>
          <a:prstGeom prst="rect">
            <a:avLst/>
          </a:prstGeom>
          <a:noFill/>
          <a:ln w="9525">
            <a:noFill/>
            <a:miter lim="800000"/>
            <a:headEnd/>
            <a:tailEnd/>
          </a:ln>
        </p:spPr>
      </p:pic>
      <p:sp>
        <p:nvSpPr>
          <p:cNvPr id="52230" name="Obdélník 7"/>
          <p:cNvSpPr>
            <a:spLocks noChangeArrowheads="1"/>
          </p:cNvSpPr>
          <p:nvPr/>
        </p:nvSpPr>
        <p:spPr bwMode="auto">
          <a:xfrm>
            <a:off x="2571750" y="6286500"/>
            <a:ext cx="2487613" cy="369888"/>
          </a:xfrm>
          <a:prstGeom prst="rect">
            <a:avLst/>
          </a:prstGeom>
          <a:noFill/>
          <a:ln w="9525">
            <a:noFill/>
            <a:miter lim="800000"/>
            <a:headEnd/>
            <a:tailEnd/>
          </a:ln>
        </p:spPr>
        <p:txBody>
          <a:bodyPr wrap="none">
            <a:spAutoFit/>
          </a:bodyPr>
          <a:lstStyle/>
          <a:p>
            <a:r>
              <a:rPr lang="cs-CZ" i="1">
                <a:solidFill>
                  <a:schemeClr val="bg1"/>
                </a:solidFill>
                <a:latin typeface="Calibri" pitchFamily="34" charset="0"/>
              </a:rPr>
              <a:t>Physarum polycephalum</a:t>
            </a:r>
          </a:p>
        </p:txBody>
      </p:sp>
      <p:grpSp>
        <p:nvGrpSpPr>
          <p:cNvPr id="52232" name="Skupina 15"/>
          <p:cNvGrpSpPr>
            <a:grpSpLocks/>
          </p:cNvGrpSpPr>
          <p:nvPr/>
        </p:nvGrpSpPr>
        <p:grpSpPr bwMode="auto">
          <a:xfrm>
            <a:off x="0" y="2928938"/>
            <a:ext cx="1785938" cy="3500437"/>
            <a:chOff x="9786974" y="428604"/>
            <a:chExt cx="2571768" cy="5715040"/>
          </a:xfrm>
        </p:grpSpPr>
        <p:pic>
          <p:nvPicPr>
            <p:cNvPr id="52238" name="Obrázek 12" descr="Oxymonadidae.tif"/>
            <p:cNvPicPr>
              <a:picLocks noChangeAspect="1"/>
            </p:cNvPicPr>
            <p:nvPr/>
          </p:nvPicPr>
          <p:blipFill>
            <a:blip r:embed="rId5" cstate="print"/>
            <a:srcRect l="13974" t="16666" r="40291"/>
            <a:stretch>
              <a:fillRect/>
            </a:stretch>
          </p:blipFill>
          <p:spPr bwMode="auto">
            <a:xfrm>
              <a:off x="9786974" y="428604"/>
              <a:ext cx="2571768" cy="5715040"/>
            </a:xfrm>
            <a:prstGeom prst="rect">
              <a:avLst/>
            </a:prstGeom>
            <a:noFill/>
            <a:ln w="9525">
              <a:noFill/>
              <a:miter lim="800000"/>
              <a:headEnd/>
              <a:tailEnd/>
            </a:ln>
          </p:spPr>
        </p:pic>
        <p:sp>
          <p:nvSpPr>
            <p:cNvPr id="14" name="Pravoúhlý trojúhelník 13"/>
            <p:cNvSpPr/>
            <p:nvPr/>
          </p:nvSpPr>
          <p:spPr>
            <a:xfrm rot="10800000">
              <a:off x="10984846" y="441562"/>
              <a:ext cx="1357893" cy="135813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5" name="Pravoúhlý trojúhelník 14"/>
            <p:cNvSpPr/>
            <p:nvPr/>
          </p:nvSpPr>
          <p:spPr>
            <a:xfrm rot="5400000">
              <a:off x="9042668" y="1183277"/>
              <a:ext cx="2560753" cy="1072142"/>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sp>
        <p:nvSpPr>
          <p:cNvPr id="52233" name="Nadpis 1"/>
          <p:cNvSpPr>
            <a:spLocks noGrp="1"/>
          </p:cNvSpPr>
          <p:nvPr>
            <p:ph type="title"/>
          </p:nvPr>
        </p:nvSpPr>
        <p:spPr>
          <a:xfrm>
            <a:off x="642938" y="0"/>
            <a:ext cx="8043862" cy="1143000"/>
          </a:xfrm>
        </p:spPr>
        <p:txBody>
          <a:bodyPr/>
          <a:lstStyle/>
          <a:p>
            <a:r>
              <a:rPr lang="cs-CZ" b="1" dirty="0" err="1">
                <a:solidFill>
                  <a:srgbClr val="C00000"/>
                </a:solidFill>
              </a:rPr>
              <a:t>Multinuclearity</a:t>
            </a:r>
            <a:endParaRPr lang="cs-CZ" b="1" dirty="0">
              <a:solidFill>
                <a:srgbClr val="C00000"/>
              </a:solidFill>
            </a:endParaRPr>
          </a:p>
        </p:txBody>
      </p:sp>
      <p:sp>
        <p:nvSpPr>
          <p:cNvPr id="52234" name="Obdélník 16"/>
          <p:cNvSpPr>
            <a:spLocks noChangeArrowheads="1"/>
          </p:cNvSpPr>
          <p:nvPr/>
        </p:nvSpPr>
        <p:spPr bwMode="auto">
          <a:xfrm>
            <a:off x="71438" y="6416675"/>
            <a:ext cx="2500312" cy="369888"/>
          </a:xfrm>
          <a:prstGeom prst="rect">
            <a:avLst/>
          </a:prstGeom>
          <a:noFill/>
          <a:ln w="9525">
            <a:noFill/>
            <a:miter lim="800000"/>
            <a:headEnd/>
            <a:tailEnd/>
          </a:ln>
        </p:spPr>
        <p:txBody>
          <a:bodyPr>
            <a:spAutoFit/>
          </a:bodyPr>
          <a:lstStyle/>
          <a:p>
            <a:r>
              <a:rPr lang="cs-CZ" i="1">
                <a:latin typeface="Calibri" pitchFamily="34" charset="0"/>
              </a:rPr>
              <a:t>Baroella </a:t>
            </a:r>
            <a:r>
              <a:rPr lang="en-US">
                <a:latin typeface="Calibri" pitchFamily="34" charset="0"/>
              </a:rPr>
              <a:t>(Oxymon</a:t>
            </a:r>
            <a:r>
              <a:rPr lang="cs-CZ">
                <a:latin typeface="Calibri" pitchFamily="34" charset="0"/>
              </a:rPr>
              <a:t>ády</a:t>
            </a:r>
            <a:r>
              <a:rPr lang="en-US">
                <a:latin typeface="Calibri" pitchFamily="34" charset="0"/>
              </a:rPr>
              <a:t>)</a:t>
            </a:r>
            <a:endParaRPr lang="cs-CZ">
              <a:latin typeface="Calibri" pitchFamily="34" charset="0"/>
            </a:endParaRPr>
          </a:p>
        </p:txBody>
      </p:sp>
      <p:sp>
        <p:nvSpPr>
          <p:cNvPr id="52235" name="Obdélník 10"/>
          <p:cNvSpPr>
            <a:spLocks noChangeArrowheads="1"/>
          </p:cNvSpPr>
          <p:nvPr/>
        </p:nvSpPr>
        <p:spPr bwMode="auto">
          <a:xfrm>
            <a:off x="5403798" y="3923764"/>
            <a:ext cx="1256434" cy="369332"/>
          </a:xfrm>
          <a:prstGeom prst="rect">
            <a:avLst/>
          </a:prstGeom>
          <a:noFill/>
          <a:ln w="9525">
            <a:noFill/>
            <a:miter lim="800000"/>
            <a:headEnd/>
            <a:tailEnd/>
          </a:ln>
        </p:spPr>
        <p:txBody>
          <a:bodyPr wrap="none">
            <a:spAutoFit/>
          </a:bodyPr>
          <a:lstStyle/>
          <a:p>
            <a:r>
              <a:rPr lang="cs-CZ" dirty="0" err="1">
                <a:latin typeface="Calibri" pitchFamily="34" charset="0"/>
              </a:rPr>
              <a:t>Acantharea</a:t>
            </a:r>
            <a:endParaRPr lang="cs-CZ" dirty="0">
              <a:latin typeface="Calibri" pitchFamily="34" charset="0"/>
            </a:endParaRPr>
          </a:p>
        </p:txBody>
      </p:sp>
      <p:sp>
        <p:nvSpPr>
          <p:cNvPr id="52236" name="TextovéPole 17"/>
          <p:cNvSpPr txBox="1">
            <a:spLocks noChangeArrowheads="1"/>
          </p:cNvSpPr>
          <p:nvPr/>
        </p:nvSpPr>
        <p:spPr bwMode="auto">
          <a:xfrm>
            <a:off x="2643188" y="1071563"/>
            <a:ext cx="3929062" cy="923330"/>
          </a:xfrm>
          <a:prstGeom prst="rect">
            <a:avLst/>
          </a:prstGeom>
          <a:noFill/>
          <a:ln w="9525">
            <a:noFill/>
            <a:miter lim="800000"/>
            <a:headEnd/>
            <a:tailEnd/>
          </a:ln>
        </p:spPr>
        <p:txBody>
          <a:bodyPr>
            <a:spAutoFit/>
          </a:bodyPr>
          <a:lstStyle/>
          <a:p>
            <a:r>
              <a:rPr lang="cs-CZ" b="1" dirty="0" err="1">
                <a:latin typeface="Calibri" pitchFamily="34" charset="0"/>
              </a:rPr>
              <a:t>Solution</a:t>
            </a:r>
            <a:r>
              <a:rPr lang="cs-CZ" b="1" dirty="0">
                <a:latin typeface="Calibri" pitchFamily="34" charset="0"/>
              </a:rPr>
              <a:t>, </a:t>
            </a:r>
            <a:r>
              <a:rPr lang="cs-CZ" b="1" dirty="0" err="1">
                <a:latin typeface="Calibri" pitchFamily="34" charset="0"/>
              </a:rPr>
              <a:t>how</a:t>
            </a:r>
            <a:r>
              <a:rPr lang="cs-CZ" b="1" dirty="0">
                <a:latin typeface="Calibri" pitchFamily="34" charset="0"/>
              </a:rPr>
              <a:t> to </a:t>
            </a:r>
            <a:r>
              <a:rPr lang="cs-CZ" b="1" dirty="0" err="1">
                <a:latin typeface="Calibri" pitchFamily="34" charset="0"/>
              </a:rPr>
              <a:t>keep</a:t>
            </a:r>
            <a:r>
              <a:rPr lang="cs-CZ" b="1" dirty="0">
                <a:latin typeface="Calibri" pitchFamily="34" charset="0"/>
              </a:rPr>
              <a:t> </a:t>
            </a:r>
            <a:r>
              <a:rPr lang="cs-CZ" b="1" dirty="0" err="1">
                <a:latin typeface="Calibri" pitchFamily="34" charset="0"/>
              </a:rPr>
              <a:t>large</a:t>
            </a:r>
            <a:r>
              <a:rPr lang="cs-CZ" b="1" dirty="0">
                <a:latin typeface="Calibri" pitchFamily="34" charset="0"/>
              </a:rPr>
              <a:t> </a:t>
            </a:r>
            <a:r>
              <a:rPr lang="cs-CZ" b="1" dirty="0" err="1">
                <a:latin typeface="Calibri" pitchFamily="34" charset="0"/>
              </a:rPr>
              <a:t>volume</a:t>
            </a:r>
            <a:r>
              <a:rPr lang="cs-CZ" b="1" dirty="0">
                <a:latin typeface="Calibri" pitchFamily="34" charset="0"/>
              </a:rPr>
              <a:t> </a:t>
            </a:r>
            <a:r>
              <a:rPr lang="cs-CZ" b="1" dirty="0" err="1">
                <a:latin typeface="Calibri" pitchFamily="34" charset="0"/>
              </a:rPr>
              <a:t>of</a:t>
            </a:r>
            <a:r>
              <a:rPr lang="cs-CZ" b="1" dirty="0">
                <a:latin typeface="Calibri" pitchFamily="34" charset="0"/>
              </a:rPr>
              <a:t> </a:t>
            </a:r>
            <a:r>
              <a:rPr lang="cs-CZ" b="1" dirty="0" err="1">
                <a:latin typeface="Calibri" pitchFamily="34" charset="0"/>
              </a:rPr>
              <a:t>nuclear</a:t>
            </a:r>
            <a:r>
              <a:rPr lang="cs-CZ" b="1" dirty="0">
                <a:latin typeface="Calibri" pitchFamily="34" charset="0"/>
              </a:rPr>
              <a:t> </a:t>
            </a:r>
            <a:r>
              <a:rPr lang="cs-CZ" b="1" dirty="0" err="1">
                <a:latin typeface="Calibri" pitchFamily="34" charset="0"/>
              </a:rPr>
              <a:t>compartnent</a:t>
            </a:r>
            <a:r>
              <a:rPr lang="cs-CZ" b="1" dirty="0">
                <a:latin typeface="Calibri" pitchFamily="34" charset="0"/>
              </a:rPr>
              <a:t> </a:t>
            </a:r>
            <a:r>
              <a:rPr lang="cs-CZ" b="1" dirty="0" err="1">
                <a:latin typeface="Calibri" pitchFamily="34" charset="0"/>
              </a:rPr>
              <a:t>needed</a:t>
            </a:r>
            <a:r>
              <a:rPr lang="cs-CZ" b="1" dirty="0">
                <a:latin typeface="Calibri" pitchFamily="34" charset="0"/>
              </a:rPr>
              <a:t> by </a:t>
            </a:r>
            <a:r>
              <a:rPr lang="cs-CZ" b="1" dirty="0" err="1">
                <a:latin typeface="Calibri" pitchFamily="34" charset="0"/>
              </a:rPr>
              <a:t>large</a:t>
            </a:r>
            <a:r>
              <a:rPr lang="cs-CZ" b="1" dirty="0">
                <a:latin typeface="Calibri" pitchFamily="34" charset="0"/>
              </a:rPr>
              <a:t> </a:t>
            </a:r>
            <a:r>
              <a:rPr lang="cs-CZ" b="1" dirty="0" err="1">
                <a:latin typeface="Calibri" pitchFamily="34" charset="0"/>
              </a:rPr>
              <a:t>cells</a:t>
            </a:r>
            <a:endParaRPr lang="cs-CZ" b="1" dirty="0">
              <a:latin typeface="Calibri" pitchFamily="34" charset="0"/>
            </a:endParaRPr>
          </a:p>
        </p:txBody>
      </p:sp>
      <p:sp>
        <p:nvSpPr>
          <p:cNvPr id="52237" name="Obdélník 19"/>
          <p:cNvSpPr>
            <a:spLocks noChangeArrowheads="1"/>
          </p:cNvSpPr>
          <p:nvPr/>
        </p:nvSpPr>
        <p:spPr bwMode="auto">
          <a:xfrm>
            <a:off x="0" y="0"/>
            <a:ext cx="1247775" cy="615950"/>
          </a:xfrm>
          <a:prstGeom prst="rect">
            <a:avLst/>
          </a:prstGeom>
          <a:noFill/>
          <a:ln w="9525">
            <a:noFill/>
            <a:miter lim="800000"/>
            <a:headEnd/>
            <a:tailEnd/>
          </a:ln>
        </p:spPr>
        <p:txBody>
          <a:bodyPr wrap="none">
            <a:spAutoFit/>
          </a:bodyPr>
          <a:lstStyle/>
          <a:p>
            <a:r>
              <a:rPr lang="cs-CZ" i="1">
                <a:latin typeface="Calibri" pitchFamily="34" charset="0"/>
              </a:rPr>
              <a:t>Snydere</a:t>
            </a:r>
            <a:r>
              <a:rPr lang="en-US" i="1">
                <a:latin typeface="Calibri" pitchFamily="34" charset="0"/>
              </a:rPr>
              <a:t>l</a:t>
            </a:r>
            <a:r>
              <a:rPr lang="cs-CZ" i="1">
                <a:latin typeface="Calibri" pitchFamily="34" charset="0"/>
              </a:rPr>
              <a:t>la </a:t>
            </a:r>
          </a:p>
          <a:p>
            <a:r>
              <a:rPr lang="cs-CZ" sz="1600">
                <a:latin typeface="Calibri" pitchFamily="34" charset="0"/>
              </a:rPr>
              <a:t>(Parabasala) </a:t>
            </a:r>
          </a:p>
        </p:txBody>
      </p:sp>
      <p:pic>
        <p:nvPicPr>
          <p:cNvPr id="17410" name="Picture 2" descr="http://upload.wikimedia.org/wikipedia/commons/9/92/Haeckel_Acanthometra.jpg"/>
          <p:cNvPicPr>
            <a:picLocks noChangeAspect="1" noChangeArrowheads="1"/>
          </p:cNvPicPr>
          <p:nvPr/>
        </p:nvPicPr>
        <p:blipFill>
          <a:blip r:embed="rId6" cstate="print"/>
          <a:srcRect/>
          <a:stretch>
            <a:fillRect/>
          </a:stretch>
        </p:blipFill>
        <p:spPr bwMode="auto">
          <a:xfrm rot="16200000">
            <a:off x="6031302" y="3745303"/>
            <a:ext cx="2589499" cy="363589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3F8C10D4-1284-43DA-929A-6D21A8A7187E}"/>
              </a:ext>
            </a:extLst>
          </p:cNvPr>
          <p:cNvSpPr txBox="1">
            <a:spLocks/>
          </p:cNvSpPr>
          <p:nvPr/>
        </p:nvSpPr>
        <p:spPr bwMode="auto">
          <a:xfrm>
            <a:off x="642938" y="0"/>
            <a:ext cx="80438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cs-CZ" b="1" dirty="0" err="1">
                <a:solidFill>
                  <a:srgbClr val="C00000"/>
                </a:solidFill>
              </a:rPr>
              <a:t>Two</a:t>
            </a:r>
            <a:r>
              <a:rPr lang="cs-CZ" b="1" dirty="0">
                <a:solidFill>
                  <a:srgbClr val="C00000"/>
                </a:solidFill>
              </a:rPr>
              <a:t> </a:t>
            </a:r>
            <a:r>
              <a:rPr lang="cs-CZ" b="1" dirty="0" err="1">
                <a:solidFill>
                  <a:srgbClr val="C00000"/>
                </a:solidFill>
              </a:rPr>
              <a:t>nuclei</a:t>
            </a:r>
            <a:r>
              <a:rPr lang="cs-CZ" b="1" dirty="0">
                <a:solidFill>
                  <a:srgbClr val="C00000"/>
                </a:solidFill>
              </a:rPr>
              <a:t> in </a:t>
            </a:r>
            <a:r>
              <a:rPr lang="cs-CZ" b="1" i="1" dirty="0" err="1">
                <a:solidFill>
                  <a:srgbClr val="C00000"/>
                </a:solidFill>
              </a:rPr>
              <a:t>Giardia</a:t>
            </a:r>
            <a:endParaRPr lang="cs-CZ" b="1" i="1" dirty="0">
              <a:solidFill>
                <a:srgbClr val="C00000"/>
              </a:solidFill>
            </a:endParaRPr>
          </a:p>
        </p:txBody>
      </p:sp>
      <p:pic>
        <p:nvPicPr>
          <p:cNvPr id="5" name="Obrázek 4">
            <a:extLst>
              <a:ext uri="{FF2B5EF4-FFF2-40B4-BE49-F238E27FC236}">
                <a16:creationId xmlns:a16="http://schemas.microsoft.com/office/drawing/2014/main" id="{7E17F88B-2BA2-4AB1-8824-DC7EF8748A86}"/>
              </a:ext>
            </a:extLst>
          </p:cNvPr>
          <p:cNvPicPr>
            <a:picLocks noChangeAspect="1"/>
          </p:cNvPicPr>
          <p:nvPr/>
        </p:nvPicPr>
        <p:blipFill>
          <a:blip r:embed="rId2"/>
          <a:stretch>
            <a:fillRect/>
          </a:stretch>
        </p:blipFill>
        <p:spPr>
          <a:xfrm>
            <a:off x="827584" y="1052736"/>
            <a:ext cx="7236877" cy="5420449"/>
          </a:xfrm>
          <a:prstGeom prst="rect">
            <a:avLst/>
          </a:prstGeom>
        </p:spPr>
      </p:pic>
      <p:sp>
        <p:nvSpPr>
          <p:cNvPr id="6" name="TextovéPole 5">
            <a:extLst>
              <a:ext uri="{FF2B5EF4-FFF2-40B4-BE49-F238E27FC236}">
                <a16:creationId xmlns:a16="http://schemas.microsoft.com/office/drawing/2014/main" id="{4FBCB8E7-F83A-44AE-8790-1E382EA10042}"/>
              </a:ext>
            </a:extLst>
          </p:cNvPr>
          <p:cNvSpPr txBox="1"/>
          <p:nvPr/>
        </p:nvSpPr>
        <p:spPr>
          <a:xfrm>
            <a:off x="6660232" y="6381328"/>
            <a:ext cx="2159566" cy="369332"/>
          </a:xfrm>
          <a:prstGeom prst="rect">
            <a:avLst/>
          </a:prstGeom>
          <a:noFill/>
        </p:spPr>
        <p:txBody>
          <a:bodyPr wrap="none" rtlCol="0">
            <a:spAutoFit/>
          </a:bodyPr>
          <a:lstStyle/>
          <a:p>
            <a:r>
              <a:rPr lang="cs-CZ" dirty="0"/>
              <a:t>Tůmová et al. 2016</a:t>
            </a:r>
          </a:p>
        </p:txBody>
      </p:sp>
      <p:sp>
        <p:nvSpPr>
          <p:cNvPr id="7" name="Obdélník 6">
            <a:extLst>
              <a:ext uri="{FF2B5EF4-FFF2-40B4-BE49-F238E27FC236}">
                <a16:creationId xmlns:a16="http://schemas.microsoft.com/office/drawing/2014/main" id="{3B6E090F-47BE-43D2-911D-01B4C6FE615F}"/>
              </a:ext>
            </a:extLst>
          </p:cNvPr>
          <p:cNvSpPr/>
          <p:nvPr/>
        </p:nvSpPr>
        <p:spPr>
          <a:xfrm>
            <a:off x="-108520" y="0"/>
            <a:ext cx="9251451" cy="6858000"/>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8" name="TextovéPole 7">
            <a:extLst>
              <a:ext uri="{FF2B5EF4-FFF2-40B4-BE49-F238E27FC236}">
                <a16:creationId xmlns:a16="http://schemas.microsoft.com/office/drawing/2014/main" id="{B34240D3-F37F-4B68-AA18-79179CD2868E}"/>
              </a:ext>
            </a:extLst>
          </p:cNvPr>
          <p:cNvSpPr txBox="1"/>
          <p:nvPr/>
        </p:nvSpPr>
        <p:spPr>
          <a:xfrm>
            <a:off x="0" y="973522"/>
            <a:ext cx="8291757"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a:t>
            </a:r>
            <a:r>
              <a:rPr lang="cs-CZ" sz="2400" dirty="0" err="1">
                <a:latin typeface="+mn-lt"/>
              </a:rPr>
              <a:t>Karyotyping</a:t>
            </a:r>
            <a:r>
              <a:rPr lang="cs-CZ" sz="2400" dirty="0">
                <a:latin typeface="+mn-lt"/>
              </a:rPr>
              <a:t> and </a:t>
            </a:r>
            <a:r>
              <a:rPr lang="cs-CZ" sz="2400" dirty="0" err="1">
                <a:latin typeface="+mn-lt"/>
              </a:rPr>
              <a:t>genomics</a:t>
            </a:r>
            <a:r>
              <a:rPr lang="cs-CZ" sz="2400" dirty="0">
                <a:latin typeface="+mn-lt"/>
              </a:rPr>
              <a:t> </a:t>
            </a:r>
            <a:r>
              <a:rPr lang="cs-CZ" sz="2400" dirty="0" err="1">
                <a:latin typeface="+mn-lt"/>
              </a:rPr>
              <a:t>of</a:t>
            </a:r>
            <a:r>
              <a:rPr lang="cs-CZ" sz="2400" dirty="0">
                <a:latin typeface="+mn-lt"/>
              </a:rPr>
              <a:t> </a:t>
            </a:r>
            <a:r>
              <a:rPr lang="cs-CZ" sz="2400" i="1" dirty="0" err="1">
                <a:latin typeface="+mn-lt"/>
              </a:rPr>
              <a:t>Giardia</a:t>
            </a:r>
            <a:r>
              <a:rPr lang="cs-CZ" sz="2400" dirty="0" err="1">
                <a:latin typeface="+mn-lt"/>
              </a:rPr>
              <a:t>‘s</a:t>
            </a:r>
            <a:r>
              <a:rPr lang="cs-CZ" sz="2400" dirty="0">
                <a:latin typeface="+mn-lt"/>
              </a:rPr>
              <a:t> </a:t>
            </a:r>
            <a:r>
              <a:rPr lang="cs-CZ" sz="2400" dirty="0" err="1">
                <a:latin typeface="+mn-lt"/>
              </a:rPr>
              <a:t>two</a:t>
            </a:r>
            <a:r>
              <a:rPr lang="cs-CZ" sz="2400" dirty="0">
                <a:latin typeface="+mn-lt"/>
              </a:rPr>
              <a:t> </a:t>
            </a:r>
            <a:r>
              <a:rPr lang="cs-CZ" sz="2400" dirty="0" err="1">
                <a:latin typeface="+mn-lt"/>
              </a:rPr>
              <a:t>nuclei</a:t>
            </a:r>
            <a:endParaRPr lang="cs-CZ" sz="2400" dirty="0">
              <a:latin typeface="+mn-lt"/>
            </a:endParaRPr>
          </a:p>
        </p:txBody>
      </p:sp>
    </p:spTree>
    <p:extLst>
      <p:ext uri="{BB962C8B-B14F-4D97-AF65-F5344CB8AC3E}">
        <p14:creationId xmlns:p14="http://schemas.microsoft.com/office/powerpoint/2010/main" val="423068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9" descr="Obsah obrázku text, mapa&#10;&#10;Popis byl vytvořen automaticky">
            <a:extLst>
              <a:ext uri="{FF2B5EF4-FFF2-40B4-BE49-F238E27FC236}">
                <a16:creationId xmlns:a16="http://schemas.microsoft.com/office/drawing/2014/main" id="{CC3279B5-6AC9-46B1-B606-6AC22D63F2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4" y="1340769"/>
            <a:ext cx="5852229"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Nadpis 1"/>
          <p:cNvSpPr>
            <a:spLocks noGrp="1"/>
          </p:cNvSpPr>
          <p:nvPr>
            <p:ph type="title"/>
          </p:nvPr>
        </p:nvSpPr>
        <p:spPr>
          <a:xfrm>
            <a:off x="0" y="-71438"/>
            <a:ext cx="9144000" cy="1143001"/>
          </a:xfrm>
        </p:spPr>
        <p:txBody>
          <a:bodyPr/>
          <a:lstStyle/>
          <a:p>
            <a:r>
              <a:rPr lang="cs-CZ" sz="4000" b="1" dirty="0" err="1">
                <a:solidFill>
                  <a:srgbClr val="C00000"/>
                </a:solidFill>
              </a:rPr>
              <a:t>Other</a:t>
            </a:r>
            <a:r>
              <a:rPr lang="cs-CZ" sz="4000" b="1" dirty="0">
                <a:solidFill>
                  <a:srgbClr val="C00000"/>
                </a:solidFill>
              </a:rPr>
              <a:t> </a:t>
            </a:r>
            <a:r>
              <a:rPr lang="cs-CZ" sz="4000" b="1" dirty="0" err="1">
                <a:solidFill>
                  <a:srgbClr val="C00000"/>
                </a:solidFill>
              </a:rPr>
              <a:t>eukaryotes</a:t>
            </a:r>
            <a:r>
              <a:rPr lang="cs-CZ" sz="4000" b="1" dirty="0">
                <a:solidFill>
                  <a:srgbClr val="C00000"/>
                </a:solidFill>
              </a:rPr>
              <a:t> </a:t>
            </a:r>
            <a:r>
              <a:rPr lang="cs-CZ" sz="4000" b="1" dirty="0" err="1">
                <a:solidFill>
                  <a:srgbClr val="C00000"/>
                </a:solidFill>
              </a:rPr>
              <a:t>with</a:t>
            </a:r>
            <a:r>
              <a:rPr lang="cs-CZ" sz="4000" b="1" dirty="0">
                <a:solidFill>
                  <a:srgbClr val="C00000"/>
                </a:solidFill>
              </a:rPr>
              <a:t> </a:t>
            </a:r>
            <a:r>
              <a:rPr lang="cs-CZ" sz="4000" b="1" dirty="0" err="1">
                <a:solidFill>
                  <a:srgbClr val="C00000"/>
                </a:solidFill>
              </a:rPr>
              <a:t>large</a:t>
            </a:r>
            <a:r>
              <a:rPr lang="cs-CZ" sz="4000" b="1" dirty="0">
                <a:solidFill>
                  <a:srgbClr val="C00000"/>
                </a:solidFill>
              </a:rPr>
              <a:t> </a:t>
            </a:r>
            <a:r>
              <a:rPr lang="cs-CZ" sz="4000" b="1" dirty="0" err="1">
                <a:solidFill>
                  <a:srgbClr val="C00000"/>
                </a:solidFill>
              </a:rPr>
              <a:t>genomes</a:t>
            </a:r>
            <a:endParaRPr lang="cs-CZ" sz="4000" b="1" dirty="0">
              <a:solidFill>
                <a:srgbClr val="C00000"/>
              </a:solidFill>
            </a:endParaRPr>
          </a:p>
        </p:txBody>
      </p:sp>
      <p:sp>
        <p:nvSpPr>
          <p:cNvPr id="46084" name="Zástupný symbol pro obsah 2"/>
          <p:cNvSpPr>
            <a:spLocks noGrp="1"/>
          </p:cNvSpPr>
          <p:nvPr>
            <p:ph idx="1"/>
          </p:nvPr>
        </p:nvSpPr>
        <p:spPr>
          <a:xfrm>
            <a:off x="5715000" y="928688"/>
            <a:ext cx="3543300" cy="5097462"/>
          </a:xfrm>
        </p:spPr>
        <p:txBody>
          <a:bodyPr/>
          <a:lstStyle/>
          <a:p>
            <a:r>
              <a:rPr lang="pt-BR" i="1"/>
              <a:t>Amoeba dubia </a:t>
            </a:r>
            <a:br>
              <a:rPr lang="pt-BR"/>
            </a:br>
            <a:r>
              <a:rPr lang="pt-BR"/>
              <a:t>670 GB </a:t>
            </a:r>
          </a:p>
          <a:p>
            <a:endParaRPr lang="pt-BR" i="1"/>
          </a:p>
          <a:p>
            <a:endParaRPr lang="pt-BR" i="1"/>
          </a:p>
          <a:p>
            <a:endParaRPr lang="pt-BR" i="1"/>
          </a:p>
          <a:p>
            <a:r>
              <a:rPr lang="pt-BR" i="1"/>
              <a:t>Amoeba proteus</a:t>
            </a:r>
            <a:br>
              <a:rPr lang="pt-BR"/>
            </a:br>
            <a:r>
              <a:rPr lang="pt-BR"/>
              <a:t>290 Gb</a:t>
            </a:r>
            <a:endParaRPr lang="cs-CZ"/>
          </a:p>
          <a:p>
            <a:endParaRPr lang="cs-CZ"/>
          </a:p>
        </p:txBody>
      </p:sp>
      <p:pic>
        <p:nvPicPr>
          <p:cNvPr id="46085" name="Picture 2"/>
          <p:cNvPicPr>
            <a:picLocks noChangeAspect="1" noChangeArrowheads="1"/>
          </p:cNvPicPr>
          <p:nvPr/>
        </p:nvPicPr>
        <p:blipFill>
          <a:blip r:embed="rId4" cstate="print"/>
          <a:srcRect/>
          <a:stretch>
            <a:fillRect/>
          </a:stretch>
        </p:blipFill>
        <p:spPr bwMode="auto">
          <a:xfrm>
            <a:off x="6215063" y="2071688"/>
            <a:ext cx="2000250" cy="1333500"/>
          </a:xfrm>
          <a:prstGeom prst="rect">
            <a:avLst/>
          </a:prstGeom>
          <a:noFill/>
          <a:ln w="9525">
            <a:noFill/>
            <a:miter lim="800000"/>
            <a:headEnd/>
            <a:tailEnd/>
          </a:ln>
        </p:spPr>
      </p:pic>
      <p:pic>
        <p:nvPicPr>
          <p:cNvPr id="46086" name="Picture 2"/>
          <p:cNvPicPr>
            <a:picLocks noChangeAspect="1" noChangeArrowheads="1"/>
          </p:cNvPicPr>
          <p:nvPr/>
        </p:nvPicPr>
        <p:blipFill>
          <a:blip r:embed="rId5" cstate="print"/>
          <a:srcRect/>
          <a:stretch>
            <a:fillRect/>
          </a:stretch>
        </p:blipFill>
        <p:spPr bwMode="auto">
          <a:xfrm>
            <a:off x="6072188" y="4857750"/>
            <a:ext cx="2528887" cy="1714500"/>
          </a:xfrm>
          <a:prstGeom prst="rect">
            <a:avLst/>
          </a:prstGeom>
          <a:noFill/>
          <a:ln w="9525">
            <a:noFill/>
            <a:miter lim="800000"/>
            <a:headEnd/>
            <a:tailEnd/>
          </a:ln>
        </p:spPr>
      </p:pic>
      <p:sp>
        <p:nvSpPr>
          <p:cNvPr id="11" name="Elipsa 9">
            <a:extLst>
              <a:ext uri="{FF2B5EF4-FFF2-40B4-BE49-F238E27FC236}">
                <a16:creationId xmlns:a16="http://schemas.microsoft.com/office/drawing/2014/main" id="{72D37DED-0186-4EEC-847A-A471ACF972B5}"/>
              </a:ext>
            </a:extLst>
          </p:cNvPr>
          <p:cNvSpPr/>
          <p:nvPr/>
        </p:nvSpPr>
        <p:spPr>
          <a:xfrm>
            <a:off x="2483768" y="2276872"/>
            <a:ext cx="205583" cy="213784"/>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09563" y="2265759"/>
            <a:ext cx="8524875" cy="4619625"/>
          </a:xfrm>
          <a:prstGeom prst="rect">
            <a:avLst/>
          </a:prstGeom>
          <a:noFill/>
          <a:ln w="9525">
            <a:noFill/>
            <a:miter lim="800000"/>
            <a:headEnd/>
            <a:tailEnd/>
          </a:ln>
        </p:spPr>
      </p:pic>
      <p:sp>
        <p:nvSpPr>
          <p:cNvPr id="5" name="Nadpis 1"/>
          <p:cNvSpPr txBox="1">
            <a:spLocks/>
          </p:cNvSpPr>
          <p:nvPr/>
        </p:nvSpPr>
        <p:spPr>
          <a:xfrm>
            <a:off x="0" y="44624"/>
            <a:ext cx="6391282" cy="780118"/>
          </a:xfrm>
          <a:prstGeom prst="rect">
            <a:avLst/>
          </a:prstGeom>
        </p:spPr>
        <p:txBody>
          <a:bodyPr/>
          <a:lstStyle/>
          <a:p>
            <a:pPr algn="ctr">
              <a:spcBef>
                <a:spcPct val="0"/>
              </a:spcBef>
              <a:defRPr/>
            </a:pPr>
            <a:r>
              <a:rPr lang="cs-CZ" sz="4000" b="1" dirty="0">
                <a:solidFill>
                  <a:srgbClr val="C00000"/>
                </a:solidFill>
              </a:rPr>
              <a:t>Polyploidy </a:t>
            </a:r>
          </a:p>
          <a:p>
            <a:pPr algn="ctr">
              <a:spcBef>
                <a:spcPct val="0"/>
              </a:spcBef>
              <a:defRPr/>
            </a:pPr>
            <a:r>
              <a:rPr lang="cs-CZ" sz="2800" b="1" dirty="0">
                <a:solidFill>
                  <a:srgbClr val="C00000"/>
                </a:solidFill>
              </a:rPr>
              <a:t>(up to </a:t>
            </a:r>
            <a:r>
              <a:rPr lang="cs-CZ" sz="2800" b="1" dirty="0" err="1">
                <a:solidFill>
                  <a:srgbClr val="C00000"/>
                </a:solidFill>
              </a:rPr>
              <a:t>ng</a:t>
            </a:r>
            <a:r>
              <a:rPr lang="cs-CZ" sz="2800" b="1" dirty="0">
                <a:solidFill>
                  <a:srgbClr val="C00000"/>
                </a:solidFill>
              </a:rPr>
              <a:t> </a:t>
            </a:r>
            <a:r>
              <a:rPr lang="cs-CZ" sz="2800" b="1" dirty="0" err="1">
                <a:solidFill>
                  <a:srgbClr val="C00000"/>
                </a:solidFill>
              </a:rPr>
              <a:t>of</a:t>
            </a:r>
            <a:r>
              <a:rPr lang="cs-CZ" sz="2800" b="1" dirty="0">
                <a:solidFill>
                  <a:srgbClr val="C00000"/>
                </a:solidFill>
              </a:rPr>
              <a:t> DNA in </a:t>
            </a:r>
            <a:r>
              <a:rPr lang="cs-CZ" sz="2800" b="1" dirty="0" err="1">
                <a:solidFill>
                  <a:srgbClr val="C00000"/>
                </a:solidFill>
              </a:rPr>
              <a:t>nucleus</a:t>
            </a:r>
            <a:r>
              <a:rPr lang="cs-CZ" sz="2800" b="1" dirty="0">
                <a:solidFill>
                  <a:srgbClr val="C00000"/>
                </a:solidFill>
              </a:rPr>
              <a:t>)</a:t>
            </a:r>
          </a:p>
          <a:p>
            <a:pPr algn="ctr">
              <a:spcBef>
                <a:spcPct val="0"/>
              </a:spcBef>
              <a:defRPr/>
            </a:pPr>
            <a:r>
              <a:rPr lang="cs-CZ" sz="2400" b="1" dirty="0" err="1"/>
              <a:t>Life</a:t>
            </a:r>
            <a:r>
              <a:rPr lang="cs-CZ" sz="2400" b="1" dirty="0"/>
              <a:t> </a:t>
            </a:r>
            <a:r>
              <a:rPr lang="cs-CZ" sz="2400" b="1" dirty="0" err="1"/>
              <a:t>cycle</a:t>
            </a:r>
            <a:r>
              <a:rPr lang="cs-CZ" sz="2400" b="1" dirty="0"/>
              <a:t> </a:t>
            </a:r>
            <a:r>
              <a:rPr lang="cs-CZ" sz="2400" b="1" dirty="0" err="1"/>
              <a:t>of</a:t>
            </a:r>
            <a:r>
              <a:rPr lang="cs-CZ" sz="2400" b="1" dirty="0"/>
              <a:t> </a:t>
            </a:r>
            <a:r>
              <a:rPr lang="en-US" sz="2400" b="1" i="1" dirty="0" err="1"/>
              <a:t>Allogromia</a:t>
            </a:r>
            <a:r>
              <a:rPr lang="en-US" sz="2400" b="1" i="1" dirty="0"/>
              <a:t> </a:t>
            </a:r>
            <a:r>
              <a:rPr lang="en-US" sz="2400" b="1" i="1" dirty="0" err="1"/>
              <a:t>laticollaris</a:t>
            </a:r>
            <a:endParaRPr kumimoji="0" lang="cs-CZ" sz="2400" b="1" i="1" u="none" strike="noStrike" kern="1200" cap="none" spc="0" normalizeH="0" baseline="0" noProof="0" dirty="0">
              <a:ln>
                <a:noFill/>
              </a:ln>
              <a:effectLst/>
              <a:uLnTx/>
              <a:uFillTx/>
              <a:latin typeface="+mj-lt"/>
              <a:ea typeface="+mj-ea"/>
              <a:cs typeface="+mj-cs"/>
            </a:endParaRPr>
          </a:p>
        </p:txBody>
      </p:sp>
      <p:sp>
        <p:nvSpPr>
          <p:cNvPr id="6" name="Popisek se šipkou dolů 5"/>
          <p:cNvSpPr/>
          <p:nvPr/>
        </p:nvSpPr>
        <p:spPr>
          <a:xfrm>
            <a:off x="35496" y="1772816"/>
            <a:ext cx="2016224" cy="1728192"/>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tx1"/>
                </a:solidFill>
              </a:rPr>
              <a:t>300±105N</a:t>
            </a:r>
          </a:p>
          <a:p>
            <a:pPr algn="ctr"/>
            <a:r>
              <a:rPr lang="cs-CZ" sz="1600" dirty="0">
                <a:solidFill>
                  <a:schemeClr val="tx1"/>
                </a:solidFill>
              </a:rPr>
              <a:t>některé části genomu jsou zřejmě namnoženy ještě víc </a:t>
            </a:r>
          </a:p>
        </p:txBody>
      </p:sp>
      <p:sp>
        <p:nvSpPr>
          <p:cNvPr id="7" name="Popisek se šipkou doprava 6"/>
          <p:cNvSpPr/>
          <p:nvPr/>
        </p:nvSpPr>
        <p:spPr>
          <a:xfrm>
            <a:off x="2915816" y="4581128"/>
            <a:ext cx="1800200" cy="648072"/>
          </a:xfrm>
          <a:prstGeom prst="rightArrowCallout">
            <a:avLst>
              <a:gd name="adj1" fmla="val 25000"/>
              <a:gd name="adj2" fmla="val 25000"/>
              <a:gd name="adj3" fmla="val 25000"/>
              <a:gd name="adj4" fmla="val 795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tx1"/>
                </a:solidFill>
              </a:rPr>
              <a:t>100±35N</a:t>
            </a:r>
          </a:p>
        </p:txBody>
      </p:sp>
      <p:sp>
        <p:nvSpPr>
          <p:cNvPr id="8" name="Popisek se šipkou doprava 7"/>
          <p:cNvSpPr/>
          <p:nvPr/>
        </p:nvSpPr>
        <p:spPr>
          <a:xfrm>
            <a:off x="5652120" y="4293096"/>
            <a:ext cx="1800200" cy="648072"/>
          </a:xfrm>
          <a:prstGeom prst="rightArrowCallout">
            <a:avLst>
              <a:gd name="adj1" fmla="val 25000"/>
              <a:gd name="adj2" fmla="val 25000"/>
              <a:gd name="adj3" fmla="val 25000"/>
              <a:gd name="adj4" fmla="val 795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solidFill>
                  <a:schemeClr val="tx1"/>
                </a:solidFill>
              </a:rPr>
              <a:t>83±25MB</a:t>
            </a:r>
          </a:p>
        </p:txBody>
      </p:sp>
      <p:pic>
        <p:nvPicPr>
          <p:cNvPr id="98306" name="Picture 2" descr="This item is an image"/>
          <p:cNvPicPr>
            <a:picLocks noChangeAspect="1" noChangeArrowheads="1"/>
          </p:cNvPicPr>
          <p:nvPr/>
        </p:nvPicPr>
        <p:blipFill>
          <a:blip r:embed="rId4" cstate="print"/>
          <a:srcRect/>
          <a:stretch>
            <a:fillRect/>
          </a:stretch>
        </p:blipFill>
        <p:spPr bwMode="auto">
          <a:xfrm>
            <a:off x="6391282" y="1"/>
            <a:ext cx="2752718" cy="1988839"/>
          </a:xfrm>
          <a:prstGeom prst="rect">
            <a:avLst/>
          </a:prstGeom>
          <a:noFill/>
        </p:spPr>
      </p:pic>
      <p:sp>
        <p:nvSpPr>
          <p:cNvPr id="9" name="Obdélník 8"/>
          <p:cNvSpPr/>
          <p:nvPr/>
        </p:nvSpPr>
        <p:spPr>
          <a:xfrm>
            <a:off x="-21068" y="-54533"/>
            <a:ext cx="9144000" cy="6885384"/>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10" name="TextovéPole 9"/>
          <p:cNvSpPr txBox="1"/>
          <p:nvPr/>
        </p:nvSpPr>
        <p:spPr>
          <a:xfrm>
            <a:off x="170718" y="2278545"/>
            <a:ext cx="5382692"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a:t>
            </a:r>
            <a:r>
              <a:rPr lang="cs-CZ" sz="2400" dirty="0" err="1">
                <a:latin typeface="+mn-lt"/>
              </a:rPr>
              <a:t>Genomics</a:t>
            </a:r>
            <a:r>
              <a:rPr lang="cs-CZ" sz="2400" dirty="0">
                <a:latin typeface="+mn-lt"/>
              </a:rPr>
              <a:t> </a:t>
            </a:r>
            <a:r>
              <a:rPr lang="cs-CZ" sz="2400" dirty="0" err="1">
                <a:latin typeface="+mn-lt"/>
              </a:rPr>
              <a:t>of</a:t>
            </a:r>
            <a:r>
              <a:rPr lang="cs-CZ" sz="2400" dirty="0">
                <a:latin typeface="+mn-lt"/>
              </a:rPr>
              <a:t> </a:t>
            </a:r>
            <a:r>
              <a:rPr lang="cs-CZ" sz="2400" dirty="0" err="1">
                <a:latin typeface="+mn-lt"/>
              </a:rPr>
              <a:t>foraminifera</a:t>
            </a:r>
            <a:endParaRPr lang="cs-CZ" sz="2400" dirty="0">
              <a:latin typeface="+mn-lt"/>
            </a:endParaRPr>
          </a:p>
        </p:txBody>
      </p:sp>
      <p:sp>
        <p:nvSpPr>
          <p:cNvPr id="11" name="Obdélník 10"/>
          <p:cNvSpPr/>
          <p:nvPr/>
        </p:nvSpPr>
        <p:spPr>
          <a:xfrm>
            <a:off x="7131479" y="2078176"/>
            <a:ext cx="1899879" cy="646331"/>
          </a:xfrm>
          <a:prstGeom prst="rect">
            <a:avLst/>
          </a:prstGeom>
        </p:spPr>
        <p:txBody>
          <a:bodyPr wrap="none">
            <a:spAutoFit/>
          </a:bodyPr>
          <a:lstStyle/>
          <a:p>
            <a:r>
              <a:rPr lang="cs-CZ" sz="1200" dirty="0" err="1"/>
              <a:t>Parfrey</a:t>
            </a:r>
            <a:r>
              <a:rPr lang="cs-CZ" sz="1200" dirty="0"/>
              <a:t> a kol. 2010, 2012</a:t>
            </a:r>
          </a:p>
          <a:p>
            <a:r>
              <a:rPr lang="cs-CZ" sz="1200" dirty="0" err="1"/>
              <a:t>Habura</a:t>
            </a:r>
            <a:r>
              <a:rPr lang="cs-CZ" sz="1200" dirty="0"/>
              <a:t> a kol 2011</a:t>
            </a:r>
          </a:p>
          <a:p>
            <a:endParaRPr lang="cs-CZ"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0-#ppt_w/2"/>
                                          </p:val>
                                        </p:tav>
                                        <p:tav tm="100000">
                                          <p:val>
                                            <p:strVal val="#ppt_x"/>
                                          </p:val>
                                        </p:tav>
                                      </p:tavLst>
                                    </p:anim>
                                    <p:anim calcmode="lin" valueType="num">
                                      <p:cBhvr additive="base">
                                        <p:cTn id="1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4D1BEEC-144F-4A68-8791-7E924B7DDF02}"/>
              </a:ext>
            </a:extLst>
          </p:cNvPr>
          <p:cNvPicPr>
            <a:picLocks noChangeAspect="1"/>
          </p:cNvPicPr>
          <p:nvPr/>
        </p:nvPicPr>
        <p:blipFill>
          <a:blip r:embed="rId2"/>
          <a:stretch>
            <a:fillRect/>
          </a:stretch>
        </p:blipFill>
        <p:spPr>
          <a:xfrm>
            <a:off x="597219" y="1788588"/>
            <a:ext cx="3974781" cy="4540388"/>
          </a:xfrm>
          <a:prstGeom prst="rect">
            <a:avLst/>
          </a:prstGeom>
        </p:spPr>
      </p:pic>
      <p:sp>
        <p:nvSpPr>
          <p:cNvPr id="6" name="Nadpis 1">
            <a:extLst>
              <a:ext uri="{FF2B5EF4-FFF2-40B4-BE49-F238E27FC236}">
                <a16:creationId xmlns:a16="http://schemas.microsoft.com/office/drawing/2014/main" id="{976F0E48-BF87-4ADB-8253-BD7E6726B4C4}"/>
              </a:ext>
            </a:extLst>
          </p:cNvPr>
          <p:cNvSpPr>
            <a:spLocks noGrp="1"/>
          </p:cNvSpPr>
          <p:nvPr>
            <p:ph type="title"/>
          </p:nvPr>
        </p:nvSpPr>
        <p:spPr>
          <a:xfrm>
            <a:off x="642938" y="0"/>
            <a:ext cx="8043862" cy="1143000"/>
          </a:xfrm>
        </p:spPr>
        <p:txBody>
          <a:bodyPr/>
          <a:lstStyle/>
          <a:p>
            <a:r>
              <a:rPr lang="cs-CZ" b="1" dirty="0">
                <a:solidFill>
                  <a:srgbClr val="C00000"/>
                </a:solidFill>
              </a:rPr>
              <a:t>Genome </a:t>
            </a:r>
            <a:r>
              <a:rPr lang="cs-CZ" b="1" dirty="0" err="1">
                <a:solidFill>
                  <a:srgbClr val="C00000"/>
                </a:solidFill>
              </a:rPr>
              <a:t>duplications</a:t>
            </a:r>
            <a:endParaRPr lang="cs-CZ" b="1" dirty="0">
              <a:solidFill>
                <a:srgbClr val="C00000"/>
              </a:solidFill>
            </a:endParaRPr>
          </a:p>
        </p:txBody>
      </p:sp>
      <p:pic>
        <p:nvPicPr>
          <p:cNvPr id="7" name="Obrázek 6">
            <a:extLst>
              <a:ext uri="{FF2B5EF4-FFF2-40B4-BE49-F238E27FC236}">
                <a16:creationId xmlns:a16="http://schemas.microsoft.com/office/drawing/2014/main" id="{23044EBD-D30F-4095-9372-8D582585ACB8}"/>
              </a:ext>
            </a:extLst>
          </p:cNvPr>
          <p:cNvPicPr>
            <a:picLocks noChangeAspect="1"/>
          </p:cNvPicPr>
          <p:nvPr/>
        </p:nvPicPr>
        <p:blipFill>
          <a:blip r:embed="rId3"/>
          <a:stretch>
            <a:fillRect/>
          </a:stretch>
        </p:blipFill>
        <p:spPr>
          <a:xfrm>
            <a:off x="4889143" y="2213708"/>
            <a:ext cx="4063649" cy="3879587"/>
          </a:xfrm>
          <a:prstGeom prst="rect">
            <a:avLst/>
          </a:prstGeom>
        </p:spPr>
      </p:pic>
      <p:sp>
        <p:nvSpPr>
          <p:cNvPr id="8" name="TextovéPole 7">
            <a:extLst>
              <a:ext uri="{FF2B5EF4-FFF2-40B4-BE49-F238E27FC236}">
                <a16:creationId xmlns:a16="http://schemas.microsoft.com/office/drawing/2014/main" id="{A9BC72E0-E534-4CFB-A5C9-221E0ABA602B}"/>
              </a:ext>
            </a:extLst>
          </p:cNvPr>
          <p:cNvSpPr txBox="1"/>
          <p:nvPr/>
        </p:nvSpPr>
        <p:spPr>
          <a:xfrm>
            <a:off x="597219" y="1007017"/>
            <a:ext cx="3842458" cy="738664"/>
          </a:xfrm>
          <a:prstGeom prst="rect">
            <a:avLst/>
          </a:prstGeom>
          <a:noFill/>
        </p:spPr>
        <p:txBody>
          <a:bodyPr wrap="square" rtlCol="0">
            <a:spAutoFit/>
          </a:bodyPr>
          <a:lstStyle/>
          <a:p>
            <a:pPr algn="ctr"/>
            <a:r>
              <a:rPr lang="cs-CZ" sz="2400" b="1" dirty="0" err="1">
                <a:solidFill>
                  <a:schemeClr val="accent1">
                    <a:lumMod val="50000"/>
                  </a:schemeClr>
                </a:solidFill>
              </a:rPr>
              <a:t>Diatoms</a:t>
            </a:r>
            <a:endParaRPr lang="cs-CZ" sz="2400" b="1" dirty="0">
              <a:solidFill>
                <a:schemeClr val="accent1">
                  <a:lumMod val="50000"/>
                </a:schemeClr>
              </a:solidFill>
            </a:endParaRPr>
          </a:p>
          <a:p>
            <a:pPr algn="ctr"/>
            <a:r>
              <a:rPr lang="cs-CZ" dirty="0"/>
              <a:t>(</a:t>
            </a:r>
            <a:r>
              <a:rPr lang="cs-CZ" dirty="0" err="1"/>
              <a:t>Parks</a:t>
            </a:r>
            <a:r>
              <a:rPr lang="cs-CZ" dirty="0"/>
              <a:t> et al 2018) </a:t>
            </a:r>
          </a:p>
        </p:txBody>
      </p:sp>
      <p:sp>
        <p:nvSpPr>
          <p:cNvPr id="9" name="TextovéPole 8">
            <a:extLst>
              <a:ext uri="{FF2B5EF4-FFF2-40B4-BE49-F238E27FC236}">
                <a16:creationId xmlns:a16="http://schemas.microsoft.com/office/drawing/2014/main" id="{7CF93EC2-3F20-4E0B-8003-7F741CD1A652}"/>
              </a:ext>
            </a:extLst>
          </p:cNvPr>
          <p:cNvSpPr txBox="1"/>
          <p:nvPr/>
        </p:nvSpPr>
        <p:spPr>
          <a:xfrm>
            <a:off x="4283968" y="1007017"/>
            <a:ext cx="4595386" cy="738664"/>
          </a:xfrm>
          <a:prstGeom prst="rect">
            <a:avLst/>
          </a:prstGeom>
          <a:noFill/>
        </p:spPr>
        <p:txBody>
          <a:bodyPr wrap="square" rtlCol="0">
            <a:spAutoFit/>
          </a:bodyPr>
          <a:lstStyle/>
          <a:p>
            <a:pPr algn="ctr"/>
            <a:r>
              <a:rPr lang="cs-CZ" sz="2400" b="1" i="1" dirty="0" err="1">
                <a:solidFill>
                  <a:schemeClr val="accent1">
                    <a:lumMod val="50000"/>
                  </a:schemeClr>
                </a:solidFill>
              </a:rPr>
              <a:t>Paramecium</a:t>
            </a:r>
            <a:r>
              <a:rPr lang="cs-CZ" dirty="0"/>
              <a:t> </a:t>
            </a:r>
          </a:p>
          <a:p>
            <a:pPr algn="ctr"/>
            <a:r>
              <a:rPr lang="cs-CZ" dirty="0"/>
              <a:t>(Jean-</a:t>
            </a:r>
            <a:r>
              <a:rPr lang="cs-CZ" dirty="0" err="1"/>
              <a:t>Marks</a:t>
            </a:r>
            <a:r>
              <a:rPr lang="cs-CZ" dirty="0"/>
              <a:t> Aury et al 2006) </a:t>
            </a:r>
          </a:p>
        </p:txBody>
      </p:sp>
      <p:sp>
        <p:nvSpPr>
          <p:cNvPr id="10" name="Obdélník 9">
            <a:extLst>
              <a:ext uri="{FF2B5EF4-FFF2-40B4-BE49-F238E27FC236}">
                <a16:creationId xmlns:a16="http://schemas.microsoft.com/office/drawing/2014/main" id="{B8ECCDB4-EAD2-4B19-9244-6AA4F8290897}"/>
              </a:ext>
            </a:extLst>
          </p:cNvPr>
          <p:cNvSpPr/>
          <p:nvPr/>
        </p:nvSpPr>
        <p:spPr>
          <a:xfrm>
            <a:off x="0" y="-27384"/>
            <a:ext cx="9144000" cy="6885384"/>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sp>
        <p:nvSpPr>
          <p:cNvPr id="4" name="TextovéPole 3">
            <a:extLst>
              <a:ext uri="{FF2B5EF4-FFF2-40B4-BE49-F238E27FC236}">
                <a16:creationId xmlns:a16="http://schemas.microsoft.com/office/drawing/2014/main" id="{F89A3D8A-E4E5-4BC5-9B99-60602BB2842E}"/>
              </a:ext>
            </a:extLst>
          </p:cNvPr>
          <p:cNvSpPr txBox="1"/>
          <p:nvPr/>
        </p:nvSpPr>
        <p:spPr>
          <a:xfrm>
            <a:off x="0" y="1453851"/>
            <a:ext cx="8879354"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cs-CZ" sz="2400" dirty="0" err="1">
                <a:latin typeface="+mn-lt"/>
              </a:rPr>
              <a:t>Topic</a:t>
            </a:r>
            <a:r>
              <a:rPr lang="cs-CZ" sz="2400" dirty="0">
                <a:latin typeface="+mn-lt"/>
              </a:rPr>
              <a:t> </a:t>
            </a:r>
            <a:r>
              <a:rPr lang="cs-CZ" sz="2400" dirty="0" err="1">
                <a:latin typeface="+mn-lt"/>
              </a:rPr>
              <a:t>of</a:t>
            </a:r>
            <a:r>
              <a:rPr lang="cs-CZ" sz="2400" dirty="0">
                <a:latin typeface="+mn-lt"/>
              </a:rPr>
              <a:t> </a:t>
            </a:r>
            <a:r>
              <a:rPr lang="cs-CZ" sz="2400" dirty="0" err="1">
                <a:latin typeface="+mn-lt"/>
              </a:rPr>
              <a:t>essay</a:t>
            </a:r>
            <a:r>
              <a:rPr lang="cs-CZ" sz="2400" dirty="0">
                <a:latin typeface="+mn-lt"/>
              </a:rPr>
              <a:t>: Genome </a:t>
            </a:r>
            <a:r>
              <a:rPr lang="cs-CZ" sz="2400" dirty="0" err="1">
                <a:latin typeface="+mn-lt"/>
              </a:rPr>
              <a:t>duplications</a:t>
            </a:r>
            <a:r>
              <a:rPr lang="cs-CZ" sz="2400" dirty="0">
                <a:latin typeface="+mn-lt"/>
              </a:rPr>
              <a:t> in </a:t>
            </a:r>
            <a:r>
              <a:rPr lang="cs-CZ" sz="2400" dirty="0" err="1">
                <a:latin typeface="+mn-lt"/>
              </a:rPr>
              <a:t>the</a:t>
            </a:r>
            <a:r>
              <a:rPr lang="cs-CZ" sz="2400" dirty="0">
                <a:latin typeface="+mn-lt"/>
              </a:rPr>
              <a:t> </a:t>
            </a:r>
            <a:r>
              <a:rPr lang="cs-CZ" sz="2400" dirty="0" err="1">
                <a:latin typeface="+mn-lt"/>
              </a:rPr>
              <a:t>evolution</a:t>
            </a:r>
            <a:r>
              <a:rPr lang="cs-CZ" sz="2400" dirty="0">
                <a:latin typeface="+mn-lt"/>
              </a:rPr>
              <a:t> </a:t>
            </a:r>
            <a:r>
              <a:rPr lang="cs-CZ" sz="2400" dirty="0" err="1">
                <a:latin typeface="+mn-lt"/>
              </a:rPr>
              <a:t>of</a:t>
            </a:r>
            <a:r>
              <a:rPr lang="cs-CZ" sz="2400" dirty="0">
                <a:latin typeface="+mn-lt"/>
              </a:rPr>
              <a:t> </a:t>
            </a:r>
            <a:r>
              <a:rPr lang="cs-CZ" sz="2400" dirty="0" err="1">
                <a:latin typeface="+mn-lt"/>
              </a:rPr>
              <a:t>protist</a:t>
            </a:r>
            <a:r>
              <a:rPr lang="cs-CZ" sz="2400" dirty="0">
                <a:latin typeface="+mn-lt"/>
              </a:rPr>
              <a:t> </a:t>
            </a:r>
            <a:r>
              <a:rPr lang="cs-CZ" sz="2400" dirty="0" err="1">
                <a:latin typeface="+mn-lt"/>
              </a:rPr>
              <a:t>groups</a:t>
            </a:r>
            <a:endParaRPr lang="cs-CZ" sz="2400" dirty="0">
              <a:latin typeface="+mn-lt"/>
            </a:endParaRPr>
          </a:p>
        </p:txBody>
      </p:sp>
    </p:spTree>
    <p:extLst>
      <p:ext uri="{BB962C8B-B14F-4D97-AF65-F5344CB8AC3E}">
        <p14:creationId xmlns:p14="http://schemas.microsoft.com/office/powerpoint/2010/main" val="1636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9698" name="Nadpis 1"/>
          <p:cNvSpPr>
            <a:spLocks noGrp="1"/>
          </p:cNvSpPr>
          <p:nvPr>
            <p:ph type="title"/>
          </p:nvPr>
        </p:nvSpPr>
        <p:spPr>
          <a:xfrm>
            <a:off x="0" y="1774825"/>
            <a:ext cx="9144000" cy="1225550"/>
          </a:xfrm>
        </p:spPr>
        <p:txBody>
          <a:bodyPr/>
          <a:lstStyle/>
          <a:p>
            <a:r>
              <a:rPr lang="cs-CZ" sz="9600" b="1" dirty="0" err="1">
                <a:solidFill>
                  <a:srgbClr val="C00000"/>
                </a:solidFill>
              </a:rPr>
              <a:t>Peculiar</a:t>
            </a:r>
            <a:br>
              <a:rPr lang="cs-CZ" sz="9600" b="1" dirty="0">
                <a:solidFill>
                  <a:srgbClr val="C00000"/>
                </a:solidFill>
              </a:rPr>
            </a:br>
            <a:r>
              <a:rPr lang="cs-CZ" sz="9600" b="1" dirty="0">
                <a:solidFill>
                  <a:srgbClr val="C00000"/>
                </a:solidFill>
              </a:rPr>
              <a:t> </a:t>
            </a:r>
            <a:r>
              <a:rPr lang="cs-CZ" sz="9600" b="1" dirty="0" err="1">
                <a:solidFill>
                  <a:srgbClr val="C00000"/>
                </a:solidFill>
              </a:rPr>
              <a:t>genomes</a:t>
            </a:r>
            <a:endParaRPr lang="cs-CZ" sz="9600" b="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9" descr="Obsah obrázku text, mapa&#10;&#10;Popis byl vytvořen automaticky">
            <a:extLst>
              <a:ext uri="{FF2B5EF4-FFF2-40B4-BE49-F238E27FC236}">
                <a16:creationId xmlns:a16="http://schemas.microsoft.com/office/drawing/2014/main" id="{06AA358C-C882-4309-9E03-BF518A243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4" y="252774"/>
            <a:ext cx="9098636" cy="660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2"/>
          <p:cNvSpPr>
            <a:spLocks noChangeArrowheads="1"/>
          </p:cNvSpPr>
          <p:nvPr/>
        </p:nvSpPr>
        <p:spPr bwMode="auto">
          <a:xfrm>
            <a:off x="0" y="4452938"/>
            <a:ext cx="9144000" cy="762000"/>
          </a:xfrm>
          <a:prstGeom prst="rect">
            <a:avLst/>
          </a:prstGeom>
          <a:solidFill>
            <a:srgbClr val="993300">
              <a:alpha val="85097"/>
            </a:srgbClr>
          </a:solidFill>
          <a:ln w="9525">
            <a:noFill/>
            <a:miter lim="800000"/>
            <a:headEnd/>
            <a:tailEnd/>
          </a:ln>
        </p:spPr>
        <p:txBody>
          <a:bodyPr anchor="ctr"/>
          <a:lstStyle/>
          <a:p>
            <a:pPr algn="ctr" eaLnBrk="0" hangingPunct="0"/>
            <a:r>
              <a:rPr lang="cs-CZ" sz="3200" dirty="0">
                <a:solidFill>
                  <a:srgbClr val="FFFF00"/>
                </a:solidFill>
                <a:latin typeface="Berlin Sans FB" pitchFamily="34" charset="0"/>
              </a:rPr>
              <a:t>CILIOPHORA</a:t>
            </a:r>
          </a:p>
        </p:txBody>
      </p:sp>
      <p:sp>
        <p:nvSpPr>
          <p:cNvPr id="9" name="Elipsa 9">
            <a:extLst>
              <a:ext uri="{FF2B5EF4-FFF2-40B4-BE49-F238E27FC236}">
                <a16:creationId xmlns:a16="http://schemas.microsoft.com/office/drawing/2014/main" id="{DA9124B0-7052-4810-8E28-C63713FFD561}"/>
              </a:ext>
            </a:extLst>
          </p:cNvPr>
          <p:cNvSpPr/>
          <p:nvPr/>
        </p:nvSpPr>
        <p:spPr>
          <a:xfrm>
            <a:off x="6588224" y="3645024"/>
            <a:ext cx="288032" cy="299825"/>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l="9375" t="25311" r="38477" b="15045"/>
          <a:stretch>
            <a:fillRect/>
          </a:stretch>
        </p:blipFill>
        <p:spPr bwMode="auto">
          <a:xfrm>
            <a:off x="357188" y="725488"/>
            <a:ext cx="8659812" cy="5989637"/>
          </a:xfrm>
          <a:prstGeom prst="rect">
            <a:avLst/>
          </a:prstGeom>
          <a:noFill/>
          <a:ln w="9525">
            <a:noFill/>
            <a:miter lim="800000"/>
            <a:headEnd/>
            <a:tailEnd/>
          </a:ln>
        </p:spPr>
      </p:pic>
      <p:sp>
        <p:nvSpPr>
          <p:cNvPr id="3" name="Nadpis 1"/>
          <p:cNvSpPr txBox="1">
            <a:spLocks/>
          </p:cNvSpPr>
          <p:nvPr/>
        </p:nvSpPr>
        <p:spPr>
          <a:xfrm>
            <a:off x="0" y="71438"/>
            <a:ext cx="9144000" cy="1143000"/>
          </a:xfrm>
          <a:prstGeom prst="rect">
            <a:avLst/>
          </a:prstGeom>
        </p:spPr>
        <p:txBody>
          <a:bodyPr/>
          <a:lstStyle/>
          <a:p>
            <a:pPr algn="ctr" fontAlgn="auto">
              <a:spcAft>
                <a:spcPts val="0"/>
              </a:spcAft>
              <a:defRPr/>
            </a:pPr>
            <a:r>
              <a:rPr lang="cs-CZ" sz="4400" b="1" dirty="0">
                <a:solidFill>
                  <a:srgbClr val="FF0000"/>
                </a:solidFill>
                <a:latin typeface="+mj-lt"/>
                <a:ea typeface="+mj-ea"/>
                <a:cs typeface="+mj-cs"/>
              </a:rPr>
              <a:t>General </a:t>
            </a:r>
            <a:r>
              <a:rPr lang="cs-CZ" sz="4400" b="1" dirty="0" err="1">
                <a:solidFill>
                  <a:srgbClr val="FF0000"/>
                </a:solidFill>
                <a:latin typeface="+mj-lt"/>
                <a:ea typeface="+mj-ea"/>
                <a:cs typeface="+mj-cs"/>
              </a:rPr>
              <a:t>life</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cycle</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of</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ciliates</a:t>
            </a:r>
            <a:endParaRPr lang="cs-CZ" sz="4400" b="1" dirty="0">
              <a:solidFill>
                <a:srgbClr val="FF0000"/>
              </a:solidFill>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9" descr="Obsah obrázku text, mapa&#10;&#10;Popis byl vytvořen automaticky">
            <a:extLst>
              <a:ext uri="{FF2B5EF4-FFF2-40B4-BE49-F238E27FC236}">
                <a16:creationId xmlns:a16="http://schemas.microsoft.com/office/drawing/2014/main" id="{B2895A45-AA09-4C39-8BB9-D931F40AF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549275"/>
            <a:ext cx="845185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ipsa 9"/>
          <p:cNvSpPr/>
          <p:nvPr/>
        </p:nvSpPr>
        <p:spPr>
          <a:xfrm>
            <a:off x="4499992" y="1772816"/>
            <a:ext cx="360040" cy="360040"/>
          </a:xfrm>
          <a:prstGeom prst="ellipse">
            <a:avLst/>
          </a:pr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rot="16200000">
            <a:off x="7021523" y="463943"/>
            <a:ext cx="2601913" cy="1643062"/>
          </a:xfrm>
          <a:prstGeom prst="rect">
            <a:avLst/>
          </a:prstGeom>
          <a:noFill/>
          <a:ln w="9525">
            <a:noFill/>
            <a:miter lim="800000"/>
            <a:headEnd/>
            <a:tailEnd/>
          </a:ln>
        </p:spPr>
      </p:pic>
      <p:sp>
        <p:nvSpPr>
          <p:cNvPr id="11" name="Nadpis 1"/>
          <p:cNvSpPr txBox="1">
            <a:spLocks/>
          </p:cNvSpPr>
          <p:nvPr/>
        </p:nvSpPr>
        <p:spPr>
          <a:xfrm>
            <a:off x="0" y="0"/>
            <a:ext cx="9144000" cy="1143000"/>
          </a:xfrm>
          <a:prstGeom prst="rect">
            <a:avLst/>
          </a:prstGeom>
        </p:spPr>
        <p:txBody>
          <a:bodyPr/>
          <a:lstStyle/>
          <a:p>
            <a:pPr fontAlgn="auto">
              <a:spcAft>
                <a:spcPts val="0"/>
              </a:spcAft>
              <a:defRPr/>
            </a:pPr>
            <a:r>
              <a:rPr lang="en-GB" sz="4400" b="1" i="1" dirty="0">
                <a:solidFill>
                  <a:srgbClr val="FF0000"/>
                </a:solidFill>
                <a:latin typeface="+mj-lt"/>
                <a:ea typeface="+mj-ea"/>
                <a:cs typeface="+mj-cs"/>
              </a:rPr>
              <a:t>      </a:t>
            </a:r>
            <a:r>
              <a:rPr lang="cs-CZ" sz="4400" b="1" i="1" dirty="0" err="1">
                <a:solidFill>
                  <a:srgbClr val="FF0000"/>
                </a:solidFill>
                <a:latin typeface="+mj-lt"/>
                <a:ea typeface="+mj-ea"/>
                <a:cs typeface="+mj-cs"/>
              </a:rPr>
              <a:t>Tetrahymena</a:t>
            </a:r>
            <a:r>
              <a:rPr lang="cs-CZ" sz="4400" b="1" i="1" dirty="0">
                <a:solidFill>
                  <a:srgbClr val="FF0000"/>
                </a:solidFill>
                <a:latin typeface="+mj-lt"/>
                <a:ea typeface="+mj-ea"/>
                <a:cs typeface="+mj-cs"/>
              </a:rPr>
              <a:t> </a:t>
            </a:r>
            <a:r>
              <a:rPr lang="cs-CZ" sz="4400" b="1" i="1" dirty="0" err="1">
                <a:solidFill>
                  <a:srgbClr val="FF0000"/>
                </a:solidFill>
                <a:latin typeface="+mj-lt"/>
                <a:ea typeface="+mj-ea"/>
                <a:cs typeface="+mj-cs"/>
              </a:rPr>
              <a:t>thermophila</a:t>
            </a:r>
            <a:endParaRPr lang="cs-CZ" sz="4400" b="1" i="1" dirty="0">
              <a:solidFill>
                <a:srgbClr val="FF0000"/>
              </a:solidFill>
              <a:latin typeface="+mj-lt"/>
              <a:ea typeface="+mj-ea"/>
              <a:cs typeface="+mj-cs"/>
            </a:endParaRPr>
          </a:p>
        </p:txBody>
      </p:sp>
      <p:sp>
        <p:nvSpPr>
          <p:cNvPr id="60422" name="TextovéPole 13"/>
          <p:cNvSpPr txBox="1">
            <a:spLocks noChangeArrowheads="1"/>
          </p:cNvSpPr>
          <p:nvPr/>
        </p:nvSpPr>
        <p:spPr bwMode="auto">
          <a:xfrm>
            <a:off x="121685" y="1052736"/>
            <a:ext cx="9022315" cy="5262979"/>
          </a:xfrm>
          <a:prstGeom prst="rect">
            <a:avLst/>
          </a:prstGeom>
          <a:noFill/>
          <a:ln w="9525">
            <a:noFill/>
            <a:miter lim="800000"/>
            <a:headEnd/>
            <a:tailEnd/>
          </a:ln>
        </p:spPr>
        <p:txBody>
          <a:bodyPr wrap="square">
            <a:spAutoFit/>
          </a:bodyPr>
          <a:lstStyle/>
          <a:p>
            <a:pPr>
              <a:buFont typeface="Arial" pitchFamily="34" charset="0"/>
              <a:buChar char="•"/>
            </a:pPr>
            <a:r>
              <a:rPr lang="cs-CZ" sz="2400" dirty="0">
                <a:latin typeface="Calibri" pitchFamily="34" charset="0"/>
              </a:rPr>
              <a:t> </a:t>
            </a:r>
            <a:r>
              <a:rPr lang="cs-CZ" sz="2400" b="1" dirty="0" err="1">
                <a:latin typeface="Calibri" pitchFamily="34" charset="0"/>
              </a:rPr>
              <a:t>Micronucleus</a:t>
            </a:r>
            <a:r>
              <a:rPr lang="cs-CZ" sz="2400" dirty="0">
                <a:latin typeface="Calibri" pitchFamily="34" charset="0"/>
              </a:rPr>
              <a:t> </a:t>
            </a:r>
            <a:r>
              <a:rPr lang="en-US" sz="2400" dirty="0">
                <a:latin typeface="Calibri" pitchFamily="34" charset="0"/>
              </a:rPr>
              <a:t>– diploid</a:t>
            </a:r>
            <a:r>
              <a:rPr lang="cs-CZ" sz="2400" dirty="0">
                <a:latin typeface="Calibri" pitchFamily="34" charset="0"/>
              </a:rPr>
              <a:t>, 5 chromosome </a:t>
            </a:r>
            <a:r>
              <a:rPr lang="cs-CZ" sz="2400" dirty="0" err="1">
                <a:latin typeface="Calibri" pitchFamily="34" charset="0"/>
              </a:rPr>
              <a:t>pairs</a:t>
            </a:r>
            <a:r>
              <a:rPr lang="cs-CZ" sz="2400" dirty="0">
                <a:latin typeface="Calibri" pitchFamily="34" charset="0"/>
              </a:rPr>
              <a:t>, 120 </a:t>
            </a:r>
            <a:r>
              <a:rPr lang="cs-CZ" sz="2400" dirty="0" err="1">
                <a:latin typeface="Calibri" pitchFamily="34" charset="0"/>
              </a:rPr>
              <a:t>MBp</a:t>
            </a:r>
            <a:r>
              <a:rPr lang="cs-CZ" sz="2400" dirty="0">
                <a:latin typeface="Calibri" pitchFamily="34" charset="0"/>
              </a:rPr>
              <a:t>.</a:t>
            </a:r>
            <a:br>
              <a:rPr lang="cs-CZ" sz="2400" dirty="0">
                <a:latin typeface="Calibri" pitchFamily="34" charset="0"/>
              </a:rPr>
            </a:br>
            <a:endParaRPr lang="cs-CZ" sz="2400" dirty="0">
              <a:latin typeface="Calibri" pitchFamily="34" charset="0"/>
            </a:endParaRPr>
          </a:p>
          <a:p>
            <a:pPr>
              <a:buFont typeface="Arial" pitchFamily="34" charset="0"/>
              <a:buChar char="•"/>
            </a:pPr>
            <a:r>
              <a:rPr lang="cs-CZ" sz="2400" dirty="0">
                <a:latin typeface="Calibri" pitchFamily="34" charset="0"/>
              </a:rPr>
              <a:t> </a:t>
            </a:r>
            <a:r>
              <a:rPr lang="cs-CZ" sz="2400" b="1" dirty="0" err="1">
                <a:latin typeface="Calibri" pitchFamily="34" charset="0"/>
              </a:rPr>
              <a:t>Macronucleus</a:t>
            </a:r>
            <a:r>
              <a:rPr lang="cs-CZ" sz="2400" dirty="0">
                <a:latin typeface="Calibri" pitchFamily="34" charset="0"/>
              </a:rPr>
              <a:t> </a:t>
            </a:r>
            <a:r>
              <a:rPr lang="en-US" sz="2400" dirty="0">
                <a:latin typeface="Calibri" pitchFamily="34" charset="0"/>
              </a:rPr>
              <a:t>– 181 </a:t>
            </a:r>
            <a:r>
              <a:rPr lang="cs-CZ" sz="2400" dirty="0" err="1">
                <a:latin typeface="Calibri" pitchFamily="34" charset="0"/>
              </a:rPr>
              <a:t>types</a:t>
            </a:r>
            <a:r>
              <a:rPr lang="cs-CZ" sz="2400" dirty="0">
                <a:latin typeface="Calibri" pitchFamily="34" charset="0"/>
              </a:rPr>
              <a:t> </a:t>
            </a:r>
            <a:r>
              <a:rPr lang="cs-CZ" sz="2400" dirty="0" err="1">
                <a:latin typeface="Calibri" pitchFamily="34" charset="0"/>
              </a:rPr>
              <a:t>of</a:t>
            </a:r>
            <a:r>
              <a:rPr lang="cs-CZ" sz="2400" dirty="0">
                <a:latin typeface="Calibri" pitchFamily="34" charset="0"/>
              </a:rPr>
              <a:t> </a:t>
            </a:r>
            <a:r>
              <a:rPr lang="en-US" sz="2400" dirty="0">
                <a:latin typeface="Calibri" pitchFamily="34" charset="0"/>
              </a:rPr>
              <a:t>chromo</a:t>
            </a:r>
            <a:r>
              <a:rPr lang="cs-CZ" sz="2400" dirty="0">
                <a:latin typeface="Calibri" pitchFamily="34" charset="0"/>
              </a:rPr>
              <a:t>s</a:t>
            </a:r>
            <a:r>
              <a:rPr lang="en-US" sz="2400" dirty="0">
                <a:latin typeface="Calibri" pitchFamily="34" charset="0"/>
              </a:rPr>
              <a:t>om</a:t>
            </a:r>
            <a:r>
              <a:rPr lang="cs-CZ" sz="2400" dirty="0">
                <a:latin typeface="Calibri" pitchFamily="34" charset="0"/>
              </a:rPr>
              <a:t>es,</a:t>
            </a:r>
            <a:br>
              <a:rPr lang="en-GB" sz="2400" dirty="0">
                <a:latin typeface="Calibri" pitchFamily="34" charset="0"/>
              </a:rPr>
            </a:br>
            <a:r>
              <a:rPr lang="cs-CZ" sz="2400" dirty="0">
                <a:latin typeface="Calibri" pitchFamily="34" charset="0"/>
              </a:rPr>
              <a:t> cca 10</a:t>
            </a:r>
            <a:r>
              <a:rPr lang="en-GB" sz="2400" dirty="0">
                <a:latin typeface="Calibri" pitchFamily="34" charset="0"/>
              </a:rPr>
              <a:t>1</a:t>
            </a:r>
            <a:r>
              <a:rPr lang="cs-CZ" sz="2400" dirty="0">
                <a:latin typeface="Calibri" pitchFamily="34" charset="0"/>
              </a:rPr>
              <a:t> </a:t>
            </a:r>
            <a:r>
              <a:rPr lang="cs-CZ" sz="2400" dirty="0" err="1">
                <a:latin typeface="Calibri" pitchFamily="34" charset="0"/>
              </a:rPr>
              <a:t>Mbp</a:t>
            </a:r>
            <a:r>
              <a:rPr lang="cs-CZ" sz="2400" dirty="0">
                <a:latin typeface="Calibri" pitchFamily="34" charset="0"/>
              </a:rPr>
              <a:t> (haploid </a:t>
            </a:r>
            <a:r>
              <a:rPr lang="cs-CZ" sz="2400" dirty="0" err="1">
                <a:latin typeface="Calibri" pitchFamily="34" charset="0"/>
              </a:rPr>
              <a:t>size</a:t>
            </a:r>
            <a:r>
              <a:rPr lang="cs-CZ" sz="2400" dirty="0">
                <a:latin typeface="Calibri" pitchFamily="34" charset="0"/>
              </a:rPr>
              <a:t>), 2</a:t>
            </a:r>
            <a:r>
              <a:rPr lang="en-GB" sz="2400" dirty="0">
                <a:latin typeface="Calibri" pitchFamily="34" charset="0"/>
              </a:rPr>
              <a:t>6 258</a:t>
            </a:r>
            <a:r>
              <a:rPr lang="cs-CZ" sz="2400" dirty="0">
                <a:latin typeface="Calibri" pitchFamily="34" charset="0"/>
              </a:rPr>
              <a:t> </a:t>
            </a:r>
            <a:r>
              <a:rPr lang="cs-CZ" sz="2400" dirty="0" err="1">
                <a:latin typeface="Calibri" pitchFamily="34" charset="0"/>
              </a:rPr>
              <a:t>predicted</a:t>
            </a:r>
            <a:r>
              <a:rPr lang="cs-CZ" sz="2400" dirty="0">
                <a:latin typeface="Calibri" pitchFamily="34" charset="0"/>
              </a:rPr>
              <a:t> </a:t>
            </a:r>
            <a:br>
              <a:rPr lang="en-GB" sz="2400" dirty="0">
                <a:latin typeface="Calibri" pitchFamily="34" charset="0"/>
              </a:rPr>
            </a:br>
            <a:r>
              <a:rPr lang="cs-CZ" sz="2400" dirty="0" err="1">
                <a:latin typeface="Calibri" pitchFamily="34" charset="0"/>
              </a:rPr>
              <a:t>proteins</a:t>
            </a:r>
            <a:r>
              <a:rPr lang="cs-CZ" sz="2400" dirty="0">
                <a:latin typeface="Calibri" pitchFamily="34" charset="0"/>
              </a:rPr>
              <a:t> </a:t>
            </a:r>
            <a:r>
              <a:rPr lang="en-US" sz="2400" dirty="0">
                <a:latin typeface="Calibri" pitchFamily="34" charset="0"/>
              </a:rPr>
              <a:t>(20 t</a:t>
            </a:r>
            <a:r>
              <a:rPr lang="cs-CZ" sz="2400" dirty="0" err="1">
                <a:latin typeface="Calibri" pitchFamily="34" charset="0"/>
              </a:rPr>
              <a:t>hsd</a:t>
            </a:r>
            <a:r>
              <a:rPr lang="en-US" sz="2400" dirty="0">
                <a:latin typeface="Calibri" pitchFamily="34" charset="0"/>
              </a:rPr>
              <a:t>. </a:t>
            </a:r>
            <a:r>
              <a:rPr lang="cs-CZ" sz="2400" dirty="0">
                <a:latin typeface="Calibri" pitchFamily="34" charset="0"/>
              </a:rPr>
              <a:t>in </a:t>
            </a:r>
            <a:r>
              <a:rPr lang="cs-CZ" sz="2400" dirty="0" err="1">
                <a:latin typeface="Calibri" pitchFamily="34" charset="0"/>
              </a:rPr>
              <a:t>human</a:t>
            </a:r>
            <a:r>
              <a:rPr lang="cs-CZ" sz="2400" dirty="0">
                <a:latin typeface="Calibri" pitchFamily="34" charset="0"/>
              </a:rPr>
              <a:t> genome</a:t>
            </a:r>
            <a:r>
              <a:rPr lang="en-US" sz="2400" dirty="0">
                <a:latin typeface="Calibri" pitchFamily="34" charset="0"/>
              </a:rPr>
              <a:t>)</a:t>
            </a:r>
            <a:r>
              <a:rPr lang="cs-CZ" sz="2400" dirty="0">
                <a:latin typeface="Calibri" pitchFamily="34" charset="0"/>
              </a:rPr>
              <a:t>.</a:t>
            </a:r>
            <a:br>
              <a:rPr lang="cs-CZ" sz="2400" dirty="0">
                <a:latin typeface="Calibri" pitchFamily="34" charset="0"/>
              </a:rPr>
            </a:br>
            <a:endParaRPr lang="cs-CZ" sz="2400" dirty="0">
              <a:latin typeface="Calibri" pitchFamily="34" charset="0"/>
            </a:endParaRPr>
          </a:p>
          <a:p>
            <a:pPr>
              <a:buFont typeface="Arial" pitchFamily="34" charset="0"/>
              <a:buChar char="•"/>
            </a:pPr>
            <a:r>
              <a:rPr lang="cs-CZ" sz="2400" dirty="0">
                <a:latin typeface="Calibri" pitchFamily="34" charset="0"/>
              </a:rPr>
              <a:t> </a:t>
            </a:r>
            <a:r>
              <a:rPr lang="cs-CZ" sz="2400" dirty="0" err="1">
                <a:latin typeface="Calibri" pitchFamily="34" charset="0"/>
              </a:rPr>
              <a:t>Approx</a:t>
            </a:r>
            <a:r>
              <a:rPr lang="cs-CZ" sz="2400" dirty="0">
                <a:latin typeface="Calibri" pitchFamily="34" charset="0"/>
              </a:rPr>
              <a:t>. 6000 IES </a:t>
            </a:r>
            <a:r>
              <a:rPr lang="cs-CZ" sz="2400" dirty="0" err="1">
                <a:latin typeface="Calibri" pitchFamily="34" charset="0"/>
              </a:rPr>
              <a:t>is</a:t>
            </a:r>
            <a:r>
              <a:rPr lang="cs-CZ" sz="2400" dirty="0">
                <a:latin typeface="Calibri" pitchFamily="34" charset="0"/>
              </a:rPr>
              <a:t> </a:t>
            </a:r>
            <a:r>
              <a:rPr lang="cs-CZ" sz="2400" dirty="0" err="1">
                <a:latin typeface="Calibri" pitchFamily="34" charset="0"/>
              </a:rPr>
              <a:t>removed</a:t>
            </a:r>
            <a:r>
              <a:rPr lang="cs-CZ" sz="2400" dirty="0">
                <a:latin typeface="Calibri" pitchFamily="34" charset="0"/>
              </a:rPr>
              <a:t> </a:t>
            </a:r>
            <a:r>
              <a:rPr lang="cs-CZ" sz="2400" dirty="0" err="1">
                <a:latin typeface="Calibri" pitchFamily="34" charset="0"/>
              </a:rPr>
              <a:t>during</a:t>
            </a:r>
            <a:r>
              <a:rPr lang="cs-CZ" sz="2400" dirty="0">
                <a:latin typeface="Calibri" pitchFamily="34" charset="0"/>
              </a:rPr>
              <a:t> </a:t>
            </a:r>
            <a:r>
              <a:rPr lang="cs-CZ" sz="2400" dirty="0" err="1">
                <a:latin typeface="Calibri" pitchFamily="34" charset="0"/>
              </a:rPr>
              <a:t>the</a:t>
            </a:r>
            <a:r>
              <a:rPr lang="cs-CZ" sz="2400" dirty="0">
                <a:latin typeface="Calibri" pitchFamily="34" charset="0"/>
              </a:rPr>
              <a:t> MAC </a:t>
            </a:r>
            <a:r>
              <a:rPr lang="cs-CZ" sz="2400" dirty="0" err="1">
                <a:latin typeface="Calibri" pitchFamily="34" charset="0"/>
              </a:rPr>
              <a:t>formation</a:t>
            </a:r>
            <a:r>
              <a:rPr lang="cs-CZ" sz="2400" dirty="0">
                <a:latin typeface="Calibri" pitchFamily="34" charset="0"/>
              </a:rPr>
              <a:t>, haploid genome </a:t>
            </a:r>
            <a:r>
              <a:rPr lang="cs-CZ" sz="2400" dirty="0" err="1">
                <a:latin typeface="Calibri" pitchFamily="34" charset="0"/>
              </a:rPr>
              <a:t>of</a:t>
            </a:r>
            <a:r>
              <a:rPr lang="cs-CZ" sz="2400" dirty="0">
                <a:latin typeface="Calibri" pitchFamily="34" charset="0"/>
              </a:rPr>
              <a:t> MAC </a:t>
            </a:r>
            <a:r>
              <a:rPr lang="cs-CZ" sz="2400" dirty="0" err="1">
                <a:latin typeface="Calibri" pitchFamily="34" charset="0"/>
              </a:rPr>
              <a:t>is</a:t>
            </a:r>
            <a:r>
              <a:rPr lang="cs-CZ" sz="2400" dirty="0">
                <a:latin typeface="Calibri" pitchFamily="34" charset="0"/>
              </a:rPr>
              <a:t> 10</a:t>
            </a:r>
            <a:r>
              <a:rPr lang="en-US" sz="2400" dirty="0">
                <a:latin typeface="Calibri" pitchFamily="34" charset="0"/>
              </a:rPr>
              <a:t>-</a:t>
            </a:r>
            <a:r>
              <a:rPr lang="cs-CZ" sz="2400" dirty="0">
                <a:latin typeface="Calibri" pitchFamily="34" charset="0"/>
              </a:rPr>
              <a:t>20</a:t>
            </a:r>
            <a:r>
              <a:rPr lang="en-US" sz="2400" dirty="0">
                <a:latin typeface="Calibri" pitchFamily="34" charset="0"/>
              </a:rPr>
              <a:t>%</a:t>
            </a:r>
            <a:r>
              <a:rPr lang="cs-CZ" sz="2400" dirty="0">
                <a:latin typeface="Calibri" pitchFamily="34" charset="0"/>
              </a:rPr>
              <a:t> </a:t>
            </a:r>
            <a:r>
              <a:rPr lang="cs-CZ" sz="2400" dirty="0" err="1">
                <a:latin typeface="Calibri" pitchFamily="34" charset="0"/>
              </a:rPr>
              <a:t>smaller</a:t>
            </a:r>
            <a:r>
              <a:rPr lang="en-US" sz="2400" dirty="0">
                <a:latin typeface="Calibri" pitchFamily="34" charset="0"/>
              </a:rPr>
              <a:t> </a:t>
            </a:r>
            <a:r>
              <a:rPr lang="cs-CZ" sz="2400" dirty="0" err="1">
                <a:latin typeface="Calibri" pitchFamily="34" charset="0"/>
              </a:rPr>
              <a:t>than</a:t>
            </a:r>
            <a:r>
              <a:rPr lang="cs-CZ" sz="2400" dirty="0">
                <a:latin typeface="Calibri" pitchFamily="34" charset="0"/>
              </a:rPr>
              <a:t> MIC.</a:t>
            </a:r>
            <a:br>
              <a:rPr lang="cs-CZ" sz="2400" dirty="0">
                <a:latin typeface="Calibri" pitchFamily="34" charset="0"/>
              </a:rPr>
            </a:br>
            <a:endParaRPr lang="cs-CZ" sz="2400" dirty="0">
              <a:latin typeface="Calibri" pitchFamily="34" charset="0"/>
            </a:endParaRPr>
          </a:p>
          <a:p>
            <a:pPr>
              <a:buFont typeface="Arial" pitchFamily="34" charset="0"/>
              <a:buChar char="•"/>
            </a:pPr>
            <a:r>
              <a:rPr lang="cs-CZ" sz="2400" dirty="0">
                <a:latin typeface="Calibri" pitchFamily="34" charset="0"/>
              </a:rPr>
              <a:t> </a:t>
            </a:r>
            <a:r>
              <a:rPr lang="en-GB" sz="2400" b="1" dirty="0">
                <a:latin typeface="Calibri" pitchFamily="34" charset="0"/>
              </a:rPr>
              <a:t>1 </a:t>
            </a:r>
            <a:r>
              <a:rPr lang="cs-CZ" sz="2400" b="1" dirty="0" err="1">
                <a:latin typeface="Calibri" pitchFamily="34" charset="0"/>
              </a:rPr>
              <a:t>rDNA</a:t>
            </a:r>
            <a:r>
              <a:rPr lang="cs-CZ" sz="2400" b="1" dirty="0">
                <a:latin typeface="Calibri" pitchFamily="34" charset="0"/>
              </a:rPr>
              <a:t> </a:t>
            </a:r>
            <a:r>
              <a:rPr lang="en-GB" sz="2400" b="1" dirty="0" err="1">
                <a:latin typeface="Calibri" pitchFamily="34" charset="0"/>
              </a:rPr>
              <a:t>minichromosome</a:t>
            </a:r>
            <a:r>
              <a:rPr lang="en-GB" sz="2400" b="1" dirty="0">
                <a:latin typeface="Calibri" pitchFamily="34" charset="0"/>
              </a:rPr>
              <a:t> </a:t>
            </a:r>
            <a:r>
              <a:rPr lang="cs-CZ" sz="2400" dirty="0">
                <a:latin typeface="Calibri" pitchFamily="34" charset="0"/>
              </a:rPr>
              <a:t>chromosome </a:t>
            </a:r>
            <a:r>
              <a:rPr lang="cs-CZ" sz="2400" dirty="0" err="1">
                <a:latin typeface="Calibri" pitchFamily="34" charset="0"/>
              </a:rPr>
              <a:t>containing</a:t>
            </a:r>
            <a:r>
              <a:rPr lang="cs-CZ" sz="2400" dirty="0">
                <a:latin typeface="Calibri" pitchFamily="34" charset="0"/>
              </a:rPr>
              <a:t> </a:t>
            </a:r>
            <a:r>
              <a:rPr lang="cs-CZ" sz="2400" dirty="0" err="1">
                <a:latin typeface="Calibri" pitchFamily="34" charset="0"/>
              </a:rPr>
              <a:t>genes</a:t>
            </a:r>
            <a:r>
              <a:rPr lang="cs-CZ" sz="2400" dirty="0">
                <a:latin typeface="Calibri" pitchFamily="34" charset="0"/>
              </a:rPr>
              <a:t> </a:t>
            </a:r>
            <a:r>
              <a:rPr lang="cs-CZ" sz="2400" dirty="0" err="1">
                <a:latin typeface="Calibri" pitchFamily="34" charset="0"/>
              </a:rPr>
              <a:t>for</a:t>
            </a:r>
            <a:r>
              <a:rPr lang="cs-CZ" sz="2400" dirty="0">
                <a:latin typeface="Calibri" pitchFamily="34" charset="0"/>
              </a:rPr>
              <a:t> </a:t>
            </a:r>
            <a:r>
              <a:rPr lang="en-US" sz="2400" dirty="0">
                <a:latin typeface="Calibri" pitchFamily="34" charset="0"/>
              </a:rPr>
              <a:t>5.8S, 1</a:t>
            </a:r>
            <a:r>
              <a:rPr lang="cs-CZ" sz="2400" dirty="0">
                <a:latin typeface="Calibri" pitchFamily="34" charset="0"/>
              </a:rPr>
              <a:t>8</a:t>
            </a:r>
            <a:r>
              <a:rPr lang="en-US" sz="2400" dirty="0">
                <a:latin typeface="Calibri" pitchFamily="34" charset="0"/>
              </a:rPr>
              <a:t>S, and 26S rRNA</a:t>
            </a:r>
            <a:r>
              <a:rPr lang="cs-CZ" sz="2400" dirty="0">
                <a:latin typeface="Calibri" pitchFamily="34" charset="0"/>
              </a:rPr>
              <a:t> </a:t>
            </a:r>
            <a:r>
              <a:rPr lang="cs-CZ" sz="2400" dirty="0" err="1">
                <a:latin typeface="Calibri" pitchFamily="34" charset="0"/>
              </a:rPr>
              <a:t>is</a:t>
            </a:r>
            <a:r>
              <a:rPr lang="cs-CZ" sz="2400" dirty="0">
                <a:latin typeface="Calibri" pitchFamily="34" charset="0"/>
              </a:rPr>
              <a:t> </a:t>
            </a:r>
            <a:r>
              <a:rPr lang="cs-CZ" sz="2400" dirty="0" err="1">
                <a:latin typeface="Calibri" pitchFamily="34" charset="0"/>
              </a:rPr>
              <a:t>present</a:t>
            </a:r>
            <a:r>
              <a:rPr lang="cs-CZ" sz="2400" dirty="0">
                <a:latin typeface="Calibri" pitchFamily="34" charset="0"/>
              </a:rPr>
              <a:t> in MAC </a:t>
            </a:r>
            <a:r>
              <a:rPr lang="cs-CZ" sz="2400" b="1" dirty="0">
                <a:latin typeface="Calibri" pitchFamily="34" charset="0"/>
              </a:rPr>
              <a:t>in 9000 </a:t>
            </a:r>
            <a:r>
              <a:rPr lang="cs-CZ" sz="2400" b="1" dirty="0" err="1">
                <a:latin typeface="Calibri" pitchFamily="34" charset="0"/>
              </a:rPr>
              <a:t>copies</a:t>
            </a:r>
            <a:r>
              <a:rPr lang="cs-CZ" sz="2400" dirty="0">
                <a:latin typeface="Calibri" pitchFamily="34" charset="0"/>
              </a:rPr>
              <a:t>. </a:t>
            </a:r>
            <a:r>
              <a:rPr lang="en-GB" sz="2400" dirty="0">
                <a:latin typeface="Calibri" pitchFamily="34" charset="0"/>
              </a:rPr>
              <a:t>O</a:t>
            </a:r>
            <a:r>
              <a:rPr lang="cs-CZ" sz="2400" b="1" dirty="0" err="1">
                <a:latin typeface="Calibri" pitchFamily="34" charset="0"/>
              </a:rPr>
              <a:t>ther</a:t>
            </a:r>
            <a:r>
              <a:rPr lang="cs-CZ" sz="2400" dirty="0">
                <a:latin typeface="Calibri" pitchFamily="34" charset="0"/>
              </a:rPr>
              <a:t> </a:t>
            </a:r>
            <a:r>
              <a:rPr lang="cs-CZ" sz="2400" dirty="0" err="1">
                <a:latin typeface="Calibri" pitchFamily="34" charset="0"/>
              </a:rPr>
              <a:t>investigated</a:t>
            </a:r>
            <a:r>
              <a:rPr lang="cs-CZ" sz="2400" dirty="0">
                <a:latin typeface="Calibri" pitchFamily="34" charset="0"/>
              </a:rPr>
              <a:t> </a:t>
            </a:r>
            <a:r>
              <a:rPr lang="cs-CZ" sz="2400" dirty="0" err="1">
                <a:latin typeface="Calibri" pitchFamily="34" charset="0"/>
              </a:rPr>
              <a:t>chromosomes</a:t>
            </a:r>
            <a:r>
              <a:rPr lang="cs-CZ" sz="2400" dirty="0">
                <a:latin typeface="Calibri" pitchFamily="34" charset="0"/>
              </a:rPr>
              <a:t> are </a:t>
            </a:r>
            <a:r>
              <a:rPr lang="cs-CZ" sz="2400" dirty="0" err="1">
                <a:latin typeface="Calibri" pitchFamily="34" charset="0"/>
              </a:rPr>
              <a:t>present</a:t>
            </a:r>
            <a:r>
              <a:rPr lang="cs-CZ" sz="2400" dirty="0">
                <a:latin typeface="Calibri" pitchFamily="34" charset="0"/>
              </a:rPr>
              <a:t> </a:t>
            </a:r>
            <a:r>
              <a:rPr lang="cs-CZ" sz="2400" b="1" dirty="0">
                <a:latin typeface="Calibri" pitchFamily="34" charset="0"/>
              </a:rPr>
              <a:t>in 45 </a:t>
            </a:r>
            <a:r>
              <a:rPr lang="cs-CZ" sz="2400" b="1" dirty="0" err="1">
                <a:latin typeface="Calibri" pitchFamily="34" charset="0"/>
              </a:rPr>
              <a:t>copies</a:t>
            </a:r>
            <a:r>
              <a:rPr lang="cs-CZ" sz="2400" b="1" dirty="0">
                <a:latin typeface="Calibri" pitchFamily="34" charset="0"/>
              </a:rPr>
              <a:t> on </a:t>
            </a:r>
            <a:r>
              <a:rPr lang="cs-CZ" sz="2400" b="1" dirty="0" err="1">
                <a:latin typeface="Calibri" pitchFamily="34" charset="0"/>
              </a:rPr>
              <a:t>average</a:t>
            </a:r>
            <a:r>
              <a:rPr lang="cs-CZ" sz="2400" dirty="0">
                <a:latin typeface="Calibri" pitchFamily="34" charset="0"/>
              </a:rPr>
              <a:t>.</a:t>
            </a:r>
            <a:br>
              <a:rPr lang="cs-CZ" sz="2400" dirty="0">
                <a:latin typeface="Calibri" pitchFamily="34" charset="0"/>
              </a:rPr>
            </a:br>
            <a:endParaRPr lang="cs-CZ" sz="2400" dirty="0">
              <a:latin typeface="Calibri" pitchFamily="34" charset="0"/>
            </a:endParaRPr>
          </a:p>
          <a:p>
            <a:pPr>
              <a:buFont typeface="Arial" pitchFamily="34" charset="0"/>
              <a:buChar char="•"/>
            </a:pPr>
            <a:r>
              <a:rPr lang="cs-CZ" sz="2400" dirty="0">
                <a:latin typeface="Calibri" pitchFamily="34" charset="0"/>
              </a:rPr>
              <a:t> MAC </a:t>
            </a:r>
            <a:r>
              <a:rPr lang="cs-CZ" sz="2400" dirty="0" err="1">
                <a:latin typeface="Calibri" pitchFamily="34" charset="0"/>
              </a:rPr>
              <a:t>chromosomes</a:t>
            </a:r>
            <a:r>
              <a:rPr lang="cs-CZ" sz="2400" dirty="0">
                <a:latin typeface="Calibri" pitchFamily="34" charset="0"/>
              </a:rPr>
              <a:t> </a:t>
            </a:r>
            <a:r>
              <a:rPr lang="cs-CZ" sz="2400" dirty="0" err="1">
                <a:latin typeface="Calibri" pitchFamily="34" charset="0"/>
              </a:rPr>
              <a:t>have</a:t>
            </a:r>
            <a:r>
              <a:rPr lang="cs-CZ" sz="2400" dirty="0">
                <a:latin typeface="Calibri" pitchFamily="34" charset="0"/>
              </a:rPr>
              <a:t> no </a:t>
            </a:r>
            <a:r>
              <a:rPr lang="cs-CZ" sz="2400" dirty="0" err="1">
                <a:latin typeface="Calibri" pitchFamily="34" charset="0"/>
              </a:rPr>
              <a:t>centromeres</a:t>
            </a:r>
            <a:r>
              <a:rPr lang="cs-CZ" sz="2400" dirty="0">
                <a:latin typeface="Calibri" pitchFamily="34" charset="0"/>
              </a:rPr>
              <a:t>, but </a:t>
            </a:r>
            <a:r>
              <a:rPr lang="cs-CZ" sz="2400" dirty="0" err="1">
                <a:latin typeface="Calibri" pitchFamily="34" charset="0"/>
              </a:rPr>
              <a:t>have</a:t>
            </a:r>
            <a:r>
              <a:rPr lang="cs-CZ" sz="2400" dirty="0">
                <a:latin typeface="Calibri" pitchFamily="34" charset="0"/>
              </a:rPr>
              <a:t> </a:t>
            </a:r>
            <a:r>
              <a:rPr lang="cs-CZ" sz="2400" dirty="0" err="1">
                <a:latin typeface="Calibri" pitchFamily="34" charset="0"/>
              </a:rPr>
              <a:t>telomeres</a:t>
            </a:r>
            <a:r>
              <a:rPr lang="cs-CZ" sz="2400" dirty="0">
                <a:latin typeface="Calibri" pitchFamily="34" charset="0"/>
              </a:rPr>
              <a:t>.</a:t>
            </a:r>
          </a:p>
        </p:txBody>
      </p:sp>
      <p:sp>
        <p:nvSpPr>
          <p:cNvPr id="7" name="TextovéPole 6"/>
          <p:cNvSpPr txBox="1"/>
          <p:nvPr/>
        </p:nvSpPr>
        <p:spPr>
          <a:xfrm>
            <a:off x="5817448" y="6381328"/>
            <a:ext cx="3326552" cy="369332"/>
          </a:xfrm>
          <a:prstGeom prst="rect">
            <a:avLst/>
          </a:prstGeom>
          <a:noFill/>
        </p:spPr>
        <p:txBody>
          <a:bodyPr wrap="none" rtlCol="0">
            <a:spAutoFit/>
          </a:bodyPr>
          <a:lstStyle/>
          <a:p>
            <a:r>
              <a:rPr lang="cs-CZ" dirty="0" err="1"/>
              <a:t>Eisen</a:t>
            </a:r>
            <a:r>
              <a:rPr lang="cs-CZ" dirty="0"/>
              <a:t> a kol., 2006</a:t>
            </a:r>
            <a:r>
              <a:rPr lang="en-GB" dirty="0"/>
              <a:t>, Sheng 202 </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9099428-E42C-6B6E-92E7-4E4C23860962}"/>
              </a:ext>
            </a:extLst>
          </p:cNvPr>
          <p:cNvSpPr txBox="1"/>
          <p:nvPr/>
        </p:nvSpPr>
        <p:spPr>
          <a:xfrm>
            <a:off x="1095680" y="6399698"/>
            <a:ext cx="7668344" cy="369332"/>
          </a:xfrm>
          <a:prstGeom prst="rect">
            <a:avLst/>
          </a:prstGeom>
          <a:noFill/>
        </p:spPr>
        <p:txBody>
          <a:bodyPr wrap="square">
            <a:spAutoFit/>
          </a:bodyPr>
          <a:lstStyle/>
          <a:p>
            <a:r>
              <a:rPr lang="cs-CZ" dirty="0"/>
              <a:t>https://www.nobelprize.org/prizes/medicine/2009/prize-announcement/</a:t>
            </a:r>
          </a:p>
        </p:txBody>
      </p:sp>
      <p:pic>
        <p:nvPicPr>
          <p:cNvPr id="7" name="Obrázek 6">
            <a:extLst>
              <a:ext uri="{FF2B5EF4-FFF2-40B4-BE49-F238E27FC236}">
                <a16:creationId xmlns:a16="http://schemas.microsoft.com/office/drawing/2014/main" id="{3B79B899-1E88-6E91-17CA-EAB43BF8F05B}"/>
              </a:ext>
            </a:extLst>
          </p:cNvPr>
          <p:cNvPicPr>
            <a:picLocks noChangeAspect="1"/>
          </p:cNvPicPr>
          <p:nvPr/>
        </p:nvPicPr>
        <p:blipFill>
          <a:blip r:embed="rId2"/>
          <a:stretch>
            <a:fillRect/>
          </a:stretch>
        </p:blipFill>
        <p:spPr>
          <a:xfrm>
            <a:off x="1347443" y="85156"/>
            <a:ext cx="6748918" cy="4292228"/>
          </a:xfrm>
          <a:prstGeom prst="rect">
            <a:avLst/>
          </a:prstGeom>
        </p:spPr>
      </p:pic>
      <p:pic>
        <p:nvPicPr>
          <p:cNvPr id="9" name="Obrázek 8">
            <a:extLst>
              <a:ext uri="{FF2B5EF4-FFF2-40B4-BE49-F238E27FC236}">
                <a16:creationId xmlns:a16="http://schemas.microsoft.com/office/drawing/2014/main" id="{000FB0E2-0706-2DD3-4439-123522FB8D5B}"/>
              </a:ext>
            </a:extLst>
          </p:cNvPr>
          <p:cNvPicPr>
            <a:picLocks noChangeAspect="1"/>
          </p:cNvPicPr>
          <p:nvPr/>
        </p:nvPicPr>
        <p:blipFill>
          <a:blip r:embed="rId3"/>
          <a:stretch>
            <a:fillRect/>
          </a:stretch>
        </p:blipFill>
        <p:spPr>
          <a:xfrm>
            <a:off x="1395483" y="4556568"/>
            <a:ext cx="6652837" cy="1752752"/>
          </a:xfrm>
          <a:prstGeom prst="rect">
            <a:avLst/>
          </a:prstGeom>
        </p:spPr>
      </p:pic>
    </p:spTree>
    <p:extLst>
      <p:ext uri="{BB962C8B-B14F-4D97-AF65-F5344CB8AC3E}">
        <p14:creationId xmlns:p14="http://schemas.microsoft.com/office/powerpoint/2010/main" val="2867720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6213" y="0"/>
            <a:ext cx="8572251" cy="6798362"/>
          </a:xfrm>
          <a:prstGeom prst="rect">
            <a:avLst/>
          </a:prstGeom>
          <a:noFill/>
          <a:ln w="9525">
            <a:noFill/>
            <a:miter lim="800000"/>
            <a:headEnd/>
            <a:tailEnd/>
          </a:ln>
        </p:spPr>
      </p:pic>
      <p:sp>
        <p:nvSpPr>
          <p:cNvPr id="3" name="Nadpis 1"/>
          <p:cNvSpPr txBox="1">
            <a:spLocks/>
          </p:cNvSpPr>
          <p:nvPr/>
        </p:nvSpPr>
        <p:spPr>
          <a:xfrm>
            <a:off x="5364088" y="-27384"/>
            <a:ext cx="3779912" cy="1143000"/>
          </a:xfrm>
          <a:prstGeom prst="rect">
            <a:avLst/>
          </a:prstGeom>
        </p:spPr>
        <p:txBody>
          <a:bodyPr>
            <a:noAutofit/>
          </a:bodyPr>
          <a:lstStyle/>
          <a:p>
            <a:pPr algn="ctr" fontAlgn="auto">
              <a:spcAft>
                <a:spcPts val="0"/>
              </a:spcAft>
              <a:defRPr/>
            </a:pPr>
            <a:r>
              <a:rPr lang="cs-CZ" sz="2800" b="1" dirty="0" err="1">
                <a:solidFill>
                  <a:srgbClr val="FF0000"/>
                </a:solidFill>
                <a:latin typeface="+mj-lt"/>
                <a:ea typeface="+mj-ea"/>
                <a:cs typeface="+mj-cs"/>
              </a:rPr>
              <a:t>Telomaric</a:t>
            </a:r>
            <a:r>
              <a:rPr lang="cs-CZ" sz="2800" b="1" dirty="0">
                <a:solidFill>
                  <a:srgbClr val="FF0000"/>
                </a:solidFill>
                <a:latin typeface="+mj-lt"/>
                <a:ea typeface="+mj-ea"/>
                <a:cs typeface="+mj-cs"/>
              </a:rPr>
              <a:t> </a:t>
            </a:r>
            <a:r>
              <a:rPr lang="cs-CZ" sz="2800" b="1" dirty="0" err="1">
                <a:solidFill>
                  <a:srgbClr val="FF0000"/>
                </a:solidFill>
                <a:latin typeface="+mj-lt"/>
                <a:ea typeface="+mj-ea"/>
                <a:cs typeface="+mj-cs"/>
              </a:rPr>
              <a:t>sequences</a:t>
            </a:r>
            <a:r>
              <a:rPr lang="cs-CZ" sz="2800" b="1" dirty="0">
                <a:solidFill>
                  <a:srgbClr val="FF0000"/>
                </a:solidFill>
                <a:latin typeface="+mj-lt"/>
                <a:ea typeface="+mj-ea"/>
                <a:cs typeface="+mj-cs"/>
              </a:rPr>
              <a:t> are </a:t>
            </a:r>
            <a:r>
              <a:rPr lang="cs-CZ" sz="2800" b="1" dirty="0" err="1">
                <a:solidFill>
                  <a:srgbClr val="FF0000"/>
                </a:solidFill>
                <a:latin typeface="+mj-lt"/>
                <a:ea typeface="+mj-ea"/>
                <a:cs typeface="+mj-cs"/>
              </a:rPr>
              <a:t>highly</a:t>
            </a:r>
            <a:r>
              <a:rPr lang="cs-CZ" sz="2800" b="1" dirty="0">
                <a:solidFill>
                  <a:srgbClr val="FF0000"/>
                </a:solidFill>
                <a:latin typeface="+mj-lt"/>
                <a:ea typeface="+mj-ea"/>
                <a:cs typeface="+mj-cs"/>
              </a:rPr>
              <a:t> </a:t>
            </a:r>
            <a:r>
              <a:rPr lang="cs-CZ" sz="2800" b="1" dirty="0" err="1">
                <a:solidFill>
                  <a:srgbClr val="FF0000"/>
                </a:solidFill>
                <a:latin typeface="+mj-lt"/>
                <a:ea typeface="+mj-ea"/>
                <a:cs typeface="+mj-cs"/>
              </a:rPr>
              <a:t>conserved</a:t>
            </a:r>
            <a:endParaRPr lang="cs-CZ" sz="2800" b="1" dirty="0">
              <a:solidFill>
                <a:srgbClr val="FF0000"/>
              </a:solidFill>
              <a:latin typeface="+mj-lt"/>
              <a:ea typeface="+mj-ea"/>
              <a:cs typeface="+mj-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Skupina 10"/>
          <p:cNvGrpSpPr>
            <a:grpSpLocks/>
          </p:cNvGrpSpPr>
          <p:nvPr/>
        </p:nvGrpSpPr>
        <p:grpSpPr bwMode="auto">
          <a:xfrm>
            <a:off x="423863" y="2401019"/>
            <a:ext cx="8324850" cy="4124325"/>
            <a:chOff x="3571875" y="2257425"/>
            <a:chExt cx="4932412" cy="2343150"/>
          </a:xfrm>
        </p:grpSpPr>
        <p:pic>
          <p:nvPicPr>
            <p:cNvPr id="62473" name="Picture 5"/>
            <p:cNvPicPr>
              <a:picLocks noChangeAspect="1" noChangeArrowheads="1"/>
            </p:cNvPicPr>
            <p:nvPr/>
          </p:nvPicPr>
          <p:blipFill>
            <a:blip r:embed="rId2" cstate="print"/>
            <a:srcRect/>
            <a:stretch>
              <a:fillRect/>
            </a:stretch>
          </p:blipFill>
          <p:spPr bwMode="auto">
            <a:xfrm>
              <a:off x="3571875" y="2257425"/>
              <a:ext cx="2000250" cy="2343150"/>
            </a:xfrm>
            <a:prstGeom prst="rect">
              <a:avLst/>
            </a:prstGeom>
            <a:noFill/>
            <a:ln w="9525">
              <a:noFill/>
              <a:miter lim="800000"/>
              <a:headEnd/>
              <a:tailEnd/>
            </a:ln>
          </p:spPr>
        </p:pic>
        <p:pic>
          <p:nvPicPr>
            <p:cNvPr id="62474" name="Picture 6"/>
            <p:cNvPicPr>
              <a:picLocks noChangeAspect="1" noChangeArrowheads="1"/>
            </p:cNvPicPr>
            <p:nvPr/>
          </p:nvPicPr>
          <p:blipFill>
            <a:blip r:embed="rId3" cstate="print"/>
            <a:srcRect/>
            <a:stretch>
              <a:fillRect/>
            </a:stretch>
          </p:blipFill>
          <p:spPr bwMode="auto">
            <a:xfrm>
              <a:off x="5580112" y="2257425"/>
              <a:ext cx="2924175" cy="2343150"/>
            </a:xfrm>
            <a:prstGeom prst="rect">
              <a:avLst/>
            </a:prstGeom>
            <a:noFill/>
            <a:ln w="9525">
              <a:noFill/>
              <a:miter lim="800000"/>
              <a:headEnd/>
              <a:tailEnd/>
            </a:ln>
          </p:spPr>
        </p:pic>
      </p:grpSp>
      <p:sp>
        <p:nvSpPr>
          <p:cNvPr id="12" name="Šipka dolů 11"/>
          <p:cNvSpPr/>
          <p:nvPr/>
        </p:nvSpPr>
        <p:spPr>
          <a:xfrm>
            <a:off x="1547813" y="2204169"/>
            <a:ext cx="431800" cy="936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62468" name="TextovéPole 12"/>
          <p:cNvSpPr txBox="1">
            <a:spLocks noChangeArrowheads="1"/>
          </p:cNvSpPr>
          <p:nvPr/>
        </p:nvSpPr>
        <p:spPr bwMode="auto">
          <a:xfrm>
            <a:off x="431800" y="1824757"/>
            <a:ext cx="6101286" cy="369332"/>
          </a:xfrm>
          <a:prstGeom prst="rect">
            <a:avLst/>
          </a:prstGeom>
          <a:noFill/>
          <a:ln w="19050">
            <a:solidFill>
              <a:schemeClr val="accent1"/>
            </a:solidFill>
            <a:miter lim="800000"/>
            <a:headEnd/>
            <a:tailEnd/>
          </a:ln>
        </p:spPr>
        <p:txBody>
          <a:bodyPr wrap="none">
            <a:spAutoFit/>
          </a:bodyPr>
          <a:lstStyle/>
          <a:p>
            <a:r>
              <a:rPr lang="cs-CZ" dirty="0" err="1">
                <a:latin typeface="Calibri" pitchFamily="34" charset="0"/>
              </a:rPr>
              <a:t>Macronuclear</a:t>
            </a:r>
            <a:r>
              <a:rPr lang="cs-CZ" dirty="0">
                <a:latin typeface="Calibri" pitchFamily="34" charset="0"/>
              </a:rPr>
              <a:t> genome unit </a:t>
            </a:r>
            <a:r>
              <a:rPr lang="en-US" dirty="0">
                <a:latin typeface="Calibri" pitchFamily="34" charset="0"/>
              </a:rPr>
              <a:t>~ haploid</a:t>
            </a:r>
            <a:r>
              <a:rPr lang="cs-CZ" dirty="0">
                <a:latin typeface="Calibri" pitchFamily="34" charset="0"/>
              </a:rPr>
              <a:t> genome </a:t>
            </a:r>
            <a:r>
              <a:rPr lang="cs-CZ" dirty="0" err="1">
                <a:latin typeface="Calibri" pitchFamily="34" charset="0"/>
              </a:rPr>
              <a:t>of</a:t>
            </a:r>
            <a:r>
              <a:rPr lang="cs-CZ" dirty="0">
                <a:latin typeface="Calibri" pitchFamily="34" charset="0"/>
              </a:rPr>
              <a:t> makronukleus</a:t>
            </a:r>
          </a:p>
        </p:txBody>
      </p:sp>
      <p:sp>
        <p:nvSpPr>
          <p:cNvPr id="14" name="Nadpis 1"/>
          <p:cNvSpPr txBox="1">
            <a:spLocks/>
          </p:cNvSpPr>
          <p:nvPr/>
        </p:nvSpPr>
        <p:spPr>
          <a:xfrm>
            <a:off x="0" y="0"/>
            <a:ext cx="9144000" cy="1143000"/>
          </a:xfrm>
          <a:prstGeom prst="rect">
            <a:avLst/>
          </a:prstGeom>
        </p:spPr>
        <p:txBody>
          <a:bodyPr/>
          <a:lstStyle/>
          <a:p>
            <a:pPr algn="ctr" fontAlgn="auto">
              <a:spcAft>
                <a:spcPts val="0"/>
              </a:spcAft>
              <a:defRPr/>
            </a:pPr>
            <a:r>
              <a:rPr lang="cs-CZ" sz="4400" b="1" i="1" dirty="0" err="1">
                <a:solidFill>
                  <a:srgbClr val="FF0000"/>
                </a:solidFill>
                <a:latin typeface="+mj-lt"/>
                <a:ea typeface="+mj-ea"/>
                <a:cs typeface="+mj-cs"/>
              </a:rPr>
              <a:t>Tetrahymena</a:t>
            </a:r>
            <a:r>
              <a:rPr lang="cs-CZ" sz="4400" b="1" i="1" dirty="0">
                <a:solidFill>
                  <a:srgbClr val="FF0000"/>
                </a:solidFill>
                <a:latin typeface="+mj-lt"/>
                <a:ea typeface="+mj-ea"/>
                <a:cs typeface="+mj-cs"/>
              </a:rPr>
              <a:t> </a:t>
            </a:r>
            <a:r>
              <a:rPr lang="cs-CZ" sz="4400" b="1" i="1" dirty="0" err="1">
                <a:solidFill>
                  <a:srgbClr val="FF0000"/>
                </a:solidFill>
                <a:latin typeface="+mj-lt"/>
                <a:ea typeface="+mj-ea"/>
                <a:cs typeface="+mj-cs"/>
              </a:rPr>
              <a:t>thermophila</a:t>
            </a:r>
            <a:endParaRPr lang="cs-CZ" sz="4400" b="1" i="1" dirty="0">
              <a:solidFill>
                <a:srgbClr val="FF0000"/>
              </a:solidFill>
              <a:latin typeface="+mj-lt"/>
              <a:ea typeface="+mj-ea"/>
              <a:cs typeface="+mj-cs"/>
            </a:endParaRPr>
          </a:p>
        </p:txBody>
      </p:sp>
      <p:sp>
        <p:nvSpPr>
          <p:cNvPr id="62470" name="TextovéPole 14"/>
          <p:cNvSpPr txBox="1">
            <a:spLocks noChangeArrowheads="1"/>
          </p:cNvSpPr>
          <p:nvPr/>
        </p:nvSpPr>
        <p:spPr bwMode="auto">
          <a:xfrm>
            <a:off x="323528" y="692696"/>
            <a:ext cx="8496943" cy="1200329"/>
          </a:xfrm>
          <a:prstGeom prst="rect">
            <a:avLst/>
          </a:prstGeom>
          <a:noFill/>
          <a:ln w="9525">
            <a:noFill/>
            <a:miter lim="800000"/>
            <a:headEnd/>
            <a:tailEnd/>
          </a:ln>
        </p:spPr>
        <p:txBody>
          <a:bodyPr wrap="square">
            <a:spAutoFit/>
          </a:bodyPr>
          <a:lstStyle/>
          <a:p>
            <a:r>
              <a:rPr lang="cs-CZ" sz="2400" dirty="0" err="1">
                <a:latin typeface="Calibri" pitchFamily="34" charset="0"/>
              </a:rPr>
              <a:t>Division</a:t>
            </a:r>
            <a:r>
              <a:rPr lang="cs-CZ" sz="2400" dirty="0">
                <a:latin typeface="Calibri" pitchFamily="34" charset="0"/>
              </a:rPr>
              <a:t> </a:t>
            </a:r>
            <a:r>
              <a:rPr lang="cs-CZ" sz="2400" dirty="0" err="1">
                <a:latin typeface="Calibri" pitchFamily="34" charset="0"/>
              </a:rPr>
              <a:t>of</a:t>
            </a:r>
            <a:r>
              <a:rPr lang="cs-CZ" sz="2400" dirty="0">
                <a:latin typeface="Calibri" pitchFamily="34" charset="0"/>
              </a:rPr>
              <a:t> </a:t>
            </a:r>
            <a:r>
              <a:rPr lang="cs-CZ" sz="2400" dirty="0" err="1">
                <a:latin typeface="Calibri" pitchFamily="34" charset="0"/>
              </a:rPr>
              <a:t>macronucleus</a:t>
            </a:r>
            <a:r>
              <a:rPr lang="cs-CZ" sz="2400" dirty="0">
                <a:latin typeface="Calibri" pitchFamily="34" charset="0"/>
              </a:rPr>
              <a:t> by „</a:t>
            </a:r>
            <a:r>
              <a:rPr lang="cs-CZ" sz="2400" dirty="0" err="1">
                <a:latin typeface="Calibri" pitchFamily="34" charset="0"/>
              </a:rPr>
              <a:t>amitosis</a:t>
            </a:r>
            <a:r>
              <a:rPr lang="cs-CZ" sz="2400" dirty="0">
                <a:latin typeface="Calibri" pitchFamily="34" charset="0"/>
              </a:rPr>
              <a:t>“. </a:t>
            </a:r>
            <a:r>
              <a:rPr lang="cs-CZ" sz="2400" dirty="0" err="1">
                <a:latin typeface="Calibri" pitchFamily="34" charset="0"/>
              </a:rPr>
              <a:t>The</a:t>
            </a:r>
            <a:r>
              <a:rPr lang="cs-CZ" sz="2400" dirty="0">
                <a:latin typeface="Calibri" pitchFamily="34" charset="0"/>
              </a:rPr>
              <a:t> haploid genome </a:t>
            </a:r>
            <a:r>
              <a:rPr lang="cs-CZ" sz="2400" dirty="0" err="1">
                <a:latin typeface="Calibri" pitchFamily="34" charset="0"/>
              </a:rPr>
              <a:t>forms</a:t>
            </a:r>
            <a:r>
              <a:rPr lang="cs-CZ" sz="2400" dirty="0">
                <a:latin typeface="Calibri" pitchFamily="34" charset="0"/>
              </a:rPr>
              <a:t> a </a:t>
            </a:r>
            <a:r>
              <a:rPr lang="cs-CZ" sz="2400" dirty="0" err="1">
                <a:latin typeface="Calibri" pitchFamily="34" charset="0"/>
              </a:rPr>
              <a:t>compact</a:t>
            </a:r>
            <a:r>
              <a:rPr lang="cs-CZ" sz="2400" dirty="0">
                <a:latin typeface="Calibri" pitchFamily="34" charset="0"/>
              </a:rPr>
              <a:t> </a:t>
            </a:r>
            <a:r>
              <a:rPr lang="cs-CZ" sz="2400" dirty="0" err="1">
                <a:latin typeface="Calibri" pitchFamily="34" charset="0"/>
              </a:rPr>
              <a:t>ball-like</a:t>
            </a:r>
            <a:r>
              <a:rPr lang="cs-CZ" sz="2400" dirty="0">
                <a:latin typeface="Calibri" pitchFamily="34" charset="0"/>
              </a:rPr>
              <a:t> </a:t>
            </a:r>
            <a:r>
              <a:rPr lang="cs-CZ" sz="2400" dirty="0" err="1">
                <a:latin typeface="Calibri" pitchFamily="34" charset="0"/>
              </a:rPr>
              <a:t>structure</a:t>
            </a:r>
            <a:r>
              <a:rPr lang="cs-CZ" sz="2400" dirty="0">
                <a:latin typeface="Calibri" pitchFamily="34" charset="0"/>
              </a:rPr>
              <a:t> </a:t>
            </a:r>
            <a:r>
              <a:rPr lang="cs-CZ" sz="2400" dirty="0" err="1">
                <a:latin typeface="Calibri" pitchFamily="34" charset="0"/>
              </a:rPr>
              <a:t>before</a:t>
            </a:r>
            <a:r>
              <a:rPr lang="cs-CZ" sz="2400" dirty="0">
                <a:latin typeface="Calibri" pitchFamily="34" charset="0"/>
              </a:rPr>
              <a:t> </a:t>
            </a:r>
            <a:r>
              <a:rPr lang="cs-CZ" sz="2400" dirty="0" err="1">
                <a:latin typeface="Calibri" pitchFamily="34" charset="0"/>
              </a:rPr>
              <a:t>the</a:t>
            </a:r>
            <a:r>
              <a:rPr lang="cs-CZ" sz="2400" dirty="0">
                <a:latin typeface="Calibri" pitchFamily="34" charset="0"/>
              </a:rPr>
              <a:t> </a:t>
            </a:r>
            <a:r>
              <a:rPr lang="cs-CZ" sz="2400" dirty="0" err="1">
                <a:latin typeface="Calibri" pitchFamily="34" charset="0"/>
              </a:rPr>
              <a:t>division</a:t>
            </a:r>
            <a:r>
              <a:rPr lang="cs-CZ" sz="2400" dirty="0">
                <a:latin typeface="Calibri" pitchFamily="34" charset="0"/>
              </a:rPr>
              <a:t> </a:t>
            </a:r>
            <a:r>
              <a:rPr lang="cs-CZ" sz="2400" dirty="0" err="1">
                <a:latin typeface="Calibri" pitchFamily="34" charset="0"/>
              </a:rPr>
              <a:t>of</a:t>
            </a:r>
            <a:r>
              <a:rPr lang="cs-CZ" sz="2400" dirty="0">
                <a:latin typeface="Calibri" pitchFamily="34" charset="0"/>
              </a:rPr>
              <a:t> </a:t>
            </a:r>
            <a:r>
              <a:rPr lang="cs-CZ" sz="2400" dirty="0" err="1">
                <a:latin typeface="Calibri" pitchFamily="34" charset="0"/>
              </a:rPr>
              <a:t>macronucleus</a:t>
            </a:r>
            <a:r>
              <a:rPr lang="cs-CZ" sz="2400" dirty="0">
                <a:latin typeface="Calibri" pitchFamily="34" charset="0"/>
              </a:rPr>
              <a:t> – </a:t>
            </a:r>
            <a:r>
              <a:rPr lang="cs-CZ" sz="2400" dirty="0" err="1">
                <a:latin typeface="Calibri" pitchFamily="34" charset="0"/>
              </a:rPr>
              <a:t>Macronuclear</a:t>
            </a:r>
            <a:r>
              <a:rPr lang="cs-CZ" sz="2400" dirty="0">
                <a:latin typeface="Calibri" pitchFamily="34" charset="0"/>
              </a:rPr>
              <a:t> genome unit.</a:t>
            </a:r>
          </a:p>
        </p:txBody>
      </p:sp>
      <p:sp>
        <p:nvSpPr>
          <p:cNvPr id="9" name="TextovéPole 8"/>
          <p:cNvSpPr txBox="1"/>
          <p:nvPr/>
        </p:nvSpPr>
        <p:spPr>
          <a:xfrm>
            <a:off x="7014378" y="6488668"/>
            <a:ext cx="2129622" cy="369332"/>
          </a:xfrm>
          <a:prstGeom prst="rect">
            <a:avLst/>
          </a:prstGeom>
          <a:noFill/>
        </p:spPr>
        <p:txBody>
          <a:bodyPr wrap="none" rtlCol="0">
            <a:spAutoFit/>
          </a:bodyPr>
          <a:lstStyle/>
          <a:p>
            <a:r>
              <a:rPr lang="cs-CZ" dirty="0" err="1"/>
              <a:t>Endo</a:t>
            </a:r>
            <a:r>
              <a:rPr lang="cs-CZ" dirty="0"/>
              <a:t> a </a:t>
            </a:r>
            <a:r>
              <a:rPr lang="cs-CZ" dirty="0" err="1"/>
              <a:t>Sugai</a:t>
            </a:r>
            <a:r>
              <a:rPr lang="cs-CZ" dirty="0"/>
              <a:t> 2011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0" y="0"/>
            <a:ext cx="9144000" cy="1143000"/>
          </a:xfrm>
          <a:prstGeom prst="rect">
            <a:avLst/>
          </a:prstGeom>
        </p:spPr>
        <p:txBody>
          <a:bodyPr/>
          <a:lstStyle/>
          <a:p>
            <a:pPr algn="ctr" fontAlgn="auto">
              <a:spcAft>
                <a:spcPts val="0"/>
              </a:spcAft>
              <a:defRPr/>
            </a:pPr>
            <a:r>
              <a:rPr lang="cs-CZ" sz="4000" b="1" dirty="0" err="1">
                <a:solidFill>
                  <a:srgbClr val="FF0000"/>
                </a:solidFill>
                <a:latin typeface="+mj-lt"/>
                <a:ea typeface="+mj-ea"/>
                <a:cs typeface="+mj-cs"/>
              </a:rPr>
              <a:t>Macronuclear</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genomes</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of</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other</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ciliates</a:t>
            </a:r>
            <a:endParaRPr lang="cs-CZ" sz="4000" b="1" dirty="0">
              <a:solidFill>
                <a:srgbClr val="FF0000"/>
              </a:solidFill>
              <a:latin typeface="+mj-lt"/>
              <a:ea typeface="+mj-ea"/>
              <a:cs typeface="+mj-cs"/>
            </a:endParaRPr>
          </a:p>
        </p:txBody>
      </p:sp>
      <p:sp>
        <p:nvSpPr>
          <p:cNvPr id="4" name="TextovéPole 3"/>
          <p:cNvSpPr txBox="1"/>
          <p:nvPr/>
        </p:nvSpPr>
        <p:spPr>
          <a:xfrm>
            <a:off x="7176795" y="6488668"/>
            <a:ext cx="1770549" cy="369332"/>
          </a:xfrm>
          <a:prstGeom prst="rect">
            <a:avLst/>
          </a:prstGeom>
          <a:noFill/>
        </p:spPr>
        <p:txBody>
          <a:bodyPr wrap="none" rtlCol="0">
            <a:spAutoFit/>
          </a:bodyPr>
          <a:lstStyle/>
          <a:p>
            <a:r>
              <a:rPr lang="cs-CZ" dirty="0"/>
              <a:t>Yan a kol. 2019</a:t>
            </a:r>
          </a:p>
        </p:txBody>
      </p:sp>
      <p:pic>
        <p:nvPicPr>
          <p:cNvPr id="2" name="Obrázek 1">
            <a:extLst>
              <a:ext uri="{FF2B5EF4-FFF2-40B4-BE49-F238E27FC236}">
                <a16:creationId xmlns:a16="http://schemas.microsoft.com/office/drawing/2014/main" id="{1530D4DC-7A4C-45B8-8680-1551CEA11535}"/>
              </a:ext>
            </a:extLst>
          </p:cNvPr>
          <p:cNvPicPr>
            <a:picLocks noChangeAspect="1"/>
          </p:cNvPicPr>
          <p:nvPr/>
        </p:nvPicPr>
        <p:blipFill rotWithShape="1">
          <a:blip r:embed="rId2"/>
          <a:srcRect t="3972"/>
          <a:stretch/>
        </p:blipFill>
        <p:spPr>
          <a:xfrm>
            <a:off x="469189" y="836712"/>
            <a:ext cx="8205621" cy="4680520"/>
          </a:xfrm>
          <a:prstGeom prst="rect">
            <a:avLst/>
          </a:prstGeom>
        </p:spPr>
      </p:pic>
      <p:sp>
        <p:nvSpPr>
          <p:cNvPr id="6" name="TextovéPole 5">
            <a:extLst>
              <a:ext uri="{FF2B5EF4-FFF2-40B4-BE49-F238E27FC236}">
                <a16:creationId xmlns:a16="http://schemas.microsoft.com/office/drawing/2014/main" id="{30374AC8-EC16-4960-9999-F81AA11577DE}"/>
              </a:ext>
            </a:extLst>
          </p:cNvPr>
          <p:cNvSpPr txBox="1"/>
          <p:nvPr/>
        </p:nvSpPr>
        <p:spPr>
          <a:xfrm flipH="1">
            <a:off x="448176" y="5517232"/>
            <a:ext cx="8695824" cy="1200329"/>
          </a:xfrm>
          <a:prstGeom prst="rect">
            <a:avLst/>
          </a:prstGeom>
          <a:noFill/>
        </p:spPr>
        <p:txBody>
          <a:bodyPr wrap="square" rtlCol="0">
            <a:spAutoFit/>
          </a:bodyPr>
          <a:lstStyle/>
          <a:p>
            <a:r>
              <a:rPr lang="cs-CZ" b="1" dirty="0"/>
              <a:t>Non </a:t>
            </a:r>
            <a:r>
              <a:rPr lang="cs-CZ" b="1" dirty="0" err="1"/>
              <a:t>Extensive</a:t>
            </a:r>
            <a:r>
              <a:rPr lang="cs-CZ" b="1" dirty="0"/>
              <a:t> </a:t>
            </a:r>
            <a:r>
              <a:rPr lang="cs-CZ" b="1" dirty="0" err="1"/>
              <a:t>fragmenters</a:t>
            </a:r>
            <a:r>
              <a:rPr lang="cs-CZ" b="1" dirty="0"/>
              <a:t>: </a:t>
            </a:r>
            <a:r>
              <a:rPr lang="cs-CZ" dirty="0" err="1"/>
              <a:t>Colpodea</a:t>
            </a:r>
            <a:r>
              <a:rPr lang="cs-CZ" dirty="0"/>
              <a:t>, </a:t>
            </a:r>
            <a:r>
              <a:rPr lang="cs-CZ" dirty="0" err="1"/>
              <a:t>Litostomatea</a:t>
            </a:r>
            <a:r>
              <a:rPr lang="cs-CZ" dirty="0"/>
              <a:t>, </a:t>
            </a:r>
            <a:r>
              <a:rPr lang="cs-CZ" dirty="0" err="1"/>
              <a:t>Nassophorea</a:t>
            </a:r>
            <a:r>
              <a:rPr lang="cs-CZ" dirty="0"/>
              <a:t>, </a:t>
            </a:r>
            <a:r>
              <a:rPr lang="cs-CZ" dirty="0" err="1"/>
              <a:t>Oligohymenophorea</a:t>
            </a:r>
            <a:r>
              <a:rPr lang="cs-CZ" dirty="0"/>
              <a:t>, </a:t>
            </a:r>
            <a:r>
              <a:rPr lang="cs-CZ" dirty="0" err="1"/>
              <a:t>Plagiopylea</a:t>
            </a:r>
            <a:r>
              <a:rPr lang="cs-CZ" dirty="0"/>
              <a:t>, </a:t>
            </a:r>
            <a:r>
              <a:rPr lang="cs-CZ" dirty="0" err="1"/>
              <a:t>Prostomatea</a:t>
            </a:r>
            <a:endParaRPr lang="cs-CZ" dirty="0"/>
          </a:p>
          <a:p>
            <a:r>
              <a:rPr lang="cs-CZ" b="1" dirty="0" err="1"/>
              <a:t>Extensive</a:t>
            </a:r>
            <a:r>
              <a:rPr lang="cs-CZ" b="1" dirty="0"/>
              <a:t> </a:t>
            </a:r>
            <a:r>
              <a:rPr lang="cs-CZ" b="1" dirty="0" err="1"/>
              <a:t>frangmentes</a:t>
            </a:r>
            <a:r>
              <a:rPr lang="cs-CZ" b="1" dirty="0"/>
              <a:t>:</a:t>
            </a:r>
            <a:r>
              <a:rPr lang="cs-CZ" dirty="0"/>
              <a:t> </a:t>
            </a:r>
            <a:r>
              <a:rPr lang="cs-CZ" dirty="0" err="1"/>
              <a:t>Armophorea</a:t>
            </a:r>
            <a:r>
              <a:rPr lang="cs-CZ" dirty="0"/>
              <a:t>, </a:t>
            </a:r>
            <a:r>
              <a:rPr lang="cs-CZ" dirty="0" err="1"/>
              <a:t>Phyllopharyngea</a:t>
            </a:r>
            <a:r>
              <a:rPr lang="cs-CZ" dirty="0"/>
              <a:t>, </a:t>
            </a:r>
            <a:r>
              <a:rPr lang="cs-CZ" dirty="0" err="1"/>
              <a:t>Spirotrichea</a:t>
            </a:r>
            <a:r>
              <a:rPr lang="cs-CZ" dirty="0"/>
              <a:t>, </a:t>
            </a:r>
            <a:r>
              <a:rPr lang="cs-CZ" dirty="0" err="1"/>
              <a:t>Oligotrichea</a:t>
            </a:r>
            <a:endParaRPr lang="cs-CZ" dirty="0"/>
          </a:p>
          <a:p>
            <a:endParaRPr lang="cs-CZ" dirty="0"/>
          </a:p>
        </p:txBody>
      </p:sp>
      <p:sp>
        <p:nvSpPr>
          <p:cNvPr id="5" name="Obdélník 6">
            <a:extLst>
              <a:ext uri="{FF2B5EF4-FFF2-40B4-BE49-F238E27FC236}">
                <a16:creationId xmlns:a16="http://schemas.microsoft.com/office/drawing/2014/main" id="{5B0D39A3-5901-674F-201B-9E50011EAFD4}"/>
              </a:ext>
            </a:extLst>
          </p:cNvPr>
          <p:cNvSpPr/>
          <p:nvPr/>
        </p:nvSpPr>
        <p:spPr>
          <a:xfrm>
            <a:off x="-48135" y="2406770"/>
            <a:ext cx="9251451" cy="966160"/>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7" name="TextovéPole 7">
            <a:extLst>
              <a:ext uri="{FF2B5EF4-FFF2-40B4-BE49-F238E27FC236}">
                <a16:creationId xmlns:a16="http://schemas.microsoft.com/office/drawing/2014/main" id="{122FE71E-B244-2E41-1581-DA9957F8E167}"/>
              </a:ext>
            </a:extLst>
          </p:cNvPr>
          <p:cNvSpPr txBox="1"/>
          <p:nvPr/>
        </p:nvSpPr>
        <p:spPr>
          <a:xfrm>
            <a:off x="-26805" y="2911265"/>
            <a:ext cx="6109045" cy="461665"/>
          </a:xfrm>
          <a:prstGeom prst="rect">
            <a:avLst/>
          </a:prstGeom>
          <a:solidFill>
            <a:schemeClr val="accent6">
              <a:lumMod val="75000"/>
            </a:schemeClr>
          </a:solidFill>
        </p:spPr>
        <p:txBody>
          <a:bodyPr wrap="none">
            <a:spAutoFit/>
          </a:bodyPr>
          <a:lstStyle/>
          <a:p>
            <a:pPr fontAlgn="auto">
              <a:spcBef>
                <a:spcPts val="0"/>
              </a:spcBef>
              <a:spcAft>
                <a:spcPts val="0"/>
              </a:spcAft>
              <a:defRPr/>
            </a:pPr>
            <a:r>
              <a:rPr lang="en-US" sz="2400" dirty="0">
                <a:latin typeface="+mn-lt"/>
              </a:rPr>
              <a:t>Reduced and compact genome of </a:t>
            </a:r>
            <a:r>
              <a:rPr lang="en-US" sz="2400" i="1" dirty="0" err="1">
                <a:latin typeface="+mn-lt"/>
              </a:rPr>
              <a:t>Fabrea</a:t>
            </a:r>
            <a:r>
              <a:rPr lang="en-US" sz="2400" i="1" dirty="0">
                <a:latin typeface="+mn-lt"/>
              </a:rPr>
              <a:t> salina</a:t>
            </a:r>
            <a:endParaRPr lang="cs-CZ"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0" y="0"/>
            <a:ext cx="9144000" cy="1143000"/>
          </a:xfrm>
          <a:prstGeom prst="rect">
            <a:avLst/>
          </a:prstGeom>
        </p:spPr>
        <p:txBody>
          <a:bodyPr/>
          <a:lstStyle/>
          <a:p>
            <a:pPr algn="ctr" fontAlgn="auto">
              <a:spcAft>
                <a:spcPts val="0"/>
              </a:spcAft>
              <a:defRPr/>
            </a:pPr>
            <a:r>
              <a:rPr lang="cs-CZ" sz="4000" b="1" dirty="0" err="1">
                <a:solidFill>
                  <a:srgbClr val="FF0000"/>
                </a:solidFill>
                <a:latin typeface="+mj-lt"/>
                <a:ea typeface="+mj-ea"/>
                <a:cs typeface="+mj-cs"/>
              </a:rPr>
              <a:t>Macronuclear</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genomes</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of</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other</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ciliates</a:t>
            </a:r>
            <a:endParaRPr lang="cs-CZ" sz="4000" b="1" dirty="0">
              <a:solidFill>
                <a:srgbClr val="FF0000"/>
              </a:solidFill>
              <a:latin typeface="+mj-lt"/>
              <a:ea typeface="+mj-ea"/>
              <a:cs typeface="+mj-cs"/>
            </a:endParaRPr>
          </a:p>
        </p:txBody>
      </p:sp>
      <p:grpSp>
        <p:nvGrpSpPr>
          <p:cNvPr id="8" name="Skupina 7">
            <a:extLst>
              <a:ext uri="{FF2B5EF4-FFF2-40B4-BE49-F238E27FC236}">
                <a16:creationId xmlns:a16="http://schemas.microsoft.com/office/drawing/2014/main" id="{7FE7DD91-E630-4FD1-ABE7-6673B8185B25}"/>
              </a:ext>
            </a:extLst>
          </p:cNvPr>
          <p:cNvGrpSpPr/>
          <p:nvPr/>
        </p:nvGrpSpPr>
        <p:grpSpPr>
          <a:xfrm>
            <a:off x="179512" y="1556792"/>
            <a:ext cx="8656040" cy="5184576"/>
            <a:chOff x="251520" y="908720"/>
            <a:chExt cx="8656040" cy="5184576"/>
          </a:xfrm>
        </p:grpSpPr>
        <p:pic>
          <p:nvPicPr>
            <p:cNvPr id="7" name="Obrázek 6">
              <a:extLst>
                <a:ext uri="{FF2B5EF4-FFF2-40B4-BE49-F238E27FC236}">
                  <a16:creationId xmlns:a16="http://schemas.microsoft.com/office/drawing/2014/main" id="{EEE9FF40-A465-42F6-A7C4-5CF4C474A471}"/>
                </a:ext>
              </a:extLst>
            </p:cNvPr>
            <p:cNvPicPr>
              <a:picLocks noChangeAspect="1"/>
            </p:cNvPicPr>
            <p:nvPr/>
          </p:nvPicPr>
          <p:blipFill>
            <a:blip r:embed="rId2"/>
            <a:stretch>
              <a:fillRect/>
            </a:stretch>
          </p:blipFill>
          <p:spPr>
            <a:xfrm>
              <a:off x="395535" y="980728"/>
              <a:ext cx="8512025" cy="5112568"/>
            </a:xfrm>
            <a:prstGeom prst="rect">
              <a:avLst/>
            </a:prstGeom>
          </p:spPr>
        </p:pic>
        <p:sp>
          <p:nvSpPr>
            <p:cNvPr id="5" name="Obdélník 4">
              <a:extLst>
                <a:ext uri="{FF2B5EF4-FFF2-40B4-BE49-F238E27FC236}">
                  <a16:creationId xmlns:a16="http://schemas.microsoft.com/office/drawing/2014/main" id="{E9856CEA-B81F-48CD-92A7-F10796CE09BD}"/>
                </a:ext>
              </a:extLst>
            </p:cNvPr>
            <p:cNvSpPr/>
            <p:nvPr/>
          </p:nvSpPr>
          <p:spPr>
            <a:xfrm>
              <a:off x="251520" y="908720"/>
              <a:ext cx="57606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 name="TextovéPole 3"/>
          <p:cNvSpPr txBox="1"/>
          <p:nvPr/>
        </p:nvSpPr>
        <p:spPr>
          <a:xfrm>
            <a:off x="7112675" y="6458077"/>
            <a:ext cx="2031325" cy="369332"/>
          </a:xfrm>
          <a:prstGeom prst="rect">
            <a:avLst/>
          </a:prstGeom>
          <a:noFill/>
        </p:spPr>
        <p:txBody>
          <a:bodyPr wrap="none" rtlCol="0">
            <a:spAutoFit/>
          </a:bodyPr>
          <a:lstStyle/>
          <a:p>
            <a:r>
              <a:rPr lang="cs-CZ" dirty="0" err="1"/>
              <a:t>Zheng</a:t>
            </a:r>
            <a:r>
              <a:rPr lang="cs-CZ" dirty="0"/>
              <a:t> a kol. 2021</a:t>
            </a:r>
          </a:p>
        </p:txBody>
      </p:sp>
      <p:sp>
        <p:nvSpPr>
          <p:cNvPr id="9" name="TextovéPole 8">
            <a:extLst>
              <a:ext uri="{FF2B5EF4-FFF2-40B4-BE49-F238E27FC236}">
                <a16:creationId xmlns:a16="http://schemas.microsoft.com/office/drawing/2014/main" id="{C30ABA2B-DA0B-40D7-BD9F-6D77E8953092}"/>
              </a:ext>
            </a:extLst>
          </p:cNvPr>
          <p:cNvSpPr txBox="1"/>
          <p:nvPr/>
        </p:nvSpPr>
        <p:spPr>
          <a:xfrm>
            <a:off x="151047" y="739569"/>
            <a:ext cx="8856984" cy="923330"/>
          </a:xfrm>
          <a:prstGeom prst="rect">
            <a:avLst/>
          </a:prstGeom>
          <a:noFill/>
        </p:spPr>
        <p:txBody>
          <a:bodyPr wrap="square" rtlCol="0">
            <a:spAutoFit/>
          </a:bodyPr>
          <a:lstStyle/>
          <a:p>
            <a:r>
              <a:rPr lang="cs-CZ" dirty="0" err="1"/>
              <a:t>Coverage</a:t>
            </a:r>
            <a:r>
              <a:rPr lang="cs-CZ" dirty="0"/>
              <a:t> </a:t>
            </a:r>
            <a:r>
              <a:rPr lang="cs-CZ" dirty="0" err="1"/>
              <a:t>of</a:t>
            </a:r>
            <a:r>
              <a:rPr lang="cs-CZ" dirty="0"/>
              <a:t> </a:t>
            </a:r>
            <a:r>
              <a:rPr lang="cs-CZ" dirty="0" err="1"/>
              <a:t>macronuclear</a:t>
            </a:r>
            <a:r>
              <a:rPr lang="cs-CZ" dirty="0"/>
              <a:t> </a:t>
            </a:r>
            <a:r>
              <a:rPr lang="cs-CZ" dirty="0" err="1"/>
              <a:t>chromosomes</a:t>
            </a:r>
            <a:r>
              <a:rPr lang="cs-CZ" dirty="0"/>
              <a:t> in </a:t>
            </a:r>
            <a:r>
              <a:rPr lang="cs-CZ" dirty="0" err="1"/>
              <a:t>extensive</a:t>
            </a:r>
            <a:r>
              <a:rPr lang="cs-CZ" dirty="0"/>
              <a:t> </a:t>
            </a:r>
            <a:r>
              <a:rPr lang="cs-CZ" dirty="0" err="1"/>
              <a:t>fragmenters</a:t>
            </a:r>
            <a:r>
              <a:rPr lang="cs-CZ" dirty="0"/>
              <a:t> (</a:t>
            </a:r>
            <a:r>
              <a:rPr lang="cs-CZ" dirty="0" err="1"/>
              <a:t>Halteria</a:t>
            </a:r>
            <a:r>
              <a:rPr lang="cs-CZ" dirty="0"/>
              <a:t>, </a:t>
            </a:r>
            <a:r>
              <a:rPr lang="cs-CZ" dirty="0" err="1"/>
              <a:t>Oxytricha</a:t>
            </a:r>
            <a:r>
              <a:rPr lang="cs-CZ" dirty="0"/>
              <a:t>) </a:t>
            </a:r>
            <a:r>
              <a:rPr lang="cs-CZ" dirty="0" err="1"/>
              <a:t>is</a:t>
            </a:r>
            <a:r>
              <a:rPr lang="cs-CZ" dirty="0"/>
              <a:t> </a:t>
            </a:r>
            <a:r>
              <a:rPr lang="cs-CZ" dirty="0" err="1"/>
              <a:t>skewed</a:t>
            </a:r>
            <a:r>
              <a:rPr lang="cs-CZ" dirty="0"/>
              <a:t>, </a:t>
            </a:r>
            <a:r>
              <a:rPr lang="cs-CZ" dirty="0" err="1"/>
              <a:t>suggesting</a:t>
            </a:r>
            <a:r>
              <a:rPr lang="cs-CZ" dirty="0"/>
              <a:t> </a:t>
            </a:r>
            <a:r>
              <a:rPr lang="cs-CZ" dirty="0" err="1"/>
              <a:t>strong</a:t>
            </a:r>
            <a:r>
              <a:rPr lang="cs-CZ" dirty="0"/>
              <a:t> </a:t>
            </a:r>
            <a:r>
              <a:rPr lang="cs-CZ" dirty="0" err="1"/>
              <a:t>aneuploidy</a:t>
            </a:r>
            <a:r>
              <a:rPr lang="cs-CZ" dirty="0"/>
              <a:t>. Chromosome copy </a:t>
            </a:r>
            <a:r>
              <a:rPr lang="cs-CZ" dirty="0" err="1"/>
              <a:t>number</a:t>
            </a:r>
            <a:r>
              <a:rPr lang="cs-CZ" dirty="0"/>
              <a:t> </a:t>
            </a:r>
            <a:r>
              <a:rPr lang="cs-CZ" dirty="0" err="1"/>
              <a:t>may</a:t>
            </a:r>
            <a:r>
              <a:rPr lang="cs-CZ" dirty="0"/>
              <a:t> </a:t>
            </a:r>
            <a:r>
              <a:rPr lang="cs-CZ" dirty="0" err="1"/>
              <a:t>reflect</a:t>
            </a:r>
            <a:r>
              <a:rPr lang="cs-CZ" dirty="0"/>
              <a:t> </a:t>
            </a:r>
            <a:r>
              <a:rPr lang="cs-CZ" dirty="0" err="1"/>
              <a:t>the</a:t>
            </a:r>
            <a:r>
              <a:rPr lang="cs-CZ" dirty="0"/>
              <a:t> </a:t>
            </a:r>
            <a:r>
              <a:rPr lang="cs-CZ" dirty="0" err="1"/>
              <a:t>expression</a:t>
            </a:r>
            <a:r>
              <a:rPr lang="cs-CZ" dirty="0"/>
              <a:t> </a:t>
            </a:r>
            <a:r>
              <a:rPr lang="cs-CZ" dirty="0" err="1"/>
              <a:t>rate</a:t>
            </a:r>
            <a:r>
              <a:rPr lang="cs-CZ" dirty="0"/>
              <a:t>. </a:t>
            </a:r>
          </a:p>
        </p:txBody>
      </p:sp>
    </p:spTree>
    <p:extLst>
      <p:ext uri="{BB962C8B-B14F-4D97-AF65-F5344CB8AC3E}">
        <p14:creationId xmlns:p14="http://schemas.microsoft.com/office/powerpoint/2010/main" val="385577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C5AC4-4600-9BEE-56B2-027A71030F8D}"/>
            </a:ext>
          </a:extLst>
        </p:cNvPr>
        <p:cNvGrpSpPr/>
        <p:nvPr/>
      </p:nvGrpSpPr>
      <p:grpSpPr>
        <a:xfrm>
          <a:off x="0" y="0"/>
          <a:ext cx="0" cy="0"/>
          <a:chOff x="0" y="0"/>
          <a:chExt cx="0" cy="0"/>
        </a:xfrm>
      </p:grpSpPr>
      <p:pic>
        <p:nvPicPr>
          <p:cNvPr id="58370" name="Picture 2">
            <a:extLst>
              <a:ext uri="{FF2B5EF4-FFF2-40B4-BE49-F238E27FC236}">
                <a16:creationId xmlns:a16="http://schemas.microsoft.com/office/drawing/2014/main" id="{1C1F7FC5-A356-696C-E5F3-4F9256E1E603}"/>
              </a:ext>
            </a:extLst>
          </p:cNvPr>
          <p:cNvPicPr>
            <a:picLocks noChangeAspect="1" noChangeArrowheads="1"/>
          </p:cNvPicPr>
          <p:nvPr/>
        </p:nvPicPr>
        <p:blipFill>
          <a:blip r:embed="rId2" cstate="print"/>
          <a:srcRect l="9375" t="25311" r="38477" b="15045"/>
          <a:stretch>
            <a:fillRect/>
          </a:stretch>
        </p:blipFill>
        <p:spPr bwMode="auto">
          <a:xfrm>
            <a:off x="357188" y="725488"/>
            <a:ext cx="8659812" cy="5989637"/>
          </a:xfrm>
          <a:prstGeom prst="rect">
            <a:avLst/>
          </a:prstGeom>
          <a:noFill/>
          <a:ln w="9525">
            <a:noFill/>
            <a:miter lim="800000"/>
            <a:headEnd/>
            <a:tailEnd/>
          </a:ln>
        </p:spPr>
      </p:pic>
      <p:sp>
        <p:nvSpPr>
          <p:cNvPr id="3" name="Nadpis 1">
            <a:extLst>
              <a:ext uri="{FF2B5EF4-FFF2-40B4-BE49-F238E27FC236}">
                <a16:creationId xmlns:a16="http://schemas.microsoft.com/office/drawing/2014/main" id="{170C716D-3034-E7A9-EB96-965B7FF2EC48}"/>
              </a:ext>
            </a:extLst>
          </p:cNvPr>
          <p:cNvSpPr txBox="1">
            <a:spLocks/>
          </p:cNvSpPr>
          <p:nvPr/>
        </p:nvSpPr>
        <p:spPr>
          <a:xfrm>
            <a:off x="0" y="71438"/>
            <a:ext cx="9144000" cy="1143000"/>
          </a:xfrm>
          <a:prstGeom prst="rect">
            <a:avLst/>
          </a:prstGeom>
        </p:spPr>
        <p:txBody>
          <a:bodyPr/>
          <a:lstStyle/>
          <a:p>
            <a:pPr algn="ctr" fontAlgn="auto">
              <a:spcAft>
                <a:spcPts val="0"/>
              </a:spcAft>
              <a:defRPr/>
            </a:pPr>
            <a:r>
              <a:rPr lang="cs-CZ" sz="4400" b="1" dirty="0">
                <a:solidFill>
                  <a:srgbClr val="FF0000"/>
                </a:solidFill>
                <a:latin typeface="+mj-lt"/>
                <a:ea typeface="+mj-ea"/>
                <a:cs typeface="+mj-cs"/>
              </a:rPr>
              <a:t>General </a:t>
            </a:r>
            <a:r>
              <a:rPr lang="cs-CZ" sz="4400" b="1" dirty="0" err="1">
                <a:solidFill>
                  <a:srgbClr val="FF0000"/>
                </a:solidFill>
                <a:latin typeface="+mj-lt"/>
                <a:ea typeface="+mj-ea"/>
                <a:cs typeface="+mj-cs"/>
              </a:rPr>
              <a:t>life</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cycle</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of</a:t>
            </a:r>
            <a:r>
              <a:rPr lang="cs-CZ" sz="4400" b="1" dirty="0">
                <a:solidFill>
                  <a:srgbClr val="FF0000"/>
                </a:solidFill>
                <a:latin typeface="+mj-lt"/>
                <a:ea typeface="+mj-ea"/>
                <a:cs typeface="+mj-cs"/>
              </a:rPr>
              <a:t> </a:t>
            </a:r>
            <a:r>
              <a:rPr lang="cs-CZ" sz="4400" b="1" dirty="0" err="1">
                <a:solidFill>
                  <a:srgbClr val="FF0000"/>
                </a:solidFill>
                <a:latin typeface="+mj-lt"/>
                <a:ea typeface="+mj-ea"/>
                <a:cs typeface="+mj-cs"/>
              </a:rPr>
              <a:t>ciliates</a:t>
            </a:r>
            <a:endParaRPr lang="cs-CZ" sz="4400" b="1" dirty="0">
              <a:solidFill>
                <a:srgbClr val="FF0000"/>
              </a:solidFill>
              <a:latin typeface="+mj-lt"/>
              <a:ea typeface="+mj-ea"/>
              <a:cs typeface="+mj-cs"/>
            </a:endParaRPr>
          </a:p>
        </p:txBody>
      </p:sp>
    </p:spTree>
    <p:extLst>
      <p:ext uri="{BB962C8B-B14F-4D97-AF65-F5344CB8AC3E}">
        <p14:creationId xmlns:p14="http://schemas.microsoft.com/office/powerpoint/2010/main" val="3006667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285750" y="928688"/>
            <a:ext cx="8501063" cy="2900362"/>
          </a:xfrm>
          <a:prstGeom prst="rect">
            <a:avLst/>
          </a:prstGeom>
          <a:noFill/>
          <a:ln w="9525">
            <a:noFill/>
            <a:miter lim="800000"/>
            <a:headEnd/>
            <a:tailEnd/>
          </a:ln>
        </p:spPr>
      </p:pic>
      <p:sp>
        <p:nvSpPr>
          <p:cNvPr id="9" name="Nadpis 1"/>
          <p:cNvSpPr txBox="1">
            <a:spLocks/>
          </p:cNvSpPr>
          <p:nvPr/>
        </p:nvSpPr>
        <p:spPr>
          <a:xfrm>
            <a:off x="0" y="71438"/>
            <a:ext cx="9144000" cy="1143000"/>
          </a:xfrm>
          <a:prstGeom prst="rect">
            <a:avLst/>
          </a:prstGeom>
        </p:spPr>
        <p:txBody>
          <a:bodyPr/>
          <a:lstStyle/>
          <a:p>
            <a:pPr algn="ctr" fontAlgn="auto">
              <a:spcAft>
                <a:spcPts val="0"/>
              </a:spcAft>
              <a:defRPr/>
            </a:pPr>
            <a:r>
              <a:rPr lang="cs-CZ" sz="4000" b="1" dirty="0" err="1">
                <a:solidFill>
                  <a:srgbClr val="FF0000"/>
                </a:solidFill>
                <a:latin typeface="+mj-lt"/>
                <a:ea typeface="+mj-ea"/>
                <a:cs typeface="+mj-cs"/>
              </a:rPr>
              <a:t>Transformation</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of</a:t>
            </a:r>
            <a:r>
              <a:rPr lang="cs-CZ" sz="4000" b="1" dirty="0">
                <a:solidFill>
                  <a:srgbClr val="FF0000"/>
                </a:solidFill>
                <a:latin typeface="+mj-lt"/>
                <a:ea typeface="+mj-ea"/>
                <a:cs typeface="+mj-cs"/>
              </a:rPr>
              <a:t> </a:t>
            </a:r>
            <a:r>
              <a:rPr lang="cs-CZ" sz="4000" b="1" dirty="0" err="1">
                <a:solidFill>
                  <a:srgbClr val="FF0000"/>
                </a:solidFill>
                <a:latin typeface="+mj-lt"/>
                <a:ea typeface="+mj-ea"/>
                <a:cs typeface="+mj-cs"/>
              </a:rPr>
              <a:t>micro</a:t>
            </a:r>
            <a:r>
              <a:rPr lang="en-US" sz="4000" b="1" dirty="0">
                <a:solidFill>
                  <a:srgbClr val="FF0000"/>
                </a:solidFill>
                <a:latin typeface="+mj-lt"/>
                <a:ea typeface="+mj-ea"/>
                <a:cs typeface="+mj-cs"/>
              </a:rPr>
              <a:t>- </a:t>
            </a:r>
            <a:r>
              <a:rPr lang="cs-CZ" sz="4000" b="1" dirty="0">
                <a:solidFill>
                  <a:srgbClr val="FF0000"/>
                </a:solidFill>
                <a:latin typeface="+mj-lt"/>
                <a:ea typeface="+mj-ea"/>
                <a:cs typeface="+mj-cs"/>
              </a:rPr>
              <a:t>to </a:t>
            </a:r>
            <a:r>
              <a:rPr lang="en-US" sz="4000" b="1" dirty="0">
                <a:solidFill>
                  <a:srgbClr val="FF0000"/>
                </a:solidFill>
                <a:latin typeface="+mj-lt"/>
                <a:ea typeface="+mj-ea"/>
                <a:cs typeface="+mj-cs"/>
              </a:rPr>
              <a:t>ma</a:t>
            </a:r>
            <a:r>
              <a:rPr lang="cs-CZ" sz="4000" b="1" dirty="0">
                <a:solidFill>
                  <a:srgbClr val="FF0000"/>
                </a:solidFill>
                <a:latin typeface="+mj-lt"/>
                <a:ea typeface="+mj-ea"/>
                <a:cs typeface="+mj-cs"/>
              </a:rPr>
              <a:t>c</a:t>
            </a:r>
            <a:r>
              <a:rPr lang="en-US" sz="4000" b="1" dirty="0" err="1">
                <a:solidFill>
                  <a:srgbClr val="FF0000"/>
                </a:solidFill>
                <a:latin typeface="+mj-lt"/>
                <a:ea typeface="+mj-ea"/>
                <a:cs typeface="+mj-cs"/>
              </a:rPr>
              <a:t>ronukleus</a:t>
            </a:r>
            <a:endParaRPr lang="cs-CZ" sz="4000" b="1" dirty="0">
              <a:solidFill>
                <a:srgbClr val="FF0000"/>
              </a:solidFill>
              <a:latin typeface="+mj-lt"/>
              <a:ea typeface="+mj-ea"/>
              <a:cs typeface="+mj-cs"/>
            </a:endParaRPr>
          </a:p>
        </p:txBody>
      </p:sp>
      <p:sp>
        <p:nvSpPr>
          <p:cNvPr id="59396" name="TextovéPole 11"/>
          <p:cNvSpPr txBox="1">
            <a:spLocks noChangeArrowheads="1"/>
          </p:cNvSpPr>
          <p:nvPr/>
        </p:nvSpPr>
        <p:spPr bwMode="auto">
          <a:xfrm>
            <a:off x="36512" y="3933056"/>
            <a:ext cx="9144000" cy="2800767"/>
          </a:xfrm>
          <a:prstGeom prst="rect">
            <a:avLst/>
          </a:prstGeom>
          <a:noFill/>
          <a:ln w="9525">
            <a:noFill/>
            <a:miter lim="800000"/>
            <a:headEnd/>
            <a:tailEnd/>
          </a:ln>
        </p:spPr>
        <p:txBody>
          <a:bodyPr wrap="square">
            <a:spAutoFit/>
          </a:bodyPr>
          <a:lstStyle/>
          <a:p>
            <a:pPr marL="457200" indent="-457200">
              <a:buFont typeface="+mj-lt"/>
              <a:buAutoNum type="arabicPeriod"/>
            </a:pPr>
            <a:r>
              <a:rPr lang="cs-CZ" sz="2200" dirty="0" err="1">
                <a:latin typeface="Calibri" pitchFamily="34" charset="0"/>
              </a:rPr>
              <a:t>Excision</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en-US" sz="2200" dirty="0">
                <a:latin typeface="Calibri" pitchFamily="34" charset="0"/>
              </a:rPr>
              <a:t>internal eliminated segments (IESs</a:t>
            </a:r>
            <a:r>
              <a:rPr lang="cs-CZ" sz="2200" dirty="0">
                <a:latin typeface="Calibri" pitchFamily="34" charset="0"/>
              </a:rPr>
              <a:t>, in blue). </a:t>
            </a:r>
            <a:r>
              <a:rPr lang="cs-CZ" sz="2200" dirty="0" err="1">
                <a:latin typeface="Calibri" pitchFamily="34" charset="0"/>
              </a:rPr>
              <a:t>During</a:t>
            </a:r>
            <a:r>
              <a:rPr lang="cs-CZ" sz="2200" dirty="0">
                <a:latin typeface="Calibri" pitchFamily="34" charset="0"/>
              </a:rPr>
              <a:t> </a:t>
            </a:r>
            <a:r>
              <a:rPr lang="cs-CZ" sz="2200" dirty="0" err="1">
                <a:latin typeface="Calibri" pitchFamily="34" charset="0"/>
              </a:rPr>
              <a:t>this</a:t>
            </a:r>
            <a:r>
              <a:rPr lang="cs-CZ" sz="2200" dirty="0">
                <a:latin typeface="Calibri" pitchFamily="34" charset="0"/>
              </a:rPr>
              <a:t> </a:t>
            </a:r>
            <a:r>
              <a:rPr lang="cs-CZ" sz="2200" dirty="0" err="1">
                <a:latin typeface="Calibri" pitchFamily="34" charset="0"/>
              </a:rPr>
              <a:t>process</a:t>
            </a:r>
            <a:r>
              <a:rPr lang="cs-CZ" sz="2200" dirty="0">
                <a:latin typeface="Calibri" pitchFamily="34" charset="0"/>
              </a:rPr>
              <a:t> majority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repetitive</a:t>
            </a:r>
            <a:r>
              <a:rPr lang="cs-CZ" sz="2200" dirty="0">
                <a:latin typeface="Calibri" pitchFamily="34" charset="0"/>
              </a:rPr>
              <a:t> DNA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removed</a:t>
            </a:r>
            <a:r>
              <a:rPr lang="cs-CZ" sz="2200" dirty="0">
                <a:latin typeface="Calibri" pitchFamily="34" charset="0"/>
              </a:rPr>
              <a:t>. </a:t>
            </a:r>
            <a:r>
              <a:rPr lang="cs-CZ" sz="2200" dirty="0" err="1">
                <a:latin typeface="Calibri" pitchFamily="34" charset="0"/>
              </a:rPr>
              <a:t>Approx</a:t>
            </a:r>
            <a:r>
              <a:rPr lang="cs-CZ" sz="2200" dirty="0">
                <a:latin typeface="Calibri" pitchFamily="34" charset="0"/>
              </a:rPr>
              <a:t>. 6000 IES (30</a:t>
            </a:r>
            <a:r>
              <a:rPr lang="en-GB" sz="2200" dirty="0">
                <a:latin typeface="Calibri" pitchFamily="34" charset="0"/>
              </a:rPr>
              <a:t>% of DNA</a:t>
            </a:r>
            <a:r>
              <a:rPr lang="cs-CZ" sz="2200" dirty="0">
                <a:latin typeface="Calibri" pitchFamily="34" charset="0"/>
              </a:rPr>
              <a:t>)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removed</a:t>
            </a:r>
            <a:r>
              <a:rPr lang="cs-CZ" sz="2200" dirty="0">
                <a:latin typeface="Calibri" pitchFamily="34" charset="0"/>
              </a:rPr>
              <a:t> </a:t>
            </a:r>
            <a:r>
              <a:rPr lang="cs-CZ" sz="2200" dirty="0" err="1">
                <a:latin typeface="Calibri" pitchFamily="34" charset="0"/>
              </a:rPr>
              <a:t>during</a:t>
            </a:r>
            <a:r>
              <a:rPr lang="cs-CZ" sz="2200" dirty="0">
                <a:latin typeface="Calibri" pitchFamily="34" charset="0"/>
              </a:rPr>
              <a:t> </a:t>
            </a:r>
            <a:r>
              <a:rPr lang="cs-CZ" sz="2200" dirty="0" err="1">
                <a:latin typeface="Calibri" pitchFamily="34" charset="0"/>
              </a:rPr>
              <a:t>the</a:t>
            </a:r>
            <a:r>
              <a:rPr lang="cs-CZ" sz="2200" dirty="0">
                <a:latin typeface="Calibri" pitchFamily="34" charset="0"/>
              </a:rPr>
              <a:t> MAC </a:t>
            </a:r>
            <a:r>
              <a:rPr lang="cs-CZ" sz="2200" dirty="0" err="1">
                <a:latin typeface="Calibri" pitchFamily="34" charset="0"/>
              </a:rPr>
              <a:t>formation</a:t>
            </a:r>
            <a:r>
              <a:rPr lang="cs-CZ" sz="2200" dirty="0">
                <a:latin typeface="Calibri" pitchFamily="34" charset="0"/>
              </a:rPr>
              <a:t> in </a:t>
            </a:r>
            <a:r>
              <a:rPr lang="cs-CZ" sz="2200" dirty="0" err="1">
                <a:latin typeface="Calibri" pitchFamily="34" charset="0"/>
              </a:rPr>
              <a:t>Tetrahymena</a:t>
            </a:r>
            <a:r>
              <a:rPr lang="cs-CZ" sz="2200" dirty="0">
                <a:latin typeface="Calibri" pitchFamily="34" charset="0"/>
              </a:rPr>
              <a:t>.</a:t>
            </a:r>
          </a:p>
          <a:p>
            <a:pPr marL="457200" indent="-457200">
              <a:buFont typeface="+mj-lt"/>
              <a:buAutoNum type="arabicPeriod"/>
            </a:pPr>
            <a:r>
              <a:rPr lang="cs-CZ" sz="2200" dirty="0" err="1">
                <a:latin typeface="Calibri" pitchFamily="34" charset="0"/>
              </a:rPr>
              <a:t>Splitting</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chromosomes</a:t>
            </a:r>
            <a:r>
              <a:rPr lang="cs-CZ" sz="2200" dirty="0">
                <a:latin typeface="Calibri" pitchFamily="34" charset="0"/>
              </a:rPr>
              <a:t> in chromosome </a:t>
            </a:r>
            <a:r>
              <a:rPr lang="cs-CZ" sz="2200" dirty="0" err="1">
                <a:latin typeface="Calibri" pitchFamily="34" charset="0"/>
              </a:rPr>
              <a:t>breakage</a:t>
            </a:r>
            <a:r>
              <a:rPr lang="cs-CZ" sz="2200" dirty="0">
                <a:latin typeface="Calibri" pitchFamily="34" charset="0"/>
              </a:rPr>
              <a:t> </a:t>
            </a:r>
            <a:r>
              <a:rPr lang="cs-CZ" sz="2200" dirty="0" err="1">
                <a:latin typeface="Calibri" pitchFamily="34" charset="0"/>
              </a:rPr>
              <a:t>sites</a:t>
            </a:r>
            <a:r>
              <a:rPr lang="cs-CZ" sz="2200" dirty="0">
                <a:latin typeface="Calibri" pitchFamily="34" charset="0"/>
              </a:rPr>
              <a:t> (CBS, cca 15bp  long, in </a:t>
            </a:r>
            <a:r>
              <a:rPr lang="cs-CZ" sz="2200" dirty="0" err="1">
                <a:latin typeface="Calibri" pitchFamily="34" charset="0"/>
              </a:rPr>
              <a:t>red</a:t>
            </a:r>
            <a:r>
              <a:rPr lang="cs-CZ" sz="2200" dirty="0">
                <a:latin typeface="Calibri" pitchFamily="34" charset="0"/>
              </a:rPr>
              <a:t>)</a:t>
            </a:r>
          </a:p>
          <a:p>
            <a:pPr marL="457200" indent="-457200">
              <a:buFont typeface="+mj-lt"/>
              <a:buAutoNum type="arabicPeriod"/>
            </a:pPr>
            <a:r>
              <a:rPr lang="cs-CZ" sz="2200" dirty="0" err="1">
                <a:latin typeface="Calibri" pitchFamily="34" charset="0"/>
              </a:rPr>
              <a:t>Synthesis</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telomeres</a:t>
            </a:r>
            <a:r>
              <a:rPr lang="cs-CZ" sz="2200" dirty="0">
                <a:latin typeface="Calibri" pitchFamily="34" charset="0"/>
              </a:rPr>
              <a:t> </a:t>
            </a:r>
            <a:r>
              <a:rPr lang="cs-CZ" sz="2200" dirty="0" err="1">
                <a:latin typeface="Calibri" pitchFamily="34" charset="0"/>
              </a:rPr>
              <a:t>at</a:t>
            </a:r>
            <a:r>
              <a:rPr lang="cs-CZ" sz="2200" dirty="0">
                <a:latin typeface="Calibri" pitchFamily="34" charset="0"/>
              </a:rPr>
              <a:t> </a:t>
            </a:r>
            <a:r>
              <a:rPr lang="cs-CZ" sz="2200" dirty="0" err="1">
                <a:latin typeface="Calibri" pitchFamily="34" charset="0"/>
              </a:rPr>
              <a:t>the</a:t>
            </a:r>
            <a:r>
              <a:rPr lang="cs-CZ" sz="2200" dirty="0">
                <a:latin typeface="Calibri" pitchFamily="34" charset="0"/>
              </a:rPr>
              <a:t> end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macronuclear</a:t>
            </a:r>
            <a:r>
              <a:rPr lang="cs-CZ" sz="2200" dirty="0">
                <a:latin typeface="Calibri" pitchFamily="34" charset="0"/>
              </a:rPr>
              <a:t> </a:t>
            </a:r>
            <a:r>
              <a:rPr lang="cs-CZ" sz="2200" dirty="0" err="1">
                <a:latin typeface="Calibri" pitchFamily="34" charset="0"/>
              </a:rPr>
              <a:t>chromosomes</a:t>
            </a:r>
            <a:r>
              <a:rPr lang="en-GB" sz="2200" dirty="0">
                <a:latin typeface="Calibri" pitchFamily="34" charset="0"/>
              </a:rPr>
              <a:t> (</a:t>
            </a:r>
            <a:r>
              <a:rPr lang="cs-CZ" sz="2200" dirty="0">
                <a:latin typeface="Calibri" pitchFamily="34" charset="0"/>
              </a:rPr>
              <a:t>in green)</a:t>
            </a:r>
          </a:p>
          <a:p>
            <a:pPr marL="457200" indent="-457200">
              <a:buFont typeface="+mj-lt"/>
              <a:buAutoNum type="arabicPeriod"/>
            </a:pPr>
            <a:r>
              <a:rPr lang="cs-CZ" sz="2200" dirty="0" err="1">
                <a:latin typeface="Calibri" pitchFamily="34" charset="0"/>
              </a:rPr>
              <a:t>Replication</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macronuclear</a:t>
            </a:r>
            <a:r>
              <a:rPr lang="cs-CZ" sz="2200" dirty="0">
                <a:latin typeface="Calibri" pitchFamily="34" charset="0"/>
              </a:rPr>
              <a:t> </a:t>
            </a:r>
            <a:r>
              <a:rPr lang="cs-CZ" sz="2200" dirty="0" err="1">
                <a:latin typeface="Calibri" pitchFamily="34" charset="0"/>
              </a:rPr>
              <a:t>chromosomes</a:t>
            </a:r>
            <a:endParaRPr lang="cs-CZ" sz="2200" dirty="0">
              <a:latin typeface="Calibri" pitchFamily="34" charset="0"/>
            </a:endParaRPr>
          </a:p>
        </p:txBody>
      </p:sp>
      <p:sp>
        <p:nvSpPr>
          <p:cNvPr id="5" name="TextovéPole 4"/>
          <p:cNvSpPr txBox="1"/>
          <p:nvPr/>
        </p:nvSpPr>
        <p:spPr>
          <a:xfrm>
            <a:off x="6732240" y="6309320"/>
            <a:ext cx="2018501" cy="369332"/>
          </a:xfrm>
          <a:prstGeom prst="rect">
            <a:avLst/>
          </a:prstGeom>
          <a:noFill/>
        </p:spPr>
        <p:txBody>
          <a:bodyPr wrap="none" rtlCol="0">
            <a:spAutoFit/>
          </a:bodyPr>
          <a:lstStyle/>
          <a:p>
            <a:r>
              <a:rPr lang="cs-CZ" dirty="0" err="1"/>
              <a:t>Eisen</a:t>
            </a:r>
            <a:r>
              <a:rPr lang="cs-CZ" dirty="0"/>
              <a:t> a kol., 2006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B38D9-2990-F2BF-26B7-B012238141E9}"/>
            </a:ext>
          </a:extLst>
        </p:cNvPr>
        <p:cNvGrpSpPr/>
        <p:nvPr/>
      </p:nvGrpSpPr>
      <p:grpSpPr>
        <a:xfrm>
          <a:off x="0" y="0"/>
          <a:ext cx="0" cy="0"/>
          <a:chOff x="0" y="0"/>
          <a:chExt cx="0" cy="0"/>
        </a:xfrm>
      </p:grpSpPr>
      <p:sp>
        <p:nvSpPr>
          <p:cNvPr id="7" name="Nadpis 1">
            <a:extLst>
              <a:ext uri="{FF2B5EF4-FFF2-40B4-BE49-F238E27FC236}">
                <a16:creationId xmlns:a16="http://schemas.microsoft.com/office/drawing/2014/main" id="{EC429EAD-21D5-A10B-1B57-CD9F9F19FF2F}"/>
              </a:ext>
            </a:extLst>
          </p:cNvPr>
          <p:cNvSpPr txBox="1">
            <a:spLocks/>
          </p:cNvSpPr>
          <p:nvPr/>
        </p:nvSpPr>
        <p:spPr>
          <a:xfrm>
            <a:off x="10312" y="188640"/>
            <a:ext cx="3409560" cy="764704"/>
          </a:xfrm>
          <a:prstGeom prst="rect">
            <a:avLst/>
          </a:prstGeom>
        </p:spPr>
        <p:txBody>
          <a:bodyPr/>
          <a:lstStyle/>
          <a:p>
            <a:pPr algn="ctr" fontAlgn="auto">
              <a:spcAft>
                <a:spcPts val="0"/>
              </a:spcAft>
              <a:defRPr/>
            </a:pPr>
            <a:r>
              <a:rPr lang="cs-CZ" sz="3500" b="1" dirty="0" err="1">
                <a:solidFill>
                  <a:srgbClr val="FF0000"/>
                </a:solidFill>
                <a:latin typeface="+mj-lt"/>
                <a:ea typeface="+mj-ea"/>
                <a:cs typeface="+mj-cs"/>
              </a:rPr>
              <a:t>Macronucleus</a:t>
            </a:r>
            <a:r>
              <a:rPr lang="cs-CZ" sz="3500" b="1" dirty="0">
                <a:solidFill>
                  <a:srgbClr val="FF0000"/>
                </a:solidFill>
                <a:latin typeface="+mj-lt"/>
                <a:ea typeface="+mj-ea"/>
                <a:cs typeface="+mj-cs"/>
              </a:rPr>
              <a:t> </a:t>
            </a:r>
            <a:r>
              <a:rPr lang="cs-CZ" sz="3500" b="1" dirty="0" err="1">
                <a:solidFill>
                  <a:srgbClr val="FF0000"/>
                </a:solidFill>
                <a:latin typeface="+mj-lt"/>
                <a:ea typeface="+mj-ea"/>
                <a:cs typeface="+mj-cs"/>
              </a:rPr>
              <a:t>formation</a:t>
            </a:r>
            <a:r>
              <a:rPr lang="cs-CZ" sz="3500" b="1" dirty="0">
                <a:solidFill>
                  <a:srgbClr val="FF0000"/>
                </a:solidFill>
                <a:latin typeface="+mj-lt"/>
                <a:ea typeface="+mj-ea"/>
                <a:cs typeface="+mj-cs"/>
              </a:rPr>
              <a:t> in </a:t>
            </a:r>
            <a:r>
              <a:rPr lang="cs-CZ" sz="2800" b="1" dirty="0" err="1">
                <a:solidFill>
                  <a:srgbClr val="FF0000"/>
                </a:solidFill>
                <a:latin typeface="+mj-lt"/>
                <a:ea typeface="+mj-ea"/>
                <a:cs typeface="+mj-cs"/>
              </a:rPr>
              <a:t>Oligohymenophorea</a:t>
            </a:r>
            <a:endParaRPr lang="cs-CZ" sz="2800" b="1" dirty="0">
              <a:solidFill>
                <a:srgbClr val="FF0000"/>
              </a:solidFill>
              <a:latin typeface="+mj-lt"/>
              <a:ea typeface="+mj-ea"/>
              <a:cs typeface="+mj-cs"/>
            </a:endParaRPr>
          </a:p>
        </p:txBody>
      </p:sp>
      <p:pic>
        <p:nvPicPr>
          <p:cNvPr id="2" name="Picture 2">
            <a:extLst>
              <a:ext uri="{FF2B5EF4-FFF2-40B4-BE49-F238E27FC236}">
                <a16:creationId xmlns:a16="http://schemas.microsoft.com/office/drawing/2014/main" id="{9EDA375C-EBA9-13E1-03B8-402278CB64D9}"/>
              </a:ext>
            </a:extLst>
          </p:cNvPr>
          <p:cNvPicPr>
            <a:picLocks noChangeAspect="1" noChangeArrowheads="1"/>
          </p:cNvPicPr>
          <p:nvPr/>
        </p:nvPicPr>
        <p:blipFill>
          <a:blip r:embed="rId2" cstate="print"/>
          <a:srcRect/>
          <a:stretch>
            <a:fillRect/>
          </a:stretch>
        </p:blipFill>
        <p:spPr bwMode="auto">
          <a:xfrm>
            <a:off x="3563938" y="0"/>
            <a:ext cx="5562600" cy="6858000"/>
          </a:xfrm>
          <a:prstGeom prst="rect">
            <a:avLst/>
          </a:prstGeom>
          <a:noFill/>
          <a:ln w="9525">
            <a:noFill/>
            <a:miter lim="800000"/>
            <a:headEnd/>
            <a:tailEnd/>
          </a:ln>
        </p:spPr>
      </p:pic>
    </p:spTree>
    <p:extLst>
      <p:ext uri="{BB962C8B-B14F-4D97-AF65-F5344CB8AC3E}">
        <p14:creationId xmlns:p14="http://schemas.microsoft.com/office/powerpoint/2010/main" val="23738002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63" y="1628353"/>
            <a:ext cx="9058275" cy="4752975"/>
          </a:xfrm>
          <a:prstGeom prst="rect">
            <a:avLst/>
          </a:prstGeom>
          <a:noFill/>
          <a:ln w="9525">
            <a:noFill/>
            <a:miter lim="800000"/>
            <a:headEnd/>
            <a:tailEnd/>
          </a:ln>
        </p:spPr>
      </p:pic>
      <p:sp>
        <p:nvSpPr>
          <p:cNvPr id="7" name="Nadpis 1"/>
          <p:cNvSpPr txBox="1">
            <a:spLocks/>
          </p:cNvSpPr>
          <p:nvPr/>
        </p:nvSpPr>
        <p:spPr>
          <a:xfrm>
            <a:off x="10312" y="188640"/>
            <a:ext cx="9144000" cy="764704"/>
          </a:xfrm>
          <a:prstGeom prst="rect">
            <a:avLst/>
          </a:prstGeom>
        </p:spPr>
        <p:txBody>
          <a:bodyPr/>
          <a:lstStyle/>
          <a:p>
            <a:pPr algn="ctr" fontAlgn="auto">
              <a:spcAft>
                <a:spcPts val="0"/>
              </a:spcAft>
              <a:defRPr/>
            </a:pPr>
            <a:r>
              <a:rPr lang="cs-CZ" sz="3600" b="1" dirty="0" err="1">
                <a:solidFill>
                  <a:srgbClr val="FF0000"/>
                </a:solidFill>
                <a:latin typeface="+mj-lt"/>
                <a:ea typeface="+mj-ea"/>
                <a:cs typeface="+mj-cs"/>
              </a:rPr>
              <a:t>Macronucleus</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formation</a:t>
            </a:r>
            <a:r>
              <a:rPr lang="cs-CZ" sz="3600" b="1" dirty="0">
                <a:solidFill>
                  <a:srgbClr val="FF0000"/>
                </a:solidFill>
                <a:latin typeface="+mj-lt"/>
                <a:ea typeface="+mj-ea"/>
                <a:cs typeface="+mj-cs"/>
              </a:rPr>
              <a:t> in </a:t>
            </a:r>
            <a:r>
              <a:rPr lang="cs-CZ" sz="3600" b="1" dirty="0" err="1">
                <a:solidFill>
                  <a:srgbClr val="FF0000"/>
                </a:solidFill>
                <a:latin typeface="+mj-lt"/>
                <a:ea typeface="+mj-ea"/>
                <a:cs typeface="+mj-cs"/>
              </a:rPr>
              <a:t>spirotrich</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ciliates</a:t>
            </a:r>
            <a:endParaRPr lang="cs-CZ" sz="3600" b="1" dirty="0">
              <a:solidFill>
                <a:srgbClr val="FF0000"/>
              </a:solidFill>
              <a:latin typeface="+mj-lt"/>
              <a:ea typeface="+mj-ea"/>
              <a:cs typeface="+mj-cs"/>
            </a:endParaRPr>
          </a:p>
        </p:txBody>
      </p:sp>
      <p:sp>
        <p:nvSpPr>
          <p:cNvPr id="8" name="TextovéPole 7"/>
          <p:cNvSpPr txBox="1"/>
          <p:nvPr/>
        </p:nvSpPr>
        <p:spPr>
          <a:xfrm>
            <a:off x="1294864" y="6309320"/>
            <a:ext cx="7308219" cy="276999"/>
          </a:xfrm>
          <a:prstGeom prst="rect">
            <a:avLst/>
          </a:prstGeom>
          <a:noFill/>
        </p:spPr>
        <p:txBody>
          <a:bodyPr wrap="none" rtlCol="0">
            <a:spAutoFit/>
          </a:bodyPr>
          <a:lstStyle/>
          <a:p>
            <a:r>
              <a:rPr lang="cs-CZ" sz="1200" dirty="0" err="1"/>
              <a:t>Swart</a:t>
            </a:r>
            <a:r>
              <a:rPr lang="cs-CZ" sz="1200" dirty="0"/>
              <a:t> a kol. 2013, </a:t>
            </a:r>
            <a:r>
              <a:rPr lang="cs-CZ" sz="1200" dirty="0" err="1"/>
              <a:t>Heyse</a:t>
            </a:r>
            <a:r>
              <a:rPr lang="cs-CZ" sz="1200" dirty="0"/>
              <a:t> a kol. 2010, </a:t>
            </a:r>
            <a:r>
              <a:rPr lang="cs-CZ" sz="1200" dirty="0" err="1"/>
              <a:t>Orias</a:t>
            </a:r>
            <a:r>
              <a:rPr lang="cs-CZ" sz="1200" dirty="0"/>
              <a:t> a kol. 2011, </a:t>
            </a:r>
            <a:r>
              <a:rPr lang="cs-CZ" sz="1200" dirty="0" err="1"/>
              <a:t>Goldman</a:t>
            </a:r>
            <a:r>
              <a:rPr lang="cs-CZ" sz="1200" dirty="0"/>
              <a:t> a </a:t>
            </a:r>
            <a:r>
              <a:rPr lang="cs-CZ" sz="1200" dirty="0" err="1"/>
              <a:t>Landweber</a:t>
            </a:r>
            <a:r>
              <a:rPr lang="cs-CZ" sz="1200" dirty="0"/>
              <a:t> 2012, </a:t>
            </a:r>
            <a:r>
              <a:rPr lang="cs-CZ" sz="1200" dirty="0" err="1"/>
              <a:t>Bracht</a:t>
            </a:r>
            <a:r>
              <a:rPr lang="cs-CZ" sz="1200" dirty="0"/>
              <a:t> a kol, 2013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71438"/>
            <a:ext cx="4000500" cy="1143000"/>
          </a:xfrm>
        </p:spPr>
        <p:txBody>
          <a:bodyPr rtlCol="0">
            <a:normAutofit fontScale="90000"/>
          </a:bodyPr>
          <a:lstStyle/>
          <a:p>
            <a:pPr fontAlgn="auto">
              <a:spcAft>
                <a:spcPts val="0"/>
              </a:spcAft>
              <a:defRPr/>
            </a:pPr>
            <a:r>
              <a:rPr lang="cs-CZ" b="1" i="1" dirty="0" err="1">
                <a:solidFill>
                  <a:srgbClr val="C00000"/>
                </a:solidFill>
              </a:rPr>
              <a:t>Ostreococcus</a:t>
            </a:r>
            <a:br>
              <a:rPr lang="cs-CZ" b="1" i="1" dirty="0">
                <a:solidFill>
                  <a:srgbClr val="C00000"/>
                </a:solidFill>
              </a:rPr>
            </a:br>
            <a:r>
              <a:rPr lang="cs-CZ" b="1" i="1" dirty="0" err="1">
                <a:solidFill>
                  <a:srgbClr val="C00000"/>
                </a:solidFill>
              </a:rPr>
              <a:t>tauri</a:t>
            </a:r>
            <a:endParaRPr lang="cs-CZ" b="1" i="1" dirty="0">
              <a:solidFill>
                <a:srgbClr val="C00000"/>
              </a:solidFill>
            </a:endParaRPr>
          </a:p>
        </p:txBody>
      </p:sp>
      <p:pic>
        <p:nvPicPr>
          <p:cNvPr id="7171" name="Obrázek 5" descr="journal.pone.0000749.g001.png"/>
          <p:cNvPicPr>
            <a:picLocks noChangeAspect="1"/>
          </p:cNvPicPr>
          <p:nvPr/>
        </p:nvPicPr>
        <p:blipFill>
          <a:blip r:embed="rId2" cstate="print"/>
          <a:srcRect/>
          <a:stretch>
            <a:fillRect/>
          </a:stretch>
        </p:blipFill>
        <p:spPr bwMode="auto">
          <a:xfrm>
            <a:off x="3840163" y="-15875"/>
            <a:ext cx="5303837" cy="6873875"/>
          </a:xfrm>
          <a:prstGeom prst="rect">
            <a:avLst/>
          </a:prstGeom>
          <a:noFill/>
          <a:ln w="9525">
            <a:noFill/>
            <a:miter lim="800000"/>
            <a:headEnd/>
            <a:tailEnd/>
          </a:ln>
        </p:spPr>
      </p:pic>
      <p:sp>
        <p:nvSpPr>
          <p:cNvPr id="7172" name="TextovéPole 6"/>
          <p:cNvSpPr txBox="1">
            <a:spLocks noChangeArrowheads="1"/>
          </p:cNvSpPr>
          <p:nvPr/>
        </p:nvSpPr>
        <p:spPr bwMode="auto">
          <a:xfrm>
            <a:off x="6715125" y="5643563"/>
            <a:ext cx="828675" cy="369887"/>
          </a:xfrm>
          <a:prstGeom prst="rect">
            <a:avLst/>
          </a:prstGeom>
          <a:solidFill>
            <a:srgbClr val="FF0000"/>
          </a:solidFill>
          <a:ln w="9525">
            <a:noFill/>
            <a:miter lim="800000"/>
            <a:headEnd/>
            <a:tailEnd/>
          </a:ln>
        </p:spPr>
        <p:txBody>
          <a:bodyPr wrap="none">
            <a:spAutoFit/>
          </a:bodyPr>
          <a:lstStyle/>
          <a:p>
            <a:r>
              <a:rPr lang="cs-CZ" b="1">
                <a:solidFill>
                  <a:schemeClr val="bg1"/>
                </a:solidFill>
                <a:latin typeface="Calibri" pitchFamily="34" charset="0"/>
              </a:rPr>
              <a:t>71 kbp</a:t>
            </a:r>
          </a:p>
        </p:txBody>
      </p:sp>
      <p:sp>
        <p:nvSpPr>
          <p:cNvPr id="7173" name="TextovéPole 7"/>
          <p:cNvSpPr txBox="1">
            <a:spLocks noChangeArrowheads="1"/>
          </p:cNvSpPr>
          <p:nvPr/>
        </p:nvSpPr>
        <p:spPr bwMode="auto">
          <a:xfrm>
            <a:off x="6660232" y="3284984"/>
            <a:ext cx="1454950" cy="646331"/>
          </a:xfrm>
          <a:prstGeom prst="rect">
            <a:avLst/>
          </a:prstGeom>
          <a:solidFill>
            <a:srgbClr val="FF0000"/>
          </a:solidFill>
          <a:ln w="9525">
            <a:noFill/>
            <a:miter lim="800000"/>
            <a:headEnd/>
            <a:tailEnd/>
          </a:ln>
        </p:spPr>
        <p:txBody>
          <a:bodyPr wrap="none">
            <a:spAutoFit/>
          </a:bodyPr>
          <a:lstStyle/>
          <a:p>
            <a:r>
              <a:rPr lang="cs-CZ" b="1" dirty="0">
                <a:solidFill>
                  <a:schemeClr val="bg1"/>
                </a:solidFill>
                <a:latin typeface="Calibri" pitchFamily="34" charset="0"/>
              </a:rPr>
              <a:t>12.6 </a:t>
            </a:r>
            <a:r>
              <a:rPr lang="cs-CZ" b="1" dirty="0" err="1">
                <a:solidFill>
                  <a:schemeClr val="bg1"/>
                </a:solidFill>
                <a:latin typeface="Calibri" pitchFamily="34" charset="0"/>
              </a:rPr>
              <a:t>Mbp</a:t>
            </a:r>
            <a:endParaRPr lang="cs-CZ" b="1" dirty="0">
              <a:solidFill>
                <a:schemeClr val="bg1"/>
              </a:solidFill>
              <a:latin typeface="Calibri" pitchFamily="34" charset="0"/>
            </a:endParaRPr>
          </a:p>
          <a:p>
            <a:r>
              <a:rPr lang="cs-CZ" b="1" dirty="0">
                <a:solidFill>
                  <a:schemeClr val="bg1"/>
                </a:solidFill>
                <a:latin typeface="Calibri" pitchFamily="34" charset="0"/>
              </a:rPr>
              <a:t>(7 735</a:t>
            </a:r>
            <a:r>
              <a:rPr lang="en-GB" b="1" dirty="0">
                <a:solidFill>
                  <a:schemeClr val="bg1"/>
                </a:solidFill>
                <a:latin typeface="Calibri" pitchFamily="34" charset="0"/>
              </a:rPr>
              <a:t> </a:t>
            </a:r>
            <a:r>
              <a:rPr lang="cs-CZ" b="1" dirty="0">
                <a:solidFill>
                  <a:schemeClr val="bg1"/>
                </a:solidFill>
                <a:latin typeface="Calibri" pitchFamily="34" charset="0"/>
              </a:rPr>
              <a:t>gen</a:t>
            </a:r>
            <a:r>
              <a:rPr lang="en-GB" b="1" dirty="0">
                <a:solidFill>
                  <a:schemeClr val="bg1"/>
                </a:solidFill>
                <a:latin typeface="Calibri" pitchFamily="34" charset="0"/>
              </a:rPr>
              <a:t>es</a:t>
            </a:r>
            <a:r>
              <a:rPr lang="cs-CZ" b="1" dirty="0">
                <a:solidFill>
                  <a:schemeClr val="bg1"/>
                </a:solidFill>
                <a:latin typeface="Calibri" pitchFamily="34" charset="0"/>
              </a:rPr>
              <a:t>)</a:t>
            </a:r>
          </a:p>
        </p:txBody>
      </p:sp>
      <p:sp>
        <p:nvSpPr>
          <p:cNvPr id="7174" name="Obdélník 8"/>
          <p:cNvSpPr>
            <a:spLocks noChangeArrowheads="1"/>
          </p:cNvSpPr>
          <p:nvPr/>
        </p:nvSpPr>
        <p:spPr bwMode="auto">
          <a:xfrm>
            <a:off x="142875" y="1568450"/>
            <a:ext cx="3643313" cy="646331"/>
          </a:xfrm>
          <a:prstGeom prst="rect">
            <a:avLst/>
          </a:prstGeom>
          <a:noFill/>
          <a:ln w="9525">
            <a:noFill/>
            <a:miter lim="800000"/>
            <a:headEnd/>
            <a:tailEnd/>
          </a:ln>
        </p:spPr>
        <p:txBody>
          <a:bodyPr>
            <a:spAutoFit/>
          </a:bodyPr>
          <a:lstStyle/>
          <a:p>
            <a:r>
              <a:rPr lang="en-GB" dirty="0">
                <a:latin typeface="Calibri" pitchFamily="34" charset="0"/>
              </a:rPr>
              <a:t>Cell</a:t>
            </a:r>
            <a:r>
              <a:rPr lang="cs-CZ" dirty="0">
                <a:latin typeface="Calibri" pitchFamily="34" charset="0"/>
              </a:rPr>
              <a:t> </a:t>
            </a:r>
            <a:r>
              <a:rPr lang="en-US" dirty="0">
                <a:latin typeface="Calibri" pitchFamily="34" charset="0"/>
              </a:rPr>
              <a:t>1.1 - 2.1 µm long and 0.5 </a:t>
            </a:r>
            <a:r>
              <a:rPr lang="cs-CZ" dirty="0">
                <a:latin typeface="Calibri" pitchFamily="34" charset="0"/>
              </a:rPr>
              <a:t>- </a:t>
            </a:r>
            <a:r>
              <a:rPr lang="en-US" dirty="0">
                <a:latin typeface="Calibri" pitchFamily="34" charset="0"/>
              </a:rPr>
              <a:t>0.8 µm wide</a:t>
            </a:r>
            <a:r>
              <a:rPr lang="cs-CZ" dirty="0">
                <a:latin typeface="Calibri" pitchFamily="34" charset="0"/>
              </a:rPr>
              <a:t>. </a:t>
            </a:r>
            <a:r>
              <a:rPr lang="en-GB" dirty="0">
                <a:latin typeface="Calibri" pitchFamily="34" charset="0"/>
              </a:rPr>
              <a:t>Without flagella</a:t>
            </a:r>
            <a:r>
              <a:rPr lang="cs-CZ" dirty="0">
                <a:latin typeface="Calibri" pitchFamily="34" charset="0"/>
              </a:rPr>
              <a:t>.</a:t>
            </a:r>
          </a:p>
        </p:txBody>
      </p:sp>
      <p:pic>
        <p:nvPicPr>
          <p:cNvPr id="7175" name="Picture 4"/>
          <p:cNvPicPr>
            <a:picLocks noChangeAspect="1" noChangeArrowheads="1"/>
          </p:cNvPicPr>
          <p:nvPr/>
        </p:nvPicPr>
        <p:blipFill>
          <a:blip r:embed="rId3" cstate="print"/>
          <a:srcRect/>
          <a:stretch>
            <a:fillRect/>
          </a:stretch>
        </p:blipFill>
        <p:spPr bwMode="auto">
          <a:xfrm>
            <a:off x="160338" y="2643188"/>
            <a:ext cx="3840162" cy="40005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0888-6840-9859-0FB3-65FA441FF506}"/>
            </a:ext>
          </a:extLst>
        </p:cNvPr>
        <p:cNvGrpSpPr/>
        <p:nvPr/>
      </p:nvGrpSpPr>
      <p:grpSpPr>
        <a:xfrm>
          <a:off x="0" y="0"/>
          <a:ext cx="0" cy="0"/>
          <a:chOff x="0" y="0"/>
          <a:chExt cx="0" cy="0"/>
        </a:xfrm>
      </p:grpSpPr>
      <p:sp>
        <p:nvSpPr>
          <p:cNvPr id="7" name="Nadpis 1">
            <a:extLst>
              <a:ext uri="{FF2B5EF4-FFF2-40B4-BE49-F238E27FC236}">
                <a16:creationId xmlns:a16="http://schemas.microsoft.com/office/drawing/2014/main" id="{DF9B388D-3A3B-6182-80D8-F177FD4B1FC1}"/>
              </a:ext>
            </a:extLst>
          </p:cNvPr>
          <p:cNvSpPr txBox="1">
            <a:spLocks/>
          </p:cNvSpPr>
          <p:nvPr/>
        </p:nvSpPr>
        <p:spPr>
          <a:xfrm>
            <a:off x="10312" y="188640"/>
            <a:ext cx="9144000" cy="764704"/>
          </a:xfrm>
          <a:prstGeom prst="rect">
            <a:avLst/>
          </a:prstGeom>
        </p:spPr>
        <p:txBody>
          <a:bodyPr/>
          <a:lstStyle/>
          <a:p>
            <a:pPr algn="ctr" fontAlgn="auto">
              <a:spcAft>
                <a:spcPts val="0"/>
              </a:spcAft>
              <a:defRPr/>
            </a:pPr>
            <a:r>
              <a:rPr lang="cs-CZ" sz="3600" b="1" dirty="0" err="1">
                <a:solidFill>
                  <a:srgbClr val="FF0000"/>
                </a:solidFill>
                <a:latin typeface="+mj-lt"/>
                <a:ea typeface="+mj-ea"/>
                <a:cs typeface="+mj-cs"/>
              </a:rPr>
              <a:t>Macronucleus</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formation</a:t>
            </a:r>
            <a:r>
              <a:rPr lang="cs-CZ" sz="3600" b="1" dirty="0">
                <a:solidFill>
                  <a:srgbClr val="FF0000"/>
                </a:solidFill>
                <a:latin typeface="+mj-lt"/>
                <a:ea typeface="+mj-ea"/>
                <a:cs typeface="+mj-cs"/>
              </a:rPr>
              <a:t> in </a:t>
            </a:r>
            <a:r>
              <a:rPr lang="cs-CZ" sz="3600" b="1" dirty="0" err="1">
                <a:solidFill>
                  <a:srgbClr val="FF0000"/>
                </a:solidFill>
                <a:latin typeface="+mj-lt"/>
                <a:ea typeface="+mj-ea"/>
                <a:cs typeface="+mj-cs"/>
              </a:rPr>
              <a:t>spirotrich</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ciliates</a:t>
            </a:r>
            <a:endParaRPr lang="cs-CZ" sz="3600" b="1" dirty="0">
              <a:solidFill>
                <a:srgbClr val="FF0000"/>
              </a:solidFill>
              <a:latin typeface="+mj-lt"/>
              <a:ea typeface="+mj-ea"/>
              <a:cs typeface="+mj-cs"/>
            </a:endParaRPr>
          </a:p>
        </p:txBody>
      </p:sp>
      <p:pic>
        <p:nvPicPr>
          <p:cNvPr id="3" name="Obrázek 2">
            <a:extLst>
              <a:ext uri="{FF2B5EF4-FFF2-40B4-BE49-F238E27FC236}">
                <a16:creationId xmlns:a16="http://schemas.microsoft.com/office/drawing/2014/main" id="{A912A13E-1DD9-4A47-395E-0B2226DEED8E}"/>
              </a:ext>
            </a:extLst>
          </p:cNvPr>
          <p:cNvPicPr>
            <a:picLocks noChangeAspect="1"/>
          </p:cNvPicPr>
          <p:nvPr/>
        </p:nvPicPr>
        <p:blipFill>
          <a:blip r:embed="rId2"/>
          <a:stretch>
            <a:fillRect/>
          </a:stretch>
        </p:blipFill>
        <p:spPr>
          <a:xfrm>
            <a:off x="0" y="967432"/>
            <a:ext cx="9144000" cy="4923135"/>
          </a:xfrm>
          <a:prstGeom prst="rect">
            <a:avLst/>
          </a:prstGeom>
        </p:spPr>
      </p:pic>
    </p:spTree>
    <p:extLst>
      <p:ext uri="{BB962C8B-B14F-4D97-AF65-F5344CB8AC3E}">
        <p14:creationId xmlns:p14="http://schemas.microsoft.com/office/powerpoint/2010/main" val="4285214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4E7E8-5F00-FDDC-E077-2AEA35FFD16E}"/>
            </a:ext>
          </a:extLst>
        </p:cNvPr>
        <p:cNvGrpSpPr/>
        <p:nvPr/>
      </p:nvGrpSpPr>
      <p:grpSpPr>
        <a:xfrm>
          <a:off x="0" y="0"/>
          <a:ext cx="0" cy="0"/>
          <a:chOff x="0" y="0"/>
          <a:chExt cx="0" cy="0"/>
        </a:xfrm>
      </p:grpSpPr>
      <p:sp>
        <p:nvSpPr>
          <p:cNvPr id="7" name="Nadpis 1">
            <a:extLst>
              <a:ext uri="{FF2B5EF4-FFF2-40B4-BE49-F238E27FC236}">
                <a16:creationId xmlns:a16="http://schemas.microsoft.com/office/drawing/2014/main" id="{F1098076-1790-70F1-71EE-63BA507E3D89}"/>
              </a:ext>
            </a:extLst>
          </p:cNvPr>
          <p:cNvSpPr txBox="1">
            <a:spLocks/>
          </p:cNvSpPr>
          <p:nvPr/>
        </p:nvSpPr>
        <p:spPr>
          <a:xfrm>
            <a:off x="10312" y="188640"/>
            <a:ext cx="9144000" cy="764704"/>
          </a:xfrm>
          <a:prstGeom prst="rect">
            <a:avLst/>
          </a:prstGeom>
        </p:spPr>
        <p:txBody>
          <a:bodyPr/>
          <a:lstStyle/>
          <a:p>
            <a:pPr algn="ctr" fontAlgn="auto">
              <a:spcAft>
                <a:spcPts val="0"/>
              </a:spcAft>
              <a:defRPr/>
            </a:pPr>
            <a:r>
              <a:rPr lang="cs-CZ" sz="3600" b="1" dirty="0" err="1">
                <a:solidFill>
                  <a:srgbClr val="FF0000"/>
                </a:solidFill>
                <a:latin typeface="+mj-lt"/>
                <a:ea typeface="+mj-ea"/>
                <a:cs typeface="+mj-cs"/>
              </a:rPr>
              <a:t>Macronucleus</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formation</a:t>
            </a:r>
            <a:r>
              <a:rPr lang="cs-CZ" sz="3600" b="1" dirty="0">
                <a:solidFill>
                  <a:srgbClr val="FF0000"/>
                </a:solidFill>
                <a:latin typeface="+mj-lt"/>
                <a:ea typeface="+mj-ea"/>
                <a:cs typeface="+mj-cs"/>
              </a:rPr>
              <a:t> in </a:t>
            </a:r>
            <a:r>
              <a:rPr lang="cs-CZ" sz="3600" b="1" dirty="0" err="1">
                <a:solidFill>
                  <a:srgbClr val="FF0000"/>
                </a:solidFill>
                <a:latin typeface="+mj-lt"/>
                <a:ea typeface="+mj-ea"/>
                <a:cs typeface="+mj-cs"/>
              </a:rPr>
              <a:t>spirotrich</a:t>
            </a:r>
            <a:r>
              <a:rPr lang="cs-CZ" sz="3600" b="1" dirty="0">
                <a:solidFill>
                  <a:srgbClr val="FF0000"/>
                </a:solidFill>
                <a:latin typeface="+mj-lt"/>
                <a:ea typeface="+mj-ea"/>
                <a:cs typeface="+mj-cs"/>
              </a:rPr>
              <a:t> </a:t>
            </a:r>
            <a:r>
              <a:rPr lang="cs-CZ" sz="3600" b="1" dirty="0" err="1">
                <a:solidFill>
                  <a:srgbClr val="FF0000"/>
                </a:solidFill>
                <a:latin typeface="+mj-lt"/>
                <a:ea typeface="+mj-ea"/>
                <a:cs typeface="+mj-cs"/>
              </a:rPr>
              <a:t>ciliates</a:t>
            </a:r>
            <a:endParaRPr lang="cs-CZ" sz="3600" b="1" dirty="0">
              <a:solidFill>
                <a:srgbClr val="FF0000"/>
              </a:solidFill>
              <a:latin typeface="+mj-lt"/>
              <a:ea typeface="+mj-ea"/>
              <a:cs typeface="+mj-cs"/>
            </a:endParaRPr>
          </a:p>
        </p:txBody>
      </p:sp>
      <p:pic>
        <p:nvPicPr>
          <p:cNvPr id="4" name="Obrázek 3">
            <a:extLst>
              <a:ext uri="{FF2B5EF4-FFF2-40B4-BE49-F238E27FC236}">
                <a16:creationId xmlns:a16="http://schemas.microsoft.com/office/drawing/2014/main" id="{EA6E07C3-219A-ABD7-6D96-ABEE8AE82C97}"/>
              </a:ext>
            </a:extLst>
          </p:cNvPr>
          <p:cNvPicPr>
            <a:picLocks noChangeAspect="1"/>
          </p:cNvPicPr>
          <p:nvPr/>
        </p:nvPicPr>
        <p:blipFill>
          <a:blip r:embed="rId2"/>
          <a:stretch>
            <a:fillRect/>
          </a:stretch>
        </p:blipFill>
        <p:spPr>
          <a:xfrm>
            <a:off x="179512" y="1124744"/>
            <a:ext cx="4629407" cy="2389371"/>
          </a:xfrm>
          <a:prstGeom prst="rect">
            <a:avLst/>
          </a:prstGeom>
        </p:spPr>
      </p:pic>
      <p:pic>
        <p:nvPicPr>
          <p:cNvPr id="6" name="Obrázek 5">
            <a:extLst>
              <a:ext uri="{FF2B5EF4-FFF2-40B4-BE49-F238E27FC236}">
                <a16:creationId xmlns:a16="http://schemas.microsoft.com/office/drawing/2014/main" id="{656395B8-897C-8FDF-76D2-38A62611ED3F}"/>
              </a:ext>
            </a:extLst>
          </p:cNvPr>
          <p:cNvPicPr>
            <a:picLocks noChangeAspect="1"/>
          </p:cNvPicPr>
          <p:nvPr/>
        </p:nvPicPr>
        <p:blipFill>
          <a:blip r:embed="rId3"/>
          <a:stretch>
            <a:fillRect/>
          </a:stretch>
        </p:blipFill>
        <p:spPr>
          <a:xfrm>
            <a:off x="76549" y="3982723"/>
            <a:ext cx="4694580" cy="2131810"/>
          </a:xfrm>
          <a:prstGeom prst="rect">
            <a:avLst/>
          </a:prstGeom>
        </p:spPr>
      </p:pic>
      <p:sp>
        <p:nvSpPr>
          <p:cNvPr id="8" name="Šipka: dolů 7">
            <a:extLst>
              <a:ext uri="{FF2B5EF4-FFF2-40B4-BE49-F238E27FC236}">
                <a16:creationId xmlns:a16="http://schemas.microsoft.com/office/drawing/2014/main" id="{D1695E0C-DA8A-715B-249F-F875EAB31FE6}"/>
              </a:ext>
            </a:extLst>
          </p:cNvPr>
          <p:cNvSpPr/>
          <p:nvPr/>
        </p:nvSpPr>
        <p:spPr>
          <a:xfrm>
            <a:off x="2051720" y="3573016"/>
            <a:ext cx="504056" cy="50405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ysClr val="windowText" lastClr="000000"/>
              </a:solidFill>
            </a:endParaRPr>
          </a:p>
        </p:txBody>
      </p:sp>
      <p:pic>
        <p:nvPicPr>
          <p:cNvPr id="10" name="Obrázek 9">
            <a:extLst>
              <a:ext uri="{FF2B5EF4-FFF2-40B4-BE49-F238E27FC236}">
                <a16:creationId xmlns:a16="http://schemas.microsoft.com/office/drawing/2014/main" id="{9D46B64D-22C5-861F-2123-E396B9BA9489}"/>
              </a:ext>
            </a:extLst>
          </p:cNvPr>
          <p:cNvPicPr>
            <a:picLocks noChangeAspect="1"/>
          </p:cNvPicPr>
          <p:nvPr/>
        </p:nvPicPr>
        <p:blipFill rotWithShape="1">
          <a:blip r:embed="rId4"/>
          <a:srcRect t="8407"/>
          <a:stretch/>
        </p:blipFill>
        <p:spPr>
          <a:xfrm>
            <a:off x="4592389" y="4017523"/>
            <a:ext cx="4472697" cy="2097010"/>
          </a:xfrm>
          <a:prstGeom prst="rect">
            <a:avLst/>
          </a:prstGeom>
        </p:spPr>
      </p:pic>
    </p:spTree>
    <p:extLst>
      <p:ext uri="{BB962C8B-B14F-4D97-AF65-F5344CB8AC3E}">
        <p14:creationId xmlns:p14="http://schemas.microsoft.com/office/powerpoint/2010/main" val="52287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1D2F-8054-6602-4D2E-BB1752B5F2B3}"/>
            </a:ext>
          </a:extLst>
        </p:cNvPr>
        <p:cNvGrpSpPr/>
        <p:nvPr/>
      </p:nvGrpSpPr>
      <p:grpSpPr>
        <a:xfrm>
          <a:off x="0" y="0"/>
          <a:ext cx="0" cy="0"/>
          <a:chOff x="0" y="0"/>
          <a:chExt cx="0" cy="0"/>
        </a:xfrm>
      </p:grpSpPr>
      <p:sp>
        <p:nvSpPr>
          <p:cNvPr id="64514" name="Nadpis 1">
            <a:extLst>
              <a:ext uri="{FF2B5EF4-FFF2-40B4-BE49-F238E27FC236}">
                <a16:creationId xmlns:a16="http://schemas.microsoft.com/office/drawing/2014/main" id="{70BC634D-9FA4-C670-8885-A1A107AF38B7}"/>
              </a:ext>
            </a:extLst>
          </p:cNvPr>
          <p:cNvSpPr>
            <a:spLocks noGrp="1"/>
          </p:cNvSpPr>
          <p:nvPr>
            <p:ph type="title"/>
          </p:nvPr>
        </p:nvSpPr>
        <p:spPr>
          <a:xfrm>
            <a:off x="0" y="476672"/>
            <a:ext cx="9144000" cy="721891"/>
          </a:xfrm>
        </p:spPr>
        <p:txBody>
          <a:bodyPr/>
          <a:lstStyle/>
          <a:p>
            <a:r>
              <a:rPr lang="cs-CZ" sz="4800" b="1" dirty="0" err="1">
                <a:solidFill>
                  <a:srgbClr val="C00000"/>
                </a:solidFill>
                <a:latin typeface="+mj-lt"/>
                <a:ea typeface="+mj-ea"/>
                <a:cs typeface="+mj-cs"/>
              </a:rPr>
              <a:t>Summary</a:t>
            </a:r>
            <a:r>
              <a:rPr lang="cs-CZ" sz="4800" b="1" dirty="0">
                <a:solidFill>
                  <a:srgbClr val="C00000"/>
                </a:solidFill>
                <a:latin typeface="+mj-lt"/>
                <a:ea typeface="+mj-ea"/>
                <a:cs typeface="+mj-cs"/>
              </a:rPr>
              <a:t> </a:t>
            </a:r>
            <a:r>
              <a:rPr lang="cs-CZ" sz="4800" b="1" dirty="0" err="1">
                <a:solidFill>
                  <a:srgbClr val="C00000"/>
                </a:solidFill>
                <a:latin typeface="+mj-lt"/>
                <a:ea typeface="+mj-ea"/>
                <a:cs typeface="+mj-cs"/>
              </a:rPr>
              <a:t>about</a:t>
            </a:r>
            <a:r>
              <a:rPr lang="cs-CZ" sz="4800" b="1" dirty="0">
                <a:solidFill>
                  <a:srgbClr val="C00000"/>
                </a:solidFill>
                <a:latin typeface="+mj-lt"/>
                <a:ea typeface="+mj-ea"/>
                <a:cs typeface="+mj-cs"/>
              </a:rPr>
              <a:t> </a:t>
            </a:r>
            <a:r>
              <a:rPr lang="en-GB" sz="4800" b="1" dirty="0">
                <a:solidFill>
                  <a:srgbClr val="C00000"/>
                </a:solidFill>
                <a:latin typeface="+mj-lt"/>
                <a:ea typeface="+mj-ea"/>
                <a:cs typeface="+mj-cs"/>
              </a:rPr>
              <a:t>ciliate </a:t>
            </a:r>
            <a:r>
              <a:rPr lang="cs-CZ" sz="4800" b="1" dirty="0" err="1">
                <a:solidFill>
                  <a:srgbClr val="C00000"/>
                </a:solidFill>
                <a:latin typeface="+mj-lt"/>
                <a:ea typeface="+mj-ea"/>
                <a:cs typeface="+mj-cs"/>
              </a:rPr>
              <a:t>genomes</a:t>
            </a:r>
            <a:br>
              <a:rPr lang="cs-CZ" sz="4800" b="1" dirty="0">
                <a:solidFill>
                  <a:srgbClr val="C00000"/>
                </a:solidFill>
                <a:latin typeface="+mj-lt"/>
                <a:ea typeface="+mj-ea"/>
                <a:cs typeface="+mj-cs"/>
              </a:rPr>
            </a:br>
            <a:endParaRPr lang="cs-CZ" sz="4800" b="1" dirty="0">
              <a:solidFill>
                <a:srgbClr val="FF0000"/>
              </a:solidFill>
            </a:endParaRPr>
          </a:p>
        </p:txBody>
      </p:sp>
      <p:sp>
        <p:nvSpPr>
          <p:cNvPr id="64515" name="TextovéPole 2">
            <a:extLst>
              <a:ext uri="{FF2B5EF4-FFF2-40B4-BE49-F238E27FC236}">
                <a16:creationId xmlns:a16="http://schemas.microsoft.com/office/drawing/2014/main" id="{06C235F3-89D6-4424-64CB-CD32314F2136}"/>
              </a:ext>
            </a:extLst>
          </p:cNvPr>
          <p:cNvSpPr txBox="1">
            <a:spLocks noChangeArrowheads="1"/>
          </p:cNvSpPr>
          <p:nvPr/>
        </p:nvSpPr>
        <p:spPr bwMode="auto">
          <a:xfrm>
            <a:off x="468313" y="1628775"/>
            <a:ext cx="8207375" cy="369888"/>
          </a:xfrm>
          <a:prstGeom prst="rect">
            <a:avLst/>
          </a:prstGeom>
          <a:noFill/>
          <a:ln w="9525">
            <a:noFill/>
            <a:miter lim="800000"/>
            <a:headEnd/>
            <a:tailEnd/>
          </a:ln>
        </p:spPr>
        <p:txBody>
          <a:bodyPr>
            <a:spAutoFit/>
          </a:bodyPr>
          <a:lstStyle/>
          <a:p>
            <a:endParaRPr lang="cs-CZ">
              <a:latin typeface="Calibri" pitchFamily="34" charset="0"/>
            </a:endParaRPr>
          </a:p>
        </p:txBody>
      </p:sp>
      <p:sp>
        <p:nvSpPr>
          <p:cNvPr id="5" name="TextovéPole 4">
            <a:extLst>
              <a:ext uri="{FF2B5EF4-FFF2-40B4-BE49-F238E27FC236}">
                <a16:creationId xmlns:a16="http://schemas.microsoft.com/office/drawing/2014/main" id="{9B6EEEF0-52AC-B033-4254-078F1F3AA3C1}"/>
              </a:ext>
            </a:extLst>
          </p:cNvPr>
          <p:cNvSpPr txBox="1">
            <a:spLocks noChangeArrowheads="1"/>
          </p:cNvSpPr>
          <p:nvPr/>
        </p:nvSpPr>
        <p:spPr bwMode="auto">
          <a:xfrm>
            <a:off x="214313" y="1063625"/>
            <a:ext cx="8786812" cy="3816429"/>
          </a:xfrm>
          <a:prstGeom prst="rect">
            <a:avLst/>
          </a:prstGeom>
          <a:noFill/>
          <a:ln w="9525">
            <a:noFill/>
            <a:miter lim="800000"/>
            <a:headEnd/>
            <a:tailEnd/>
          </a:ln>
        </p:spPr>
        <p:txBody>
          <a:bodyPr>
            <a:spAutoFit/>
          </a:bodyPr>
          <a:lstStyle/>
          <a:p>
            <a:pPr>
              <a:buFont typeface="Arial" pitchFamily="34" charset="0"/>
              <a:buChar char="•"/>
            </a:pPr>
            <a:r>
              <a:rPr lang="cs-CZ" sz="2200" dirty="0">
                <a:latin typeface="Calibri" pitchFamily="34" charset="0"/>
              </a:rPr>
              <a:t> </a:t>
            </a:r>
            <a:r>
              <a:rPr lang="en-GB" sz="2200" dirty="0">
                <a:latin typeface="Calibri" pitchFamily="34" charset="0"/>
              </a:rPr>
              <a:t>Micronucleus is diploid, contains less DNA but more types of genes</a:t>
            </a:r>
            <a:r>
              <a:rPr lang="cs-CZ" sz="2200" dirty="0">
                <a:latin typeface="Calibri" pitchFamily="34" charset="0"/>
              </a:rPr>
              <a:t>, </a:t>
            </a:r>
            <a:r>
              <a:rPr lang="cs-CZ" sz="2200" dirty="0" err="1">
                <a:latin typeface="Calibri" pitchFamily="34" charset="0"/>
              </a:rPr>
              <a:t>divodes</a:t>
            </a:r>
            <a:r>
              <a:rPr lang="cs-CZ" sz="2200" dirty="0">
                <a:latin typeface="Calibri" pitchFamily="34" charset="0"/>
              </a:rPr>
              <a:t> by </a:t>
            </a:r>
            <a:r>
              <a:rPr lang="cs-CZ" sz="2200" dirty="0" err="1">
                <a:latin typeface="Calibri" pitchFamily="34" charset="0"/>
              </a:rPr>
              <a:t>mitosis</a:t>
            </a:r>
            <a:r>
              <a:rPr lang="cs-CZ" sz="2200" dirty="0">
                <a:latin typeface="Calibri" pitchFamily="34" charset="0"/>
              </a:rPr>
              <a:t>.</a:t>
            </a:r>
            <a:endParaRPr lang="en-GB" sz="2200" dirty="0">
              <a:latin typeface="Calibri" pitchFamily="34" charset="0"/>
            </a:endParaRPr>
          </a:p>
          <a:p>
            <a:pPr>
              <a:buFont typeface="Arial" pitchFamily="34" charset="0"/>
              <a:buChar char="•"/>
            </a:pPr>
            <a:r>
              <a:rPr lang="en-GB" sz="2200" dirty="0">
                <a:latin typeface="Calibri" pitchFamily="34" charset="0"/>
              </a:rPr>
              <a:t> Macronucleus is aneuploid, contains more DNA but less genes </a:t>
            </a:r>
            <a:r>
              <a:rPr lang="cs-CZ" sz="2200" dirty="0">
                <a:latin typeface="Calibri" pitchFamily="34" charset="0"/>
              </a:rPr>
              <a:t>(</a:t>
            </a:r>
            <a:r>
              <a:rPr lang="cs-CZ" sz="2200" dirty="0" err="1">
                <a:latin typeface="Calibri" pitchFamily="34" charset="0"/>
              </a:rPr>
              <a:t>varies</a:t>
            </a:r>
            <a:r>
              <a:rPr lang="cs-CZ" sz="2200" dirty="0">
                <a:latin typeface="Calibri" pitchFamily="34" charset="0"/>
              </a:rPr>
              <a:t> </a:t>
            </a:r>
            <a:r>
              <a:rPr lang="cs-CZ" sz="2200" dirty="0" err="1">
                <a:latin typeface="Calibri" pitchFamily="34" charset="0"/>
              </a:rPr>
              <a:t>greatly</a:t>
            </a:r>
            <a:r>
              <a:rPr lang="cs-CZ" sz="2200" dirty="0">
                <a:latin typeface="Calibri" pitchFamily="34" charset="0"/>
              </a:rPr>
              <a:t> </a:t>
            </a:r>
            <a:r>
              <a:rPr lang="cs-CZ" sz="2200" dirty="0" err="1">
                <a:latin typeface="Calibri" pitchFamily="34" charset="0"/>
              </a:rPr>
              <a:t>among</a:t>
            </a:r>
            <a:r>
              <a:rPr lang="cs-CZ" sz="2200" dirty="0">
                <a:latin typeface="Calibri" pitchFamily="34" charset="0"/>
              </a:rPr>
              <a:t> </a:t>
            </a:r>
            <a:r>
              <a:rPr lang="cs-CZ" sz="2200" dirty="0" err="1">
                <a:latin typeface="Calibri" pitchFamily="34" charset="0"/>
              </a:rPr>
              <a:t>ciliates</a:t>
            </a:r>
            <a:r>
              <a:rPr lang="cs-CZ" sz="2200" dirty="0">
                <a:latin typeface="Calibri" pitchFamily="34" charset="0"/>
              </a:rPr>
              <a:t>), </a:t>
            </a:r>
            <a:r>
              <a:rPr lang="cs-CZ" sz="2200" dirty="0" err="1">
                <a:latin typeface="Calibri" pitchFamily="34" charset="0"/>
              </a:rPr>
              <a:t>divides</a:t>
            </a:r>
            <a:r>
              <a:rPr lang="cs-CZ" sz="2200" dirty="0">
                <a:latin typeface="Calibri" pitchFamily="34" charset="0"/>
              </a:rPr>
              <a:t> by </a:t>
            </a:r>
            <a:r>
              <a:rPr lang="cs-CZ" sz="2200" dirty="0" err="1">
                <a:latin typeface="Calibri" pitchFamily="34" charset="0"/>
              </a:rPr>
              <a:t>amitosis</a:t>
            </a:r>
            <a:r>
              <a:rPr lang="cs-CZ" sz="2200" dirty="0">
                <a:latin typeface="Calibri" pitchFamily="34" charset="0"/>
              </a:rPr>
              <a:t>, </a:t>
            </a:r>
            <a:r>
              <a:rPr lang="cs-CZ" sz="2200" dirty="0" err="1">
                <a:latin typeface="Calibri" pitchFamily="34" charset="0"/>
              </a:rPr>
              <a:t>chromosomes</a:t>
            </a:r>
            <a:r>
              <a:rPr lang="cs-CZ" sz="2200" dirty="0">
                <a:latin typeface="Calibri" pitchFamily="34" charset="0"/>
              </a:rPr>
              <a:t> </a:t>
            </a:r>
            <a:r>
              <a:rPr lang="cs-CZ" sz="2200" dirty="0" err="1">
                <a:latin typeface="Calibri" pitchFamily="34" charset="0"/>
              </a:rPr>
              <a:t>have</a:t>
            </a:r>
            <a:r>
              <a:rPr lang="cs-CZ" sz="2200" dirty="0">
                <a:latin typeface="Calibri" pitchFamily="34" charset="0"/>
              </a:rPr>
              <a:t> no </a:t>
            </a:r>
            <a:r>
              <a:rPr lang="cs-CZ" sz="2200" dirty="0" err="1">
                <a:latin typeface="Calibri" pitchFamily="34" charset="0"/>
              </a:rPr>
              <a:t>centromeres</a:t>
            </a:r>
            <a:r>
              <a:rPr lang="cs-CZ" sz="2200" dirty="0">
                <a:latin typeface="Calibri" pitchFamily="34" charset="0"/>
              </a:rPr>
              <a:t> but </a:t>
            </a:r>
            <a:r>
              <a:rPr lang="cs-CZ" sz="2200" dirty="0" err="1">
                <a:latin typeface="Calibri" pitchFamily="34" charset="0"/>
              </a:rPr>
              <a:t>have</a:t>
            </a:r>
            <a:r>
              <a:rPr lang="cs-CZ" sz="2200" dirty="0">
                <a:latin typeface="Calibri" pitchFamily="34" charset="0"/>
              </a:rPr>
              <a:t> </a:t>
            </a:r>
            <a:r>
              <a:rPr lang="cs-CZ" sz="2200" dirty="0" err="1">
                <a:latin typeface="Calibri" pitchFamily="34" charset="0"/>
              </a:rPr>
              <a:t>telomeres</a:t>
            </a:r>
            <a:r>
              <a:rPr lang="cs-CZ" sz="2200" dirty="0">
                <a:latin typeface="Calibri" pitchFamily="34" charset="0"/>
              </a:rPr>
              <a:t>.</a:t>
            </a:r>
          </a:p>
          <a:p>
            <a:pPr>
              <a:buFont typeface="Arial" pitchFamily="34" charset="0"/>
              <a:buChar char="•"/>
            </a:pPr>
            <a:r>
              <a:rPr lang="cs-CZ" sz="2200" dirty="0">
                <a:latin typeface="Calibri" pitchFamily="34" charset="0"/>
              </a:rPr>
              <a:t> In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life</a:t>
            </a:r>
            <a:r>
              <a:rPr lang="cs-CZ" sz="2200" dirty="0">
                <a:latin typeface="Calibri" pitchFamily="34" charset="0"/>
              </a:rPr>
              <a:t> </a:t>
            </a:r>
            <a:r>
              <a:rPr lang="cs-CZ" sz="2200" dirty="0" err="1">
                <a:latin typeface="Calibri" pitchFamily="34" charset="0"/>
              </a:rPr>
              <a:t>cycle</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ciliates</a:t>
            </a:r>
            <a:r>
              <a:rPr lang="cs-CZ" sz="2200" dirty="0">
                <a:latin typeface="Calibri" pitchFamily="34" charset="0"/>
              </a:rPr>
              <a:t>, </a:t>
            </a:r>
            <a:r>
              <a:rPr lang="cs-CZ" sz="2200" dirty="0" err="1">
                <a:latin typeface="Calibri" pitchFamily="34" charset="0"/>
              </a:rPr>
              <a:t>micronucleus</a:t>
            </a:r>
            <a:r>
              <a:rPr lang="cs-CZ" sz="2200" dirty="0">
                <a:latin typeface="Calibri" pitchFamily="34" charset="0"/>
              </a:rPr>
              <a:t>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transformed</a:t>
            </a:r>
            <a:r>
              <a:rPr lang="cs-CZ" sz="2200" dirty="0">
                <a:latin typeface="Calibri" pitchFamily="34" charset="0"/>
              </a:rPr>
              <a:t> to </a:t>
            </a:r>
            <a:r>
              <a:rPr lang="cs-CZ" sz="2200" dirty="0" err="1">
                <a:latin typeface="Calibri" pitchFamily="34" charset="0"/>
              </a:rPr>
              <a:t>macronucleus</a:t>
            </a:r>
            <a:r>
              <a:rPr lang="cs-CZ" sz="2200" dirty="0">
                <a:latin typeface="Calibri" pitchFamily="34" charset="0"/>
              </a:rPr>
              <a:t> and </a:t>
            </a:r>
            <a:r>
              <a:rPr lang="cs-CZ" sz="2200" dirty="0" err="1">
                <a:latin typeface="Calibri" pitchFamily="34" charset="0"/>
              </a:rPr>
              <a:t>during</a:t>
            </a:r>
            <a:r>
              <a:rPr lang="cs-CZ" sz="2200" dirty="0">
                <a:latin typeface="Calibri" pitchFamily="34" charset="0"/>
              </a:rPr>
              <a:t> </a:t>
            </a:r>
            <a:r>
              <a:rPr lang="cs-CZ" sz="2200" dirty="0" err="1">
                <a:latin typeface="Calibri" pitchFamily="34" charset="0"/>
              </a:rPr>
              <a:t>this</a:t>
            </a:r>
            <a:r>
              <a:rPr lang="cs-CZ" sz="2200" dirty="0">
                <a:latin typeface="Calibri" pitchFamily="34" charset="0"/>
              </a:rPr>
              <a:t> </a:t>
            </a:r>
            <a:r>
              <a:rPr lang="cs-CZ" sz="2200" dirty="0" err="1">
                <a:latin typeface="Calibri" pitchFamily="34" charset="0"/>
              </a:rPr>
              <a:t>transformation</a:t>
            </a:r>
            <a:r>
              <a:rPr lang="cs-CZ" sz="2200" dirty="0">
                <a:latin typeface="Calibri" pitchFamily="34" charset="0"/>
              </a:rPr>
              <a:t>, </a:t>
            </a:r>
            <a:r>
              <a:rPr lang="cs-CZ" sz="2200" dirty="0" err="1">
                <a:latin typeface="Calibri" pitchFamily="34" charset="0"/>
              </a:rPr>
              <a:t>chromosomes</a:t>
            </a:r>
            <a:r>
              <a:rPr lang="cs-CZ" sz="2200" dirty="0">
                <a:latin typeface="Calibri" pitchFamily="34" charset="0"/>
              </a:rPr>
              <a:t> are: </a:t>
            </a:r>
            <a:r>
              <a:rPr lang="cs-CZ" sz="2200" dirty="0" err="1">
                <a:latin typeface="Calibri" pitchFamily="34" charset="0"/>
              </a:rPr>
              <a:t>fragmented</a:t>
            </a:r>
            <a:r>
              <a:rPr lang="cs-CZ" sz="2200" dirty="0">
                <a:latin typeface="Calibri" pitchFamily="34" charset="0"/>
              </a:rPr>
              <a:t>, </a:t>
            </a:r>
            <a:r>
              <a:rPr lang="cs-CZ" sz="2200" dirty="0" err="1">
                <a:latin typeface="Calibri" pitchFamily="34" charset="0"/>
              </a:rPr>
              <a:t>some</a:t>
            </a:r>
            <a:r>
              <a:rPr lang="cs-CZ" sz="2200" dirty="0">
                <a:latin typeface="Calibri" pitchFamily="34" charset="0"/>
              </a:rPr>
              <a:t> DNA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eliminated</a:t>
            </a:r>
            <a:r>
              <a:rPr lang="cs-CZ" sz="2200" dirty="0">
                <a:latin typeface="Calibri" pitchFamily="34" charset="0"/>
              </a:rPr>
              <a:t> (30-98</a:t>
            </a:r>
            <a:r>
              <a:rPr lang="en-GB" sz="2200" dirty="0">
                <a:latin typeface="Calibri" pitchFamily="34" charset="0"/>
              </a:rPr>
              <a:t>%</a:t>
            </a:r>
            <a:r>
              <a:rPr lang="cs-CZ" sz="2200" dirty="0">
                <a:latin typeface="Calibri" pitchFamily="34" charset="0"/>
              </a:rPr>
              <a:t>), gene </a:t>
            </a:r>
            <a:r>
              <a:rPr lang="cs-CZ" sz="2200" dirty="0" err="1">
                <a:latin typeface="Calibri" pitchFamily="34" charset="0"/>
              </a:rPr>
              <a:t>fragments</a:t>
            </a:r>
            <a:r>
              <a:rPr lang="cs-CZ" sz="2200" dirty="0">
                <a:latin typeface="Calibri" pitchFamily="34" charset="0"/>
              </a:rPr>
              <a:t> are </a:t>
            </a:r>
            <a:r>
              <a:rPr lang="cs-CZ" sz="2200" dirty="0" err="1">
                <a:latin typeface="Calibri" pitchFamily="34" charset="0"/>
              </a:rPr>
              <a:t>reassembled</a:t>
            </a:r>
            <a:r>
              <a:rPr lang="cs-CZ" sz="2200" dirty="0">
                <a:latin typeface="Calibri" pitchFamily="34" charset="0"/>
              </a:rPr>
              <a:t>, </a:t>
            </a:r>
            <a:r>
              <a:rPr lang="cs-CZ" sz="2200" dirty="0" err="1">
                <a:latin typeface="Calibri" pitchFamily="34" charset="0"/>
              </a:rPr>
              <a:t>sometimes</a:t>
            </a:r>
            <a:r>
              <a:rPr lang="cs-CZ" sz="2200" dirty="0">
                <a:latin typeface="Calibri" pitchFamily="34" charset="0"/>
              </a:rPr>
              <a:t> </a:t>
            </a:r>
            <a:r>
              <a:rPr lang="cs-CZ" sz="2200" dirty="0" err="1">
                <a:latin typeface="Calibri" pitchFamily="34" charset="0"/>
              </a:rPr>
              <a:t>unscambled</a:t>
            </a:r>
            <a:r>
              <a:rPr lang="cs-CZ" sz="2200" dirty="0">
                <a:latin typeface="Calibri" pitchFamily="34" charset="0"/>
              </a:rPr>
              <a:t> and </a:t>
            </a:r>
            <a:r>
              <a:rPr lang="cs-CZ" sz="2200" dirty="0" err="1">
                <a:latin typeface="Calibri" pitchFamily="34" charset="0"/>
              </a:rPr>
              <a:t>finally</a:t>
            </a:r>
            <a:r>
              <a:rPr lang="cs-CZ" sz="2200" dirty="0">
                <a:latin typeface="Calibri" pitchFamily="34" charset="0"/>
              </a:rPr>
              <a:t> </a:t>
            </a:r>
            <a:r>
              <a:rPr lang="cs-CZ" sz="2200" dirty="0" err="1">
                <a:latin typeface="Calibri" pitchFamily="34" charset="0"/>
              </a:rPr>
              <a:t>multiplicated</a:t>
            </a:r>
            <a:r>
              <a:rPr lang="cs-CZ" sz="2200" dirty="0">
                <a:latin typeface="Calibri" pitchFamily="34" charset="0"/>
              </a:rPr>
              <a:t>.</a:t>
            </a:r>
            <a:endParaRPr lang="en-GB" sz="2200" dirty="0">
              <a:latin typeface="Calibri" pitchFamily="34" charset="0"/>
            </a:endParaRPr>
          </a:p>
          <a:p>
            <a:pPr>
              <a:buFont typeface="Arial" pitchFamily="34" charset="0"/>
              <a:buChar char="•"/>
            </a:pPr>
            <a:r>
              <a:rPr lang="en-GB" sz="2200" dirty="0">
                <a:latin typeface="Calibri" pitchFamily="34" charset="0"/>
              </a:rPr>
              <a:t> The transformation process is guided by non</a:t>
            </a:r>
            <a:r>
              <a:rPr lang="cs-CZ" sz="2200" dirty="0">
                <a:latin typeface="Calibri" pitchFamily="34" charset="0"/>
              </a:rPr>
              <a:t>-</a:t>
            </a:r>
            <a:r>
              <a:rPr lang="cs-CZ" sz="2200" dirty="0" err="1">
                <a:latin typeface="Calibri" pitchFamily="34" charset="0"/>
              </a:rPr>
              <a:t>coding</a:t>
            </a:r>
            <a:r>
              <a:rPr lang="cs-CZ" sz="2200" dirty="0">
                <a:latin typeface="Calibri" pitchFamily="34" charset="0"/>
              </a:rPr>
              <a:t> </a:t>
            </a:r>
            <a:r>
              <a:rPr lang="cs-CZ" sz="2200" dirty="0" err="1">
                <a:latin typeface="Calibri" pitchFamily="34" charset="0"/>
              </a:rPr>
              <a:t>RNAs</a:t>
            </a:r>
            <a:r>
              <a:rPr lang="cs-CZ" sz="2200" dirty="0">
                <a:latin typeface="Calibri" pitchFamily="34" charset="0"/>
              </a:rPr>
              <a:t> by a </a:t>
            </a:r>
            <a:r>
              <a:rPr lang="cs-CZ" sz="2200" dirty="0" err="1">
                <a:latin typeface="Calibri" pitchFamily="34" charset="0"/>
              </a:rPr>
              <a:t>RNAi</a:t>
            </a:r>
            <a:r>
              <a:rPr lang="cs-CZ" sz="2200" dirty="0">
                <a:latin typeface="Calibri" pitchFamily="34" charset="0"/>
              </a:rPr>
              <a:t> </a:t>
            </a:r>
            <a:r>
              <a:rPr lang="cs-CZ" sz="2200" dirty="0" err="1">
                <a:latin typeface="Calibri" pitchFamily="34" charset="0"/>
              </a:rPr>
              <a:t>like</a:t>
            </a:r>
            <a:r>
              <a:rPr lang="cs-CZ" sz="2200" dirty="0">
                <a:latin typeface="Calibri" pitchFamily="34" charset="0"/>
              </a:rPr>
              <a:t> </a:t>
            </a:r>
            <a:r>
              <a:rPr lang="cs-CZ" sz="2200" dirty="0" err="1">
                <a:latin typeface="Calibri" pitchFamily="34" charset="0"/>
              </a:rPr>
              <a:t>process</a:t>
            </a:r>
            <a:r>
              <a:rPr lang="cs-CZ" sz="2200" dirty="0">
                <a:latin typeface="Calibri" pitchFamily="34" charset="0"/>
              </a:rPr>
              <a:t>, </a:t>
            </a:r>
            <a:r>
              <a:rPr lang="cs-CZ" sz="2200" dirty="0" err="1">
                <a:latin typeface="Calibri" pitchFamily="34" charset="0"/>
              </a:rPr>
              <a:t>which</a:t>
            </a:r>
            <a:r>
              <a:rPr lang="cs-CZ" sz="2200" dirty="0">
                <a:latin typeface="Calibri" pitchFamily="34" charset="0"/>
              </a:rPr>
              <a:t> </a:t>
            </a:r>
            <a:r>
              <a:rPr lang="cs-CZ" sz="2200" dirty="0" err="1">
                <a:latin typeface="Calibri" pitchFamily="34" charset="0"/>
              </a:rPr>
              <a:t>differs</a:t>
            </a:r>
            <a:r>
              <a:rPr lang="cs-CZ" sz="2200" dirty="0">
                <a:latin typeface="Calibri" pitchFamily="34" charset="0"/>
              </a:rPr>
              <a:t> </a:t>
            </a:r>
            <a:r>
              <a:rPr lang="cs-CZ" sz="2200" dirty="0" err="1">
                <a:latin typeface="Calibri" pitchFamily="34" charset="0"/>
              </a:rPr>
              <a:t>between</a:t>
            </a:r>
            <a:r>
              <a:rPr lang="cs-CZ" sz="2200" dirty="0">
                <a:latin typeface="Calibri" pitchFamily="34" charset="0"/>
              </a:rPr>
              <a:t> </a:t>
            </a:r>
            <a:r>
              <a:rPr lang="cs-CZ" sz="2200" dirty="0" err="1">
                <a:latin typeface="Calibri" pitchFamily="34" charset="0"/>
              </a:rPr>
              <a:t>groups</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ciliates</a:t>
            </a:r>
            <a:r>
              <a:rPr lang="cs-CZ" sz="2200" dirty="0">
                <a:latin typeface="Calibri" pitchFamily="34" charset="0"/>
              </a:rPr>
              <a:t>.</a:t>
            </a:r>
          </a:p>
        </p:txBody>
      </p:sp>
    </p:spTree>
    <p:extLst>
      <p:ext uri="{BB962C8B-B14F-4D97-AF65-F5344CB8AC3E}">
        <p14:creationId xmlns:p14="http://schemas.microsoft.com/office/powerpoint/2010/main" val="229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p:cNvSpPr>
            <a:spLocks noGrp="1"/>
          </p:cNvSpPr>
          <p:nvPr>
            <p:ph type="title"/>
          </p:nvPr>
        </p:nvSpPr>
        <p:spPr>
          <a:xfrm>
            <a:off x="0" y="-26988"/>
            <a:ext cx="9144000" cy="1225551"/>
          </a:xfrm>
        </p:spPr>
        <p:txBody>
          <a:bodyPr/>
          <a:lstStyle/>
          <a:p>
            <a:r>
              <a:rPr lang="cs-CZ" sz="6000" b="1" dirty="0">
                <a:solidFill>
                  <a:srgbClr val="FF0000"/>
                </a:solidFill>
              </a:rPr>
              <a:t>SUMMARY</a:t>
            </a:r>
          </a:p>
        </p:txBody>
      </p:sp>
      <p:sp>
        <p:nvSpPr>
          <p:cNvPr id="64515" name="TextovéPole 2"/>
          <p:cNvSpPr txBox="1">
            <a:spLocks noChangeArrowheads="1"/>
          </p:cNvSpPr>
          <p:nvPr/>
        </p:nvSpPr>
        <p:spPr bwMode="auto">
          <a:xfrm>
            <a:off x="468313" y="1628775"/>
            <a:ext cx="8207375" cy="369888"/>
          </a:xfrm>
          <a:prstGeom prst="rect">
            <a:avLst/>
          </a:prstGeom>
          <a:noFill/>
          <a:ln w="9525">
            <a:noFill/>
            <a:miter lim="800000"/>
            <a:headEnd/>
            <a:tailEnd/>
          </a:ln>
        </p:spPr>
        <p:txBody>
          <a:bodyPr>
            <a:spAutoFit/>
          </a:bodyPr>
          <a:lstStyle/>
          <a:p>
            <a:endParaRPr lang="cs-CZ">
              <a:latin typeface="Calibri" pitchFamily="34" charset="0"/>
            </a:endParaRPr>
          </a:p>
        </p:txBody>
      </p:sp>
      <p:sp>
        <p:nvSpPr>
          <p:cNvPr id="5" name="TextovéPole 4"/>
          <p:cNvSpPr txBox="1">
            <a:spLocks noChangeArrowheads="1"/>
          </p:cNvSpPr>
          <p:nvPr/>
        </p:nvSpPr>
        <p:spPr bwMode="auto">
          <a:xfrm>
            <a:off x="214313" y="1063625"/>
            <a:ext cx="8786812" cy="5509200"/>
          </a:xfrm>
          <a:prstGeom prst="rect">
            <a:avLst/>
          </a:prstGeom>
          <a:noFill/>
          <a:ln w="9525">
            <a:noFill/>
            <a:miter lim="800000"/>
            <a:headEnd/>
            <a:tailEnd/>
          </a:ln>
        </p:spPr>
        <p:txBody>
          <a:bodyPr>
            <a:spAutoFit/>
          </a:bodyPr>
          <a:lstStyle/>
          <a:p>
            <a:pPr>
              <a:buFont typeface="Arial" pitchFamily="34" charset="0"/>
              <a:buChar char="•"/>
            </a:pPr>
            <a:r>
              <a:rPr lang="cs-CZ" sz="2200" dirty="0">
                <a:latin typeface="Calibri" pitchFamily="34" charset="0"/>
              </a:rPr>
              <a:t> </a:t>
            </a:r>
            <a:r>
              <a:rPr lang="cs-CZ" sz="2200" dirty="0" err="1">
                <a:latin typeface="Calibri" pitchFamily="34" charset="0"/>
              </a:rPr>
              <a:t>Protist</a:t>
            </a:r>
            <a:r>
              <a:rPr lang="cs-CZ" sz="2200" dirty="0">
                <a:latin typeface="Calibri" pitchFamily="34" charset="0"/>
              </a:rPr>
              <a:t> genome </a:t>
            </a:r>
            <a:r>
              <a:rPr lang="cs-CZ" sz="2200" dirty="0" err="1">
                <a:latin typeface="Calibri" pitchFamily="34" charset="0"/>
              </a:rPr>
              <a:t>sizes</a:t>
            </a:r>
            <a:r>
              <a:rPr lang="cs-CZ" sz="2200" dirty="0">
                <a:latin typeface="Calibri" pitchFamily="34" charset="0"/>
              </a:rPr>
              <a:t> vary a lot 2,3MB-600GB</a:t>
            </a:r>
            <a:r>
              <a:rPr lang="en-US" sz="2200" dirty="0">
                <a:latin typeface="Calibri" pitchFamily="34" charset="0"/>
              </a:rPr>
              <a:t>(?)</a:t>
            </a:r>
            <a:br>
              <a:rPr lang="cs-CZ" sz="2200" dirty="0">
                <a:latin typeface="Calibri" pitchFamily="34" charset="0"/>
              </a:rPr>
            </a:br>
            <a:endParaRPr lang="en-US" sz="2200" dirty="0">
              <a:latin typeface="Calibri" pitchFamily="34" charset="0"/>
            </a:endParaRPr>
          </a:p>
          <a:p>
            <a:pPr>
              <a:buFont typeface="Arial" pitchFamily="34" charset="0"/>
              <a:buChar char="•"/>
            </a:pPr>
            <a:r>
              <a:rPr lang="en-US" sz="2200" dirty="0">
                <a:latin typeface="Calibri" pitchFamily="34" charset="0"/>
              </a:rPr>
              <a:t> </a:t>
            </a:r>
            <a:r>
              <a:rPr lang="cs-CZ" sz="2200" dirty="0" err="1">
                <a:latin typeface="Calibri" pitchFamily="34" charset="0"/>
              </a:rPr>
              <a:t>Small</a:t>
            </a:r>
            <a:r>
              <a:rPr lang="cs-CZ" sz="2200" dirty="0">
                <a:latin typeface="Calibri" pitchFamily="34" charset="0"/>
              </a:rPr>
              <a:t> </a:t>
            </a:r>
            <a:r>
              <a:rPr lang="cs-CZ" sz="2200" dirty="0" err="1">
                <a:latin typeface="Calibri" pitchFamily="34" charset="0"/>
              </a:rPr>
              <a:t>genomes</a:t>
            </a:r>
            <a:r>
              <a:rPr lang="cs-CZ" sz="2200" dirty="0">
                <a:latin typeface="Calibri" pitchFamily="34" charset="0"/>
              </a:rPr>
              <a:t> are gene </a:t>
            </a:r>
            <a:r>
              <a:rPr lang="cs-CZ" sz="2200" dirty="0" err="1">
                <a:latin typeface="Calibri" pitchFamily="34" charset="0"/>
              </a:rPr>
              <a:t>dense</a:t>
            </a:r>
            <a:r>
              <a:rPr lang="cs-CZ" sz="2200" dirty="0">
                <a:latin typeface="Calibri" pitchFamily="34" charset="0"/>
              </a:rPr>
              <a:t>, </a:t>
            </a:r>
            <a:r>
              <a:rPr lang="cs-CZ" sz="2200" dirty="0" err="1">
                <a:latin typeface="Calibri" pitchFamily="34" charset="0"/>
              </a:rPr>
              <a:t>still</a:t>
            </a:r>
            <a:r>
              <a:rPr lang="cs-CZ" sz="2200" dirty="0">
                <a:latin typeface="Calibri" pitchFamily="34" charset="0"/>
              </a:rPr>
              <a:t> </a:t>
            </a:r>
            <a:r>
              <a:rPr lang="cs-CZ" sz="2200" dirty="0" err="1">
                <a:latin typeface="Calibri" pitchFamily="34" charset="0"/>
              </a:rPr>
              <a:t>have</a:t>
            </a:r>
            <a:r>
              <a:rPr lang="cs-CZ" sz="2200" dirty="0">
                <a:latin typeface="Calibri" pitchFamily="34" charset="0"/>
              </a:rPr>
              <a:t> </a:t>
            </a:r>
            <a:r>
              <a:rPr lang="cs-CZ" sz="2200" dirty="0" err="1">
                <a:latin typeface="Calibri" pitchFamily="34" charset="0"/>
              </a:rPr>
              <a:t>small</a:t>
            </a:r>
            <a:r>
              <a:rPr lang="cs-CZ" sz="2200" dirty="0">
                <a:latin typeface="Calibri" pitchFamily="34" charset="0"/>
              </a:rPr>
              <a:t> </a:t>
            </a:r>
            <a:r>
              <a:rPr lang="cs-CZ" sz="2200" dirty="0" err="1">
                <a:latin typeface="Calibri" pitchFamily="34" charset="0"/>
              </a:rPr>
              <a:t>number</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genes</a:t>
            </a:r>
            <a:r>
              <a:rPr lang="cs-CZ" sz="2200" dirty="0">
                <a:latin typeface="Calibri" pitchFamily="34" charset="0"/>
              </a:rPr>
              <a:t>, </a:t>
            </a:r>
            <a:r>
              <a:rPr lang="cs-CZ" sz="2200" dirty="0" err="1">
                <a:latin typeface="Calibri" pitchFamily="34" charset="0"/>
              </a:rPr>
              <a:t>shorter</a:t>
            </a:r>
            <a:r>
              <a:rPr lang="cs-CZ" sz="2200" dirty="0">
                <a:latin typeface="Calibri" pitchFamily="34" charset="0"/>
              </a:rPr>
              <a:t> </a:t>
            </a:r>
            <a:r>
              <a:rPr lang="cs-CZ" sz="2200" dirty="0" err="1">
                <a:latin typeface="Calibri" pitchFamily="34" charset="0"/>
              </a:rPr>
              <a:t>proteins</a:t>
            </a:r>
            <a:r>
              <a:rPr lang="cs-CZ" sz="2200" dirty="0">
                <a:latin typeface="Calibri" pitchFamily="34" charset="0"/>
              </a:rPr>
              <a:t>, </a:t>
            </a:r>
            <a:r>
              <a:rPr lang="cs-CZ" sz="2200" dirty="0" err="1">
                <a:latin typeface="Calibri" pitchFamily="34" charset="0"/>
              </a:rPr>
              <a:t>ovelap</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transcripts</a:t>
            </a:r>
            <a:r>
              <a:rPr lang="cs-CZ" sz="2200" dirty="0">
                <a:latin typeface="Calibri" pitchFamily="34" charset="0"/>
              </a:rPr>
              <a:t>, </a:t>
            </a:r>
            <a:r>
              <a:rPr lang="cs-CZ" sz="2200" dirty="0" err="1">
                <a:latin typeface="Calibri" pitchFamily="34" charset="0"/>
              </a:rPr>
              <a:t>lower</a:t>
            </a:r>
            <a:r>
              <a:rPr lang="cs-CZ" sz="2200" dirty="0">
                <a:latin typeface="Calibri" pitchFamily="34" charset="0"/>
              </a:rPr>
              <a:t> </a:t>
            </a:r>
            <a:r>
              <a:rPr lang="cs-CZ" sz="2200" dirty="0" err="1">
                <a:latin typeface="Calibri" pitchFamily="34" charset="0"/>
              </a:rPr>
              <a:t>number</a:t>
            </a:r>
            <a:r>
              <a:rPr lang="cs-CZ" sz="2200" dirty="0">
                <a:latin typeface="Calibri" pitchFamily="34" charset="0"/>
              </a:rPr>
              <a:t> (in </a:t>
            </a:r>
            <a:r>
              <a:rPr lang="cs-CZ" sz="2200" dirty="0" err="1">
                <a:latin typeface="Calibri" pitchFamily="34" charset="0"/>
              </a:rPr>
              <a:t>one</a:t>
            </a:r>
            <a:r>
              <a:rPr lang="cs-CZ" sz="2200" dirty="0">
                <a:latin typeface="Calibri" pitchFamily="34" charset="0"/>
              </a:rPr>
              <a:t> case </a:t>
            </a:r>
            <a:r>
              <a:rPr lang="cs-CZ" sz="2200" dirty="0" err="1">
                <a:latin typeface="Calibri" pitchFamily="34" charset="0"/>
              </a:rPr>
              <a:t>complete</a:t>
            </a:r>
            <a:r>
              <a:rPr lang="cs-CZ" sz="2200" dirty="0">
                <a:latin typeface="Calibri" pitchFamily="34" charset="0"/>
              </a:rPr>
              <a:t> </a:t>
            </a:r>
            <a:r>
              <a:rPr lang="cs-CZ" sz="2200" dirty="0" err="1">
                <a:latin typeface="Calibri" pitchFamily="34" charset="0"/>
              </a:rPr>
              <a:t>loss</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and </a:t>
            </a:r>
            <a:r>
              <a:rPr lang="cs-CZ" sz="2200" dirty="0" err="1">
                <a:latin typeface="Calibri" pitchFamily="34" charset="0"/>
              </a:rPr>
              <a:t>shortening</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introns</a:t>
            </a:r>
            <a:r>
              <a:rPr lang="cs-CZ" sz="2200" dirty="0">
                <a:latin typeface="Calibri" pitchFamily="34" charset="0"/>
              </a:rPr>
              <a:t> (</a:t>
            </a:r>
            <a:r>
              <a:rPr lang="cs-CZ" sz="2200" dirty="0" err="1">
                <a:latin typeface="Calibri" pitchFamily="34" charset="0"/>
              </a:rPr>
              <a:t>down</a:t>
            </a:r>
            <a:r>
              <a:rPr lang="cs-CZ" sz="2200" dirty="0">
                <a:latin typeface="Calibri" pitchFamily="34" charset="0"/>
              </a:rPr>
              <a:t> to 18 </a:t>
            </a:r>
            <a:r>
              <a:rPr lang="cs-CZ" sz="2200" dirty="0" err="1">
                <a:latin typeface="Calibri" pitchFamily="34" charset="0"/>
              </a:rPr>
              <a:t>nt</a:t>
            </a:r>
            <a:r>
              <a:rPr lang="cs-CZ" sz="2200" dirty="0">
                <a:latin typeface="Calibri" pitchFamily="34" charset="0"/>
              </a:rPr>
              <a:t>).</a:t>
            </a:r>
          </a:p>
          <a:p>
            <a:pPr>
              <a:buFont typeface="Arial" pitchFamily="34" charset="0"/>
              <a:buChar char="•"/>
            </a:pPr>
            <a:endParaRPr lang="cs-CZ" sz="2200" dirty="0">
              <a:latin typeface="Calibri" pitchFamily="34" charset="0"/>
            </a:endParaRPr>
          </a:p>
          <a:p>
            <a:pPr>
              <a:buFont typeface="Arial" pitchFamily="34" charset="0"/>
              <a:buChar char="•"/>
            </a:pPr>
            <a:r>
              <a:rPr lang="cs-CZ" sz="2200" dirty="0">
                <a:latin typeface="Calibri" pitchFamily="34" charset="0"/>
              </a:rPr>
              <a:t> </a:t>
            </a:r>
            <a:r>
              <a:rPr lang="cs-CZ" sz="2200" dirty="0" err="1">
                <a:latin typeface="Calibri" pitchFamily="34" charset="0"/>
              </a:rPr>
              <a:t>Large</a:t>
            </a:r>
            <a:r>
              <a:rPr lang="cs-CZ" sz="2200" dirty="0">
                <a:latin typeface="Calibri" pitchFamily="34" charset="0"/>
              </a:rPr>
              <a:t> </a:t>
            </a:r>
            <a:r>
              <a:rPr lang="cs-CZ" sz="2200" dirty="0" err="1">
                <a:latin typeface="Calibri" pitchFamily="34" charset="0"/>
              </a:rPr>
              <a:t>genomes</a:t>
            </a:r>
            <a:r>
              <a:rPr lang="cs-CZ" sz="2200" dirty="0">
                <a:latin typeface="Calibri" pitchFamily="34" charset="0"/>
              </a:rPr>
              <a:t> </a:t>
            </a:r>
            <a:r>
              <a:rPr lang="cs-CZ" sz="2200" dirty="0" err="1">
                <a:latin typeface="Calibri" pitchFamily="34" charset="0"/>
              </a:rPr>
              <a:t>have</a:t>
            </a:r>
            <a:r>
              <a:rPr lang="cs-CZ" sz="2200" dirty="0">
                <a:latin typeface="Calibri" pitchFamily="34" charset="0"/>
              </a:rPr>
              <a:t> </a:t>
            </a:r>
            <a:r>
              <a:rPr lang="cs-CZ" sz="2200" dirty="0" err="1">
                <a:latin typeface="Calibri" pitchFamily="34" charset="0"/>
              </a:rPr>
              <a:t>higher</a:t>
            </a:r>
            <a:r>
              <a:rPr lang="cs-CZ" sz="2200" dirty="0">
                <a:latin typeface="Calibri" pitchFamily="34" charset="0"/>
              </a:rPr>
              <a:t> </a:t>
            </a:r>
            <a:r>
              <a:rPr lang="cs-CZ" sz="2200" dirty="0" err="1">
                <a:latin typeface="Calibri" pitchFamily="34" charset="0"/>
              </a:rPr>
              <a:t>proportion</a:t>
            </a:r>
            <a:r>
              <a:rPr lang="cs-CZ" sz="2200" dirty="0">
                <a:latin typeface="Calibri" pitchFamily="34" charset="0"/>
              </a:rPr>
              <a:t> </a:t>
            </a:r>
            <a:r>
              <a:rPr lang="cs-CZ" sz="2200" dirty="0" err="1">
                <a:latin typeface="Calibri" pitchFamily="34" charset="0"/>
              </a:rPr>
              <a:t>of</a:t>
            </a:r>
            <a:r>
              <a:rPr lang="cs-CZ" sz="2200" dirty="0">
                <a:latin typeface="Calibri" pitchFamily="34" charset="0"/>
              </a:rPr>
              <a:t> non-</a:t>
            </a:r>
            <a:r>
              <a:rPr lang="cs-CZ" sz="2200" dirty="0" err="1">
                <a:latin typeface="Calibri" pitchFamily="34" charset="0"/>
              </a:rPr>
              <a:t>coding</a:t>
            </a:r>
            <a:r>
              <a:rPr lang="cs-CZ" sz="2200" dirty="0">
                <a:latin typeface="Calibri" pitchFamily="34" charset="0"/>
              </a:rPr>
              <a:t> DNA and </a:t>
            </a:r>
            <a:r>
              <a:rPr lang="cs-CZ" sz="2200" dirty="0" err="1">
                <a:latin typeface="Calibri" pitchFamily="34" charset="0"/>
              </a:rPr>
              <a:t>increased</a:t>
            </a:r>
            <a:r>
              <a:rPr lang="cs-CZ" sz="2200" dirty="0">
                <a:latin typeface="Calibri" pitchFamily="34" charset="0"/>
              </a:rPr>
              <a:t> </a:t>
            </a:r>
            <a:r>
              <a:rPr lang="cs-CZ" sz="2200" dirty="0" err="1">
                <a:latin typeface="Calibri" pitchFamily="34" charset="0"/>
              </a:rPr>
              <a:t>number</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genes</a:t>
            </a:r>
            <a:r>
              <a:rPr lang="cs-CZ" sz="2200" dirty="0">
                <a:latin typeface="Calibri" pitchFamily="34" charset="0"/>
              </a:rPr>
              <a:t>. </a:t>
            </a:r>
            <a:r>
              <a:rPr lang="cs-CZ" sz="2200" dirty="0" err="1">
                <a:latin typeface="Calibri" pitchFamily="34" charset="0"/>
              </a:rPr>
              <a:t>Large</a:t>
            </a:r>
            <a:r>
              <a:rPr lang="cs-CZ" sz="2200" dirty="0">
                <a:latin typeface="Calibri" pitchFamily="34" charset="0"/>
              </a:rPr>
              <a:t> </a:t>
            </a:r>
            <a:r>
              <a:rPr lang="cs-CZ" sz="2200" dirty="0" err="1">
                <a:latin typeface="Calibri" pitchFamily="34" charset="0"/>
              </a:rPr>
              <a:t>genomes</a:t>
            </a:r>
            <a:r>
              <a:rPr lang="cs-CZ" sz="2200" dirty="0">
                <a:latin typeface="Calibri" pitchFamily="34" charset="0"/>
              </a:rPr>
              <a:t> are </a:t>
            </a:r>
            <a:r>
              <a:rPr lang="cs-CZ" sz="2200" dirty="0" err="1">
                <a:latin typeface="Calibri" pitchFamily="34" charset="0"/>
              </a:rPr>
              <a:t>little</a:t>
            </a:r>
            <a:r>
              <a:rPr lang="cs-CZ" sz="2200" dirty="0">
                <a:latin typeface="Calibri" pitchFamily="34" charset="0"/>
              </a:rPr>
              <a:t> </a:t>
            </a:r>
            <a:r>
              <a:rPr lang="cs-CZ" sz="2200" dirty="0" err="1">
                <a:latin typeface="Calibri" pitchFamily="34" charset="0"/>
              </a:rPr>
              <a:t>investigated</a:t>
            </a:r>
            <a:r>
              <a:rPr lang="cs-CZ" sz="2200" dirty="0">
                <a:latin typeface="Calibri" pitchFamily="34" charset="0"/>
              </a:rPr>
              <a:t> and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estimate</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their</a:t>
            </a:r>
            <a:r>
              <a:rPr lang="cs-CZ" sz="2200" dirty="0">
                <a:latin typeface="Calibri" pitchFamily="34" charset="0"/>
              </a:rPr>
              <a:t> genome </a:t>
            </a:r>
            <a:r>
              <a:rPr lang="cs-CZ" sz="2200" dirty="0" err="1">
                <a:latin typeface="Calibri" pitchFamily="34" charset="0"/>
              </a:rPr>
              <a:t>size</a:t>
            </a:r>
            <a:r>
              <a:rPr lang="cs-CZ" sz="2200" dirty="0">
                <a:latin typeface="Calibri" pitchFamily="34" charset="0"/>
              </a:rPr>
              <a:t> </a:t>
            </a:r>
            <a:r>
              <a:rPr lang="cs-CZ" sz="2200" dirty="0" err="1">
                <a:latin typeface="Calibri" pitchFamily="34" charset="0"/>
              </a:rPr>
              <a:t>may</a:t>
            </a:r>
            <a:r>
              <a:rPr lang="cs-CZ" sz="2200" dirty="0">
                <a:latin typeface="Calibri" pitchFamily="34" charset="0"/>
              </a:rPr>
              <a:t> </a:t>
            </a:r>
            <a:r>
              <a:rPr lang="cs-CZ" sz="2200" dirty="0" err="1">
                <a:latin typeface="Calibri" pitchFamily="34" charset="0"/>
              </a:rPr>
              <a:t>be</a:t>
            </a:r>
            <a:r>
              <a:rPr lang="cs-CZ" sz="2200" dirty="0">
                <a:latin typeface="Calibri" pitchFamily="34" charset="0"/>
              </a:rPr>
              <a:t> very </a:t>
            </a:r>
            <a:r>
              <a:rPr lang="cs-CZ" sz="2200" dirty="0" err="1">
                <a:latin typeface="Calibri" pitchFamily="34" charset="0"/>
              </a:rPr>
              <a:t>inaccurate</a:t>
            </a:r>
            <a:r>
              <a:rPr lang="cs-CZ" sz="2200" dirty="0">
                <a:latin typeface="Calibri" pitchFamily="34" charset="0"/>
              </a:rPr>
              <a:t>.</a:t>
            </a:r>
          </a:p>
          <a:p>
            <a:pPr>
              <a:buFont typeface="Arial" pitchFamily="34" charset="0"/>
              <a:buChar char="•"/>
            </a:pPr>
            <a:endParaRPr lang="cs-CZ" sz="2200" dirty="0">
              <a:latin typeface="Calibri" pitchFamily="34" charset="0"/>
            </a:endParaRPr>
          </a:p>
          <a:p>
            <a:pPr>
              <a:buFont typeface="Arial" pitchFamily="34" charset="0"/>
              <a:buChar char="•"/>
            </a:pPr>
            <a:r>
              <a:rPr lang="cs-CZ" sz="2200" dirty="0">
                <a:latin typeface="Calibri" pitchFamily="34" charset="0"/>
              </a:rPr>
              <a:t> Genome </a:t>
            </a:r>
            <a:r>
              <a:rPr lang="cs-CZ" sz="2200" dirty="0" err="1">
                <a:latin typeface="Calibri" pitchFamily="34" charset="0"/>
              </a:rPr>
              <a:t>size</a:t>
            </a:r>
            <a:r>
              <a:rPr lang="cs-CZ" sz="2200" dirty="0">
                <a:latin typeface="Calibri" pitchFamily="34" charset="0"/>
              </a:rPr>
              <a:t>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related</a:t>
            </a:r>
            <a:r>
              <a:rPr lang="cs-CZ" sz="2200" dirty="0">
                <a:latin typeface="Calibri" pitchFamily="34" charset="0"/>
              </a:rPr>
              <a:t> to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nucleus</a:t>
            </a:r>
            <a:r>
              <a:rPr lang="cs-CZ" sz="2200" dirty="0">
                <a:latin typeface="Calibri" pitchFamily="34" charset="0"/>
              </a:rPr>
              <a:t> and cell </a:t>
            </a:r>
            <a:r>
              <a:rPr lang="cs-CZ" sz="2200" dirty="0" err="1">
                <a:latin typeface="Calibri" pitchFamily="34" charset="0"/>
              </a:rPr>
              <a:t>volume</a:t>
            </a:r>
            <a:r>
              <a:rPr lang="cs-CZ" sz="2200" dirty="0">
                <a:latin typeface="Calibri" pitchFamily="34" charset="0"/>
              </a:rPr>
              <a:t>, </a:t>
            </a:r>
            <a:r>
              <a:rPr lang="cs-CZ" sz="2200" dirty="0" err="1">
                <a:latin typeface="Calibri" pitchFamily="34" charset="0"/>
              </a:rPr>
              <a:t>because</a:t>
            </a:r>
            <a:r>
              <a:rPr lang="cs-CZ" sz="2200" dirty="0">
                <a:latin typeface="Calibri" pitchFamily="34" charset="0"/>
              </a:rPr>
              <a:t> DNA has </a:t>
            </a:r>
            <a:r>
              <a:rPr lang="cs-CZ" sz="2200" dirty="0" err="1">
                <a:latin typeface="Calibri" pitchFamily="34" charset="0"/>
              </a:rPr>
              <a:t>also</a:t>
            </a:r>
            <a:r>
              <a:rPr lang="cs-CZ" sz="2200" dirty="0">
                <a:latin typeface="Calibri" pitchFamily="34" charset="0"/>
              </a:rPr>
              <a:t> </a:t>
            </a:r>
            <a:r>
              <a:rPr lang="cs-CZ" sz="2200" dirty="0" err="1">
                <a:latin typeface="Calibri" pitchFamily="34" charset="0"/>
              </a:rPr>
              <a:t>structural</a:t>
            </a:r>
            <a:r>
              <a:rPr lang="cs-CZ" sz="2200" dirty="0">
                <a:latin typeface="Calibri" pitchFamily="34" charset="0"/>
              </a:rPr>
              <a:t> </a:t>
            </a:r>
            <a:r>
              <a:rPr lang="cs-CZ" sz="2200" dirty="0" err="1">
                <a:latin typeface="Calibri" pitchFamily="34" charset="0"/>
              </a:rPr>
              <a:t>function</a:t>
            </a:r>
            <a:r>
              <a:rPr lang="cs-CZ" sz="2200" dirty="0">
                <a:latin typeface="Calibri" pitchFamily="34" charset="0"/>
              </a:rPr>
              <a:t>.</a:t>
            </a:r>
          </a:p>
          <a:p>
            <a:pPr>
              <a:buFont typeface="Arial" pitchFamily="34" charset="0"/>
              <a:buChar char="•"/>
            </a:pPr>
            <a:endParaRPr lang="cs-CZ" sz="2200" dirty="0">
              <a:latin typeface="Calibri" pitchFamily="34" charset="0"/>
            </a:endParaRPr>
          </a:p>
          <a:p>
            <a:pPr>
              <a:buFont typeface="Arial" pitchFamily="34" charset="0"/>
              <a:buChar char="•"/>
            </a:pPr>
            <a:r>
              <a:rPr lang="cs-CZ" sz="2200" dirty="0">
                <a:latin typeface="Calibri" pitchFamily="34" charset="0"/>
              </a:rPr>
              <a:t> In </a:t>
            </a:r>
            <a:r>
              <a:rPr lang="cs-CZ" sz="2200" dirty="0" err="1">
                <a:latin typeface="Calibri" pitchFamily="34" charset="0"/>
              </a:rPr>
              <a:t>the</a:t>
            </a:r>
            <a:r>
              <a:rPr lang="cs-CZ" sz="2200" dirty="0">
                <a:latin typeface="Calibri" pitchFamily="34" charset="0"/>
              </a:rPr>
              <a:t> </a:t>
            </a:r>
            <a:r>
              <a:rPr lang="cs-CZ" sz="2200" dirty="0" err="1">
                <a:latin typeface="Calibri" pitchFamily="34" charset="0"/>
              </a:rPr>
              <a:t>life</a:t>
            </a:r>
            <a:r>
              <a:rPr lang="cs-CZ" sz="2200" dirty="0">
                <a:latin typeface="Calibri" pitchFamily="34" charset="0"/>
              </a:rPr>
              <a:t> </a:t>
            </a:r>
            <a:r>
              <a:rPr lang="cs-CZ" sz="2200" dirty="0" err="1">
                <a:latin typeface="Calibri" pitchFamily="34" charset="0"/>
              </a:rPr>
              <a:t>cycle</a:t>
            </a:r>
            <a:r>
              <a:rPr lang="cs-CZ" sz="2200" dirty="0">
                <a:latin typeface="Calibri" pitchFamily="34" charset="0"/>
              </a:rPr>
              <a:t> </a:t>
            </a:r>
            <a:r>
              <a:rPr lang="cs-CZ" sz="2200" dirty="0" err="1">
                <a:latin typeface="Calibri" pitchFamily="34" charset="0"/>
              </a:rPr>
              <a:t>of</a:t>
            </a:r>
            <a:r>
              <a:rPr lang="cs-CZ" sz="2200" dirty="0">
                <a:latin typeface="Calibri" pitchFamily="34" charset="0"/>
              </a:rPr>
              <a:t> </a:t>
            </a:r>
            <a:r>
              <a:rPr lang="cs-CZ" sz="2200" dirty="0" err="1">
                <a:latin typeface="Calibri" pitchFamily="34" charset="0"/>
              </a:rPr>
              <a:t>ciliates</a:t>
            </a:r>
            <a:r>
              <a:rPr lang="cs-CZ" sz="2200" dirty="0">
                <a:latin typeface="Calibri" pitchFamily="34" charset="0"/>
              </a:rPr>
              <a:t>, </a:t>
            </a:r>
            <a:r>
              <a:rPr lang="cs-CZ" sz="2200" dirty="0" err="1">
                <a:latin typeface="Calibri" pitchFamily="34" charset="0"/>
              </a:rPr>
              <a:t>micronucleus</a:t>
            </a:r>
            <a:r>
              <a:rPr lang="cs-CZ" sz="2200" dirty="0">
                <a:latin typeface="Calibri" pitchFamily="34" charset="0"/>
              </a:rPr>
              <a:t> </a:t>
            </a:r>
            <a:r>
              <a:rPr lang="cs-CZ" sz="2200" dirty="0" err="1">
                <a:latin typeface="Calibri" pitchFamily="34" charset="0"/>
              </a:rPr>
              <a:t>is</a:t>
            </a:r>
            <a:r>
              <a:rPr lang="cs-CZ" sz="2200" dirty="0">
                <a:latin typeface="Calibri" pitchFamily="34" charset="0"/>
              </a:rPr>
              <a:t> </a:t>
            </a:r>
            <a:r>
              <a:rPr lang="cs-CZ" sz="2200" dirty="0" err="1">
                <a:latin typeface="Calibri" pitchFamily="34" charset="0"/>
              </a:rPr>
              <a:t>transformed</a:t>
            </a:r>
            <a:r>
              <a:rPr lang="cs-CZ" sz="2200" dirty="0">
                <a:latin typeface="Calibri" pitchFamily="34" charset="0"/>
              </a:rPr>
              <a:t> to </a:t>
            </a:r>
            <a:r>
              <a:rPr lang="cs-CZ" sz="2200" dirty="0" err="1">
                <a:latin typeface="Calibri" pitchFamily="34" charset="0"/>
              </a:rPr>
              <a:t>macronucleus</a:t>
            </a:r>
            <a:r>
              <a:rPr lang="cs-CZ" sz="2200" dirty="0">
                <a:latin typeface="Calibri" pitchFamily="34" charset="0"/>
              </a:rPr>
              <a:t> and </a:t>
            </a:r>
            <a:r>
              <a:rPr lang="cs-CZ" sz="2200" dirty="0" err="1">
                <a:latin typeface="Calibri" pitchFamily="34" charset="0"/>
              </a:rPr>
              <a:t>during</a:t>
            </a:r>
            <a:r>
              <a:rPr lang="cs-CZ" sz="2200" dirty="0">
                <a:latin typeface="Calibri" pitchFamily="34" charset="0"/>
              </a:rPr>
              <a:t> </a:t>
            </a:r>
            <a:r>
              <a:rPr lang="cs-CZ" sz="2200" dirty="0" err="1">
                <a:latin typeface="Calibri" pitchFamily="34" charset="0"/>
              </a:rPr>
              <a:t>this</a:t>
            </a:r>
            <a:r>
              <a:rPr lang="cs-CZ" sz="2200" dirty="0">
                <a:latin typeface="Calibri" pitchFamily="34" charset="0"/>
              </a:rPr>
              <a:t> </a:t>
            </a:r>
            <a:r>
              <a:rPr lang="cs-CZ" sz="2200" dirty="0" err="1">
                <a:latin typeface="Calibri" pitchFamily="34" charset="0"/>
              </a:rPr>
              <a:t>transformation</a:t>
            </a:r>
            <a:r>
              <a:rPr lang="cs-CZ" sz="2200" dirty="0">
                <a:latin typeface="Calibri" pitchFamily="34" charset="0"/>
              </a:rPr>
              <a:t>, </a:t>
            </a:r>
            <a:r>
              <a:rPr lang="cs-CZ" sz="2200" dirty="0" err="1">
                <a:latin typeface="Calibri" pitchFamily="34" charset="0"/>
              </a:rPr>
              <a:t>chromosomes</a:t>
            </a:r>
            <a:r>
              <a:rPr lang="cs-CZ" sz="2200" dirty="0">
                <a:latin typeface="Calibri" pitchFamily="34" charset="0"/>
              </a:rPr>
              <a:t> are </a:t>
            </a:r>
            <a:r>
              <a:rPr lang="cs-CZ" sz="2200" dirty="0" err="1">
                <a:latin typeface="Calibri" pitchFamily="34" charset="0"/>
              </a:rPr>
              <a:t>fragmented</a:t>
            </a:r>
            <a:r>
              <a:rPr lang="cs-CZ" sz="2200" dirty="0">
                <a:latin typeface="Calibri" pitchFamily="34" charset="0"/>
              </a:rPr>
              <a:t>, </a:t>
            </a:r>
            <a:r>
              <a:rPr lang="cs-CZ" sz="2200" dirty="0" err="1">
                <a:latin typeface="Calibri" pitchFamily="34" charset="0"/>
              </a:rPr>
              <a:t>some</a:t>
            </a:r>
            <a:r>
              <a:rPr lang="cs-CZ" sz="2200" dirty="0">
                <a:latin typeface="Calibri" pitchFamily="34" charset="0"/>
              </a:rPr>
              <a:t> </a:t>
            </a:r>
            <a:r>
              <a:rPr lang="cs-CZ" sz="2200" dirty="0" err="1">
                <a:latin typeface="Calibri" pitchFamily="34" charset="0"/>
              </a:rPr>
              <a:t>parts</a:t>
            </a:r>
            <a:r>
              <a:rPr lang="cs-CZ" sz="2200" dirty="0">
                <a:latin typeface="Calibri" pitchFamily="34" charset="0"/>
              </a:rPr>
              <a:t> are </a:t>
            </a:r>
            <a:r>
              <a:rPr lang="cs-CZ" sz="2200" dirty="0" err="1">
                <a:latin typeface="Calibri" pitchFamily="34" charset="0"/>
              </a:rPr>
              <a:t>eliminated</a:t>
            </a:r>
            <a:r>
              <a:rPr lang="cs-CZ" sz="2200" dirty="0">
                <a:latin typeface="Calibri" pitchFamily="34" charset="0"/>
              </a:rPr>
              <a:t>, gene </a:t>
            </a:r>
            <a:r>
              <a:rPr lang="cs-CZ" sz="2200" dirty="0" err="1">
                <a:latin typeface="Calibri" pitchFamily="34" charset="0"/>
              </a:rPr>
              <a:t>fragments</a:t>
            </a:r>
            <a:r>
              <a:rPr lang="cs-CZ" sz="2200" dirty="0">
                <a:latin typeface="Calibri" pitchFamily="34" charset="0"/>
              </a:rPr>
              <a:t> are </a:t>
            </a:r>
            <a:r>
              <a:rPr lang="cs-CZ" sz="2200" dirty="0" err="1">
                <a:latin typeface="Calibri" pitchFamily="34" charset="0"/>
              </a:rPr>
              <a:t>reassembled</a:t>
            </a:r>
            <a:r>
              <a:rPr lang="cs-CZ" sz="2200" dirty="0">
                <a:latin typeface="Calibri" pitchFamily="34" charset="0"/>
              </a:rPr>
              <a:t> and </a:t>
            </a:r>
            <a:r>
              <a:rPr lang="cs-CZ" sz="2200" dirty="0" err="1">
                <a:latin typeface="Calibri" pitchFamily="34" charset="0"/>
              </a:rPr>
              <a:t>finally</a:t>
            </a:r>
            <a:r>
              <a:rPr lang="cs-CZ" sz="2200" dirty="0">
                <a:latin typeface="Calibri" pitchFamily="34" charset="0"/>
              </a:rPr>
              <a:t> </a:t>
            </a:r>
            <a:r>
              <a:rPr lang="cs-CZ" sz="2200" dirty="0" err="1">
                <a:latin typeface="Calibri" pitchFamily="34" charset="0"/>
              </a:rPr>
              <a:t>multiplicated</a:t>
            </a:r>
            <a:r>
              <a:rPr lang="cs-CZ" sz="22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5538" name="Nadpis 1"/>
          <p:cNvSpPr>
            <a:spLocks noGrp="1"/>
          </p:cNvSpPr>
          <p:nvPr>
            <p:ph type="title"/>
          </p:nvPr>
        </p:nvSpPr>
        <p:spPr>
          <a:xfrm>
            <a:off x="0" y="1774825"/>
            <a:ext cx="9144000" cy="1225550"/>
          </a:xfrm>
        </p:spPr>
        <p:txBody>
          <a:bodyPr/>
          <a:lstStyle/>
          <a:p>
            <a:r>
              <a:rPr lang="en-GB" sz="9600" b="1" dirty="0">
                <a:solidFill>
                  <a:srgbClr val="FF0000"/>
                </a:solidFill>
              </a:rPr>
              <a:t>END</a:t>
            </a:r>
            <a:endParaRPr lang="cs-CZ" sz="9600"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1" y="-27384"/>
            <a:ext cx="9144000" cy="3675752"/>
          </a:xfrm>
          <a:prstGeom prst="rect">
            <a:avLst/>
          </a:prstGeom>
          <a:noFill/>
          <a:ln w="9525">
            <a:noFill/>
            <a:miter lim="800000"/>
            <a:headEnd/>
            <a:tailEnd/>
          </a:ln>
        </p:spPr>
      </p:pic>
      <p:sp>
        <p:nvSpPr>
          <p:cNvPr id="3" name="Obdélník 2"/>
          <p:cNvSpPr/>
          <p:nvPr/>
        </p:nvSpPr>
        <p:spPr>
          <a:xfrm>
            <a:off x="6876256" y="-171400"/>
            <a:ext cx="2267744" cy="45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0" y="2708920"/>
            <a:ext cx="215008" cy="45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427" name="Picture 3"/>
          <p:cNvPicPr>
            <a:picLocks noChangeAspect="1" noChangeArrowheads="1"/>
          </p:cNvPicPr>
          <p:nvPr/>
        </p:nvPicPr>
        <p:blipFill>
          <a:blip r:embed="rId3" cstate="print"/>
          <a:srcRect/>
          <a:stretch>
            <a:fillRect/>
          </a:stretch>
        </p:blipFill>
        <p:spPr bwMode="auto">
          <a:xfrm>
            <a:off x="991688" y="3429000"/>
            <a:ext cx="2788224" cy="3212976"/>
          </a:xfrm>
          <a:prstGeom prst="rect">
            <a:avLst/>
          </a:prstGeom>
          <a:noFill/>
          <a:ln w="9525">
            <a:noFill/>
            <a:miter lim="800000"/>
            <a:headEnd/>
            <a:tailEnd/>
          </a:ln>
        </p:spPr>
      </p:pic>
      <p:pic>
        <p:nvPicPr>
          <p:cNvPr id="103428" name="Picture 4"/>
          <p:cNvPicPr>
            <a:picLocks noChangeAspect="1" noChangeArrowheads="1"/>
          </p:cNvPicPr>
          <p:nvPr/>
        </p:nvPicPr>
        <p:blipFill>
          <a:blip r:embed="rId4" cstate="print"/>
          <a:srcRect/>
          <a:stretch>
            <a:fillRect/>
          </a:stretch>
        </p:blipFill>
        <p:spPr bwMode="auto">
          <a:xfrm>
            <a:off x="6156176" y="4221088"/>
            <a:ext cx="2880320" cy="2126106"/>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3995936" y="4077072"/>
            <a:ext cx="2085975" cy="2276475"/>
          </a:xfrm>
          <a:prstGeom prst="rect">
            <a:avLst/>
          </a:prstGeom>
          <a:noFill/>
          <a:ln w="9525">
            <a:noFill/>
            <a:miter lim="800000"/>
            <a:headEnd/>
            <a:tailEnd/>
          </a:ln>
        </p:spPr>
      </p:pic>
      <p:sp>
        <p:nvSpPr>
          <p:cNvPr id="8" name="TextovéPole 7"/>
          <p:cNvSpPr txBox="1"/>
          <p:nvPr/>
        </p:nvSpPr>
        <p:spPr>
          <a:xfrm>
            <a:off x="7077348" y="6364784"/>
            <a:ext cx="1796197" cy="369332"/>
          </a:xfrm>
          <a:prstGeom prst="rect">
            <a:avLst/>
          </a:prstGeom>
          <a:noFill/>
        </p:spPr>
        <p:txBody>
          <a:bodyPr wrap="none" rtlCol="0">
            <a:spAutoFit/>
          </a:bodyPr>
          <a:lstStyle/>
          <a:p>
            <a:r>
              <a:rPr lang="cs-CZ" dirty="0" err="1"/>
              <a:t>Gan</a:t>
            </a:r>
            <a:r>
              <a:rPr lang="cs-CZ" dirty="0"/>
              <a:t> a kol. 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0" y="274638"/>
            <a:ext cx="9144000" cy="1143000"/>
          </a:xfrm>
          <a:prstGeom prst="rect">
            <a:avLst/>
          </a:prstGeom>
        </p:spPr>
        <p:txBody>
          <a:bodyPr/>
          <a:lstStyle/>
          <a:p>
            <a:pPr algn="ctr" fontAlgn="auto">
              <a:spcAft>
                <a:spcPts val="0"/>
              </a:spcAft>
              <a:defRPr/>
            </a:pPr>
            <a:r>
              <a:rPr lang="cs-CZ" sz="4000" b="1" i="1" dirty="0" err="1">
                <a:solidFill>
                  <a:srgbClr val="C00000"/>
                </a:solidFill>
                <a:latin typeface="+mj-lt"/>
                <a:ea typeface="+mj-ea"/>
                <a:cs typeface="+mj-cs"/>
              </a:rPr>
              <a:t>Ostreococcus</a:t>
            </a:r>
            <a:r>
              <a:rPr lang="cs-CZ" sz="4000" b="1" i="1" dirty="0">
                <a:solidFill>
                  <a:srgbClr val="C00000"/>
                </a:solidFill>
                <a:latin typeface="+mj-lt"/>
                <a:ea typeface="+mj-ea"/>
                <a:cs typeface="+mj-cs"/>
              </a:rPr>
              <a:t> </a:t>
            </a:r>
            <a:r>
              <a:rPr lang="en-US" sz="4000" b="1" i="1" dirty="0">
                <a:solidFill>
                  <a:srgbClr val="C00000"/>
                </a:solidFill>
                <a:latin typeface="+mj-lt"/>
                <a:ea typeface="+mj-ea"/>
                <a:cs typeface="+mj-cs"/>
              </a:rPr>
              <a:t>– </a:t>
            </a:r>
            <a:r>
              <a:rPr lang="en-US" sz="4000" b="1" dirty="0">
                <a:solidFill>
                  <a:srgbClr val="C00000"/>
                </a:solidFill>
                <a:latin typeface="+mj-lt"/>
                <a:ea typeface="+mj-ea"/>
                <a:cs typeface="+mj-cs"/>
              </a:rPr>
              <a:t>consequences of the small and dense genome</a:t>
            </a:r>
            <a:endParaRPr lang="cs-CZ" sz="4000" b="1" i="1" dirty="0">
              <a:solidFill>
                <a:srgbClr val="C00000"/>
              </a:solidFill>
              <a:latin typeface="+mj-lt"/>
              <a:ea typeface="+mj-ea"/>
              <a:cs typeface="+mj-cs"/>
            </a:endParaRPr>
          </a:p>
        </p:txBody>
      </p:sp>
      <p:sp>
        <p:nvSpPr>
          <p:cNvPr id="4" name="Zástupný symbol pro obsah 2"/>
          <p:cNvSpPr txBox="1">
            <a:spLocks/>
          </p:cNvSpPr>
          <p:nvPr/>
        </p:nvSpPr>
        <p:spPr>
          <a:xfrm>
            <a:off x="251520" y="2276872"/>
            <a:ext cx="8640960" cy="4852988"/>
          </a:xfrm>
          <a:prstGeom prst="rect">
            <a:avLst/>
          </a:prstGeom>
        </p:spPr>
        <p:txBody>
          <a:bodyPr>
            <a:noAutofit/>
          </a:bodyPr>
          <a:lstStyle/>
          <a:p>
            <a:pPr marL="342900" indent="-342900" fontAlgn="auto">
              <a:spcBef>
                <a:spcPct val="20000"/>
              </a:spcBef>
              <a:spcAft>
                <a:spcPts val="0"/>
              </a:spcAft>
              <a:buFont typeface="Arial" pitchFamily="34" charset="0"/>
              <a:buChar char="•"/>
              <a:defRPr/>
            </a:pPr>
            <a:r>
              <a:rPr lang="en-GB" sz="2800" dirty="0">
                <a:latin typeface="+mj-lt"/>
              </a:rPr>
              <a:t>Shortening of the intergenic regions </a:t>
            </a:r>
            <a:r>
              <a:rPr lang="en-US" sz="2800" dirty="0">
                <a:latin typeface="+mj-lt"/>
              </a:rPr>
              <a:t>(average</a:t>
            </a:r>
            <a:r>
              <a:rPr lang="cs-CZ" sz="2800" dirty="0">
                <a:latin typeface="+mj-lt"/>
              </a:rPr>
              <a:t> 197 </a:t>
            </a:r>
            <a:r>
              <a:rPr lang="cs-CZ" sz="2800" dirty="0" err="1">
                <a:latin typeface="+mj-lt"/>
              </a:rPr>
              <a:t>nt</a:t>
            </a:r>
            <a:r>
              <a:rPr lang="en-US" sz="2800" dirty="0">
                <a:latin typeface="+mj-lt"/>
              </a:rPr>
              <a:t>)</a:t>
            </a:r>
            <a:endParaRPr lang="cs-CZ" sz="2800" dirty="0">
              <a:latin typeface="+mj-lt"/>
            </a:endParaRPr>
          </a:p>
          <a:p>
            <a:pPr marL="342900" indent="-342900" fontAlgn="auto">
              <a:spcBef>
                <a:spcPct val="20000"/>
              </a:spcBef>
              <a:spcAft>
                <a:spcPts val="0"/>
              </a:spcAft>
              <a:buFont typeface="Arial" pitchFamily="34" charset="0"/>
              <a:buChar char="•"/>
              <a:defRPr/>
            </a:pPr>
            <a:r>
              <a:rPr lang="en-GB" sz="2800" dirty="0">
                <a:latin typeface="+mj-lt"/>
              </a:rPr>
              <a:t>Smaller gene families </a:t>
            </a:r>
            <a:r>
              <a:rPr lang="cs-CZ" sz="2800" dirty="0">
                <a:latin typeface="+mj-lt"/>
              </a:rPr>
              <a:t> </a:t>
            </a:r>
            <a:r>
              <a:rPr lang="en-US" sz="2800" dirty="0">
                <a:latin typeface="+mj-lt"/>
              </a:rPr>
              <a:t>(</a:t>
            </a:r>
            <a:r>
              <a:rPr lang="cs-CZ" sz="2800" dirty="0">
                <a:latin typeface="+mj-lt"/>
              </a:rPr>
              <a:t>2.5–3.8%</a:t>
            </a:r>
            <a:r>
              <a:rPr lang="en-US" sz="2800" dirty="0">
                <a:latin typeface="+mj-lt"/>
              </a:rPr>
              <a:t> gen</a:t>
            </a:r>
            <a:r>
              <a:rPr lang="en-GB" sz="2800" dirty="0">
                <a:latin typeface="+mj-lt"/>
              </a:rPr>
              <a:t>es</a:t>
            </a:r>
            <a:r>
              <a:rPr lang="cs-CZ" sz="2800" dirty="0">
                <a:latin typeface="+mj-lt"/>
              </a:rPr>
              <a:t> </a:t>
            </a:r>
            <a:r>
              <a:rPr lang="en-GB" sz="2800" dirty="0">
                <a:latin typeface="+mj-lt"/>
              </a:rPr>
              <a:t>are transcription factors in typical eukaryote it is </a:t>
            </a:r>
            <a:r>
              <a:rPr lang="cs-CZ" sz="2800" dirty="0">
                <a:latin typeface="+mj-lt"/>
              </a:rPr>
              <a:t>12</a:t>
            </a:r>
            <a:r>
              <a:rPr lang="en-US" sz="2800" dirty="0">
                <a:latin typeface="+mj-lt"/>
              </a:rPr>
              <a:t>-15%).</a:t>
            </a:r>
          </a:p>
          <a:p>
            <a:pPr marL="342900" indent="-342900" fontAlgn="auto">
              <a:spcBef>
                <a:spcPct val="20000"/>
              </a:spcBef>
              <a:spcAft>
                <a:spcPts val="0"/>
              </a:spcAft>
              <a:buFont typeface="Arial" pitchFamily="34" charset="0"/>
              <a:buChar char="•"/>
              <a:defRPr/>
            </a:pPr>
            <a:r>
              <a:rPr lang="en-US" sz="2800" dirty="0">
                <a:latin typeface="+mj-lt"/>
              </a:rPr>
              <a:t>Smaller copy number of photosynthetic genes</a:t>
            </a:r>
            <a:endParaRPr lang="cs-CZ" sz="2800" dirty="0">
              <a:latin typeface="+mj-lt"/>
            </a:endParaRPr>
          </a:p>
          <a:p>
            <a:pPr marL="342900" indent="-342900" fontAlgn="auto">
              <a:spcBef>
                <a:spcPct val="20000"/>
              </a:spcBef>
              <a:spcAft>
                <a:spcPts val="0"/>
              </a:spcAft>
              <a:buFont typeface="Arial" pitchFamily="34" charset="0"/>
              <a:buChar char="•"/>
              <a:defRPr/>
            </a:pPr>
            <a:r>
              <a:rPr lang="en-US" sz="2800" dirty="0">
                <a:latin typeface="+mj-lt"/>
              </a:rPr>
              <a:t>Over 300 fusion genes</a:t>
            </a:r>
            <a:endParaRPr lang="cs-CZ" sz="2800" dirty="0">
              <a:latin typeface="+mj-lt"/>
            </a:endParaRPr>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11004</TotalTime>
  <Words>4744</Words>
  <Application>Microsoft Office PowerPoint</Application>
  <PresentationFormat>Předvádění na obrazovce (4:3)</PresentationFormat>
  <Paragraphs>435</Paragraphs>
  <Slides>74</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74</vt:i4>
      </vt:variant>
    </vt:vector>
  </HeadingPairs>
  <TitlesOfParts>
    <vt:vector size="81" baseType="lpstr">
      <vt:lpstr>Arial</vt:lpstr>
      <vt:lpstr>Berlin Sans FB</vt:lpstr>
      <vt:lpstr>Calibri</vt:lpstr>
      <vt:lpstr>Helvetica</vt:lpstr>
      <vt:lpstr>STIXGeneral-Regular</vt:lpstr>
      <vt:lpstr>Whitney-Book</vt:lpstr>
      <vt:lpstr>Motiv sady Office</vt:lpstr>
      <vt:lpstr>Prezentace aplikace PowerPoint</vt:lpstr>
      <vt:lpstr>Nuclear genomes of protists</vt:lpstr>
      <vt:lpstr>Prezentace aplikace PowerPoint</vt:lpstr>
      <vt:lpstr>Prezentace aplikace PowerPoint</vt:lpstr>
      <vt:lpstr>Miniature genomes</vt:lpstr>
      <vt:lpstr>Prezentace aplikace PowerPoint</vt:lpstr>
      <vt:lpstr>Ostreococcus tauri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(Neo)paramoeba symbiont – Perkinsela spp.</vt:lpstr>
      <vt:lpstr>Expanded genomes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Crypthecodinium cohnii (3,8 GB)</vt:lpstr>
      <vt:lpstr>Prezentace aplikace PowerPoint</vt:lpstr>
      <vt:lpstr>Evolution of peculiar genomes of dinoflagellates</vt:lpstr>
      <vt:lpstr>Prezentace aplikace PowerPoint</vt:lpstr>
      <vt:lpstr>Other eukaryotes with large genomes</vt:lpstr>
      <vt:lpstr>Prezentace aplikace PowerPoint</vt:lpstr>
      <vt:lpstr>Correlation between genome size and cell size (Cavalier-Smith 2005)</vt:lpstr>
      <vt:lpstr>Prezentace aplikace PowerPoint</vt:lpstr>
      <vt:lpstr>Multinuclearity</vt:lpstr>
      <vt:lpstr>Prezentace aplikace PowerPoint</vt:lpstr>
      <vt:lpstr>Other eukaryotes with large genomes</vt:lpstr>
      <vt:lpstr>Prezentace aplikace PowerPoint</vt:lpstr>
      <vt:lpstr>Genome duplications</vt:lpstr>
      <vt:lpstr>Peculiar  genomes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Summary about ciliate genomes </vt:lpstr>
      <vt:lpstr>SUMMARY</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Vlada Hampl</dc:creator>
  <cp:lastModifiedBy>Vladimír Hampl</cp:lastModifiedBy>
  <cp:revision>681</cp:revision>
  <dcterms:created xsi:type="dcterms:W3CDTF">2009-02-12T07:04:54Z</dcterms:created>
  <dcterms:modified xsi:type="dcterms:W3CDTF">2024-02-19T16:37:32Z</dcterms:modified>
</cp:coreProperties>
</file>