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632" r:id="rId2"/>
    <p:sldId id="651" r:id="rId3"/>
    <p:sldId id="469" r:id="rId4"/>
    <p:sldId id="633" r:id="rId5"/>
    <p:sldId id="634" r:id="rId6"/>
    <p:sldId id="519" r:id="rId7"/>
    <p:sldId id="636" r:id="rId8"/>
    <p:sldId id="520" r:id="rId9"/>
    <p:sldId id="641" r:id="rId10"/>
    <p:sldId id="645" r:id="rId11"/>
    <p:sldId id="644" r:id="rId12"/>
    <p:sldId id="361" r:id="rId13"/>
    <p:sldId id="639" r:id="rId14"/>
    <p:sldId id="655" r:id="rId15"/>
    <p:sldId id="624" r:id="rId16"/>
    <p:sldId id="652" r:id="rId17"/>
    <p:sldId id="646" r:id="rId18"/>
    <p:sldId id="434" r:id="rId19"/>
    <p:sldId id="435" r:id="rId20"/>
    <p:sldId id="433" r:id="rId21"/>
    <p:sldId id="649" r:id="rId22"/>
    <p:sldId id="487" r:id="rId23"/>
    <p:sldId id="521" r:id="rId24"/>
    <p:sldId id="484" r:id="rId25"/>
    <p:sldId id="659" r:id="rId26"/>
    <p:sldId id="523" r:id="rId27"/>
    <p:sldId id="522" r:id="rId28"/>
    <p:sldId id="526" r:id="rId29"/>
    <p:sldId id="647" r:id="rId30"/>
    <p:sldId id="492" r:id="rId31"/>
    <p:sldId id="415" r:id="rId32"/>
    <p:sldId id="654" r:id="rId33"/>
    <p:sldId id="529" r:id="rId34"/>
    <p:sldId id="530" r:id="rId35"/>
    <p:sldId id="656" r:id="rId36"/>
    <p:sldId id="657" r:id="rId37"/>
    <p:sldId id="439" r:id="rId38"/>
    <p:sldId id="482" r:id="rId39"/>
    <p:sldId id="653" r:id="rId40"/>
    <p:sldId id="650" r:id="rId41"/>
    <p:sldId id="416" r:id="rId42"/>
    <p:sldId id="455" r:id="rId43"/>
    <p:sldId id="623" r:id="rId44"/>
    <p:sldId id="410" r:id="rId45"/>
    <p:sldId id="411" r:id="rId46"/>
    <p:sldId id="511" r:id="rId47"/>
    <p:sldId id="447" r:id="rId48"/>
    <p:sldId id="450" r:id="rId49"/>
    <p:sldId id="448" r:id="rId50"/>
    <p:sldId id="491" r:id="rId51"/>
    <p:sldId id="461" r:id="rId52"/>
    <p:sldId id="460" r:id="rId53"/>
    <p:sldId id="485" r:id="rId54"/>
    <p:sldId id="419" r:id="rId55"/>
    <p:sldId id="504" r:id="rId56"/>
    <p:sldId id="505" r:id="rId57"/>
    <p:sldId id="506" r:id="rId58"/>
    <p:sldId id="413" r:id="rId59"/>
    <p:sldId id="453" r:id="rId60"/>
    <p:sldId id="534" r:id="rId61"/>
    <p:sldId id="438" r:id="rId62"/>
    <p:sldId id="437" r:id="rId63"/>
    <p:sldId id="507" r:id="rId64"/>
    <p:sldId id="628" r:id="rId65"/>
    <p:sldId id="629" r:id="rId66"/>
    <p:sldId id="532" r:id="rId67"/>
    <p:sldId id="463" r:id="rId68"/>
    <p:sldId id="431" r:id="rId69"/>
    <p:sldId id="432" r:id="rId70"/>
    <p:sldId id="497" r:id="rId71"/>
    <p:sldId id="498" r:id="rId72"/>
    <p:sldId id="499" r:id="rId73"/>
    <p:sldId id="500" r:id="rId74"/>
    <p:sldId id="501" r:id="rId75"/>
    <p:sldId id="502" r:id="rId76"/>
    <p:sldId id="503" r:id="rId77"/>
    <p:sldId id="658" r:id="rId78"/>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dra parazitologie" initials="Kp"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7C80"/>
    <a:srgbClr val="B6F0B6"/>
    <a:srgbClr val="79E379"/>
    <a:srgbClr val="6600CC"/>
    <a:srgbClr val="6600FF"/>
    <a:srgbClr val="E5E5FF"/>
    <a:srgbClr val="8F8FFF"/>
    <a:srgbClr val="D1D1FF"/>
    <a:srgbClr val="B9B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7069" autoAdjust="0"/>
  </p:normalViewPr>
  <p:slideViewPr>
    <p:cSldViewPr>
      <p:cViewPr>
        <p:scale>
          <a:sx n="100" d="100"/>
          <a:sy n="100" d="100"/>
        </p:scale>
        <p:origin x="1188" y="6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22801-E2C8-498F-8F97-986869E9E9BB}" type="datetimeFigureOut">
              <a:rPr lang="cs-CZ" smtClean="0"/>
              <a:t>06.05.2024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E8183-A209-42D3-9F4E-62B6265F1FFE}" type="slidenum">
              <a:rPr lang="cs-CZ" smtClean="0"/>
              <a:t>‹#›</a:t>
            </a:fld>
            <a:endParaRPr lang="cs-CZ"/>
          </a:p>
        </p:txBody>
      </p:sp>
    </p:spTree>
    <p:extLst>
      <p:ext uri="{BB962C8B-B14F-4D97-AF65-F5344CB8AC3E}">
        <p14:creationId xmlns:p14="http://schemas.microsoft.com/office/powerpoint/2010/main" val="239423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27</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r>
              <a:t>Illustrations of the inferred ancestral traits for the flagellar apparatus in all 11 eukaryotic groups mapped onto a modern molecular phylogenetic context. The five traits mapped onto the tree are represented by different shapes: microtubule root 1 (R1) with a multilayered structure (MLS), R2 involved with phagotrophy, R3 with an array of superficial microtubules, a singlet root (SR) that helps support the ventral feeding groove and R4. Solid shapes refer to the presence of a trait; dashed outlines of shapes refer to the loss of a trait. The inferred ancestral flagellar apparatus for the most recent ancestor of eukaryotes is best represented by the traits found in typical excavates. The most recent common ancestor of the Apusozoa, Opisthokonta and Amoebozoa lost an MLS on R1; R4 was lost in the most recent common ancestor of the Opisthokonta and Amoebozoa. An MLS on R1 was also lost in the most recent common ancestor of the SAR (Stramenopiles, Alveolata and Rhizaria) clade.</a:t>
            </a:r>
          </a:p>
          <a:p>
            <a:endParaRPr/>
          </a:p>
          <a:p>
            <a:r>
              <a:rPr lang="en-GB"/>
              <a:t>© This slide is made available for non-commercial use only. Please note that permission may be required for re-use of images in which the copyright is owned by a third party.</a:t>
            </a:r>
            <a:endParaRPr/>
          </a:p>
        </p:txBody>
      </p:sp>
    </p:spTree>
    <p:extLst>
      <p:ext uri="{BB962C8B-B14F-4D97-AF65-F5344CB8AC3E}">
        <p14:creationId xmlns:p14="http://schemas.microsoft.com/office/powerpoint/2010/main" val="107454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EC1CF6D-AC3B-40D4-85C1-C4129CD7D58D}" type="slidenum">
              <a:rPr lang="cs-CZ"/>
              <a:pPr>
                <a:defRPr/>
              </a:pPr>
              <a:t>‹#›</a:t>
            </a:fld>
            <a:endParaRPr lang="cs-CZ"/>
          </a:p>
        </p:txBody>
      </p:sp>
    </p:spTree>
    <p:extLst>
      <p:ext uri="{BB962C8B-B14F-4D97-AF65-F5344CB8AC3E}">
        <p14:creationId xmlns:p14="http://schemas.microsoft.com/office/powerpoint/2010/main" val="3237101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B8DBE1D-454B-407B-962C-6FD2CDC4135A}" type="slidenum">
              <a:rPr lang="cs-CZ"/>
              <a:pPr>
                <a:defRPr/>
              </a:pPr>
              <a:t>‹#›</a:t>
            </a:fld>
            <a:endParaRPr lang="cs-CZ"/>
          </a:p>
        </p:txBody>
      </p:sp>
    </p:spTree>
    <p:extLst>
      <p:ext uri="{BB962C8B-B14F-4D97-AF65-F5344CB8AC3E}">
        <p14:creationId xmlns:p14="http://schemas.microsoft.com/office/powerpoint/2010/main" val="286144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4F4DAF4-4CF7-422B-9970-81095CCC7D8C}" type="slidenum">
              <a:rPr lang="cs-CZ"/>
              <a:pPr>
                <a:defRPr/>
              </a:pPr>
              <a:t>‹#›</a:t>
            </a:fld>
            <a:endParaRPr lang="cs-CZ"/>
          </a:p>
        </p:txBody>
      </p:sp>
    </p:spTree>
    <p:extLst>
      <p:ext uri="{BB962C8B-B14F-4D97-AF65-F5344CB8AC3E}">
        <p14:creationId xmlns:p14="http://schemas.microsoft.com/office/powerpoint/2010/main" val="3696351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1BC50E38-8980-449A-A03B-5E26AF3C8EE0}" type="slidenum">
              <a:rPr lang="cs-CZ"/>
              <a:pPr>
                <a:defRPr/>
              </a:pPr>
              <a:t>‹#›</a:t>
            </a:fld>
            <a:endParaRPr lang="cs-CZ"/>
          </a:p>
        </p:txBody>
      </p:sp>
    </p:spTree>
    <p:extLst>
      <p:ext uri="{BB962C8B-B14F-4D97-AF65-F5344CB8AC3E}">
        <p14:creationId xmlns:p14="http://schemas.microsoft.com/office/powerpoint/2010/main" val="3540347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402265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5A57C62-A4B7-42D3-962C-B66E3E0A4C3E}" type="slidenum">
              <a:rPr lang="cs-CZ"/>
              <a:pPr>
                <a:defRPr/>
              </a:pPr>
              <a:t>‹#›</a:t>
            </a:fld>
            <a:endParaRPr lang="cs-CZ"/>
          </a:p>
        </p:txBody>
      </p:sp>
    </p:spTree>
    <p:extLst>
      <p:ext uri="{BB962C8B-B14F-4D97-AF65-F5344CB8AC3E}">
        <p14:creationId xmlns:p14="http://schemas.microsoft.com/office/powerpoint/2010/main" val="251376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D3D34EA3-C814-455A-9B72-E92F21B0AA19}" type="slidenum">
              <a:rPr lang="cs-CZ"/>
              <a:pPr>
                <a:defRPr/>
              </a:pPr>
              <a:t>‹#›</a:t>
            </a:fld>
            <a:endParaRPr lang="cs-CZ"/>
          </a:p>
        </p:txBody>
      </p:sp>
    </p:spTree>
    <p:extLst>
      <p:ext uri="{BB962C8B-B14F-4D97-AF65-F5344CB8AC3E}">
        <p14:creationId xmlns:p14="http://schemas.microsoft.com/office/powerpoint/2010/main" val="3350450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D10F9ED-A889-4AEE-80F4-F4365EF45E6B}" type="slidenum">
              <a:rPr lang="cs-CZ"/>
              <a:pPr>
                <a:defRPr/>
              </a:pPr>
              <a:t>‹#›</a:t>
            </a:fld>
            <a:endParaRPr lang="cs-CZ"/>
          </a:p>
        </p:txBody>
      </p:sp>
    </p:spTree>
    <p:extLst>
      <p:ext uri="{BB962C8B-B14F-4D97-AF65-F5344CB8AC3E}">
        <p14:creationId xmlns:p14="http://schemas.microsoft.com/office/powerpoint/2010/main" val="256730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AC01019D-9B7A-42D4-AF7B-FAA43B0393B4}" type="slidenum">
              <a:rPr lang="cs-CZ"/>
              <a:pPr>
                <a:defRPr/>
              </a:pPr>
              <a:t>‹#›</a:t>
            </a:fld>
            <a:endParaRPr lang="cs-CZ"/>
          </a:p>
        </p:txBody>
      </p:sp>
    </p:spTree>
    <p:extLst>
      <p:ext uri="{BB962C8B-B14F-4D97-AF65-F5344CB8AC3E}">
        <p14:creationId xmlns:p14="http://schemas.microsoft.com/office/powerpoint/2010/main" val="1363137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186F6856-C168-48B9-897D-2CDE6F687F8C}" type="slidenum">
              <a:rPr lang="cs-CZ"/>
              <a:pPr>
                <a:defRPr/>
              </a:pPr>
              <a:t>‹#›</a:t>
            </a:fld>
            <a:endParaRPr lang="cs-CZ"/>
          </a:p>
        </p:txBody>
      </p:sp>
    </p:spTree>
    <p:extLst>
      <p:ext uri="{BB962C8B-B14F-4D97-AF65-F5344CB8AC3E}">
        <p14:creationId xmlns:p14="http://schemas.microsoft.com/office/powerpoint/2010/main" val="240050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E49C4E35-1FC9-4920-9DEA-FD8AF3EB4AA8}" type="slidenum">
              <a:rPr lang="cs-CZ"/>
              <a:pPr>
                <a:defRPr/>
              </a:pPr>
              <a:t>‹#›</a:t>
            </a:fld>
            <a:endParaRPr lang="cs-CZ"/>
          </a:p>
        </p:txBody>
      </p:sp>
    </p:spTree>
    <p:extLst>
      <p:ext uri="{BB962C8B-B14F-4D97-AF65-F5344CB8AC3E}">
        <p14:creationId xmlns:p14="http://schemas.microsoft.com/office/powerpoint/2010/main" val="106104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57C70A9-12B3-4DC9-8BD9-D206961DD3CA}" type="slidenum">
              <a:rPr lang="cs-CZ"/>
              <a:pPr>
                <a:defRPr/>
              </a:pPr>
              <a:t>‹#›</a:t>
            </a:fld>
            <a:endParaRPr lang="cs-CZ"/>
          </a:p>
        </p:txBody>
      </p:sp>
    </p:spTree>
    <p:extLst>
      <p:ext uri="{BB962C8B-B14F-4D97-AF65-F5344CB8AC3E}">
        <p14:creationId xmlns:p14="http://schemas.microsoft.com/office/powerpoint/2010/main" val="35019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1FEC4C2B-1786-49AE-A46A-8AE7A9453AC6}" type="slidenum">
              <a:rPr lang="cs-CZ"/>
              <a:pPr>
                <a:defRPr/>
              </a:pPr>
              <a:t>‹#›</a:t>
            </a:fld>
            <a:endParaRPr lang="cs-CZ"/>
          </a:p>
        </p:txBody>
      </p:sp>
    </p:spTree>
    <p:extLst>
      <p:ext uri="{BB962C8B-B14F-4D97-AF65-F5344CB8AC3E}">
        <p14:creationId xmlns:p14="http://schemas.microsoft.com/office/powerpoint/2010/main" val="554478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5E5FF"/>
            </a:gs>
            <a:gs pos="100000">
              <a:srgbClr val="8F8FFF"/>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609429E8-77ED-44E1-ACF8-FE3EE68DFBBF}"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hyperlink" Target="http://onlinelibrary.wiley.com/doi/10.1111/tpj.12145/full#tpj12145-fig-0007" TargetMode="External"/><Relationship Id="rId4" Type="http://schemas.openxmlformats.org/officeDocument/2006/relationships/hyperlink" Target="http://onlinelibrary.wiley.com/doi/10.1111/tpj.2013.75.issue-2/issuetoc"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HahmVvfpOw0?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6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2D8A4E-DE83-40AF-8E32-E1A5E8C96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837" y="1340768"/>
            <a:ext cx="5944325" cy="4392488"/>
          </a:xfrm>
          <a:prstGeom prst="rect">
            <a:avLst/>
          </a:prstGeom>
          <a:noFill/>
          <a:ln>
            <a:solidFill>
              <a:schemeClr val="tx1"/>
            </a:solidFill>
          </a:ln>
        </p:spPr>
      </p:pic>
      <p:sp>
        <p:nvSpPr>
          <p:cNvPr id="3" name="Rectangle 2">
            <a:extLst>
              <a:ext uri="{FF2B5EF4-FFF2-40B4-BE49-F238E27FC236}">
                <a16:creationId xmlns:a16="http://schemas.microsoft.com/office/drawing/2014/main" id="{5053BACD-ACAC-4AC0-828E-58E95BCAC2E9}"/>
              </a:ext>
            </a:extLst>
          </p:cNvPr>
          <p:cNvSpPr txBox="1">
            <a:spLocks noChangeArrowheads="1"/>
          </p:cNvSpPr>
          <p:nvPr/>
        </p:nvSpPr>
        <p:spPr>
          <a:xfrm>
            <a:off x="0" y="44624"/>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cs-CZ" sz="3600" b="1" kern="0" dirty="0">
                <a:latin typeface="+mn-lt"/>
              </a:rPr>
              <a:t>Diversity </a:t>
            </a:r>
            <a:r>
              <a:rPr lang="cs-CZ" sz="3600" b="1" kern="0" dirty="0" err="1">
                <a:latin typeface="+mn-lt"/>
              </a:rPr>
              <a:t>of</a:t>
            </a:r>
            <a:r>
              <a:rPr lang="cs-CZ" sz="3600" b="1" kern="0" dirty="0">
                <a:latin typeface="+mn-lt"/>
              </a:rPr>
              <a:t> </a:t>
            </a:r>
            <a:r>
              <a:rPr lang="cs-CZ" sz="3600" b="1" kern="0" dirty="0" err="1">
                <a:latin typeface="+mn-lt"/>
              </a:rPr>
              <a:t>protists</a:t>
            </a:r>
            <a:r>
              <a:rPr lang="cs-CZ" sz="3600" b="1" kern="0" dirty="0">
                <a:latin typeface="+mn-lt"/>
              </a:rPr>
              <a:t> (and </a:t>
            </a:r>
            <a:r>
              <a:rPr lang="cs-CZ" sz="3600" b="1" kern="0" dirty="0" err="1">
                <a:latin typeface="+mn-lt"/>
              </a:rPr>
              <a:t>eukaryotes</a:t>
            </a:r>
            <a:r>
              <a:rPr lang="cs-CZ" sz="3600" b="1" kern="0" dirty="0">
                <a:latin typeface="+mn-lt"/>
              </a:rPr>
              <a:t>)</a:t>
            </a:r>
          </a:p>
        </p:txBody>
      </p:sp>
    </p:spTree>
    <p:extLst>
      <p:ext uri="{BB962C8B-B14F-4D97-AF65-F5344CB8AC3E}">
        <p14:creationId xmlns:p14="http://schemas.microsoft.com/office/powerpoint/2010/main" val="26619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 colorful history of plastids">
            <a:extLst>
              <a:ext uri="{FF2B5EF4-FFF2-40B4-BE49-F238E27FC236}">
                <a16:creationId xmlns:a16="http://schemas.microsoft.com/office/drawing/2014/main" id="{A793E299-8C0F-4050-9F1C-D7D0ED76C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44" y="973226"/>
            <a:ext cx="7413203" cy="5699420"/>
          </a:xfrm>
          <a:prstGeom prst="rect">
            <a:avLst/>
          </a:prstGeom>
          <a:noFill/>
          <a:extLst>
            <a:ext uri="{909E8E84-426E-40DD-AFC4-6F175D3DCCD1}">
              <a14:hiddenFill xmlns:a14="http://schemas.microsoft.com/office/drawing/2010/main">
                <a:solidFill>
                  <a:srgbClr val="FFFFFF"/>
                </a:solidFill>
              </a14:hiddenFill>
            </a:ext>
          </a:extLst>
        </p:spPr>
      </p:pic>
      <p:sp>
        <p:nvSpPr>
          <p:cNvPr id="9" name="Ovál 8">
            <a:extLst>
              <a:ext uri="{FF2B5EF4-FFF2-40B4-BE49-F238E27FC236}">
                <a16:creationId xmlns:a16="http://schemas.microsoft.com/office/drawing/2014/main" id="{9E10704D-5C65-4E4D-A3EE-1489D1CE2C6C}"/>
              </a:ext>
            </a:extLst>
          </p:cNvPr>
          <p:cNvSpPr/>
          <p:nvPr/>
        </p:nvSpPr>
        <p:spPr>
          <a:xfrm>
            <a:off x="3862129" y="3352518"/>
            <a:ext cx="123597" cy="1268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 name="Přímá spojnice se šipkou 10">
            <a:extLst>
              <a:ext uri="{FF2B5EF4-FFF2-40B4-BE49-F238E27FC236}">
                <a16:creationId xmlns:a16="http://schemas.microsoft.com/office/drawing/2014/main" id="{BEE096AB-2C08-4A77-8037-331D7AB511AC}"/>
              </a:ext>
            </a:extLst>
          </p:cNvPr>
          <p:cNvCxnSpPr>
            <a:cxnSpLocks/>
          </p:cNvCxnSpPr>
          <p:nvPr/>
        </p:nvCxnSpPr>
        <p:spPr>
          <a:xfrm flipV="1">
            <a:off x="3203848" y="3429000"/>
            <a:ext cx="648072" cy="3305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7FB899D7-A96C-43E0-8B18-402012C8A432}"/>
              </a:ext>
            </a:extLst>
          </p:cNvPr>
          <p:cNvSpPr txBox="1"/>
          <p:nvPr/>
        </p:nvSpPr>
        <p:spPr>
          <a:xfrm>
            <a:off x="179512" y="44624"/>
            <a:ext cx="8784976" cy="646331"/>
          </a:xfrm>
          <a:prstGeom prst="rect">
            <a:avLst/>
          </a:prstGeom>
          <a:noFill/>
        </p:spPr>
        <p:txBody>
          <a:bodyPr wrap="square" rtlCol="0">
            <a:spAutoFit/>
          </a:bodyPr>
          <a:lstStyle/>
          <a:p>
            <a:pPr algn="ctr"/>
            <a:r>
              <a:rPr lang="cs-CZ" b="1" dirty="0" err="1">
                <a:latin typeface="+mn-lt"/>
              </a:rPr>
              <a:t>Hypothesis</a:t>
            </a:r>
            <a:r>
              <a:rPr lang="cs-CZ" b="1" dirty="0">
                <a:latin typeface="+mn-lt"/>
              </a:rPr>
              <a:t> </a:t>
            </a:r>
            <a:r>
              <a:rPr lang="cs-CZ" b="1" dirty="0" err="1">
                <a:latin typeface="+mn-lt"/>
              </a:rPr>
              <a:t>of</a:t>
            </a:r>
            <a:r>
              <a:rPr lang="cs-CZ" b="1" dirty="0">
                <a:latin typeface="+mn-lt"/>
              </a:rPr>
              <a:t> </a:t>
            </a:r>
            <a:r>
              <a:rPr lang="cs-CZ" b="1" dirty="0" err="1">
                <a:latin typeface="+mn-lt"/>
              </a:rPr>
              <a:t>at</a:t>
            </a:r>
            <a:r>
              <a:rPr lang="cs-CZ" b="1" dirty="0">
                <a:latin typeface="+mn-lt"/>
              </a:rPr>
              <a:t> least </a:t>
            </a:r>
            <a:r>
              <a:rPr lang="cs-CZ" b="1" dirty="0" err="1">
                <a:latin typeface="+mn-lt"/>
              </a:rPr>
              <a:t>two</a:t>
            </a:r>
            <a:r>
              <a:rPr lang="cs-CZ" b="1" dirty="0">
                <a:latin typeface="+mn-lt"/>
              </a:rPr>
              <a:t> </a:t>
            </a:r>
            <a:r>
              <a:rPr lang="cs-CZ" b="1" dirty="0" err="1">
                <a:latin typeface="+mn-lt"/>
              </a:rPr>
              <a:t>separate</a:t>
            </a:r>
            <a:r>
              <a:rPr lang="cs-CZ" b="1" dirty="0">
                <a:latin typeface="+mn-lt"/>
              </a:rPr>
              <a:t> </a:t>
            </a:r>
            <a:r>
              <a:rPr lang="cs-CZ" b="1" dirty="0" err="1">
                <a:latin typeface="+mn-lt"/>
              </a:rPr>
              <a:t>origins</a:t>
            </a:r>
            <a:r>
              <a:rPr lang="cs-CZ" b="1" dirty="0">
                <a:latin typeface="+mn-lt"/>
              </a:rPr>
              <a:t> </a:t>
            </a:r>
            <a:r>
              <a:rPr lang="cs-CZ" b="1" dirty="0" err="1">
                <a:latin typeface="+mn-lt"/>
              </a:rPr>
              <a:t>of</a:t>
            </a:r>
            <a:r>
              <a:rPr lang="cs-CZ" b="1" dirty="0">
                <a:latin typeface="+mn-lt"/>
              </a:rPr>
              <a:t> </a:t>
            </a:r>
            <a:r>
              <a:rPr lang="cs-CZ" b="1" dirty="0" err="1">
                <a:latin typeface="+mn-lt"/>
              </a:rPr>
              <a:t>ChrAlv</a:t>
            </a:r>
            <a:r>
              <a:rPr lang="cs-CZ" b="1" dirty="0">
                <a:latin typeface="+mn-lt"/>
              </a:rPr>
              <a:t> </a:t>
            </a:r>
            <a:r>
              <a:rPr lang="cs-CZ" b="1" dirty="0" err="1">
                <a:latin typeface="+mn-lt"/>
              </a:rPr>
              <a:t>plastids</a:t>
            </a:r>
            <a:endParaRPr lang="cs-CZ" b="1" dirty="0">
              <a:latin typeface="+mn-lt"/>
            </a:endParaRPr>
          </a:p>
          <a:p>
            <a:pPr algn="ctr"/>
            <a:r>
              <a:rPr lang="cs-CZ" dirty="0">
                <a:latin typeface="+mn-lt"/>
              </a:rPr>
              <a:t>(</a:t>
            </a:r>
            <a:r>
              <a:rPr lang="cs-CZ" dirty="0" err="1">
                <a:latin typeface="+mn-lt"/>
              </a:rPr>
              <a:t>would</a:t>
            </a:r>
            <a:r>
              <a:rPr lang="cs-CZ" dirty="0">
                <a:latin typeface="+mn-lt"/>
              </a:rPr>
              <a:t> </a:t>
            </a:r>
            <a:r>
              <a:rPr lang="cs-CZ" dirty="0" err="1">
                <a:latin typeface="+mn-lt"/>
              </a:rPr>
              <a:t>involve</a:t>
            </a:r>
            <a:r>
              <a:rPr lang="cs-CZ" dirty="0">
                <a:latin typeface="+mn-lt"/>
              </a:rPr>
              <a:t> a </a:t>
            </a:r>
            <a:r>
              <a:rPr lang="cs-CZ" dirty="0" err="1">
                <a:latin typeface="+mn-lt"/>
              </a:rPr>
              <a:t>little</a:t>
            </a:r>
            <a:r>
              <a:rPr lang="cs-CZ" dirty="0">
                <a:latin typeface="+mn-lt"/>
              </a:rPr>
              <a:t> bit </a:t>
            </a:r>
            <a:r>
              <a:rPr lang="cs-CZ" dirty="0" err="1">
                <a:latin typeface="+mn-lt"/>
              </a:rPr>
              <a:t>too</a:t>
            </a:r>
            <a:r>
              <a:rPr lang="cs-CZ" dirty="0">
                <a:latin typeface="+mn-lt"/>
              </a:rPr>
              <a:t> many </a:t>
            </a:r>
            <a:r>
              <a:rPr lang="cs-CZ" dirty="0" err="1">
                <a:latin typeface="+mn-lt"/>
              </a:rPr>
              <a:t>convergences</a:t>
            </a:r>
            <a:r>
              <a:rPr lang="cs-CZ" dirty="0">
                <a:latin typeface="+mn-lt"/>
              </a:rPr>
              <a:t>)</a:t>
            </a:r>
            <a:endParaRPr lang="cs-CZ" b="1" dirty="0">
              <a:latin typeface="+mn-lt"/>
            </a:endParaRPr>
          </a:p>
        </p:txBody>
      </p:sp>
      <p:sp>
        <p:nvSpPr>
          <p:cNvPr id="19" name="Ovál 18">
            <a:extLst>
              <a:ext uri="{FF2B5EF4-FFF2-40B4-BE49-F238E27FC236}">
                <a16:creationId xmlns:a16="http://schemas.microsoft.com/office/drawing/2014/main" id="{B36546BB-706F-4511-8810-28D0A29128BC}"/>
              </a:ext>
            </a:extLst>
          </p:cNvPr>
          <p:cNvSpPr/>
          <p:nvPr/>
        </p:nvSpPr>
        <p:spPr>
          <a:xfrm>
            <a:off x="3923928" y="3696067"/>
            <a:ext cx="123597" cy="1268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6A8DF624-E127-414B-8144-79ED894D44BF}"/>
              </a:ext>
            </a:extLst>
          </p:cNvPr>
          <p:cNvSpPr/>
          <p:nvPr/>
        </p:nvSpPr>
        <p:spPr>
          <a:xfrm>
            <a:off x="4800228" y="4172719"/>
            <a:ext cx="123597" cy="1268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se šipkou 11">
            <a:extLst>
              <a:ext uri="{FF2B5EF4-FFF2-40B4-BE49-F238E27FC236}">
                <a16:creationId xmlns:a16="http://schemas.microsoft.com/office/drawing/2014/main" id="{65D6DA00-6F3A-486F-8C57-1F238F795814}"/>
              </a:ext>
            </a:extLst>
          </p:cNvPr>
          <p:cNvCxnSpPr>
            <a:cxnSpLocks/>
          </p:cNvCxnSpPr>
          <p:nvPr/>
        </p:nvCxnSpPr>
        <p:spPr>
          <a:xfrm>
            <a:off x="3138488" y="3924300"/>
            <a:ext cx="1638300" cy="266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458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 colorful history of plastids">
            <a:extLst>
              <a:ext uri="{FF2B5EF4-FFF2-40B4-BE49-F238E27FC236}">
                <a16:creationId xmlns:a16="http://schemas.microsoft.com/office/drawing/2014/main" id="{A793E299-8C0F-4050-9F1C-D7D0ED76C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44" y="973226"/>
            <a:ext cx="7413203" cy="5699420"/>
          </a:xfrm>
          <a:prstGeom prst="rect">
            <a:avLst/>
          </a:prstGeom>
          <a:noFill/>
          <a:extLst>
            <a:ext uri="{909E8E84-426E-40DD-AFC4-6F175D3DCCD1}">
              <a14:hiddenFill xmlns:a14="http://schemas.microsoft.com/office/drawing/2010/main">
                <a:solidFill>
                  <a:srgbClr val="FFFFFF"/>
                </a:solidFill>
              </a14:hiddenFill>
            </a:ext>
          </a:extLst>
        </p:spPr>
      </p:pic>
      <p:sp>
        <p:nvSpPr>
          <p:cNvPr id="9" name="Ovál 8">
            <a:extLst>
              <a:ext uri="{FF2B5EF4-FFF2-40B4-BE49-F238E27FC236}">
                <a16:creationId xmlns:a16="http://schemas.microsoft.com/office/drawing/2014/main" id="{9E10704D-5C65-4E4D-A3EE-1489D1CE2C6C}"/>
              </a:ext>
            </a:extLst>
          </p:cNvPr>
          <p:cNvSpPr/>
          <p:nvPr/>
        </p:nvSpPr>
        <p:spPr>
          <a:xfrm>
            <a:off x="3862129" y="3352518"/>
            <a:ext cx="123597" cy="1268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B36546BB-706F-4511-8810-28D0A29128BC}"/>
              </a:ext>
            </a:extLst>
          </p:cNvPr>
          <p:cNvSpPr/>
          <p:nvPr/>
        </p:nvSpPr>
        <p:spPr>
          <a:xfrm>
            <a:off x="3923928" y="3696067"/>
            <a:ext cx="123597" cy="1268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vál 19">
            <a:extLst>
              <a:ext uri="{FF2B5EF4-FFF2-40B4-BE49-F238E27FC236}">
                <a16:creationId xmlns:a16="http://schemas.microsoft.com/office/drawing/2014/main" id="{5AA41830-5696-495D-893B-AAEAE595F6C1}"/>
              </a:ext>
            </a:extLst>
          </p:cNvPr>
          <p:cNvSpPr/>
          <p:nvPr/>
        </p:nvSpPr>
        <p:spPr>
          <a:xfrm rot="17859782">
            <a:off x="4144378" y="-343901"/>
            <a:ext cx="2817489" cy="5941872"/>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1" name="Přímá spojnice se šipkou 20">
            <a:extLst>
              <a:ext uri="{FF2B5EF4-FFF2-40B4-BE49-F238E27FC236}">
                <a16:creationId xmlns:a16="http://schemas.microsoft.com/office/drawing/2014/main" id="{78DF8371-814E-444C-8AB3-9DFFB8D5B9A2}"/>
              </a:ext>
            </a:extLst>
          </p:cNvPr>
          <p:cNvCxnSpPr>
            <a:cxnSpLocks/>
          </p:cNvCxnSpPr>
          <p:nvPr/>
        </p:nvCxnSpPr>
        <p:spPr>
          <a:xfrm flipV="1">
            <a:off x="3203848" y="3429000"/>
            <a:ext cx="648072" cy="3305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4DCD1D82-EAF4-40A5-BEBE-E49051E63001}"/>
              </a:ext>
            </a:extLst>
          </p:cNvPr>
          <p:cNvCxnSpPr>
            <a:cxnSpLocks/>
          </p:cNvCxnSpPr>
          <p:nvPr/>
        </p:nvCxnSpPr>
        <p:spPr>
          <a:xfrm flipV="1">
            <a:off x="3851920" y="1772816"/>
            <a:ext cx="113700" cy="15395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2955FEB2-993C-4CE5-9A6C-ABD71AEFC469}"/>
              </a:ext>
            </a:extLst>
          </p:cNvPr>
          <p:cNvCxnSpPr>
            <a:cxnSpLocks/>
          </p:cNvCxnSpPr>
          <p:nvPr/>
        </p:nvCxnSpPr>
        <p:spPr>
          <a:xfrm>
            <a:off x="4214866" y="1772816"/>
            <a:ext cx="2013318" cy="1307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ál 27">
            <a:extLst>
              <a:ext uri="{FF2B5EF4-FFF2-40B4-BE49-F238E27FC236}">
                <a16:creationId xmlns:a16="http://schemas.microsoft.com/office/drawing/2014/main" id="{A4C7F8B2-E552-4F0A-8D15-DB562D144805}"/>
              </a:ext>
            </a:extLst>
          </p:cNvPr>
          <p:cNvSpPr/>
          <p:nvPr/>
        </p:nvSpPr>
        <p:spPr>
          <a:xfrm>
            <a:off x="3999413" y="1555540"/>
            <a:ext cx="123597" cy="12686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vál 28">
            <a:extLst>
              <a:ext uri="{FF2B5EF4-FFF2-40B4-BE49-F238E27FC236}">
                <a16:creationId xmlns:a16="http://schemas.microsoft.com/office/drawing/2014/main" id="{F4A6C202-2427-4EF3-80B2-1336E16DAB31}"/>
              </a:ext>
            </a:extLst>
          </p:cNvPr>
          <p:cNvSpPr/>
          <p:nvPr/>
        </p:nvSpPr>
        <p:spPr>
          <a:xfrm>
            <a:off x="6372200" y="2996952"/>
            <a:ext cx="123597" cy="12686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29">
            <a:extLst>
              <a:ext uri="{FF2B5EF4-FFF2-40B4-BE49-F238E27FC236}">
                <a16:creationId xmlns:a16="http://schemas.microsoft.com/office/drawing/2014/main" id="{3FFCBC60-888F-4F49-B07C-D25DAFFE924A}"/>
              </a:ext>
            </a:extLst>
          </p:cNvPr>
          <p:cNvSpPr txBox="1"/>
          <p:nvPr/>
        </p:nvSpPr>
        <p:spPr>
          <a:xfrm>
            <a:off x="3635896" y="1268760"/>
            <a:ext cx="1217000" cy="276999"/>
          </a:xfrm>
          <a:prstGeom prst="rect">
            <a:avLst/>
          </a:prstGeom>
          <a:noFill/>
        </p:spPr>
        <p:txBody>
          <a:bodyPr wrap="none" rtlCol="0">
            <a:spAutoFit/>
          </a:bodyPr>
          <a:lstStyle/>
          <a:p>
            <a:r>
              <a:rPr lang="cs-CZ" sz="1200" dirty="0" err="1">
                <a:latin typeface="+mn-lt"/>
              </a:rPr>
              <a:t>tertiary</a:t>
            </a:r>
            <a:r>
              <a:rPr lang="cs-CZ" sz="1200" dirty="0">
                <a:latin typeface="+mn-lt"/>
              </a:rPr>
              <a:t> </a:t>
            </a:r>
            <a:r>
              <a:rPr lang="cs-CZ" sz="1200" dirty="0" err="1">
                <a:latin typeface="+mn-lt"/>
              </a:rPr>
              <a:t>plastids</a:t>
            </a:r>
            <a:endParaRPr lang="cs-CZ" sz="1200" dirty="0">
              <a:latin typeface="+mn-lt"/>
            </a:endParaRPr>
          </a:p>
        </p:txBody>
      </p:sp>
      <p:sp>
        <p:nvSpPr>
          <p:cNvPr id="32" name="TextovéPole 31">
            <a:extLst>
              <a:ext uri="{FF2B5EF4-FFF2-40B4-BE49-F238E27FC236}">
                <a16:creationId xmlns:a16="http://schemas.microsoft.com/office/drawing/2014/main" id="{CB8162AD-82DC-4854-B8C3-69B8E01C2A6F}"/>
              </a:ext>
            </a:extLst>
          </p:cNvPr>
          <p:cNvSpPr txBox="1"/>
          <p:nvPr/>
        </p:nvSpPr>
        <p:spPr>
          <a:xfrm>
            <a:off x="6356610" y="2698799"/>
            <a:ext cx="1479892" cy="276999"/>
          </a:xfrm>
          <a:prstGeom prst="rect">
            <a:avLst/>
          </a:prstGeom>
          <a:noFill/>
        </p:spPr>
        <p:txBody>
          <a:bodyPr wrap="none" rtlCol="0">
            <a:spAutoFit/>
          </a:bodyPr>
          <a:lstStyle/>
          <a:p>
            <a:r>
              <a:rPr lang="cs-CZ" sz="1200" dirty="0" err="1">
                <a:latin typeface="+mn-lt"/>
              </a:rPr>
              <a:t>quaternary</a:t>
            </a:r>
            <a:r>
              <a:rPr lang="cs-CZ" sz="1200" dirty="0">
                <a:latin typeface="+mn-lt"/>
              </a:rPr>
              <a:t> </a:t>
            </a:r>
            <a:r>
              <a:rPr lang="cs-CZ" sz="1200" dirty="0" err="1">
                <a:latin typeface="+mn-lt"/>
              </a:rPr>
              <a:t>plastids</a:t>
            </a:r>
            <a:endParaRPr lang="cs-CZ" sz="1200" dirty="0">
              <a:latin typeface="+mn-lt"/>
            </a:endParaRPr>
          </a:p>
        </p:txBody>
      </p:sp>
      <p:cxnSp>
        <p:nvCxnSpPr>
          <p:cNvPr id="33" name="Přímá spojnice se šipkou 32">
            <a:extLst>
              <a:ext uri="{FF2B5EF4-FFF2-40B4-BE49-F238E27FC236}">
                <a16:creationId xmlns:a16="http://schemas.microsoft.com/office/drawing/2014/main" id="{83EEF59F-6FD9-44BC-903A-24DE95EA1451}"/>
              </a:ext>
            </a:extLst>
          </p:cNvPr>
          <p:cNvCxnSpPr>
            <a:cxnSpLocks/>
          </p:cNvCxnSpPr>
          <p:nvPr/>
        </p:nvCxnSpPr>
        <p:spPr>
          <a:xfrm flipV="1">
            <a:off x="4004320" y="1772816"/>
            <a:ext cx="113700" cy="15395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Přímá spojnice se šipkou 33">
            <a:extLst>
              <a:ext uri="{FF2B5EF4-FFF2-40B4-BE49-F238E27FC236}">
                <a16:creationId xmlns:a16="http://schemas.microsoft.com/office/drawing/2014/main" id="{2B84B622-D37D-46DD-99DE-F59912AD980A}"/>
              </a:ext>
            </a:extLst>
          </p:cNvPr>
          <p:cNvCxnSpPr>
            <a:cxnSpLocks/>
          </p:cNvCxnSpPr>
          <p:nvPr/>
        </p:nvCxnSpPr>
        <p:spPr>
          <a:xfrm>
            <a:off x="4283968" y="1628800"/>
            <a:ext cx="2013318" cy="1307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ovéPole 34">
            <a:extLst>
              <a:ext uri="{FF2B5EF4-FFF2-40B4-BE49-F238E27FC236}">
                <a16:creationId xmlns:a16="http://schemas.microsoft.com/office/drawing/2014/main" id="{27AE2D83-E58A-4D01-BB97-1555DF4003DF}"/>
              </a:ext>
            </a:extLst>
          </p:cNvPr>
          <p:cNvSpPr txBox="1"/>
          <p:nvPr/>
        </p:nvSpPr>
        <p:spPr>
          <a:xfrm>
            <a:off x="2688479" y="188640"/>
            <a:ext cx="3813866" cy="369332"/>
          </a:xfrm>
          <a:prstGeom prst="rect">
            <a:avLst/>
          </a:prstGeom>
          <a:noFill/>
        </p:spPr>
        <p:txBody>
          <a:bodyPr wrap="none" rtlCol="0">
            <a:spAutoFit/>
          </a:bodyPr>
          <a:lstStyle/>
          <a:p>
            <a:pPr algn="ctr"/>
            <a:r>
              <a:rPr lang="cs-CZ" b="1" dirty="0" err="1">
                <a:latin typeface="+mn-lt"/>
              </a:rPr>
              <a:t>Serial</a:t>
            </a:r>
            <a:r>
              <a:rPr lang="cs-CZ" b="1" dirty="0">
                <a:latin typeface="+mn-lt"/>
              </a:rPr>
              <a:t> </a:t>
            </a:r>
            <a:r>
              <a:rPr lang="cs-CZ" b="1" dirty="0" err="1">
                <a:latin typeface="+mn-lt"/>
              </a:rPr>
              <a:t>hypotheses</a:t>
            </a:r>
            <a:r>
              <a:rPr lang="cs-CZ" b="1" dirty="0">
                <a:latin typeface="+mn-lt"/>
              </a:rPr>
              <a:t> </a:t>
            </a:r>
            <a:r>
              <a:rPr lang="cs-CZ" dirty="0">
                <a:latin typeface="+mn-lt"/>
              </a:rPr>
              <a:t>(many </a:t>
            </a:r>
            <a:r>
              <a:rPr lang="cs-CZ" dirty="0" err="1">
                <a:latin typeface="+mn-lt"/>
              </a:rPr>
              <a:t>variants</a:t>
            </a:r>
            <a:r>
              <a:rPr lang="cs-CZ" dirty="0">
                <a:latin typeface="+mn-lt"/>
              </a:rPr>
              <a:t>)</a:t>
            </a:r>
            <a:endParaRPr lang="cs-CZ" b="1" dirty="0">
              <a:latin typeface="+mn-lt"/>
            </a:endParaRPr>
          </a:p>
        </p:txBody>
      </p:sp>
    </p:spTree>
    <p:extLst>
      <p:ext uri="{BB962C8B-B14F-4D97-AF65-F5344CB8AC3E}">
        <p14:creationId xmlns:p14="http://schemas.microsoft.com/office/powerpoint/2010/main" val="1819778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214282" y="500042"/>
            <a:ext cx="8703995" cy="499587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35976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0055A90-B564-4C74-A6A0-941C365C0949}"/>
              </a:ext>
            </a:extLst>
          </p:cNvPr>
          <p:cNvPicPr>
            <a:picLocks noChangeAspect="1"/>
          </p:cNvPicPr>
          <p:nvPr/>
        </p:nvPicPr>
        <p:blipFill>
          <a:blip r:embed="rId2"/>
          <a:stretch>
            <a:fillRect/>
          </a:stretch>
        </p:blipFill>
        <p:spPr>
          <a:xfrm>
            <a:off x="467544" y="1988840"/>
            <a:ext cx="7920880" cy="4767196"/>
          </a:xfrm>
          <a:prstGeom prst="rect">
            <a:avLst/>
          </a:prstGeom>
          <a:ln>
            <a:solidFill>
              <a:schemeClr val="tx1"/>
            </a:solidFill>
          </a:ln>
        </p:spPr>
      </p:pic>
      <p:pic>
        <p:nvPicPr>
          <p:cNvPr id="5" name="Obrázek 4">
            <a:extLst>
              <a:ext uri="{FF2B5EF4-FFF2-40B4-BE49-F238E27FC236}">
                <a16:creationId xmlns:a16="http://schemas.microsoft.com/office/drawing/2014/main" id="{F029824C-D088-4092-8AFF-A28C646669A5}"/>
              </a:ext>
            </a:extLst>
          </p:cNvPr>
          <p:cNvPicPr>
            <a:picLocks noChangeAspect="1"/>
          </p:cNvPicPr>
          <p:nvPr/>
        </p:nvPicPr>
        <p:blipFill>
          <a:blip r:embed="rId3"/>
          <a:stretch>
            <a:fillRect/>
          </a:stretch>
        </p:blipFill>
        <p:spPr>
          <a:xfrm>
            <a:off x="1115616" y="129428"/>
            <a:ext cx="6851463" cy="1742860"/>
          </a:xfrm>
          <a:prstGeom prst="rect">
            <a:avLst/>
          </a:prstGeom>
          <a:ln>
            <a:solidFill>
              <a:schemeClr val="tx1"/>
            </a:solidFill>
          </a:ln>
        </p:spPr>
      </p:pic>
      <p:sp>
        <p:nvSpPr>
          <p:cNvPr id="2" name="TextovéPole 1">
            <a:extLst>
              <a:ext uri="{FF2B5EF4-FFF2-40B4-BE49-F238E27FC236}">
                <a16:creationId xmlns:a16="http://schemas.microsoft.com/office/drawing/2014/main" id="{7C4AE989-09A0-20B2-92DF-D733A3578813}"/>
              </a:ext>
            </a:extLst>
          </p:cNvPr>
          <p:cNvSpPr txBox="1"/>
          <p:nvPr/>
        </p:nvSpPr>
        <p:spPr>
          <a:xfrm>
            <a:off x="6876256" y="2060848"/>
            <a:ext cx="1338828" cy="369332"/>
          </a:xfrm>
          <a:prstGeom prst="rect">
            <a:avLst/>
          </a:prstGeom>
          <a:noFill/>
        </p:spPr>
        <p:txBody>
          <a:bodyPr wrap="none" rtlCol="0">
            <a:spAutoFit/>
          </a:bodyPr>
          <a:lstStyle/>
          <a:p>
            <a:r>
              <a:rPr lang="cs-CZ" b="1" dirty="0" err="1">
                <a:latin typeface="+mn-lt"/>
              </a:rPr>
              <a:t>homework</a:t>
            </a:r>
            <a:endParaRPr lang="cs-CZ" b="1" dirty="0">
              <a:latin typeface="+mn-lt"/>
            </a:endParaRPr>
          </a:p>
        </p:txBody>
      </p:sp>
    </p:spTree>
    <p:extLst>
      <p:ext uri="{BB962C8B-B14F-4D97-AF65-F5344CB8AC3E}">
        <p14:creationId xmlns:p14="http://schemas.microsoft.com/office/powerpoint/2010/main" val="3713087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75CF414-A3EA-447A-9C6A-D273CAEA35B3}"/>
              </a:ext>
            </a:extLst>
          </p:cNvPr>
          <p:cNvSpPr/>
          <p:nvPr/>
        </p:nvSpPr>
        <p:spPr>
          <a:xfrm>
            <a:off x="251521" y="476671"/>
            <a:ext cx="8395498" cy="57287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 name="Obrázek 2">
            <a:extLst>
              <a:ext uri="{FF2B5EF4-FFF2-40B4-BE49-F238E27FC236}">
                <a16:creationId xmlns:a16="http://schemas.microsoft.com/office/drawing/2014/main" id="{8848BDF8-CFAE-49B2-87D9-2D9B7B9BF6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35" t="1697" b="5280"/>
          <a:stretch>
            <a:fillRect/>
          </a:stretch>
        </p:blipFill>
        <p:spPr bwMode="auto">
          <a:xfrm>
            <a:off x="361657" y="568237"/>
            <a:ext cx="8151469" cy="554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ál 3">
            <a:extLst>
              <a:ext uri="{FF2B5EF4-FFF2-40B4-BE49-F238E27FC236}">
                <a16:creationId xmlns:a16="http://schemas.microsoft.com/office/drawing/2014/main" id="{4B8D0176-E6B3-479D-B28F-7D3E3F6239CE}"/>
              </a:ext>
            </a:extLst>
          </p:cNvPr>
          <p:cNvSpPr/>
          <p:nvPr/>
        </p:nvSpPr>
        <p:spPr>
          <a:xfrm rot="5552932">
            <a:off x="4669644" y="72179"/>
            <a:ext cx="1605204" cy="2530595"/>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85648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07E8520-4A90-4A81-8569-B8E1BF260FE8}"/>
              </a:ext>
            </a:extLst>
          </p:cNvPr>
          <p:cNvPicPr>
            <a:picLocks noChangeAspect="1"/>
          </p:cNvPicPr>
          <p:nvPr/>
        </p:nvPicPr>
        <p:blipFill rotWithShape="1">
          <a:blip r:embed="rId2"/>
          <a:srcRect l="35038" t="17801" r="35825" b="10801"/>
          <a:stretch/>
        </p:blipFill>
        <p:spPr>
          <a:xfrm>
            <a:off x="395536" y="908720"/>
            <a:ext cx="3761359" cy="5184576"/>
          </a:xfrm>
          <a:prstGeom prst="rect">
            <a:avLst/>
          </a:prstGeom>
          <a:ln>
            <a:solidFill>
              <a:schemeClr val="tx1"/>
            </a:solidFill>
          </a:ln>
        </p:spPr>
      </p:pic>
      <p:pic>
        <p:nvPicPr>
          <p:cNvPr id="3" name="Obrázek 2">
            <a:extLst>
              <a:ext uri="{FF2B5EF4-FFF2-40B4-BE49-F238E27FC236}">
                <a16:creationId xmlns:a16="http://schemas.microsoft.com/office/drawing/2014/main" id="{3407B612-67B7-4697-9FAD-3AE48FC3865B}"/>
              </a:ext>
            </a:extLst>
          </p:cNvPr>
          <p:cNvPicPr>
            <a:picLocks noChangeAspect="1"/>
          </p:cNvPicPr>
          <p:nvPr/>
        </p:nvPicPr>
        <p:blipFill rotWithShape="1">
          <a:blip r:embed="rId3"/>
          <a:srcRect l="12988" t="17802" r="50787" b="15000"/>
          <a:stretch/>
        </p:blipFill>
        <p:spPr>
          <a:xfrm>
            <a:off x="4499992" y="1660108"/>
            <a:ext cx="4248472" cy="4433188"/>
          </a:xfrm>
          <a:prstGeom prst="rect">
            <a:avLst/>
          </a:prstGeom>
          <a:ln>
            <a:solidFill>
              <a:schemeClr val="tx1"/>
            </a:solidFill>
          </a:ln>
        </p:spPr>
      </p:pic>
      <p:sp>
        <p:nvSpPr>
          <p:cNvPr id="4" name="TextovéPole 3">
            <a:extLst>
              <a:ext uri="{FF2B5EF4-FFF2-40B4-BE49-F238E27FC236}">
                <a16:creationId xmlns:a16="http://schemas.microsoft.com/office/drawing/2014/main" id="{BFDF9010-5D56-407B-99A4-F96BBB88DD6D}"/>
              </a:ext>
            </a:extLst>
          </p:cNvPr>
          <p:cNvSpPr txBox="1"/>
          <p:nvPr/>
        </p:nvSpPr>
        <p:spPr>
          <a:xfrm>
            <a:off x="4716016" y="252517"/>
            <a:ext cx="4126840" cy="800219"/>
          </a:xfrm>
          <a:prstGeom prst="rect">
            <a:avLst/>
          </a:prstGeom>
          <a:noFill/>
        </p:spPr>
        <p:txBody>
          <a:bodyPr wrap="square" rtlCol="0">
            <a:spAutoFit/>
          </a:bodyPr>
          <a:lstStyle/>
          <a:p>
            <a:r>
              <a:rPr lang="cs-CZ" sz="2800" b="1" dirty="0" err="1">
                <a:latin typeface="+mn-lt"/>
              </a:rPr>
              <a:t>Rhodelphidia</a:t>
            </a:r>
            <a:r>
              <a:rPr lang="cs-CZ" sz="2800" b="1" dirty="0">
                <a:latin typeface="+mn-lt"/>
              </a:rPr>
              <a:t> (2019)</a:t>
            </a:r>
          </a:p>
          <a:p>
            <a:r>
              <a:rPr lang="cs-CZ" dirty="0">
                <a:latin typeface="+mn-lt"/>
              </a:rPr>
              <a:t>(</a:t>
            </a:r>
            <a:r>
              <a:rPr lang="cs-CZ" dirty="0" err="1">
                <a:latin typeface="+mn-lt"/>
              </a:rPr>
              <a:t>phagocytotic</a:t>
            </a:r>
            <a:r>
              <a:rPr lang="cs-CZ" dirty="0">
                <a:latin typeface="+mn-lt"/>
              </a:rPr>
              <a:t> </a:t>
            </a:r>
            <a:r>
              <a:rPr lang="cs-CZ" dirty="0" err="1">
                <a:latin typeface="+mn-lt"/>
              </a:rPr>
              <a:t>relatives</a:t>
            </a:r>
            <a:r>
              <a:rPr lang="cs-CZ" dirty="0">
                <a:latin typeface="+mn-lt"/>
              </a:rPr>
              <a:t> </a:t>
            </a:r>
            <a:r>
              <a:rPr lang="cs-CZ" dirty="0" err="1">
                <a:latin typeface="+mn-lt"/>
              </a:rPr>
              <a:t>of</a:t>
            </a:r>
            <a:r>
              <a:rPr lang="cs-CZ" dirty="0">
                <a:latin typeface="+mn-lt"/>
              </a:rPr>
              <a:t> </a:t>
            </a:r>
            <a:r>
              <a:rPr lang="cs-CZ" dirty="0" err="1">
                <a:latin typeface="+mn-lt"/>
              </a:rPr>
              <a:t>red</a:t>
            </a:r>
            <a:r>
              <a:rPr lang="cs-CZ" dirty="0">
                <a:latin typeface="+mn-lt"/>
              </a:rPr>
              <a:t> </a:t>
            </a:r>
            <a:r>
              <a:rPr lang="cs-CZ" dirty="0" err="1">
                <a:latin typeface="+mn-lt"/>
              </a:rPr>
              <a:t>algae</a:t>
            </a:r>
            <a:r>
              <a:rPr lang="cs-CZ" dirty="0">
                <a:latin typeface="+mn-lt"/>
              </a:rPr>
              <a:t>)</a:t>
            </a:r>
          </a:p>
        </p:txBody>
      </p:sp>
    </p:spTree>
    <p:extLst>
      <p:ext uri="{BB962C8B-B14F-4D97-AF65-F5344CB8AC3E}">
        <p14:creationId xmlns:p14="http://schemas.microsoft.com/office/powerpoint/2010/main" val="519608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FDF9010-5D56-407B-99A4-F96BBB88DD6D}"/>
              </a:ext>
            </a:extLst>
          </p:cNvPr>
          <p:cNvSpPr txBox="1"/>
          <p:nvPr/>
        </p:nvSpPr>
        <p:spPr>
          <a:xfrm>
            <a:off x="4716016" y="252517"/>
            <a:ext cx="4126840" cy="800219"/>
          </a:xfrm>
          <a:prstGeom prst="rect">
            <a:avLst/>
          </a:prstGeom>
          <a:noFill/>
        </p:spPr>
        <p:txBody>
          <a:bodyPr wrap="square" rtlCol="0">
            <a:spAutoFit/>
          </a:bodyPr>
          <a:lstStyle/>
          <a:p>
            <a:r>
              <a:rPr lang="cs-CZ" sz="2800" b="1" dirty="0" err="1">
                <a:latin typeface="+mn-lt"/>
              </a:rPr>
              <a:t>Picozoa</a:t>
            </a:r>
            <a:r>
              <a:rPr lang="cs-CZ" sz="2800" b="1" dirty="0">
                <a:latin typeface="+mn-lt"/>
              </a:rPr>
              <a:t> (2021)</a:t>
            </a:r>
          </a:p>
          <a:p>
            <a:r>
              <a:rPr lang="cs-CZ" dirty="0">
                <a:latin typeface="+mn-lt"/>
              </a:rPr>
              <a:t>(</a:t>
            </a:r>
            <a:r>
              <a:rPr lang="cs-CZ" dirty="0" err="1">
                <a:latin typeface="+mn-lt"/>
              </a:rPr>
              <a:t>aplastidic</a:t>
            </a:r>
            <a:r>
              <a:rPr lang="cs-CZ" dirty="0">
                <a:latin typeface="+mn-lt"/>
              </a:rPr>
              <a:t> </a:t>
            </a:r>
            <a:r>
              <a:rPr lang="cs-CZ" dirty="0" err="1">
                <a:latin typeface="+mn-lt"/>
              </a:rPr>
              <a:t>relatives</a:t>
            </a:r>
            <a:r>
              <a:rPr lang="cs-CZ" dirty="0">
                <a:latin typeface="+mn-lt"/>
              </a:rPr>
              <a:t> </a:t>
            </a:r>
            <a:r>
              <a:rPr lang="cs-CZ" dirty="0" err="1">
                <a:latin typeface="+mn-lt"/>
              </a:rPr>
              <a:t>of</a:t>
            </a:r>
            <a:r>
              <a:rPr lang="cs-CZ" dirty="0">
                <a:latin typeface="+mn-lt"/>
              </a:rPr>
              <a:t> </a:t>
            </a:r>
            <a:r>
              <a:rPr lang="cs-CZ" dirty="0" err="1">
                <a:latin typeface="+mn-lt"/>
              </a:rPr>
              <a:t>red</a:t>
            </a:r>
            <a:r>
              <a:rPr lang="cs-CZ" dirty="0">
                <a:latin typeface="+mn-lt"/>
              </a:rPr>
              <a:t> </a:t>
            </a:r>
            <a:r>
              <a:rPr lang="cs-CZ" dirty="0" err="1">
                <a:latin typeface="+mn-lt"/>
              </a:rPr>
              <a:t>algae</a:t>
            </a:r>
            <a:r>
              <a:rPr lang="cs-CZ" dirty="0">
                <a:latin typeface="+mn-lt"/>
              </a:rPr>
              <a:t>)</a:t>
            </a:r>
          </a:p>
        </p:txBody>
      </p:sp>
      <p:pic>
        <p:nvPicPr>
          <p:cNvPr id="6" name="Obrázek 5">
            <a:extLst>
              <a:ext uri="{FF2B5EF4-FFF2-40B4-BE49-F238E27FC236}">
                <a16:creationId xmlns:a16="http://schemas.microsoft.com/office/drawing/2014/main" id="{C576CBB8-7243-2F5D-6D9B-521AC996BFA0}"/>
              </a:ext>
            </a:extLst>
          </p:cNvPr>
          <p:cNvPicPr>
            <a:picLocks noChangeAspect="1"/>
          </p:cNvPicPr>
          <p:nvPr/>
        </p:nvPicPr>
        <p:blipFill>
          <a:blip r:embed="rId2"/>
          <a:stretch>
            <a:fillRect/>
          </a:stretch>
        </p:blipFill>
        <p:spPr>
          <a:xfrm>
            <a:off x="4234881" y="1700808"/>
            <a:ext cx="4707852" cy="4680520"/>
          </a:xfrm>
          <a:prstGeom prst="rect">
            <a:avLst/>
          </a:prstGeom>
          <a:ln>
            <a:solidFill>
              <a:schemeClr val="tx1"/>
            </a:solidFill>
          </a:ln>
        </p:spPr>
      </p:pic>
      <p:pic>
        <p:nvPicPr>
          <p:cNvPr id="8" name="Obrázek 7">
            <a:extLst>
              <a:ext uri="{FF2B5EF4-FFF2-40B4-BE49-F238E27FC236}">
                <a16:creationId xmlns:a16="http://schemas.microsoft.com/office/drawing/2014/main" id="{D6D4212E-97A4-554B-7AC8-A6E1017C6544}"/>
              </a:ext>
            </a:extLst>
          </p:cNvPr>
          <p:cNvPicPr>
            <a:picLocks noChangeAspect="1"/>
          </p:cNvPicPr>
          <p:nvPr/>
        </p:nvPicPr>
        <p:blipFill>
          <a:blip r:embed="rId3"/>
          <a:stretch>
            <a:fillRect/>
          </a:stretch>
        </p:blipFill>
        <p:spPr>
          <a:xfrm>
            <a:off x="107504" y="1008112"/>
            <a:ext cx="3958894" cy="5373216"/>
          </a:xfrm>
          <a:prstGeom prst="rect">
            <a:avLst/>
          </a:prstGeom>
          <a:ln>
            <a:solidFill>
              <a:schemeClr val="tx1"/>
            </a:solidFill>
          </a:ln>
        </p:spPr>
      </p:pic>
      <p:sp>
        <p:nvSpPr>
          <p:cNvPr id="9" name="TextovéPole 8">
            <a:extLst>
              <a:ext uri="{FF2B5EF4-FFF2-40B4-BE49-F238E27FC236}">
                <a16:creationId xmlns:a16="http://schemas.microsoft.com/office/drawing/2014/main" id="{8A808C82-BB57-9CB1-04F3-FD61E33FBD3E}"/>
              </a:ext>
            </a:extLst>
          </p:cNvPr>
          <p:cNvSpPr txBox="1"/>
          <p:nvPr/>
        </p:nvSpPr>
        <p:spPr>
          <a:xfrm>
            <a:off x="138903" y="5949280"/>
            <a:ext cx="697627" cy="369332"/>
          </a:xfrm>
          <a:prstGeom prst="rect">
            <a:avLst/>
          </a:prstGeom>
          <a:noFill/>
        </p:spPr>
        <p:txBody>
          <a:bodyPr wrap="none" rtlCol="0">
            <a:spAutoFit/>
          </a:bodyPr>
          <a:lstStyle/>
          <a:p>
            <a:r>
              <a:rPr lang="cs-CZ" dirty="0">
                <a:latin typeface="+mn-lt"/>
              </a:rPr>
              <a:t>2013</a:t>
            </a:r>
          </a:p>
        </p:txBody>
      </p:sp>
    </p:spTree>
    <p:extLst>
      <p:ext uri="{BB962C8B-B14F-4D97-AF65-F5344CB8AC3E}">
        <p14:creationId xmlns:p14="http://schemas.microsoft.com/office/powerpoint/2010/main" val="3148296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75CF414-A3EA-447A-9C6A-D273CAEA35B3}"/>
              </a:ext>
            </a:extLst>
          </p:cNvPr>
          <p:cNvSpPr/>
          <p:nvPr/>
        </p:nvSpPr>
        <p:spPr>
          <a:xfrm>
            <a:off x="251521" y="476671"/>
            <a:ext cx="8395498" cy="57287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 name="Obrázek 2">
            <a:extLst>
              <a:ext uri="{FF2B5EF4-FFF2-40B4-BE49-F238E27FC236}">
                <a16:creationId xmlns:a16="http://schemas.microsoft.com/office/drawing/2014/main" id="{8848BDF8-CFAE-49B2-87D9-2D9B7B9BF6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35" t="1697" b="5280"/>
          <a:stretch>
            <a:fillRect/>
          </a:stretch>
        </p:blipFill>
        <p:spPr bwMode="auto">
          <a:xfrm>
            <a:off x="361657" y="568237"/>
            <a:ext cx="8151469" cy="554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E7C6AD73-77E4-4859-B72B-0D25B8C69945}"/>
              </a:ext>
            </a:extLst>
          </p:cNvPr>
          <p:cNvSpPr txBox="1"/>
          <p:nvPr/>
        </p:nvSpPr>
        <p:spPr>
          <a:xfrm>
            <a:off x="7250658" y="4396462"/>
            <a:ext cx="697627" cy="369332"/>
          </a:xfrm>
          <a:prstGeom prst="rect">
            <a:avLst/>
          </a:prstGeom>
          <a:noFill/>
        </p:spPr>
        <p:txBody>
          <a:bodyPr wrap="none" rtlCol="0">
            <a:spAutoFit/>
          </a:bodyPr>
          <a:lstStyle/>
          <a:p>
            <a:r>
              <a:rPr lang="cs-CZ" dirty="0">
                <a:solidFill>
                  <a:srgbClr val="FF0000"/>
                </a:solidFill>
                <a:latin typeface="+mn-lt"/>
              </a:rPr>
              <a:t>2018</a:t>
            </a:r>
          </a:p>
        </p:txBody>
      </p:sp>
      <p:sp>
        <p:nvSpPr>
          <p:cNvPr id="6" name="Ovál 5">
            <a:extLst>
              <a:ext uri="{FF2B5EF4-FFF2-40B4-BE49-F238E27FC236}">
                <a16:creationId xmlns:a16="http://schemas.microsoft.com/office/drawing/2014/main" id="{943FF543-5B9B-487E-A8E2-3E7A144A02C4}"/>
              </a:ext>
            </a:extLst>
          </p:cNvPr>
          <p:cNvSpPr/>
          <p:nvPr/>
        </p:nvSpPr>
        <p:spPr>
          <a:xfrm rot="13588351">
            <a:off x="591242" y="336238"/>
            <a:ext cx="3569028" cy="4257144"/>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a:extLst>
              <a:ext uri="{FF2B5EF4-FFF2-40B4-BE49-F238E27FC236}">
                <a16:creationId xmlns:a16="http://schemas.microsoft.com/office/drawing/2014/main" id="{3505359B-B7A2-41B1-8FBD-98D1F85D5AFC}"/>
              </a:ext>
            </a:extLst>
          </p:cNvPr>
          <p:cNvSpPr txBox="1"/>
          <p:nvPr/>
        </p:nvSpPr>
        <p:spPr>
          <a:xfrm>
            <a:off x="1101532" y="1372706"/>
            <a:ext cx="1454244" cy="400110"/>
          </a:xfrm>
          <a:prstGeom prst="rect">
            <a:avLst/>
          </a:prstGeom>
          <a:noFill/>
        </p:spPr>
        <p:txBody>
          <a:bodyPr wrap="none" rtlCol="0">
            <a:spAutoFit/>
          </a:bodyPr>
          <a:lstStyle/>
          <a:p>
            <a:r>
              <a:rPr lang="cs-CZ" sz="2000" b="1" dirty="0" err="1">
                <a:solidFill>
                  <a:srgbClr val="FF0000"/>
                </a:solidFill>
                <a:latin typeface="+mn-lt"/>
              </a:rPr>
              <a:t>Amorphea</a:t>
            </a:r>
            <a:endParaRPr lang="cs-CZ" sz="2000" b="1" dirty="0">
              <a:solidFill>
                <a:srgbClr val="FF0000"/>
              </a:solidFill>
              <a:latin typeface="+mn-lt"/>
            </a:endParaRPr>
          </a:p>
        </p:txBody>
      </p:sp>
    </p:spTree>
    <p:extLst>
      <p:ext uri="{BB962C8B-B14F-4D97-AF65-F5344CB8AC3E}">
        <p14:creationId xmlns:p14="http://schemas.microsoft.com/office/powerpoint/2010/main" val="352876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199EFF1-160C-40D5-80E5-419AD17015C2}"/>
              </a:ext>
            </a:extLst>
          </p:cNvPr>
          <p:cNvPicPr>
            <a:picLocks noChangeAspect="1"/>
          </p:cNvPicPr>
          <p:nvPr/>
        </p:nvPicPr>
        <p:blipFill>
          <a:blip r:embed="rId2"/>
          <a:stretch>
            <a:fillRect/>
          </a:stretch>
        </p:blipFill>
        <p:spPr>
          <a:xfrm>
            <a:off x="0" y="2153"/>
            <a:ext cx="5608353" cy="6858000"/>
          </a:xfrm>
          <a:prstGeom prst="rect">
            <a:avLst/>
          </a:prstGeom>
          <a:ln>
            <a:solidFill>
              <a:schemeClr val="tx1"/>
            </a:solidFill>
          </a:ln>
        </p:spPr>
      </p:pic>
      <p:sp>
        <p:nvSpPr>
          <p:cNvPr id="4" name="TextovéPole 3">
            <a:extLst>
              <a:ext uri="{FF2B5EF4-FFF2-40B4-BE49-F238E27FC236}">
                <a16:creationId xmlns:a16="http://schemas.microsoft.com/office/drawing/2014/main" id="{8EC8CD8E-F6FD-496D-9076-F1A17D550185}"/>
              </a:ext>
            </a:extLst>
          </p:cNvPr>
          <p:cNvSpPr txBox="1"/>
          <p:nvPr/>
        </p:nvSpPr>
        <p:spPr>
          <a:xfrm>
            <a:off x="6046212" y="6583154"/>
            <a:ext cx="3076483" cy="276999"/>
          </a:xfrm>
          <a:prstGeom prst="rect">
            <a:avLst/>
          </a:prstGeom>
          <a:noFill/>
        </p:spPr>
        <p:txBody>
          <a:bodyPr wrap="none" rtlCol="0">
            <a:spAutoFit/>
          </a:bodyPr>
          <a:lstStyle/>
          <a:p>
            <a:r>
              <a:rPr lang="cs-CZ" sz="1200" dirty="0" err="1">
                <a:latin typeface="+mn-lt"/>
              </a:rPr>
              <a:t>Kang</a:t>
            </a:r>
            <a:r>
              <a:rPr lang="cs-CZ" sz="1200" dirty="0">
                <a:latin typeface="+mn-lt"/>
              </a:rPr>
              <a:t> S et al. (2017) Mol </a:t>
            </a:r>
            <a:r>
              <a:rPr lang="cs-CZ" sz="1200" dirty="0" err="1">
                <a:latin typeface="+mn-lt"/>
              </a:rPr>
              <a:t>Biol</a:t>
            </a:r>
            <a:r>
              <a:rPr lang="cs-CZ" sz="1200" dirty="0">
                <a:latin typeface="+mn-lt"/>
              </a:rPr>
              <a:t> </a:t>
            </a:r>
            <a:r>
              <a:rPr lang="cs-CZ" sz="1200" dirty="0" err="1">
                <a:latin typeface="+mn-lt"/>
              </a:rPr>
              <a:t>Evol</a:t>
            </a:r>
            <a:r>
              <a:rPr lang="cs-CZ" sz="1200" dirty="0">
                <a:latin typeface="+mn-lt"/>
              </a:rPr>
              <a:t> 34:2258</a:t>
            </a:r>
          </a:p>
        </p:txBody>
      </p:sp>
      <p:sp>
        <p:nvSpPr>
          <p:cNvPr id="3" name="TextovéPole 2">
            <a:extLst>
              <a:ext uri="{FF2B5EF4-FFF2-40B4-BE49-F238E27FC236}">
                <a16:creationId xmlns:a16="http://schemas.microsoft.com/office/drawing/2014/main" id="{8974D86A-4ED3-4011-BC66-2EF886D3EFBD}"/>
              </a:ext>
            </a:extLst>
          </p:cNvPr>
          <p:cNvSpPr txBox="1"/>
          <p:nvPr/>
        </p:nvSpPr>
        <p:spPr>
          <a:xfrm>
            <a:off x="6300192" y="332656"/>
            <a:ext cx="2222083" cy="523220"/>
          </a:xfrm>
          <a:prstGeom prst="rect">
            <a:avLst/>
          </a:prstGeom>
          <a:noFill/>
        </p:spPr>
        <p:txBody>
          <a:bodyPr wrap="none" rtlCol="0">
            <a:spAutoFit/>
          </a:bodyPr>
          <a:lstStyle/>
          <a:p>
            <a:r>
              <a:rPr lang="cs-CZ" sz="2800" b="1" dirty="0" err="1">
                <a:latin typeface="+mn-lt"/>
              </a:rPr>
              <a:t>Amoebozoa</a:t>
            </a:r>
            <a:endParaRPr lang="cs-CZ" sz="2800" b="1" dirty="0">
              <a:latin typeface="+mn-lt"/>
            </a:endParaRPr>
          </a:p>
        </p:txBody>
      </p:sp>
    </p:spTree>
    <p:extLst>
      <p:ext uri="{BB962C8B-B14F-4D97-AF65-F5344CB8AC3E}">
        <p14:creationId xmlns:p14="http://schemas.microsoft.com/office/powerpoint/2010/main" val="2834653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199EFF1-160C-40D5-80E5-419AD17015C2}"/>
              </a:ext>
            </a:extLst>
          </p:cNvPr>
          <p:cNvPicPr>
            <a:picLocks noChangeAspect="1"/>
          </p:cNvPicPr>
          <p:nvPr/>
        </p:nvPicPr>
        <p:blipFill>
          <a:blip r:embed="rId2"/>
          <a:stretch>
            <a:fillRect/>
          </a:stretch>
        </p:blipFill>
        <p:spPr>
          <a:xfrm>
            <a:off x="0" y="2153"/>
            <a:ext cx="5608353" cy="6858000"/>
          </a:xfrm>
          <a:prstGeom prst="rect">
            <a:avLst/>
          </a:prstGeom>
          <a:ln>
            <a:solidFill>
              <a:schemeClr val="tx1"/>
            </a:solidFill>
          </a:ln>
        </p:spPr>
      </p:pic>
      <p:pic>
        <p:nvPicPr>
          <p:cNvPr id="3" name="Obrázek 2">
            <a:extLst>
              <a:ext uri="{FF2B5EF4-FFF2-40B4-BE49-F238E27FC236}">
                <a16:creationId xmlns:a16="http://schemas.microsoft.com/office/drawing/2014/main" id="{2EAF6B5B-B147-4C31-BF25-AAA7308334ED}"/>
              </a:ext>
            </a:extLst>
          </p:cNvPr>
          <p:cNvPicPr>
            <a:picLocks noChangeAspect="1"/>
          </p:cNvPicPr>
          <p:nvPr/>
        </p:nvPicPr>
        <p:blipFill>
          <a:blip r:embed="rId3"/>
          <a:stretch>
            <a:fillRect/>
          </a:stretch>
        </p:blipFill>
        <p:spPr>
          <a:xfrm>
            <a:off x="1475656" y="1785739"/>
            <a:ext cx="7115175" cy="2219325"/>
          </a:xfrm>
          <a:prstGeom prst="rect">
            <a:avLst/>
          </a:prstGeom>
          <a:ln>
            <a:solidFill>
              <a:schemeClr val="tx1"/>
            </a:solidFill>
          </a:ln>
        </p:spPr>
      </p:pic>
      <p:sp>
        <p:nvSpPr>
          <p:cNvPr id="4" name="TextovéPole 3">
            <a:extLst>
              <a:ext uri="{FF2B5EF4-FFF2-40B4-BE49-F238E27FC236}">
                <a16:creationId xmlns:a16="http://schemas.microsoft.com/office/drawing/2014/main" id="{8B97F8A7-7A88-4157-B885-2EE6971DADB6}"/>
              </a:ext>
            </a:extLst>
          </p:cNvPr>
          <p:cNvSpPr txBox="1"/>
          <p:nvPr/>
        </p:nvSpPr>
        <p:spPr>
          <a:xfrm>
            <a:off x="6046212" y="6583154"/>
            <a:ext cx="3076483" cy="276999"/>
          </a:xfrm>
          <a:prstGeom prst="rect">
            <a:avLst/>
          </a:prstGeom>
          <a:noFill/>
        </p:spPr>
        <p:txBody>
          <a:bodyPr wrap="none" rtlCol="0">
            <a:spAutoFit/>
          </a:bodyPr>
          <a:lstStyle/>
          <a:p>
            <a:r>
              <a:rPr lang="cs-CZ" sz="1200" dirty="0" err="1">
                <a:latin typeface="+mn-lt"/>
              </a:rPr>
              <a:t>Kang</a:t>
            </a:r>
            <a:r>
              <a:rPr lang="cs-CZ" sz="1200" dirty="0">
                <a:latin typeface="+mn-lt"/>
              </a:rPr>
              <a:t> S et al. (2017) Mol </a:t>
            </a:r>
            <a:r>
              <a:rPr lang="cs-CZ" sz="1200" dirty="0" err="1">
                <a:latin typeface="+mn-lt"/>
              </a:rPr>
              <a:t>Biol</a:t>
            </a:r>
            <a:r>
              <a:rPr lang="cs-CZ" sz="1200" dirty="0">
                <a:latin typeface="+mn-lt"/>
              </a:rPr>
              <a:t> </a:t>
            </a:r>
            <a:r>
              <a:rPr lang="cs-CZ" sz="1200" dirty="0" err="1">
                <a:latin typeface="+mn-lt"/>
              </a:rPr>
              <a:t>Evol</a:t>
            </a:r>
            <a:r>
              <a:rPr lang="cs-CZ" sz="1200" dirty="0">
                <a:latin typeface="+mn-lt"/>
              </a:rPr>
              <a:t> 34:2258</a:t>
            </a:r>
          </a:p>
        </p:txBody>
      </p:sp>
      <p:sp>
        <p:nvSpPr>
          <p:cNvPr id="5" name="TextovéPole 4">
            <a:extLst>
              <a:ext uri="{FF2B5EF4-FFF2-40B4-BE49-F238E27FC236}">
                <a16:creationId xmlns:a16="http://schemas.microsoft.com/office/drawing/2014/main" id="{DC286D74-49CE-490C-9204-852413B744F6}"/>
              </a:ext>
            </a:extLst>
          </p:cNvPr>
          <p:cNvSpPr txBox="1"/>
          <p:nvPr/>
        </p:nvSpPr>
        <p:spPr>
          <a:xfrm>
            <a:off x="6300192" y="332656"/>
            <a:ext cx="2222083" cy="523220"/>
          </a:xfrm>
          <a:prstGeom prst="rect">
            <a:avLst/>
          </a:prstGeom>
          <a:noFill/>
        </p:spPr>
        <p:txBody>
          <a:bodyPr wrap="none" rtlCol="0">
            <a:spAutoFit/>
          </a:bodyPr>
          <a:lstStyle/>
          <a:p>
            <a:r>
              <a:rPr lang="cs-CZ" sz="2800" b="1" dirty="0" err="1">
                <a:latin typeface="+mn-lt"/>
              </a:rPr>
              <a:t>Amoebozoa</a:t>
            </a:r>
            <a:endParaRPr lang="cs-CZ" sz="2800" b="1" dirty="0">
              <a:latin typeface="+mn-lt"/>
            </a:endParaRPr>
          </a:p>
        </p:txBody>
      </p:sp>
    </p:spTree>
    <p:extLst>
      <p:ext uri="{BB962C8B-B14F-4D97-AF65-F5344CB8AC3E}">
        <p14:creationId xmlns:p14="http://schemas.microsoft.com/office/powerpoint/2010/main" val="295377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E4792C0E-7691-4FD3-912B-181A2EFA2859}"/>
              </a:ext>
            </a:extLst>
          </p:cNvPr>
          <p:cNvSpPr txBox="1">
            <a:spLocks noChangeArrowheads="1"/>
          </p:cNvSpPr>
          <p:nvPr/>
        </p:nvSpPr>
        <p:spPr bwMode="auto">
          <a:xfrm>
            <a:off x="683568" y="118373"/>
            <a:ext cx="7776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cs typeface="Arial" panose="020B0604020202020204" pitchFamily="34" charset="0"/>
              </a:rPr>
              <a:t>2024 – ca.10 </a:t>
            </a:r>
            <a:r>
              <a:rPr lang="cs-CZ" altLang="cs-CZ" sz="3600" dirty="0" err="1">
                <a:cs typeface="Arial" panose="020B0604020202020204" pitchFamily="34" charset="0"/>
              </a:rPr>
              <a:t>eukaryotic</a:t>
            </a:r>
            <a:r>
              <a:rPr lang="cs-CZ" altLang="cs-CZ" sz="3600" dirty="0">
                <a:cs typeface="Arial" panose="020B0604020202020204" pitchFamily="34" charset="0"/>
              </a:rPr>
              <a:t> </a:t>
            </a:r>
            <a:r>
              <a:rPr lang="cs-CZ" altLang="cs-CZ" sz="3600" dirty="0" err="1">
                <a:cs typeface="Arial" panose="020B0604020202020204" pitchFamily="34" charset="0"/>
              </a:rPr>
              <a:t>supergroups</a:t>
            </a:r>
            <a:endParaRPr lang="cs-CZ" altLang="cs-CZ" sz="3600" dirty="0">
              <a:cs typeface="Arial" panose="020B0604020202020204" pitchFamily="34" charset="0"/>
            </a:endParaRPr>
          </a:p>
        </p:txBody>
      </p:sp>
      <p:sp>
        <p:nvSpPr>
          <p:cNvPr id="2" name="Rectangle 2">
            <a:extLst>
              <a:ext uri="{FF2B5EF4-FFF2-40B4-BE49-F238E27FC236}">
                <a16:creationId xmlns:a16="http://schemas.microsoft.com/office/drawing/2014/main" id="{CCD3AB03-A4F9-A10A-D4DB-F27AB9275D34}"/>
              </a:ext>
            </a:extLst>
          </p:cNvPr>
          <p:cNvSpPr>
            <a:spLocks noChangeArrowheads="1"/>
          </p:cNvSpPr>
          <p:nvPr/>
        </p:nvSpPr>
        <p:spPr bwMode="auto">
          <a:xfrm>
            <a:off x="736600" y="908050"/>
            <a:ext cx="7651750" cy="554513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4" name="Obrázek 3" descr="Obsah obrázku diagram&#10;&#10;Popis byl vytvořen automaticky">
            <a:extLst>
              <a:ext uri="{FF2B5EF4-FFF2-40B4-BE49-F238E27FC236}">
                <a16:creationId xmlns:a16="http://schemas.microsoft.com/office/drawing/2014/main" id="{A51862F6-C081-78EA-5575-ED50DCB928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76" y="991320"/>
            <a:ext cx="7394448" cy="5462016"/>
          </a:xfrm>
          <a:prstGeom prst="rect">
            <a:avLst/>
          </a:prstGeom>
        </p:spPr>
      </p:pic>
      <p:sp>
        <p:nvSpPr>
          <p:cNvPr id="5" name="Oval 9">
            <a:extLst>
              <a:ext uri="{FF2B5EF4-FFF2-40B4-BE49-F238E27FC236}">
                <a16:creationId xmlns:a16="http://schemas.microsoft.com/office/drawing/2014/main" id="{698C6DFA-2513-4C86-477D-251D173F7A66}"/>
              </a:ext>
            </a:extLst>
          </p:cNvPr>
          <p:cNvSpPr>
            <a:spLocks noChangeArrowheads="1"/>
          </p:cNvSpPr>
          <p:nvPr/>
        </p:nvSpPr>
        <p:spPr bwMode="auto">
          <a:xfrm>
            <a:off x="4608257" y="2376180"/>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2" name="Oval 9">
            <a:extLst>
              <a:ext uri="{FF2B5EF4-FFF2-40B4-BE49-F238E27FC236}">
                <a16:creationId xmlns:a16="http://schemas.microsoft.com/office/drawing/2014/main" id="{4D6B0668-919A-4D39-7650-D07F7505E377}"/>
              </a:ext>
            </a:extLst>
          </p:cNvPr>
          <p:cNvSpPr>
            <a:spLocks noChangeArrowheads="1"/>
          </p:cNvSpPr>
          <p:nvPr/>
        </p:nvSpPr>
        <p:spPr bwMode="auto">
          <a:xfrm>
            <a:off x="3544197" y="262216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3" name="Oval 9">
            <a:extLst>
              <a:ext uri="{FF2B5EF4-FFF2-40B4-BE49-F238E27FC236}">
                <a16:creationId xmlns:a16="http://schemas.microsoft.com/office/drawing/2014/main" id="{38EF7207-6EF2-8D70-C55A-94F2ADF9F98D}"/>
              </a:ext>
            </a:extLst>
          </p:cNvPr>
          <p:cNvSpPr>
            <a:spLocks noChangeArrowheads="1"/>
          </p:cNvSpPr>
          <p:nvPr/>
        </p:nvSpPr>
        <p:spPr bwMode="auto">
          <a:xfrm>
            <a:off x="3024316" y="3274270"/>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4" name="Oval 9">
            <a:extLst>
              <a:ext uri="{FF2B5EF4-FFF2-40B4-BE49-F238E27FC236}">
                <a16:creationId xmlns:a16="http://schemas.microsoft.com/office/drawing/2014/main" id="{72A5F17D-1945-336E-3A99-EE8CDF6D6F42}"/>
              </a:ext>
            </a:extLst>
          </p:cNvPr>
          <p:cNvSpPr>
            <a:spLocks noChangeArrowheads="1"/>
          </p:cNvSpPr>
          <p:nvPr/>
        </p:nvSpPr>
        <p:spPr bwMode="auto">
          <a:xfrm>
            <a:off x="6026874" y="1053182"/>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5" name="TextovéPole 14">
            <a:extLst>
              <a:ext uri="{FF2B5EF4-FFF2-40B4-BE49-F238E27FC236}">
                <a16:creationId xmlns:a16="http://schemas.microsoft.com/office/drawing/2014/main" id="{ADE09166-45FA-352E-5E7C-D8BFD5AFF88B}"/>
              </a:ext>
            </a:extLst>
          </p:cNvPr>
          <p:cNvSpPr txBox="1"/>
          <p:nvPr/>
        </p:nvSpPr>
        <p:spPr>
          <a:xfrm>
            <a:off x="6190386" y="908720"/>
            <a:ext cx="2198038" cy="369332"/>
          </a:xfrm>
          <a:prstGeom prst="rect">
            <a:avLst/>
          </a:prstGeom>
          <a:noFill/>
        </p:spPr>
        <p:txBody>
          <a:bodyPr wrap="none">
            <a:spAutoFit/>
          </a:bodyPr>
          <a:lstStyle/>
          <a:p>
            <a:pPr>
              <a:defRPr/>
            </a:pPr>
            <a:r>
              <a:rPr lang="cs-CZ" dirty="0">
                <a:solidFill>
                  <a:srgbClr val="FF0000"/>
                </a:solidFill>
                <a:latin typeface="+mn-lt"/>
              </a:rPr>
              <a:t>non-protist </a:t>
            </a:r>
            <a:r>
              <a:rPr lang="cs-CZ" dirty="0" err="1">
                <a:solidFill>
                  <a:srgbClr val="FF0000"/>
                </a:solidFill>
                <a:latin typeface="+mn-lt"/>
              </a:rPr>
              <a:t>lineages</a:t>
            </a:r>
            <a:endParaRPr lang="cs-CZ" dirty="0">
              <a:solidFill>
                <a:srgbClr val="FF0000"/>
              </a:solidFill>
              <a:latin typeface="+mn-lt"/>
            </a:endParaRPr>
          </a:p>
        </p:txBody>
      </p:sp>
    </p:spTree>
    <p:extLst>
      <p:ext uri="{BB962C8B-B14F-4D97-AF65-F5344CB8AC3E}">
        <p14:creationId xmlns:p14="http://schemas.microsoft.com/office/powerpoint/2010/main" val="3586719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F2BFD07-47E0-47F3-B0F0-3B9F43A0C077}"/>
              </a:ext>
            </a:extLst>
          </p:cNvPr>
          <p:cNvPicPr>
            <a:picLocks noChangeAspect="1"/>
          </p:cNvPicPr>
          <p:nvPr/>
        </p:nvPicPr>
        <p:blipFill>
          <a:blip r:embed="rId2"/>
          <a:stretch>
            <a:fillRect/>
          </a:stretch>
        </p:blipFill>
        <p:spPr>
          <a:xfrm>
            <a:off x="751114" y="0"/>
            <a:ext cx="7641771" cy="6858000"/>
          </a:xfrm>
          <a:prstGeom prst="rect">
            <a:avLst/>
          </a:prstGeom>
        </p:spPr>
      </p:pic>
      <p:sp>
        <p:nvSpPr>
          <p:cNvPr id="3" name="TextovéPole 2">
            <a:extLst>
              <a:ext uri="{FF2B5EF4-FFF2-40B4-BE49-F238E27FC236}">
                <a16:creationId xmlns:a16="http://schemas.microsoft.com/office/drawing/2014/main" id="{318EAB4A-A91E-4679-8FE3-E4FEC219BA70}"/>
              </a:ext>
            </a:extLst>
          </p:cNvPr>
          <p:cNvSpPr txBox="1"/>
          <p:nvPr/>
        </p:nvSpPr>
        <p:spPr>
          <a:xfrm>
            <a:off x="751114" y="6581001"/>
            <a:ext cx="3076483" cy="276999"/>
          </a:xfrm>
          <a:prstGeom prst="rect">
            <a:avLst/>
          </a:prstGeom>
          <a:noFill/>
        </p:spPr>
        <p:txBody>
          <a:bodyPr wrap="none" rtlCol="0">
            <a:spAutoFit/>
          </a:bodyPr>
          <a:lstStyle/>
          <a:p>
            <a:r>
              <a:rPr lang="cs-CZ" sz="1200" dirty="0" err="1">
                <a:latin typeface="+mn-lt"/>
              </a:rPr>
              <a:t>Kang</a:t>
            </a:r>
            <a:r>
              <a:rPr lang="cs-CZ" sz="1200" dirty="0">
                <a:latin typeface="+mn-lt"/>
              </a:rPr>
              <a:t> S et al. (2017) Mol </a:t>
            </a:r>
            <a:r>
              <a:rPr lang="cs-CZ" sz="1200" dirty="0" err="1">
                <a:latin typeface="+mn-lt"/>
              </a:rPr>
              <a:t>Biol</a:t>
            </a:r>
            <a:r>
              <a:rPr lang="cs-CZ" sz="1200" dirty="0">
                <a:latin typeface="+mn-lt"/>
              </a:rPr>
              <a:t> </a:t>
            </a:r>
            <a:r>
              <a:rPr lang="cs-CZ" sz="1200" dirty="0" err="1">
                <a:latin typeface="+mn-lt"/>
              </a:rPr>
              <a:t>Evol</a:t>
            </a:r>
            <a:r>
              <a:rPr lang="cs-CZ" sz="1200" dirty="0">
                <a:latin typeface="+mn-lt"/>
              </a:rPr>
              <a:t> 34:2258</a:t>
            </a:r>
          </a:p>
        </p:txBody>
      </p:sp>
      <p:sp>
        <p:nvSpPr>
          <p:cNvPr id="5" name="Obdélník 4">
            <a:extLst>
              <a:ext uri="{FF2B5EF4-FFF2-40B4-BE49-F238E27FC236}">
                <a16:creationId xmlns:a16="http://schemas.microsoft.com/office/drawing/2014/main" id="{CFB4BBEE-827C-4DD7-A7AC-6B84FD7E1DDD}"/>
              </a:ext>
            </a:extLst>
          </p:cNvPr>
          <p:cNvSpPr/>
          <p:nvPr/>
        </p:nvSpPr>
        <p:spPr>
          <a:xfrm>
            <a:off x="2339752" y="764704"/>
            <a:ext cx="3960440" cy="216024"/>
          </a:xfrm>
          <a:prstGeom prst="rect">
            <a:avLst/>
          </a:prstGeom>
          <a:solidFill>
            <a:srgbClr val="FF0000">
              <a:alpha val="1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78975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55AAC8D-41B2-4F11-9A40-91482FA7D0B0}"/>
              </a:ext>
            </a:extLst>
          </p:cNvPr>
          <p:cNvPicPr>
            <a:picLocks noChangeAspect="1"/>
          </p:cNvPicPr>
          <p:nvPr/>
        </p:nvPicPr>
        <p:blipFill>
          <a:blip r:embed="rId2"/>
          <a:stretch>
            <a:fillRect/>
          </a:stretch>
        </p:blipFill>
        <p:spPr>
          <a:xfrm>
            <a:off x="180975" y="116632"/>
            <a:ext cx="8782050" cy="2019300"/>
          </a:xfrm>
          <a:prstGeom prst="rect">
            <a:avLst/>
          </a:prstGeom>
          <a:ln>
            <a:solidFill>
              <a:schemeClr val="tx1"/>
            </a:solidFill>
          </a:ln>
        </p:spPr>
      </p:pic>
      <p:pic>
        <p:nvPicPr>
          <p:cNvPr id="5" name="Obrázek 4">
            <a:extLst>
              <a:ext uri="{FF2B5EF4-FFF2-40B4-BE49-F238E27FC236}">
                <a16:creationId xmlns:a16="http://schemas.microsoft.com/office/drawing/2014/main" id="{BC2EE99E-6BE2-460D-85B8-70D03DE3D53D}"/>
              </a:ext>
            </a:extLst>
          </p:cNvPr>
          <p:cNvPicPr>
            <a:picLocks noChangeAspect="1"/>
          </p:cNvPicPr>
          <p:nvPr/>
        </p:nvPicPr>
        <p:blipFill>
          <a:blip r:embed="rId3"/>
          <a:stretch>
            <a:fillRect/>
          </a:stretch>
        </p:blipFill>
        <p:spPr>
          <a:xfrm>
            <a:off x="180975" y="2304957"/>
            <a:ext cx="3401616" cy="4434036"/>
          </a:xfrm>
          <a:prstGeom prst="rect">
            <a:avLst/>
          </a:prstGeom>
          <a:ln>
            <a:solidFill>
              <a:schemeClr val="tx1"/>
            </a:solidFill>
          </a:ln>
        </p:spPr>
      </p:pic>
      <p:sp>
        <p:nvSpPr>
          <p:cNvPr id="6" name="TextovéPole 5">
            <a:extLst>
              <a:ext uri="{FF2B5EF4-FFF2-40B4-BE49-F238E27FC236}">
                <a16:creationId xmlns:a16="http://schemas.microsoft.com/office/drawing/2014/main" id="{1CC4B147-E011-4682-A217-76483BB8D9B3}"/>
              </a:ext>
            </a:extLst>
          </p:cNvPr>
          <p:cNvSpPr txBox="1"/>
          <p:nvPr/>
        </p:nvSpPr>
        <p:spPr>
          <a:xfrm>
            <a:off x="3972307" y="3644812"/>
            <a:ext cx="5183113" cy="1754326"/>
          </a:xfrm>
          <a:prstGeom prst="rect">
            <a:avLst/>
          </a:prstGeom>
          <a:noFill/>
        </p:spPr>
        <p:txBody>
          <a:bodyPr wrap="square" rtlCol="0">
            <a:spAutoFit/>
          </a:bodyPr>
          <a:lstStyle/>
          <a:p>
            <a:pPr marL="285750" indent="-285750">
              <a:buFont typeface="Arial" panose="020B0604020202020204" pitchFamily="34" charset="0"/>
              <a:buChar char="•"/>
            </a:pPr>
            <a:r>
              <a:rPr lang="cs-CZ" dirty="0" err="1">
                <a:latin typeface="+mn-lt"/>
              </a:rPr>
              <a:t>Arcellinida</a:t>
            </a:r>
            <a:r>
              <a:rPr lang="cs-CZ" dirty="0">
                <a:latin typeface="+mn-lt"/>
              </a:rPr>
              <a:t> </a:t>
            </a:r>
            <a:r>
              <a:rPr lang="cs-CZ" dirty="0" err="1">
                <a:latin typeface="+mn-lt"/>
              </a:rPr>
              <a:t>diversified</a:t>
            </a:r>
            <a:r>
              <a:rPr lang="cs-CZ" dirty="0">
                <a:latin typeface="+mn-lt"/>
              </a:rPr>
              <a:t> </a:t>
            </a:r>
            <a:r>
              <a:rPr lang="cs-CZ" dirty="0" err="1">
                <a:latin typeface="+mn-lt"/>
              </a:rPr>
              <a:t>already</a:t>
            </a:r>
            <a:r>
              <a:rPr lang="cs-CZ" dirty="0">
                <a:latin typeface="+mn-lt"/>
              </a:rPr>
              <a:t> 730 </a:t>
            </a:r>
            <a:r>
              <a:rPr lang="cs-CZ" dirty="0" err="1">
                <a:latin typeface="+mn-lt"/>
              </a:rPr>
              <a:t>Mya</a:t>
            </a:r>
            <a:endParaRPr lang="cs-CZ" dirty="0">
              <a:latin typeface="+mn-lt"/>
            </a:endParaRPr>
          </a:p>
          <a:p>
            <a:pPr marL="285750"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r>
              <a:rPr lang="cs-CZ" dirty="0">
                <a:latin typeface="+mn-lt"/>
              </a:rPr>
              <a:t>Are </a:t>
            </a:r>
            <a:r>
              <a:rPr lang="cs-CZ" dirty="0" err="1">
                <a:latin typeface="+mn-lt"/>
              </a:rPr>
              <a:t>approximately</a:t>
            </a:r>
            <a:r>
              <a:rPr lang="cs-CZ" dirty="0">
                <a:latin typeface="+mn-lt"/>
              </a:rPr>
              <a:t> as </a:t>
            </a:r>
            <a:r>
              <a:rPr lang="cs-CZ" dirty="0" err="1">
                <a:latin typeface="+mn-lt"/>
              </a:rPr>
              <a:t>old</a:t>
            </a:r>
            <a:r>
              <a:rPr lang="cs-CZ" dirty="0">
                <a:latin typeface="+mn-lt"/>
              </a:rPr>
              <a:t> as the Metazoa</a:t>
            </a:r>
          </a:p>
          <a:p>
            <a:pPr marL="285750"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r>
              <a:rPr lang="cs-CZ" dirty="0" err="1">
                <a:latin typeface="+mn-lt"/>
              </a:rPr>
              <a:t>Form</a:t>
            </a:r>
            <a:r>
              <a:rPr lang="cs-CZ" dirty="0">
                <a:latin typeface="+mn-lt"/>
              </a:rPr>
              <a:t> a </a:t>
            </a:r>
            <a:r>
              <a:rPr lang="cs-CZ" dirty="0" err="1">
                <a:latin typeface="+mn-lt"/>
              </a:rPr>
              <a:t>terminal</a:t>
            </a:r>
            <a:r>
              <a:rPr lang="cs-CZ" dirty="0">
                <a:latin typeface="+mn-lt"/>
              </a:rPr>
              <a:t> </a:t>
            </a:r>
            <a:r>
              <a:rPr lang="cs-CZ" dirty="0" err="1">
                <a:latin typeface="+mn-lt"/>
              </a:rPr>
              <a:t>branch</a:t>
            </a:r>
            <a:r>
              <a:rPr lang="cs-CZ" dirty="0">
                <a:latin typeface="+mn-lt"/>
              </a:rPr>
              <a:t> in the </a:t>
            </a:r>
            <a:r>
              <a:rPr lang="cs-CZ" dirty="0" err="1">
                <a:latin typeface="+mn-lt"/>
              </a:rPr>
              <a:t>tree</a:t>
            </a:r>
            <a:r>
              <a:rPr lang="cs-CZ" dirty="0">
                <a:latin typeface="+mn-lt"/>
              </a:rPr>
              <a:t> of the </a:t>
            </a:r>
            <a:r>
              <a:rPr lang="cs-CZ" dirty="0" err="1">
                <a:latin typeface="+mn-lt"/>
              </a:rPr>
              <a:t>Amoebozoa</a:t>
            </a:r>
            <a:endParaRPr lang="cs-CZ" dirty="0">
              <a:latin typeface="+mn-lt"/>
            </a:endParaRPr>
          </a:p>
        </p:txBody>
      </p:sp>
      <p:pic>
        <p:nvPicPr>
          <p:cNvPr id="4" name="Obrázek 3">
            <a:extLst>
              <a:ext uri="{FF2B5EF4-FFF2-40B4-BE49-F238E27FC236}">
                <a16:creationId xmlns:a16="http://schemas.microsoft.com/office/drawing/2014/main" id="{F44680DD-C65C-876E-287D-5A833CD579D3}"/>
              </a:ext>
            </a:extLst>
          </p:cNvPr>
          <p:cNvPicPr>
            <a:picLocks noChangeAspect="1"/>
          </p:cNvPicPr>
          <p:nvPr/>
        </p:nvPicPr>
        <p:blipFill>
          <a:blip r:embed="rId4"/>
          <a:stretch>
            <a:fillRect/>
          </a:stretch>
        </p:blipFill>
        <p:spPr>
          <a:xfrm>
            <a:off x="3755840" y="2304958"/>
            <a:ext cx="5207185" cy="402584"/>
          </a:xfrm>
          <a:prstGeom prst="rect">
            <a:avLst/>
          </a:prstGeom>
          <a:ln>
            <a:solidFill>
              <a:schemeClr val="tx1"/>
            </a:solidFill>
          </a:ln>
        </p:spPr>
      </p:pic>
    </p:spTree>
    <p:extLst>
      <p:ext uri="{BB962C8B-B14F-4D97-AF65-F5344CB8AC3E}">
        <p14:creationId xmlns:p14="http://schemas.microsoft.com/office/powerpoint/2010/main" val="735953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23213"/>
            <a:ext cx="7920880" cy="53140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ovéPole 2"/>
          <p:cNvSpPr txBox="1"/>
          <p:nvPr/>
        </p:nvSpPr>
        <p:spPr>
          <a:xfrm>
            <a:off x="2869605" y="6309320"/>
            <a:ext cx="3829895" cy="276999"/>
          </a:xfrm>
          <a:prstGeom prst="rect">
            <a:avLst/>
          </a:prstGeom>
          <a:noFill/>
        </p:spPr>
        <p:txBody>
          <a:bodyPr wrap="none" rtlCol="0">
            <a:spAutoFit/>
          </a:bodyPr>
          <a:lstStyle/>
          <a:p>
            <a:r>
              <a:rPr lang="cs-CZ" sz="1200" dirty="0">
                <a:latin typeface="+mn-lt"/>
              </a:rPr>
              <a:t>Brown MW et al. (2013) </a:t>
            </a:r>
            <a:r>
              <a:rPr lang="cs-CZ" sz="1200" dirty="0" err="1">
                <a:latin typeface="+mn-lt"/>
              </a:rPr>
              <a:t>Proc</a:t>
            </a:r>
            <a:r>
              <a:rPr lang="cs-CZ" sz="1200" dirty="0">
                <a:latin typeface="+mn-lt"/>
              </a:rPr>
              <a:t> R </a:t>
            </a:r>
            <a:r>
              <a:rPr lang="cs-CZ" sz="1200" dirty="0" err="1">
                <a:latin typeface="+mn-lt"/>
              </a:rPr>
              <a:t>Soc</a:t>
            </a:r>
            <a:r>
              <a:rPr lang="cs-CZ" sz="1200" dirty="0">
                <a:latin typeface="+mn-lt"/>
              </a:rPr>
              <a:t> B 280: 20131755</a:t>
            </a:r>
          </a:p>
        </p:txBody>
      </p:sp>
      <p:sp>
        <p:nvSpPr>
          <p:cNvPr id="4" name="TextovéPole 3">
            <a:extLst>
              <a:ext uri="{FF2B5EF4-FFF2-40B4-BE49-F238E27FC236}">
                <a16:creationId xmlns:a16="http://schemas.microsoft.com/office/drawing/2014/main" id="{57B23115-4704-46BF-B1CC-BC87FBE5BD59}"/>
              </a:ext>
            </a:extLst>
          </p:cNvPr>
          <p:cNvSpPr txBox="1"/>
          <p:nvPr/>
        </p:nvSpPr>
        <p:spPr>
          <a:xfrm>
            <a:off x="1403648" y="159023"/>
            <a:ext cx="6696744" cy="461665"/>
          </a:xfrm>
          <a:prstGeom prst="rect">
            <a:avLst/>
          </a:prstGeom>
          <a:noFill/>
        </p:spPr>
        <p:txBody>
          <a:bodyPr wrap="square" rtlCol="0">
            <a:spAutoFit/>
          </a:bodyPr>
          <a:lstStyle/>
          <a:p>
            <a:r>
              <a:rPr lang="cs-CZ" sz="2400" b="1" dirty="0" err="1">
                <a:latin typeface="+mn-lt"/>
              </a:rPr>
              <a:t>Obazoa</a:t>
            </a:r>
            <a:r>
              <a:rPr lang="cs-CZ" sz="2400" b="1" dirty="0">
                <a:latin typeface="+mn-lt"/>
              </a:rPr>
              <a:t> (</a:t>
            </a:r>
            <a:r>
              <a:rPr lang="cs-CZ" sz="2400" b="1" u="sng" dirty="0" err="1">
                <a:latin typeface="+mn-lt"/>
              </a:rPr>
              <a:t>O</a:t>
            </a:r>
            <a:r>
              <a:rPr lang="cs-CZ" sz="2400" b="1" dirty="0" err="1">
                <a:latin typeface="+mn-lt"/>
              </a:rPr>
              <a:t>pisthokonta</a:t>
            </a:r>
            <a:r>
              <a:rPr lang="cs-CZ" sz="2400" b="1" dirty="0">
                <a:latin typeface="+mn-lt"/>
              </a:rPr>
              <a:t>, </a:t>
            </a:r>
            <a:r>
              <a:rPr lang="cs-CZ" sz="2400" b="1" u="sng" dirty="0" err="1">
                <a:latin typeface="+mn-lt"/>
              </a:rPr>
              <a:t>B</a:t>
            </a:r>
            <a:r>
              <a:rPr lang="cs-CZ" sz="2400" b="1" dirty="0" err="1">
                <a:latin typeface="+mn-lt"/>
              </a:rPr>
              <a:t>reviatea</a:t>
            </a:r>
            <a:r>
              <a:rPr lang="cs-CZ" sz="2400" b="1" dirty="0">
                <a:latin typeface="+mn-lt"/>
              </a:rPr>
              <a:t>, </a:t>
            </a:r>
            <a:r>
              <a:rPr lang="cs-CZ" sz="2400" b="1" u="sng" dirty="0" err="1">
                <a:latin typeface="+mn-lt"/>
              </a:rPr>
              <a:t>A</a:t>
            </a:r>
            <a:r>
              <a:rPr lang="cs-CZ" sz="2400" b="1" dirty="0" err="1">
                <a:latin typeface="+mn-lt"/>
              </a:rPr>
              <a:t>pusozoa</a:t>
            </a:r>
            <a:r>
              <a:rPr lang="cs-CZ" sz="2400" b="1" dirty="0">
                <a:latin typeface="+mn-lt"/>
              </a:rPr>
              <a:t>)</a:t>
            </a:r>
          </a:p>
        </p:txBody>
      </p:sp>
    </p:spTree>
    <p:extLst>
      <p:ext uri="{BB962C8B-B14F-4D97-AF65-F5344CB8AC3E}">
        <p14:creationId xmlns:p14="http://schemas.microsoft.com/office/powerpoint/2010/main" val="1313699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58052583-2FA6-48E3-A8A3-A0024F291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614" y="1196752"/>
            <a:ext cx="413385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55F2E14-64A2-4ABE-B334-C44399530040}"/>
              </a:ext>
            </a:extLst>
          </p:cNvPr>
          <p:cNvSpPr txBox="1"/>
          <p:nvPr/>
        </p:nvSpPr>
        <p:spPr>
          <a:xfrm>
            <a:off x="5190678" y="5957391"/>
            <a:ext cx="2725426" cy="338554"/>
          </a:xfrm>
          <a:prstGeom prst="rect">
            <a:avLst/>
          </a:prstGeom>
          <a:noFill/>
        </p:spPr>
        <p:txBody>
          <a:bodyPr wrap="none" rtlCol="0">
            <a:spAutoFit/>
          </a:bodyPr>
          <a:lstStyle/>
          <a:p>
            <a:r>
              <a:rPr lang="cs-CZ" sz="1600" i="1" dirty="0" err="1">
                <a:latin typeface="+mn-lt"/>
              </a:rPr>
              <a:t>Multimonas</a:t>
            </a:r>
            <a:r>
              <a:rPr lang="cs-CZ" sz="1600" i="1" dirty="0">
                <a:latin typeface="+mn-lt"/>
              </a:rPr>
              <a:t>, </a:t>
            </a:r>
            <a:r>
              <a:rPr lang="cs-CZ" sz="1600" i="1" dirty="0" err="1">
                <a:latin typeface="+mn-lt"/>
              </a:rPr>
              <a:t>Chelonemonas</a:t>
            </a:r>
            <a:endParaRPr lang="cs-CZ" sz="1600" i="1" dirty="0">
              <a:latin typeface="+mn-lt"/>
            </a:endParaRPr>
          </a:p>
        </p:txBody>
      </p:sp>
      <p:pic>
        <p:nvPicPr>
          <p:cNvPr id="1028" name="Picture 4" descr="image">
            <a:extLst>
              <a:ext uri="{FF2B5EF4-FFF2-40B4-BE49-F238E27FC236}">
                <a16:creationId xmlns:a16="http://schemas.microsoft.com/office/drawing/2014/main" id="{94C66514-47FF-4EA8-98A9-61AB4F0EA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34" y="1196752"/>
            <a:ext cx="4143375"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0B79A9C5-573B-40DA-85CD-B75A5FDB4048}"/>
              </a:ext>
            </a:extLst>
          </p:cNvPr>
          <p:cNvSpPr txBox="1"/>
          <p:nvPr/>
        </p:nvSpPr>
        <p:spPr>
          <a:xfrm>
            <a:off x="1518270" y="5957391"/>
            <a:ext cx="1561646" cy="338554"/>
          </a:xfrm>
          <a:prstGeom prst="rect">
            <a:avLst/>
          </a:prstGeom>
          <a:noFill/>
        </p:spPr>
        <p:txBody>
          <a:bodyPr wrap="none" rtlCol="0">
            <a:spAutoFit/>
          </a:bodyPr>
          <a:lstStyle/>
          <a:p>
            <a:r>
              <a:rPr lang="cs-CZ" sz="1600" i="1" dirty="0" err="1">
                <a:latin typeface="+mn-lt"/>
              </a:rPr>
              <a:t>Chelonemonas</a:t>
            </a:r>
            <a:endParaRPr lang="cs-CZ" sz="1600" i="1" dirty="0">
              <a:latin typeface="+mn-lt"/>
            </a:endParaRPr>
          </a:p>
        </p:txBody>
      </p:sp>
      <p:sp>
        <p:nvSpPr>
          <p:cNvPr id="2" name="TextovéPole 1">
            <a:extLst>
              <a:ext uri="{FF2B5EF4-FFF2-40B4-BE49-F238E27FC236}">
                <a16:creationId xmlns:a16="http://schemas.microsoft.com/office/drawing/2014/main" id="{01B0A4B9-E682-4820-93AB-1F9132E95DDA}"/>
              </a:ext>
            </a:extLst>
          </p:cNvPr>
          <p:cNvSpPr txBox="1"/>
          <p:nvPr/>
        </p:nvSpPr>
        <p:spPr>
          <a:xfrm>
            <a:off x="2697956" y="112276"/>
            <a:ext cx="3393878" cy="584775"/>
          </a:xfrm>
          <a:prstGeom prst="rect">
            <a:avLst/>
          </a:prstGeom>
          <a:noFill/>
        </p:spPr>
        <p:txBody>
          <a:bodyPr wrap="none" rtlCol="0">
            <a:spAutoFit/>
          </a:bodyPr>
          <a:lstStyle/>
          <a:p>
            <a:r>
              <a:rPr lang="cs-CZ" sz="3200" b="1" dirty="0" err="1">
                <a:latin typeface="+mn-lt"/>
              </a:rPr>
              <a:t>Apusomonadida</a:t>
            </a:r>
            <a:endParaRPr lang="cs-CZ" sz="3200" b="1" dirty="0">
              <a:latin typeface="+mn-lt"/>
            </a:endParaRPr>
          </a:p>
        </p:txBody>
      </p:sp>
      <p:sp>
        <p:nvSpPr>
          <p:cNvPr id="4" name="TextovéPole 3">
            <a:extLst>
              <a:ext uri="{FF2B5EF4-FFF2-40B4-BE49-F238E27FC236}">
                <a16:creationId xmlns:a16="http://schemas.microsoft.com/office/drawing/2014/main" id="{9E4D4796-B29D-4D81-97A3-401B25155E2E}"/>
              </a:ext>
            </a:extLst>
          </p:cNvPr>
          <p:cNvSpPr txBox="1"/>
          <p:nvPr/>
        </p:nvSpPr>
        <p:spPr>
          <a:xfrm>
            <a:off x="0" y="6581001"/>
            <a:ext cx="3366627" cy="276999"/>
          </a:xfrm>
          <a:prstGeom prst="rect">
            <a:avLst/>
          </a:prstGeom>
          <a:noFill/>
        </p:spPr>
        <p:txBody>
          <a:bodyPr wrap="none" rtlCol="0">
            <a:spAutoFit/>
          </a:bodyPr>
          <a:lstStyle/>
          <a:p>
            <a:r>
              <a:rPr lang="cs-CZ" sz="1200" dirty="0" err="1">
                <a:latin typeface="+mn-lt"/>
              </a:rPr>
              <a:t>Heiss</a:t>
            </a:r>
            <a:r>
              <a:rPr lang="cs-CZ" sz="1200" dirty="0">
                <a:latin typeface="+mn-lt"/>
              </a:rPr>
              <a:t> et al. (2015) J </a:t>
            </a:r>
            <a:r>
              <a:rPr lang="cs-CZ" sz="1200" dirty="0" err="1">
                <a:latin typeface="+mn-lt"/>
              </a:rPr>
              <a:t>Eukaryot</a:t>
            </a:r>
            <a:r>
              <a:rPr lang="cs-CZ" sz="1200" dirty="0">
                <a:latin typeface="+mn-lt"/>
              </a:rPr>
              <a:t> </a:t>
            </a:r>
            <a:r>
              <a:rPr lang="cs-CZ" sz="1200" dirty="0" err="1">
                <a:latin typeface="+mn-lt"/>
              </a:rPr>
              <a:t>Microbiol</a:t>
            </a:r>
            <a:r>
              <a:rPr lang="cs-CZ" sz="1200" dirty="0">
                <a:latin typeface="+mn-lt"/>
              </a:rPr>
              <a:t> 62:637</a:t>
            </a:r>
          </a:p>
        </p:txBody>
      </p:sp>
    </p:spTree>
    <p:extLst>
      <p:ext uri="{BB962C8B-B14F-4D97-AF65-F5344CB8AC3E}">
        <p14:creationId xmlns:p14="http://schemas.microsoft.com/office/powerpoint/2010/main" val="1611091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ull-size image (153 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12" y="116632"/>
            <a:ext cx="5112568" cy="51125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46226" y="5419547"/>
            <a:ext cx="2590774" cy="400110"/>
          </a:xfrm>
          <a:prstGeom prst="rect">
            <a:avLst/>
          </a:prstGeom>
          <a:noFill/>
        </p:spPr>
        <p:txBody>
          <a:bodyPr wrap="none" rtlCol="0">
            <a:spAutoFit/>
          </a:bodyPr>
          <a:lstStyle/>
          <a:p>
            <a:r>
              <a:rPr lang="cs-CZ" sz="2000" b="1" i="1" dirty="0" err="1">
                <a:latin typeface="+mn-lt"/>
              </a:rPr>
              <a:t>Breviata</a:t>
            </a:r>
            <a:r>
              <a:rPr lang="cs-CZ" sz="2000" b="1" i="1" dirty="0">
                <a:latin typeface="+mn-lt"/>
              </a:rPr>
              <a:t> </a:t>
            </a:r>
            <a:r>
              <a:rPr lang="cs-CZ" sz="2000" b="1" dirty="0">
                <a:latin typeface="+mn-lt"/>
              </a:rPr>
              <a:t>(</a:t>
            </a:r>
            <a:r>
              <a:rPr lang="cs-CZ" sz="2000" b="1" dirty="0" err="1">
                <a:latin typeface="+mn-lt"/>
              </a:rPr>
              <a:t>Breviatea</a:t>
            </a:r>
            <a:r>
              <a:rPr lang="cs-CZ" sz="2000" b="1" dirty="0">
                <a:latin typeface="+mn-lt"/>
              </a:rPr>
              <a:t>)</a:t>
            </a:r>
            <a:endParaRPr lang="cs-CZ" sz="2000" b="1" i="1" dirty="0">
              <a:latin typeface="+mn-lt"/>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343" y="116633"/>
            <a:ext cx="3302137" cy="28256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ovéPole 4"/>
          <p:cNvSpPr txBox="1"/>
          <p:nvPr/>
        </p:nvSpPr>
        <p:spPr>
          <a:xfrm>
            <a:off x="5508104" y="3068961"/>
            <a:ext cx="3475631" cy="400110"/>
          </a:xfrm>
          <a:prstGeom prst="rect">
            <a:avLst/>
          </a:prstGeom>
          <a:noFill/>
        </p:spPr>
        <p:txBody>
          <a:bodyPr wrap="none" rtlCol="0">
            <a:spAutoFit/>
          </a:bodyPr>
          <a:lstStyle/>
          <a:p>
            <a:r>
              <a:rPr lang="cs-CZ" sz="2000" i="1" dirty="0" err="1">
                <a:latin typeface="+mn-lt"/>
              </a:rPr>
              <a:t>Mastigamoeba</a:t>
            </a:r>
            <a:r>
              <a:rPr lang="cs-CZ" sz="2000" i="1" dirty="0">
                <a:latin typeface="+mn-lt"/>
              </a:rPr>
              <a:t> </a:t>
            </a:r>
            <a:r>
              <a:rPr lang="cs-CZ" sz="2000" dirty="0">
                <a:latin typeface="+mn-lt"/>
              </a:rPr>
              <a:t>(</a:t>
            </a:r>
            <a:r>
              <a:rPr lang="cs-CZ" sz="2000" dirty="0" err="1">
                <a:latin typeface="+mn-lt"/>
              </a:rPr>
              <a:t>Amoebozoa</a:t>
            </a:r>
            <a:r>
              <a:rPr lang="cs-CZ" sz="2000" dirty="0">
                <a:latin typeface="+mn-lt"/>
              </a:rPr>
              <a:t>)</a:t>
            </a:r>
            <a:endParaRPr lang="cs-CZ" sz="2000" i="1" dirty="0">
              <a:latin typeface="+mn-lt"/>
            </a:endParaRPr>
          </a:p>
        </p:txBody>
      </p:sp>
      <p:sp>
        <p:nvSpPr>
          <p:cNvPr id="6" name="TextovéPole 5"/>
          <p:cNvSpPr txBox="1"/>
          <p:nvPr/>
        </p:nvSpPr>
        <p:spPr>
          <a:xfrm>
            <a:off x="1115616" y="5819657"/>
            <a:ext cx="3336876" cy="276999"/>
          </a:xfrm>
          <a:prstGeom prst="rect">
            <a:avLst/>
          </a:prstGeom>
          <a:noFill/>
        </p:spPr>
        <p:txBody>
          <a:bodyPr wrap="none" rtlCol="0">
            <a:spAutoFit/>
          </a:bodyPr>
          <a:lstStyle/>
          <a:p>
            <a:r>
              <a:rPr lang="cs-CZ" sz="1200" dirty="0" err="1">
                <a:latin typeface="+mn-lt"/>
              </a:rPr>
              <a:t>Heiss</a:t>
            </a:r>
            <a:r>
              <a:rPr lang="cs-CZ" sz="1200" dirty="0">
                <a:latin typeface="+mn-lt"/>
              </a:rPr>
              <a:t> AA et al. (2013) Eur J </a:t>
            </a:r>
            <a:r>
              <a:rPr lang="cs-CZ" sz="1200" dirty="0" err="1">
                <a:latin typeface="+mn-lt"/>
              </a:rPr>
              <a:t>Protistol</a:t>
            </a:r>
            <a:r>
              <a:rPr lang="cs-CZ" sz="1200" dirty="0">
                <a:latin typeface="+mn-lt"/>
              </a:rPr>
              <a:t> 49: 354</a:t>
            </a:r>
          </a:p>
        </p:txBody>
      </p:sp>
      <p:sp>
        <p:nvSpPr>
          <p:cNvPr id="7" name="TextovéPole 6"/>
          <p:cNvSpPr txBox="1"/>
          <p:nvPr/>
        </p:nvSpPr>
        <p:spPr>
          <a:xfrm>
            <a:off x="5813865" y="3464898"/>
            <a:ext cx="2943434" cy="276999"/>
          </a:xfrm>
          <a:prstGeom prst="rect">
            <a:avLst/>
          </a:prstGeom>
          <a:noFill/>
        </p:spPr>
        <p:txBody>
          <a:bodyPr wrap="none" rtlCol="0">
            <a:spAutoFit/>
          </a:bodyPr>
          <a:lstStyle/>
          <a:p>
            <a:r>
              <a:rPr lang="cs-CZ" sz="1200" dirty="0">
                <a:latin typeface="+mn-lt"/>
              </a:rPr>
              <a:t>Ptáčková E et al. (2013) </a:t>
            </a:r>
            <a:r>
              <a:rPr lang="cs-CZ" sz="1200" dirty="0" err="1">
                <a:latin typeface="+mn-lt"/>
              </a:rPr>
              <a:t>Protist</a:t>
            </a:r>
            <a:r>
              <a:rPr lang="cs-CZ" sz="1200" dirty="0">
                <a:latin typeface="+mn-lt"/>
              </a:rPr>
              <a:t> 164: 380</a:t>
            </a:r>
          </a:p>
        </p:txBody>
      </p:sp>
      <p:pic>
        <p:nvPicPr>
          <p:cNvPr id="717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90344" y="3918279"/>
            <a:ext cx="1837018" cy="27987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ovéPole 9"/>
          <p:cNvSpPr txBox="1"/>
          <p:nvPr/>
        </p:nvSpPr>
        <p:spPr>
          <a:xfrm>
            <a:off x="7697555" y="4455861"/>
            <a:ext cx="1282723" cy="707886"/>
          </a:xfrm>
          <a:prstGeom prst="rect">
            <a:avLst/>
          </a:prstGeom>
          <a:noFill/>
        </p:spPr>
        <p:txBody>
          <a:bodyPr wrap="none" rtlCol="0">
            <a:spAutoFit/>
          </a:bodyPr>
          <a:lstStyle/>
          <a:p>
            <a:r>
              <a:rPr lang="cs-CZ" sz="2000" i="1" dirty="0" err="1">
                <a:latin typeface="+mn-lt"/>
              </a:rPr>
              <a:t>Creneis</a:t>
            </a:r>
            <a:endParaRPr lang="cs-CZ" sz="2000" i="1" dirty="0">
              <a:latin typeface="+mn-lt"/>
            </a:endParaRPr>
          </a:p>
          <a:p>
            <a:r>
              <a:rPr lang="cs-CZ" sz="2000" dirty="0">
                <a:latin typeface="+mn-lt"/>
              </a:rPr>
              <a:t>(</a:t>
            </a:r>
            <a:r>
              <a:rPr lang="cs-CZ" sz="2000" dirty="0" err="1">
                <a:latin typeface="+mn-lt"/>
              </a:rPr>
              <a:t>Discoba</a:t>
            </a:r>
            <a:r>
              <a:rPr lang="cs-CZ" sz="2000" dirty="0">
                <a:latin typeface="+mn-lt"/>
              </a:rPr>
              <a:t>)</a:t>
            </a:r>
          </a:p>
        </p:txBody>
      </p:sp>
      <p:sp>
        <p:nvSpPr>
          <p:cNvPr id="11" name="TextovéPole 10"/>
          <p:cNvSpPr txBox="1"/>
          <p:nvPr/>
        </p:nvSpPr>
        <p:spPr>
          <a:xfrm>
            <a:off x="7488539" y="5157192"/>
            <a:ext cx="1657120" cy="461665"/>
          </a:xfrm>
          <a:prstGeom prst="rect">
            <a:avLst/>
          </a:prstGeom>
          <a:noFill/>
        </p:spPr>
        <p:txBody>
          <a:bodyPr wrap="none" rtlCol="0">
            <a:spAutoFit/>
          </a:bodyPr>
          <a:lstStyle/>
          <a:p>
            <a:r>
              <a:rPr lang="cs-CZ" sz="1200" dirty="0">
                <a:latin typeface="+mn-lt"/>
              </a:rPr>
              <a:t>Pánek T et al. (2014) </a:t>
            </a:r>
          </a:p>
          <a:p>
            <a:r>
              <a:rPr lang="cs-CZ" sz="1200" dirty="0" err="1">
                <a:latin typeface="+mn-lt"/>
              </a:rPr>
              <a:t>Protist</a:t>
            </a:r>
            <a:r>
              <a:rPr lang="cs-CZ" sz="1200" dirty="0">
                <a:latin typeface="+mn-lt"/>
              </a:rPr>
              <a:t> 165: 542</a:t>
            </a:r>
          </a:p>
        </p:txBody>
      </p:sp>
    </p:spTree>
    <p:extLst>
      <p:ext uri="{BB962C8B-B14F-4D97-AF65-F5344CB8AC3E}">
        <p14:creationId xmlns:p14="http://schemas.microsoft.com/office/powerpoint/2010/main" val="367959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78CC33B-0227-E1BA-2971-4BAAF20F4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796" y="404664"/>
            <a:ext cx="6892407" cy="5805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A9BF099-826B-9A70-CD06-FE76EC96B59F}"/>
              </a:ext>
            </a:extLst>
          </p:cNvPr>
          <p:cNvSpPr txBox="1"/>
          <p:nvPr/>
        </p:nvSpPr>
        <p:spPr>
          <a:xfrm>
            <a:off x="1333078" y="6375171"/>
            <a:ext cx="2563522" cy="400110"/>
          </a:xfrm>
          <a:prstGeom prst="rect">
            <a:avLst/>
          </a:prstGeom>
          <a:noFill/>
        </p:spPr>
        <p:txBody>
          <a:bodyPr wrap="none" rtlCol="0">
            <a:spAutoFit/>
          </a:bodyPr>
          <a:lstStyle/>
          <a:p>
            <a:r>
              <a:rPr lang="cs-CZ" sz="2000" b="1" i="1" dirty="0" err="1">
                <a:latin typeface="+mn-lt"/>
              </a:rPr>
              <a:t>Pygsuia</a:t>
            </a:r>
            <a:r>
              <a:rPr lang="cs-CZ" sz="2000" b="1" i="1" dirty="0">
                <a:latin typeface="+mn-lt"/>
              </a:rPr>
              <a:t> </a:t>
            </a:r>
            <a:r>
              <a:rPr lang="cs-CZ" sz="2000" b="1" dirty="0">
                <a:latin typeface="+mn-lt"/>
              </a:rPr>
              <a:t>(</a:t>
            </a:r>
            <a:r>
              <a:rPr lang="cs-CZ" sz="2000" b="1" dirty="0" err="1">
                <a:latin typeface="+mn-lt"/>
              </a:rPr>
              <a:t>Breviatea</a:t>
            </a:r>
            <a:r>
              <a:rPr lang="cs-CZ" sz="2000" b="1" dirty="0">
                <a:latin typeface="+mn-lt"/>
              </a:rPr>
              <a:t>)</a:t>
            </a:r>
            <a:endParaRPr lang="cs-CZ" sz="2000" b="1" i="1" dirty="0">
              <a:latin typeface="+mn-lt"/>
            </a:endParaRPr>
          </a:p>
        </p:txBody>
      </p:sp>
      <p:sp>
        <p:nvSpPr>
          <p:cNvPr id="3" name="TextovéPole 2">
            <a:extLst>
              <a:ext uri="{FF2B5EF4-FFF2-40B4-BE49-F238E27FC236}">
                <a16:creationId xmlns:a16="http://schemas.microsoft.com/office/drawing/2014/main" id="{82268430-51FD-6DD0-2964-10AC20FA95FC}"/>
              </a:ext>
            </a:extLst>
          </p:cNvPr>
          <p:cNvSpPr txBox="1"/>
          <p:nvPr/>
        </p:nvSpPr>
        <p:spPr>
          <a:xfrm>
            <a:off x="4139952" y="6436726"/>
            <a:ext cx="3829895" cy="276999"/>
          </a:xfrm>
          <a:prstGeom prst="rect">
            <a:avLst/>
          </a:prstGeom>
          <a:noFill/>
        </p:spPr>
        <p:txBody>
          <a:bodyPr wrap="none" rtlCol="0">
            <a:spAutoFit/>
          </a:bodyPr>
          <a:lstStyle/>
          <a:p>
            <a:r>
              <a:rPr lang="cs-CZ" sz="1200" dirty="0">
                <a:latin typeface="+mn-lt"/>
              </a:rPr>
              <a:t>Brown MW et al. (2013) </a:t>
            </a:r>
            <a:r>
              <a:rPr lang="cs-CZ" sz="1200" dirty="0" err="1">
                <a:latin typeface="+mn-lt"/>
              </a:rPr>
              <a:t>Proc</a:t>
            </a:r>
            <a:r>
              <a:rPr lang="cs-CZ" sz="1200" dirty="0">
                <a:latin typeface="+mn-lt"/>
              </a:rPr>
              <a:t> R Soc B 280: 20131755</a:t>
            </a:r>
          </a:p>
        </p:txBody>
      </p:sp>
    </p:spTree>
    <p:extLst>
      <p:ext uri="{BB962C8B-B14F-4D97-AF65-F5344CB8AC3E}">
        <p14:creationId xmlns:p14="http://schemas.microsoft.com/office/powerpoint/2010/main" val="10553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23606" y="67271"/>
            <a:ext cx="8840882" cy="769441"/>
          </a:xfrm>
          <a:prstGeom prst="rect">
            <a:avLst/>
          </a:prstGeom>
          <a:noFill/>
        </p:spPr>
        <p:txBody>
          <a:bodyPr wrap="none" rtlCol="0">
            <a:spAutoFit/>
          </a:bodyPr>
          <a:lstStyle/>
          <a:p>
            <a:r>
              <a:rPr lang="cs-CZ" sz="4400" dirty="0">
                <a:latin typeface="Arial" panose="020B0604020202020204" pitchFamily="34" charset="0"/>
                <a:cs typeface="Arial" panose="020B0604020202020204" pitchFamily="34" charset="0"/>
              </a:rPr>
              <a:t>LECA</a:t>
            </a:r>
            <a:r>
              <a:rPr lang="cs-CZ" sz="3600" dirty="0">
                <a:latin typeface="Arial" panose="020B0604020202020204" pitchFamily="34" charset="0"/>
                <a:cs typeface="Arial" panose="020B0604020202020204" pitchFamily="34" charset="0"/>
              </a:rPr>
              <a:t> (last </a:t>
            </a:r>
            <a:r>
              <a:rPr lang="cs-CZ" sz="3600" dirty="0" err="1">
                <a:latin typeface="Arial" panose="020B0604020202020204" pitchFamily="34" charset="0"/>
                <a:cs typeface="Arial" panose="020B0604020202020204" pitchFamily="34" charset="0"/>
              </a:rPr>
              <a:t>eukaryotic</a:t>
            </a:r>
            <a:r>
              <a:rPr lang="cs-CZ" sz="3600" dirty="0">
                <a:latin typeface="Arial" panose="020B0604020202020204" pitchFamily="34" charset="0"/>
                <a:cs typeface="Arial" panose="020B0604020202020204" pitchFamily="34" charset="0"/>
              </a:rPr>
              <a:t> </a:t>
            </a:r>
            <a:r>
              <a:rPr lang="cs-CZ" sz="3600" dirty="0" err="1">
                <a:latin typeface="Arial" panose="020B0604020202020204" pitchFamily="34" charset="0"/>
                <a:cs typeface="Arial" panose="020B0604020202020204" pitchFamily="34" charset="0"/>
              </a:rPr>
              <a:t>common</a:t>
            </a:r>
            <a:r>
              <a:rPr lang="cs-CZ" sz="3600" dirty="0">
                <a:latin typeface="Arial" panose="020B0604020202020204" pitchFamily="34" charset="0"/>
                <a:cs typeface="Arial" panose="020B0604020202020204" pitchFamily="34" charset="0"/>
              </a:rPr>
              <a:t> </a:t>
            </a:r>
            <a:r>
              <a:rPr lang="cs-CZ" sz="3600" dirty="0" err="1">
                <a:latin typeface="Arial" panose="020B0604020202020204" pitchFamily="34" charset="0"/>
                <a:cs typeface="Arial" panose="020B0604020202020204" pitchFamily="34" charset="0"/>
              </a:rPr>
              <a:t>ancestor</a:t>
            </a:r>
            <a:r>
              <a:rPr lang="cs-CZ" sz="3600" dirty="0">
                <a:latin typeface="Arial" panose="020B0604020202020204" pitchFamily="34" charset="0"/>
                <a:cs typeface="Arial" panose="020B0604020202020204" pitchFamily="34" charset="0"/>
              </a:rPr>
              <a:t>)</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3672408" cy="4469762"/>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a:stretch>
            <a:fillRect/>
          </a:stretch>
        </p:blipFill>
        <p:spPr>
          <a:xfrm>
            <a:off x="4544047" y="1916832"/>
            <a:ext cx="4238316" cy="2573263"/>
          </a:xfrm>
          <a:prstGeom prst="rect">
            <a:avLst/>
          </a:prstGeom>
          <a:ln>
            <a:solidFill>
              <a:schemeClr val="tx1"/>
            </a:solidFill>
          </a:ln>
        </p:spPr>
      </p:pic>
      <p:sp>
        <p:nvSpPr>
          <p:cNvPr id="7" name="TextovéPole 6"/>
          <p:cNvSpPr txBox="1"/>
          <p:nvPr/>
        </p:nvSpPr>
        <p:spPr>
          <a:xfrm>
            <a:off x="5407380" y="4581128"/>
            <a:ext cx="2511650" cy="369332"/>
          </a:xfrm>
          <a:prstGeom prst="rect">
            <a:avLst/>
          </a:prstGeom>
          <a:noFill/>
        </p:spPr>
        <p:txBody>
          <a:bodyPr wrap="none" rtlCol="0">
            <a:spAutoFit/>
          </a:bodyPr>
          <a:lstStyle/>
          <a:p>
            <a:r>
              <a:rPr lang="cs-CZ" i="1" dirty="0" err="1">
                <a:latin typeface="Arial" panose="020B0604020202020204" pitchFamily="34" charset="0"/>
                <a:cs typeface="Arial" panose="020B0604020202020204" pitchFamily="34" charset="0"/>
              </a:rPr>
              <a:t>Velundella</a:t>
            </a:r>
            <a:r>
              <a:rPr lang="cs-CZ" dirty="0">
                <a:latin typeface="Arial" panose="020B0604020202020204" pitchFamily="34" charset="0"/>
                <a:cs typeface="Arial" panose="020B0604020202020204" pitchFamily="34" charset="0"/>
              </a:rPr>
              <a:t> </a:t>
            </a:r>
            <a:r>
              <a:rPr lang="cs-CZ" sz="1200" dirty="0">
                <a:latin typeface="Arial" panose="020B0604020202020204" pitchFamily="34" charset="0"/>
                <a:cs typeface="Arial" panose="020B0604020202020204" pitchFamily="34" charset="0"/>
              </a:rPr>
              <a:t>Pánek et al. 2016</a:t>
            </a:r>
            <a:endParaRPr lang="cs-CZ"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7370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35696" y="1362035"/>
            <a:ext cx="5472608" cy="437122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50" name="Rectangle 1"/>
          <p:cNvSpPr>
            <a:spLocks noGrp="1" noChangeArrowheads="1"/>
          </p:cNvSpPr>
          <p:nvPr>
            <p:ph type="title"/>
          </p:nvPr>
        </p:nvSpPr>
        <p:spPr>
          <a:xfrm>
            <a:off x="424801" y="419084"/>
            <a:ext cx="8228160" cy="724396"/>
          </a:xfrm>
        </p:spPr>
        <p:txBody>
          <a:bodyPr tIns="12801"/>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a:t>Evolution of microtubule organizing centers across the tree of eukaryotes</a:t>
            </a:r>
          </a:p>
        </p:txBody>
      </p:sp>
      <p:pic>
        <p:nvPicPr>
          <p:cNvPr id="2052" name="Picture 3"/>
          <p:cNvPicPr>
            <a:picLocks noChangeAspect="1" noChangeArrowheads="1"/>
          </p:cNvPicPr>
          <p:nvPr/>
        </p:nvPicPr>
        <p:blipFill>
          <a:blip r:embed="rId3"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115200" y="6205612"/>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000" b="1">
                <a:solidFill>
                  <a:srgbClr val="000000"/>
                </a:solidFill>
              </a:rPr>
              <a:t>The Plant Journal</a:t>
            </a:r>
            <a:br>
              <a:rPr lang="en-GB" sz="1000">
                <a:solidFill>
                  <a:srgbClr val="000000"/>
                </a:solidFill>
              </a:rPr>
            </a:br>
            <a:r>
              <a:rPr lang="en-GB" sz="1000">
                <a:solidFill>
                  <a:srgbClr val="000000"/>
                </a:solidFill>
                <a:hlinkClick r:id="rId4"/>
              </a:rPr>
              <a:t>Volume 75, Issue 2, </a:t>
            </a:r>
            <a:r>
              <a:rPr lang="en-GB" sz="1000">
                <a:solidFill>
                  <a:srgbClr val="000000"/>
                </a:solidFill>
              </a:rPr>
              <a:t>pages 230-244, 22 MAR 2013 DOI: 10.1111/tpj.12145</a:t>
            </a:r>
            <a:br>
              <a:rPr lang="en-GB" sz="1000">
                <a:solidFill>
                  <a:srgbClr val="000000"/>
                </a:solidFill>
              </a:rPr>
            </a:br>
            <a:r>
              <a:rPr lang="en-GB" sz="1000">
                <a:solidFill>
                  <a:srgbClr val="000000"/>
                </a:solidFill>
                <a:hlinkClick r:id="rId5"/>
              </a:rPr>
              <a:t>http://onlinelibrary.wiley.com/doi/10.1111/tpj.12145/full#tpj12145-fig-0007</a:t>
            </a: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8968" y="1434043"/>
            <a:ext cx="5347328" cy="429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154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563" y="885825"/>
            <a:ext cx="1014412" cy="1770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865188"/>
            <a:ext cx="600075" cy="1771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9396" name="Rectangle 2"/>
          <p:cNvSpPr>
            <a:spLocks noChangeArrowheads="1"/>
          </p:cNvSpPr>
          <p:nvPr/>
        </p:nvSpPr>
        <p:spPr bwMode="auto">
          <a:xfrm>
            <a:off x="0" y="-27384"/>
            <a:ext cx="9144000" cy="838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cs-CZ" sz="4400" dirty="0">
                <a:cs typeface="Arial" panose="020B0604020202020204" pitchFamily="34" charset="0"/>
              </a:rPr>
              <a:t>“</a:t>
            </a:r>
            <a:r>
              <a:rPr lang="cs-CZ" altLang="cs-CZ" sz="4400" dirty="0" err="1">
                <a:cs typeface="Arial" panose="020B0604020202020204" pitchFamily="34" charset="0"/>
              </a:rPr>
              <a:t>excavates</a:t>
            </a:r>
            <a:r>
              <a:rPr lang="en-US" altLang="cs-CZ" sz="4400" dirty="0">
                <a:cs typeface="Arial" panose="020B0604020202020204" pitchFamily="34" charset="0"/>
              </a:rPr>
              <a:t>”</a:t>
            </a:r>
            <a:r>
              <a:rPr lang="cs-CZ" altLang="cs-CZ" sz="4400" dirty="0">
                <a:cs typeface="Arial" panose="020B0604020202020204" pitchFamily="34" charset="0"/>
              </a:rPr>
              <a:t> (</a:t>
            </a:r>
            <a:r>
              <a:rPr lang="cs-CZ" sz="4400" dirty="0">
                <a:effectLst/>
                <a:latin typeface="+mn-lt"/>
                <a:ea typeface="Calibri" panose="020F0502020204030204" pitchFamily="34" charset="0"/>
                <a:cs typeface="Calibri" panose="020F0502020204030204" pitchFamily="34" charset="0"/>
              </a:rPr>
              <a:t>≠</a:t>
            </a:r>
            <a:r>
              <a:rPr lang="cs-CZ" altLang="cs-CZ" sz="4400" dirty="0">
                <a:cs typeface="Arial" panose="020B0604020202020204" pitchFamily="34" charset="0"/>
              </a:rPr>
              <a:t> </a:t>
            </a:r>
            <a:r>
              <a:rPr lang="cs-CZ" altLang="cs-CZ" sz="4400" dirty="0" err="1">
                <a:cs typeface="Arial" panose="020B0604020202020204" pitchFamily="34" charset="0"/>
              </a:rPr>
              <a:t>Excavata</a:t>
            </a:r>
            <a:r>
              <a:rPr lang="en-US" altLang="cs-CZ" sz="4400" dirty="0">
                <a:cs typeface="Arial" panose="020B0604020202020204" pitchFamily="34" charset="0"/>
              </a:rPr>
              <a:t>!</a:t>
            </a:r>
            <a:r>
              <a:rPr lang="cs-CZ" altLang="cs-CZ" sz="4400" dirty="0">
                <a:cs typeface="Arial" panose="020B0604020202020204" pitchFamily="34" charset="0"/>
              </a:rPr>
              <a:t>) </a:t>
            </a:r>
          </a:p>
        </p:txBody>
      </p:sp>
      <p:sp>
        <p:nvSpPr>
          <p:cNvPr id="59397" name="Line 3"/>
          <p:cNvSpPr>
            <a:spLocks noChangeShapeType="1"/>
          </p:cNvSpPr>
          <p:nvPr/>
        </p:nvSpPr>
        <p:spPr bwMode="auto">
          <a:xfrm flipH="1">
            <a:off x="4241799" y="2924175"/>
            <a:ext cx="2633663" cy="3600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398" name="Line 4"/>
          <p:cNvSpPr>
            <a:spLocks noChangeShapeType="1"/>
          </p:cNvSpPr>
          <p:nvPr/>
        </p:nvSpPr>
        <p:spPr bwMode="auto">
          <a:xfrm>
            <a:off x="3812134" y="2924175"/>
            <a:ext cx="1664742" cy="19002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399" name="Text Box 6"/>
          <p:cNvSpPr txBox="1">
            <a:spLocks noChangeArrowheads="1"/>
          </p:cNvSpPr>
          <p:nvPr/>
        </p:nvSpPr>
        <p:spPr bwMode="auto">
          <a:xfrm>
            <a:off x="3352676" y="2708275"/>
            <a:ext cx="1003300" cy="339725"/>
          </a:xfrm>
          <a:prstGeom prst="rect">
            <a:avLst/>
          </a:prstGeom>
          <a:solidFill>
            <a:srgbClr val="FFFF99"/>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err="1">
                <a:cs typeface="Arial" panose="020B0604020202020204" pitchFamily="34" charset="0"/>
              </a:rPr>
              <a:t>Jakobida</a:t>
            </a:r>
            <a:endParaRPr lang="cs-CZ" altLang="cs-CZ" sz="1600" dirty="0">
              <a:cs typeface="Arial" panose="020B0604020202020204" pitchFamily="34" charset="0"/>
            </a:endParaRPr>
          </a:p>
        </p:txBody>
      </p:sp>
      <p:sp>
        <p:nvSpPr>
          <p:cNvPr id="59401" name="Line 10"/>
          <p:cNvSpPr>
            <a:spLocks noChangeShapeType="1"/>
          </p:cNvSpPr>
          <p:nvPr/>
        </p:nvSpPr>
        <p:spPr bwMode="auto">
          <a:xfrm flipH="1" flipV="1">
            <a:off x="5194299" y="3032124"/>
            <a:ext cx="890588" cy="97293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5" name="TextovéPole 30"/>
          <p:cNvSpPr txBox="1">
            <a:spLocks noChangeArrowheads="1"/>
          </p:cNvSpPr>
          <p:nvPr/>
        </p:nvSpPr>
        <p:spPr bwMode="auto">
          <a:xfrm flipH="1">
            <a:off x="5039518" y="5375215"/>
            <a:ext cx="2592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dirty="0" err="1">
                <a:cs typeface="Arial" panose="020B0604020202020204" pitchFamily="34" charset="0"/>
              </a:rPr>
              <a:t>Discoba</a:t>
            </a:r>
            <a:endParaRPr lang="cs-CZ" altLang="cs-CZ" sz="1600" dirty="0">
              <a:cs typeface="Arial" panose="020B0604020202020204" pitchFamily="34" charset="0"/>
            </a:endParaRPr>
          </a:p>
        </p:txBody>
      </p:sp>
      <p:sp>
        <p:nvSpPr>
          <p:cNvPr id="59407" name="Text Box 6"/>
          <p:cNvSpPr txBox="1">
            <a:spLocks noChangeArrowheads="1"/>
          </p:cNvSpPr>
          <p:nvPr/>
        </p:nvSpPr>
        <p:spPr bwMode="auto">
          <a:xfrm>
            <a:off x="4465638" y="2708275"/>
            <a:ext cx="1517650" cy="339725"/>
          </a:xfrm>
          <a:prstGeom prst="rect">
            <a:avLst/>
          </a:prstGeom>
          <a:solidFill>
            <a:srgbClr val="FF9933"/>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err="1">
                <a:cs typeface="Arial" panose="020B0604020202020204" pitchFamily="34" charset="0"/>
              </a:rPr>
              <a:t>Heterolobosea</a:t>
            </a:r>
            <a:endParaRPr lang="cs-CZ" altLang="cs-CZ" sz="1600" dirty="0">
              <a:cs typeface="Arial" panose="020B0604020202020204" pitchFamily="34" charset="0"/>
            </a:endParaRPr>
          </a:p>
        </p:txBody>
      </p:sp>
      <p:sp>
        <p:nvSpPr>
          <p:cNvPr id="59408" name="Text Box 6"/>
          <p:cNvSpPr txBox="1">
            <a:spLocks noChangeArrowheads="1"/>
          </p:cNvSpPr>
          <p:nvPr/>
        </p:nvSpPr>
        <p:spPr bwMode="auto">
          <a:xfrm>
            <a:off x="6084888" y="2708275"/>
            <a:ext cx="1265237" cy="339725"/>
          </a:xfrm>
          <a:prstGeom prst="rect">
            <a:avLst/>
          </a:prstGeom>
          <a:solidFill>
            <a:srgbClr val="33CC33"/>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cs typeface="Arial" panose="020B0604020202020204" pitchFamily="34" charset="0"/>
              </a:rPr>
              <a:t>Euglenozoa</a:t>
            </a:r>
          </a:p>
        </p:txBody>
      </p:sp>
      <p:pic>
        <p:nvPicPr>
          <p:cNvPr id="59413" name="Picture 24" descr="Hexami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715" y="923925"/>
            <a:ext cx="1254125" cy="1712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4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338" y="887413"/>
            <a:ext cx="863600" cy="1768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4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88" y="1196975"/>
            <a:ext cx="1252537" cy="1439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4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1725" y="1082675"/>
            <a:ext cx="1617663" cy="155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17" name="Line 10"/>
          <p:cNvSpPr>
            <a:spLocks noChangeShapeType="1"/>
          </p:cNvSpPr>
          <p:nvPr/>
        </p:nvSpPr>
        <p:spPr bwMode="auto">
          <a:xfrm flipH="1">
            <a:off x="5715000" y="3032126"/>
            <a:ext cx="2673349" cy="14747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8" name="Text Box 6"/>
          <p:cNvSpPr txBox="1">
            <a:spLocks noChangeArrowheads="1"/>
          </p:cNvSpPr>
          <p:nvPr/>
        </p:nvSpPr>
        <p:spPr bwMode="auto">
          <a:xfrm>
            <a:off x="7469188" y="2708275"/>
            <a:ext cx="1566862" cy="339725"/>
          </a:xfrm>
          <a:prstGeom prst="rect">
            <a:avLst/>
          </a:prstGeom>
          <a:solidFill>
            <a:srgbClr val="FF7C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i="1">
                <a:cs typeface="Arial" panose="020B0604020202020204" pitchFamily="34" charset="0"/>
              </a:rPr>
              <a:t>Tsukubamonas</a:t>
            </a:r>
          </a:p>
        </p:txBody>
      </p:sp>
      <p:sp>
        <p:nvSpPr>
          <p:cNvPr id="24" name="Line 4">
            <a:extLst>
              <a:ext uri="{FF2B5EF4-FFF2-40B4-BE49-F238E27FC236}">
                <a16:creationId xmlns:a16="http://schemas.microsoft.com/office/drawing/2014/main" id="{9954015F-C772-470F-93E0-43DCAEC51174}"/>
              </a:ext>
            </a:extLst>
          </p:cNvPr>
          <p:cNvSpPr>
            <a:spLocks noChangeShapeType="1"/>
          </p:cNvSpPr>
          <p:nvPr/>
        </p:nvSpPr>
        <p:spPr bwMode="auto">
          <a:xfrm>
            <a:off x="2413548" y="2924175"/>
            <a:ext cx="1234525" cy="36004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 name="Line 4">
            <a:extLst>
              <a:ext uri="{FF2B5EF4-FFF2-40B4-BE49-F238E27FC236}">
                <a16:creationId xmlns:a16="http://schemas.microsoft.com/office/drawing/2014/main" id="{EA10D7B0-9791-4848-B943-9BA07CB877BF}"/>
              </a:ext>
            </a:extLst>
          </p:cNvPr>
          <p:cNvSpPr>
            <a:spLocks noChangeShapeType="1"/>
          </p:cNvSpPr>
          <p:nvPr/>
        </p:nvSpPr>
        <p:spPr bwMode="auto">
          <a:xfrm>
            <a:off x="755651" y="2924174"/>
            <a:ext cx="2268536" cy="360045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9" name="Text Box 12"/>
          <p:cNvSpPr txBox="1">
            <a:spLocks noChangeArrowheads="1"/>
          </p:cNvSpPr>
          <p:nvPr/>
        </p:nvSpPr>
        <p:spPr bwMode="auto">
          <a:xfrm>
            <a:off x="1835696" y="2708275"/>
            <a:ext cx="1382712" cy="339725"/>
          </a:xfrm>
          <a:prstGeom prst="rect">
            <a:avLst/>
          </a:prstGeom>
          <a:solidFill>
            <a:srgbClr val="99CC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err="1">
                <a:cs typeface="Arial" panose="020B0604020202020204" pitchFamily="34" charset="0"/>
              </a:rPr>
              <a:t>Metamonada</a:t>
            </a:r>
            <a:endParaRPr lang="cs-CZ" altLang="cs-CZ" sz="1600" dirty="0">
              <a:cs typeface="Arial" panose="020B0604020202020204" pitchFamily="34" charset="0"/>
            </a:endParaRPr>
          </a:p>
        </p:txBody>
      </p:sp>
      <p:sp>
        <p:nvSpPr>
          <p:cNvPr id="59402" name="Text Box 11"/>
          <p:cNvSpPr txBox="1">
            <a:spLocks noChangeArrowheads="1"/>
          </p:cNvSpPr>
          <p:nvPr/>
        </p:nvSpPr>
        <p:spPr bwMode="auto">
          <a:xfrm>
            <a:off x="43345" y="2708275"/>
            <a:ext cx="1720343" cy="338554"/>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err="1">
                <a:cs typeface="Arial" panose="020B0604020202020204" pitchFamily="34" charset="0"/>
              </a:rPr>
              <a:t>Malawimonadida</a:t>
            </a:r>
            <a:endParaRPr lang="cs-CZ" altLang="cs-CZ" sz="1600" dirty="0">
              <a:cs typeface="Arial" panose="020B0604020202020204" pitchFamily="34" charset="0"/>
            </a:endParaRPr>
          </a:p>
        </p:txBody>
      </p:sp>
    </p:spTree>
    <p:extLst>
      <p:ext uri="{BB962C8B-B14F-4D97-AF65-F5344CB8AC3E}">
        <p14:creationId xmlns:p14="http://schemas.microsoft.com/office/powerpoint/2010/main" val="408291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75CF414-A3EA-447A-9C6A-D273CAEA35B3}"/>
              </a:ext>
            </a:extLst>
          </p:cNvPr>
          <p:cNvSpPr/>
          <p:nvPr/>
        </p:nvSpPr>
        <p:spPr>
          <a:xfrm>
            <a:off x="251521" y="476671"/>
            <a:ext cx="8395498" cy="57287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 name="Obrázek 2">
            <a:extLst>
              <a:ext uri="{FF2B5EF4-FFF2-40B4-BE49-F238E27FC236}">
                <a16:creationId xmlns:a16="http://schemas.microsoft.com/office/drawing/2014/main" id="{8848BDF8-CFAE-49B2-87D9-2D9B7B9BF6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35" t="1697" b="5280"/>
          <a:stretch>
            <a:fillRect/>
          </a:stretch>
        </p:blipFill>
        <p:spPr bwMode="auto">
          <a:xfrm>
            <a:off x="361657" y="568237"/>
            <a:ext cx="8151469" cy="554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E7C6AD73-77E4-4859-B72B-0D25B8C69945}"/>
              </a:ext>
            </a:extLst>
          </p:cNvPr>
          <p:cNvSpPr txBox="1"/>
          <p:nvPr/>
        </p:nvSpPr>
        <p:spPr>
          <a:xfrm>
            <a:off x="7250658" y="4396462"/>
            <a:ext cx="697627" cy="369332"/>
          </a:xfrm>
          <a:prstGeom prst="rect">
            <a:avLst/>
          </a:prstGeom>
          <a:noFill/>
        </p:spPr>
        <p:txBody>
          <a:bodyPr wrap="none" rtlCol="0">
            <a:spAutoFit/>
          </a:bodyPr>
          <a:lstStyle/>
          <a:p>
            <a:r>
              <a:rPr lang="cs-CZ" dirty="0">
                <a:solidFill>
                  <a:srgbClr val="FF0000"/>
                </a:solidFill>
                <a:latin typeface="+mn-lt"/>
              </a:rPr>
              <a:t>2018</a:t>
            </a:r>
          </a:p>
        </p:txBody>
      </p:sp>
      <p:sp>
        <p:nvSpPr>
          <p:cNvPr id="6" name="Ovál 5">
            <a:extLst>
              <a:ext uri="{FF2B5EF4-FFF2-40B4-BE49-F238E27FC236}">
                <a16:creationId xmlns:a16="http://schemas.microsoft.com/office/drawing/2014/main" id="{0CFE5B8C-F0F8-4D65-AEE7-430F58D23BF1}"/>
              </a:ext>
            </a:extLst>
          </p:cNvPr>
          <p:cNvSpPr/>
          <p:nvPr/>
        </p:nvSpPr>
        <p:spPr>
          <a:xfrm rot="7040242">
            <a:off x="5483736" y="4213548"/>
            <a:ext cx="523011" cy="1915368"/>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4B63A1BF-8A16-4F82-B644-5F1582E88599}"/>
              </a:ext>
            </a:extLst>
          </p:cNvPr>
          <p:cNvSpPr/>
          <p:nvPr/>
        </p:nvSpPr>
        <p:spPr>
          <a:xfrm rot="5400000">
            <a:off x="3309327" y="4469367"/>
            <a:ext cx="309567" cy="1662662"/>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1F1EF786-A764-93BA-3688-9AA6E672C306}"/>
              </a:ext>
            </a:extLst>
          </p:cNvPr>
          <p:cNvSpPr txBox="1"/>
          <p:nvPr/>
        </p:nvSpPr>
        <p:spPr>
          <a:xfrm>
            <a:off x="4631193" y="4981461"/>
            <a:ext cx="434734" cy="584775"/>
          </a:xfrm>
          <a:prstGeom prst="rect">
            <a:avLst/>
          </a:prstGeom>
          <a:noFill/>
        </p:spPr>
        <p:txBody>
          <a:bodyPr wrap="none" rtlCol="0">
            <a:spAutoFit/>
          </a:bodyPr>
          <a:lstStyle/>
          <a:p>
            <a:r>
              <a:rPr lang="cs-CZ" sz="3200" b="1" dirty="0">
                <a:solidFill>
                  <a:srgbClr val="FF0000"/>
                </a:solidFill>
                <a:latin typeface="+mn-lt"/>
              </a:rPr>
              <a:t>?</a:t>
            </a:r>
          </a:p>
        </p:txBody>
      </p:sp>
    </p:spTree>
    <p:extLst>
      <p:ext uri="{BB962C8B-B14F-4D97-AF65-F5344CB8AC3E}">
        <p14:creationId xmlns:p14="http://schemas.microsoft.com/office/powerpoint/2010/main" val="169452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ED70B06-A404-4138-8C31-381710134B52}"/>
              </a:ext>
            </a:extLst>
          </p:cNvPr>
          <p:cNvPicPr>
            <a:picLocks noChangeAspect="1"/>
          </p:cNvPicPr>
          <p:nvPr/>
        </p:nvPicPr>
        <p:blipFill>
          <a:blip r:embed="rId2"/>
          <a:stretch>
            <a:fillRect/>
          </a:stretch>
        </p:blipFill>
        <p:spPr>
          <a:xfrm>
            <a:off x="107504" y="95250"/>
            <a:ext cx="6400800" cy="3333750"/>
          </a:xfrm>
          <a:prstGeom prst="rect">
            <a:avLst/>
          </a:prstGeom>
        </p:spPr>
      </p:pic>
      <p:pic>
        <p:nvPicPr>
          <p:cNvPr id="3" name="Obrázek 2">
            <a:extLst>
              <a:ext uri="{FF2B5EF4-FFF2-40B4-BE49-F238E27FC236}">
                <a16:creationId xmlns:a16="http://schemas.microsoft.com/office/drawing/2014/main" id="{B1F137CA-FF30-405B-BDCF-F3D54B86F326}"/>
              </a:ext>
            </a:extLst>
          </p:cNvPr>
          <p:cNvPicPr>
            <a:picLocks noChangeAspect="1"/>
          </p:cNvPicPr>
          <p:nvPr/>
        </p:nvPicPr>
        <p:blipFill>
          <a:blip r:embed="rId3"/>
          <a:stretch>
            <a:fillRect/>
          </a:stretch>
        </p:blipFill>
        <p:spPr>
          <a:xfrm>
            <a:off x="5436096" y="1556792"/>
            <a:ext cx="3323781" cy="4752528"/>
          </a:xfrm>
          <a:prstGeom prst="rect">
            <a:avLst/>
          </a:prstGeom>
        </p:spPr>
      </p:pic>
      <p:sp>
        <p:nvSpPr>
          <p:cNvPr id="4" name="TextovéPole 3">
            <a:extLst>
              <a:ext uri="{FF2B5EF4-FFF2-40B4-BE49-F238E27FC236}">
                <a16:creationId xmlns:a16="http://schemas.microsoft.com/office/drawing/2014/main" id="{DD71029C-D1BE-4FBC-998D-091233C23453}"/>
              </a:ext>
            </a:extLst>
          </p:cNvPr>
          <p:cNvSpPr txBox="1"/>
          <p:nvPr/>
        </p:nvSpPr>
        <p:spPr>
          <a:xfrm>
            <a:off x="3635896" y="1556792"/>
            <a:ext cx="697627" cy="369332"/>
          </a:xfrm>
          <a:prstGeom prst="rect">
            <a:avLst/>
          </a:prstGeom>
          <a:noFill/>
        </p:spPr>
        <p:txBody>
          <a:bodyPr wrap="none" rtlCol="0">
            <a:spAutoFit/>
          </a:bodyPr>
          <a:lstStyle/>
          <a:p>
            <a:r>
              <a:rPr lang="cs-CZ" dirty="0">
                <a:latin typeface="+mn-lt"/>
              </a:rPr>
              <a:t>2019</a:t>
            </a:r>
          </a:p>
        </p:txBody>
      </p:sp>
    </p:spTree>
    <p:extLst>
      <p:ext uri="{BB962C8B-B14F-4D97-AF65-F5344CB8AC3E}">
        <p14:creationId xmlns:p14="http://schemas.microsoft.com/office/powerpoint/2010/main" val="148878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pinkava.asu.edu/starcentral/microscope/msr/rawdata/viewable/malawimonas_californianus_1146274769_m_417w.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94729" y="548680"/>
            <a:ext cx="38100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QSEBUSEhQSEhQVFBUUFBQUFA8UFBQUFBQVFBUQFBQXHCYeFxkjGRQUHy8gJCcpLCwsFR4xNTAqNSYsLCkBCQoKDgwOFw8PFykcHBwpKSkpKSkpKSwpKSkpKSkpLCwpLCk1LCwtKSkxKTAqKSkpNTEsLDUpKi8sKTU1KSkqKv/AABEIAM8A8wMBIgACEQEDEQH/xAAbAAACAwEBAQAAAAAAAAAAAAAAAQIDBAUGB//EADYQAAICAQIEAwUIAQQDAAAAAAABAhEDBCEFBhIxE0FRIjJhcYEHFCNSkZOh0rFC0fDxFmKU/8QAGAEBAQEBAQAAAAAAAAAAAAAAAAECAwT/xAAnEQEBAQABAwIFBQEAAAAAAAAAARECAyExEkETUYHB4TJSYYKSIv/aAAwDAQACEQMRAD8A8mmDBAc2iskhJAgASDKttirFfmBYAWSoAQAOgChSlWxOynM90ESGxpAwqIAOgAKBAwAEBKgIgMVhDoTGAAmDCgAYh2KbIBMdGLPklezl/puKVxq+7fkzXCVjVMB0BdFdjQbAgGIkJgKwHQgBdyViiMBDTCgAaKtV5FyKtUvZv0JBaIa7ITAVBRITKIjBhRADEBQAwABiGIgAoEhlCIzez+RJoUoJ1avz+pEdjQ8nePjhkxZ08k1F+ClJ9EW/ZyTpO413qmu+/Y5Hgyi2pODfn0S6kvh1dn9LLcnGtTH2I5prFSXQq6Nm/Je7370ypRXkcelx6kt9d35O/V+HcvTMBgd+zgoLEgSGVSAAoBDEkMgEMEFgAxDAaI543Br4EkT6bVEFen3ivkScSzR4dqNf3MLjDRE15dO0Z5IkpitoCVESoQMYqGhghAihsQx0AkAMEQNiSGBcAIB0MEJWBKxEwDAYkVSGFDKiNDCOSLdXuSogiIYgGhoQ0BNItx+hXGJq02G2iLFimoL4hp+Mwk+l7FHFMT6kl+U8XxDVyhldPzM99hr6c9MpRORqdPTL+S+KeNj6X3R0OJ6TzHKZVl152SIl2eFGezUSpMikFjCAAYJFAxiYwBsBDsgLEA6GILEwAuqQAA0MKAaAVleZlrRQ3uBmy6F+/F7r+TbpcvVG/PzLYL2WY9E6lKP1KNVEaJNiIENCaGgLYnQ0Pc50WbtFLclWNHENPc7/APX/ALPn3FtOpZZP0e/yPpsprqi/g0eG5m4S8Wdte7Ldf7Dz4TxS5T1rwaiCbTjJeT9fJn07iOG4WfGFi8Oaa+a/2PsfBNV42kjLzqn80XnN4rPLzGsgc+SOzxHFTZyJoxxrViIxBZpg2MjY6KCwsEMUILGIAYxDoAYmDBgIQgAZJAADn2M0O5oy9jPhjuBsizCl050vVM2xMuvjWXG/jQMaJIRflx7lLRJVwmCFYJlRKzVpZ7mVF+FhY6mfLSi/iQ41oVn0za9+G6+ndFWqd47Xk7NPAc9pxfy+jM8feHJ861G8fkz3/wBmmtvHPG323R4njmn8LNkhWylt8n2Ov9net6dR0+qqjfHvLGflXreNYakefzKmer45j8zzGpiceLpWVIY6EdGAFgNlgQDSAAYkwYIAZJEbGkSgYAwTAj0gPqAaEMiNGlPK/ZFgiRz9i/BEguxQtkuJ6L2Iye1STNmhw2zzHPfEJdShFvpX+SFeoy6K4qS3VHPzYaMnIPMPifgZHv8A6b/wei4no67CzCV56SEW5cdMqaKJdRbjkUInEJHW0rTVPzMujk8WeUH2fZj02Q2KEcmRKXmtmZnlqvM85yXiqXrFX9Di8ua7p1MGvzJHZ504fODV7ryfqjz3AdO5Z4pLtJOzfHyx7Y+v8QlcDzWp7nbz5fw/ocLOzn71tnYgYjTIGIYAFABQmhhYECJCBlAxDoTQDTERYAMaIsaKqGZ9l8Ua8SMzjujViZKOpjydML+BwOO6NSxddXTuXyOvrJVi2NXCMEc2Bp+ar+BPBXy7Tajw88cmPapJ/Sz7KvxcMZrzjf8AB8g4tw/ws0o+j2Pp3ImuWTT9D7x/wPbD3c3W4Ks58j0nFtLTZwMypmZWlKLEQRJM0wuxyonLUOOSD+NFEXuR1b2T9GT3V3+J6eOfHUq+DPPcL4MsUr+J1dNq/Z39Ch5xvcxu1Of2Tl5JFk81oztkkVFsEgaGiskkMKCgEFjoGBFDYAAhgAAmIAQEWBJsQAAhlU0y/GyhFuNgbNRP8P6o1csS6cksb7PdHJ12Wor5o7GCHTKGRfBP5Ei2PL/aBoejUdVbSjf1RHkXi/hahJvaWzO59pGn6scJr/lo+eafVdEr7UxPLPs+3cY09q0eT1mKj0vAOIrU6SMvNKn80cbiOLdksytzvHFaFZZkKjTNTTHNWiCJJhFOLXKHszdPy+JOOS9wzaaM17S7dicMVAiViRKhxxkVEZPwyXhl0xSBY8QeGNMVMRY4EXEGIhQ6HRERSGySiLpAiCQwAKEFABAYgRVSJRZAaYQ9bG4Hf4XNTxJP0o4kXexPQap4clP3JP8ARkbdTmDA8mil5vG/8HyXV05Oj7TDKmrW6kqkvU+e828BWOTnjWz3fwssy3Wdx0/sq4xWSWBvaStfNHqeMQ9pnzHk3K46zG167/I+n8YnuOZHnc5QaM73KBFp9Q0R6LDwEGVsYlsMRmhgflI3abFO/JkWLMWjs2YuGv0JY87jt0l8eKwW0pU/S0RdxBcL9SMtLFd2jSpdfuu/qQny/KffsM/k9UYX4fbqX6jeni+zRLNypBb+fzZneJYXT7epcNiU9D6GaeA6ePUr52R1OmlJezsSQ1yJQruVzzJE8/DpX7UipaGipS8YfioktOU6moxtlRapWDM+hydSs0MBAFAQQBABRIEJDKppl8GmqZnSJxZFdHS6rp28iXEcKyQaq7RhUi/BrK2M+Dy87yvy9kx6rrnGoxun6nq+Iai2yE9btsYsuWzVupJirJIqGwEAiRFyruSTFRdhOrpZVFy9EcnGzqaKVpr1VGarx+v5qlJyWNtNWcDLxSTdybbO1xbl7MskunFs294+aOY+AZX3hL9GdPT2xnV2n5jlj9yUl9TuaT7Qs8dnUjg4uXMn5Jfoy98uZa9yX6Gfh4vqj0+TnWcY9Ul1fJmLiHO0ZxrodnKx8t52knGX8mp8kZO+9EnG+52cx81Ti/ZuvI6vBufpKajlXsva/QwS5EzuVJbfE9DwnkGGOpZfaf8ABvJO9Rv13F8fdW79Ec6fEm/dTOtqcMFskjFKKOcxpkebI/KhfdXL33ZrpCcjWojGKiqREk5CAQBYAQSHQhgFDIkqArzya7FmKWxtw8FyZIRmlFRk5pSlKKS8OLnOcvyxST3foVT4bkjOUOiTlCXRJLepb7WvhGT+hy+N07s9U2LlVJibNOfhmaEeqeLJGKq24yS3dLf5oyM1x58eU3jdKfiBZXIFI2iYrExhUNRC0PD2JsSQFkGasGejHFk0yD0Gn4ntubcWvg/JfweWWUshqDK9nrYazH6It++w9F/B5Fasf3wndcj1U9bDyoy5deuyo8/97IrUjudnfya9JHP1XELOdLUFUsxe4nlylE2EpESoVhYMRWQMSQItAAAQRYrLMeRxkpKrTTVpNWvVPZnRfMmf1xfsaX+hz53qT9El+ufarHLHZ1FzLm9cX7Gl/oD5lzeuL9jS/wBDHq637J/r8L2UaTi8sUelKDj1Tk1JNqXiY/ClCVNey4+lP4mjTcyyj4s3GE8mTJHJcr6YtRyRbUU1v+Jt6fEi+ZM/ri/Y0v8AQyz5m1CffF/8+k/oefn0bz3enO/n/r6/Jd/lo1fMOTJGUZKFT6m6TT9rKsrrf8yX0Ob1HTxcy5354v2NL/Qk+ZM3ri/Y0v8AQ6cJ1OnM49OT+34Tt83KZGjrPmXN64v2NN/Qf/kub1xfsaX+h09fW/ZP9fg7OVYI6k+YM0ouLeOmmnWDTJ7/ABUNjms68Lzv65n137RLhAAzaAYkxoB2NSIjQD6xqZCxoGn1DUiLFZDUrISmSaK5IKkpDRGESTCCxMEFlgdisAoAEPpE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6" descr="data:image/jpeg;base64,/9j/4AAQSkZJRgABAQAAAQABAAD/2wCEAAkGBhQSEBUSEhQSEhQVFBUUFBQUFA8UFBQUFBQVFBUQFBQXHCYeFxkjGRQUHy8gJCcpLCwsFR4xNTAqNSYsLCkBCQoKDgwOFw8PFykcHBwpKSkpKSkpKSwpKSkpKSkpLCwpLCk1LCwtKSkxKTAqKSkpNTEsLDUpKi8sKTU1KSkqKv/AABEIAM8A8wMBIgACEQEDEQH/xAAbAAACAwEBAQAAAAAAAAAAAAAAAQIDBAUGB//EADYQAAICAQIEAwUIAQQDAAAAAAABAhEDBCEFBhIxE0FRIjJhcYEHFCNSkZOh0rFC0fDxFmKU/8QAGAEBAQEBAQAAAAAAAAAAAAAAAAECAwT/xAAnEQEBAQABAwIFBQEAAAAAAAAAARECAyExEkETUYHB4TJSYYKSIv/aAAwDAQACEQMRAD8A8mmDBAc2iskhJAgASDKttirFfmBYAWSoAQAOgChSlWxOynM90ESGxpAwqIAOgAKBAwAEBKgIgMVhDoTGAAmDCgAYh2KbIBMdGLPklezl/puKVxq+7fkzXCVjVMB0BdFdjQbAgGIkJgKwHQgBdyViiMBDTCgAaKtV5FyKtUvZv0JBaIa7ITAVBRITKIjBhRADEBQAwABiGIgAoEhlCIzez+RJoUoJ1avz+pEdjQ8nePjhkxZ08k1F+ClJ9EW/ZyTpO413qmu+/Y5Hgyi2pODfn0S6kvh1dn9LLcnGtTH2I5prFSXQq6Nm/Je7370ypRXkcelx6kt9d35O/V+HcvTMBgd+zgoLEgSGVSAAoBDEkMgEMEFgAxDAaI543Br4EkT6bVEFen3ivkScSzR4dqNf3MLjDRE15dO0Z5IkpitoCVESoQMYqGhghAihsQx0AkAMEQNiSGBcAIB0MEJWBKxEwDAYkVSGFDKiNDCOSLdXuSogiIYgGhoQ0BNItx+hXGJq02G2iLFimoL4hp+Mwk+l7FHFMT6kl+U8XxDVyhldPzM99hr6c9MpRORqdPTL+S+KeNj6X3R0OJ6TzHKZVl152SIl2eFGezUSpMikFjCAAYJFAxiYwBsBDsgLEA6GILEwAuqQAA0MKAaAVleZlrRQ3uBmy6F+/F7r+TbpcvVG/PzLYL2WY9E6lKP1KNVEaJNiIENCaGgLYnQ0Pc50WbtFLclWNHENPc7/APX/ALPn3FtOpZZP0e/yPpsprqi/g0eG5m4S8Wdte7Ldf7Dz4TxS5T1rwaiCbTjJeT9fJn07iOG4WfGFi8Oaa+a/2PsfBNV42kjLzqn80XnN4rPLzGsgc+SOzxHFTZyJoxxrViIxBZpg2MjY6KCwsEMUILGIAYxDoAYmDBgIQgAZJAADn2M0O5oy9jPhjuBsizCl050vVM2xMuvjWXG/jQMaJIRflx7lLRJVwmCFYJlRKzVpZ7mVF+FhY6mfLSi/iQ41oVn0za9+G6+ndFWqd47Xk7NPAc9pxfy+jM8feHJ861G8fkz3/wBmmtvHPG323R4njmn8LNkhWylt8n2Ov9net6dR0+qqjfHvLGflXreNYakefzKmer45j8zzGpiceLpWVIY6EdGAFgNlgQDSAAYkwYIAZJEbGkSgYAwTAj0gPqAaEMiNGlPK/ZFgiRz9i/BEguxQtkuJ6L2Iye1STNmhw2zzHPfEJdShFvpX+SFeoy6K4qS3VHPzYaMnIPMPifgZHv8A6b/wei4no67CzCV56SEW5cdMqaKJdRbjkUInEJHW0rTVPzMujk8WeUH2fZj02Q2KEcmRKXmtmZnlqvM85yXiqXrFX9Di8ua7p1MGvzJHZ504fODV7ryfqjz3AdO5Z4pLtJOzfHyx7Y+v8QlcDzWp7nbz5fw/ocLOzn71tnYgYjTIGIYAFABQmhhYECJCBlAxDoTQDTERYAMaIsaKqGZ9l8Ua8SMzjujViZKOpjydML+BwOO6NSxddXTuXyOvrJVi2NXCMEc2Bp+ar+BPBXy7Tajw88cmPapJ/Sz7KvxcMZrzjf8AB8g4tw/ws0o+j2Pp3ImuWTT9D7x/wPbD3c3W4Ks58j0nFtLTZwMypmZWlKLEQRJM0wuxyonLUOOSD+NFEXuR1b2T9GT3V3+J6eOfHUq+DPPcL4MsUr+J1dNq/Z39Ch5xvcxu1Of2Tl5JFk81oztkkVFsEgaGiskkMKCgEFjoGBFDYAAhgAAmIAQEWBJsQAAhlU0y/GyhFuNgbNRP8P6o1csS6cksb7PdHJ12Wor5o7GCHTKGRfBP5Ei2PL/aBoejUdVbSjf1RHkXi/hahJvaWzO59pGn6scJr/lo+eafVdEr7UxPLPs+3cY09q0eT1mKj0vAOIrU6SMvNKn80cbiOLdksytzvHFaFZZkKjTNTTHNWiCJJhFOLXKHszdPy+JOOS9wzaaM17S7dicMVAiViRKhxxkVEZPwyXhl0xSBY8QeGNMVMRY4EXEGIhQ6HRERSGySiLpAiCQwAKEFABAYgRVSJRZAaYQ9bG4Hf4XNTxJP0o4kXexPQap4clP3JP8ARkbdTmDA8mil5vG/8HyXV05Oj7TDKmrW6kqkvU+e828BWOTnjWz3fwssy3Wdx0/sq4xWSWBvaStfNHqeMQ9pnzHk3K46zG167/I+n8YnuOZHnc5QaM73KBFp9Q0R6LDwEGVsYlsMRmhgflI3abFO/JkWLMWjs2YuGv0JY87jt0l8eKwW0pU/S0RdxBcL9SMtLFd2jSpdfuu/qQny/KffsM/k9UYX4fbqX6jeni+zRLNypBb+fzZneJYXT7epcNiU9D6GaeA6ePUr52R1OmlJezsSQ1yJQruVzzJE8/DpX7UipaGipS8YfioktOU6moxtlRapWDM+hydSs0MBAFAQQBABRIEJDKppl8GmqZnSJxZFdHS6rp28iXEcKyQaq7RhUi/BrK2M+Dy87yvy9kx6rrnGoxun6nq+Iai2yE9btsYsuWzVupJirJIqGwEAiRFyruSTFRdhOrpZVFy9EcnGzqaKVpr1VGarx+v5qlJyWNtNWcDLxSTdybbO1xbl7MskunFs294+aOY+AZX3hL9GdPT2xnV2n5jlj9yUl9TuaT7Qs8dnUjg4uXMn5Jfoy98uZa9yX6Gfh4vqj0+TnWcY9Ul1fJmLiHO0ZxrodnKx8t52knGX8mp8kZO+9EnG+52cx81Ti/ZuvI6vBufpKajlXsva/QwS5EzuVJbfE9DwnkGGOpZfaf8ABvJO9Rv13F8fdW79Ec6fEm/dTOtqcMFskjFKKOcxpkebI/KhfdXL33ZrpCcjWojGKiqREk5CAQBYAQSHQhgFDIkqArzya7FmKWxtw8FyZIRmlFRk5pSlKKS8OLnOcvyxST3foVT4bkjOUOiTlCXRJLepb7WvhGT+hy+N07s9U2LlVJibNOfhmaEeqeLJGKq24yS3dLf5oyM1x58eU3jdKfiBZXIFI2iYrExhUNRC0PD2JsSQFkGasGejHFk0yD0Gn4ntubcWvg/JfweWWUshqDK9nrYazH6It++w9F/B5Fasf3wndcj1U9bDyoy5deuyo8/97IrUjudnfya9JHP1XELOdLUFUsxe4nlylE2EpESoVhYMRWQMSQItAAAQRYrLMeRxkpKrTTVpNWvVPZnRfMmf1xfsaX+hz53qT9El+ufarHLHZ1FzLm9cX7Gl/oD5lzeuL9jS/wBDHq637J/r8L2UaTi8sUelKDj1Tk1JNqXiY/ClCVNey4+lP4mjTcyyj4s3GE8mTJHJcr6YtRyRbUU1v+Jt6fEi+ZM/ri/Y0v8AQyz5m1CffF/8+k/oefn0bz3enO/n/r6/Jd/lo1fMOTJGUZKFT6m6TT9rKsrrf8yX0Ob1HTxcy5354v2NL/Qk+ZM3ri/Y0v8AQ6cJ1OnM49OT+34Tt83KZGjrPmXN64v2NN/Qf/kub1xfsaX+h09fW/ZP9fg7OVYI6k+YM0ouLeOmmnWDTJ7/ABUNjms68Lzv65n137RLhAAzaAYkxoB2NSIjQD6xqZCxoGn1DUiLFZDUrISmSaK5IKkpDRGESTCCxMEFlgdisAoAEPpEB//Z"/>
          <p:cNvSpPr>
            <a:spLocks noChangeAspect="1" noChangeArrowheads="1"/>
          </p:cNvSpPr>
          <p:nvPr/>
        </p:nvSpPr>
        <p:spPr bwMode="auto">
          <a:xfrm>
            <a:off x="429100" y="-48856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200" name="Picture 8" descr="http://comenius.susqu.edu/biol/202/excavata/euexcavatae/jakobada/jakoba_atw-mb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769" y="548680"/>
            <a:ext cx="3894856" cy="332036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542319" y="4077072"/>
            <a:ext cx="2281394" cy="1015663"/>
          </a:xfrm>
          <a:prstGeom prst="rect">
            <a:avLst/>
          </a:prstGeom>
          <a:noFill/>
        </p:spPr>
        <p:txBody>
          <a:bodyPr wrap="none" rtlCol="0">
            <a:spAutoFit/>
          </a:bodyPr>
          <a:lstStyle/>
          <a:p>
            <a:r>
              <a:rPr lang="cs-CZ" sz="2000" i="1" dirty="0" err="1">
                <a:latin typeface="+mn-lt"/>
              </a:rPr>
              <a:t>Malawimonas</a:t>
            </a:r>
            <a:endParaRPr lang="cs-CZ" sz="2000" i="1" dirty="0">
              <a:latin typeface="+mn-lt"/>
            </a:endParaRPr>
          </a:p>
          <a:p>
            <a:endParaRPr lang="cs-CZ" sz="2000" i="1" dirty="0">
              <a:latin typeface="+mn-lt"/>
            </a:endParaRPr>
          </a:p>
          <a:p>
            <a:r>
              <a:rPr lang="cs-CZ" sz="2000" dirty="0">
                <a:latin typeface="+mn-lt"/>
              </a:rPr>
              <a:t>(</a:t>
            </a:r>
            <a:r>
              <a:rPr lang="cs-CZ" sz="2000" dirty="0" err="1">
                <a:latin typeface="+mn-lt"/>
              </a:rPr>
              <a:t>Malawimonadida</a:t>
            </a:r>
            <a:r>
              <a:rPr lang="cs-CZ" sz="2000" dirty="0">
                <a:latin typeface="+mn-lt"/>
              </a:rPr>
              <a:t>)</a:t>
            </a:r>
          </a:p>
        </p:txBody>
      </p:sp>
      <p:sp>
        <p:nvSpPr>
          <p:cNvPr id="8" name="TextovéPole 7"/>
          <p:cNvSpPr txBox="1"/>
          <p:nvPr/>
        </p:nvSpPr>
        <p:spPr>
          <a:xfrm>
            <a:off x="5629229" y="4077072"/>
            <a:ext cx="1382110" cy="1015663"/>
          </a:xfrm>
          <a:prstGeom prst="rect">
            <a:avLst/>
          </a:prstGeom>
          <a:noFill/>
        </p:spPr>
        <p:txBody>
          <a:bodyPr wrap="none" rtlCol="0">
            <a:spAutoFit/>
          </a:bodyPr>
          <a:lstStyle/>
          <a:p>
            <a:r>
              <a:rPr lang="cs-CZ" sz="2000" i="1" dirty="0">
                <a:latin typeface="+mn-lt"/>
              </a:rPr>
              <a:t>Jakoba</a:t>
            </a:r>
          </a:p>
          <a:p>
            <a:endParaRPr lang="cs-CZ" sz="2000" i="1" dirty="0">
              <a:latin typeface="+mn-lt"/>
            </a:endParaRPr>
          </a:p>
          <a:p>
            <a:r>
              <a:rPr lang="cs-CZ" sz="2000" dirty="0">
                <a:latin typeface="+mn-lt"/>
              </a:rPr>
              <a:t>(</a:t>
            </a:r>
            <a:r>
              <a:rPr lang="cs-CZ" sz="2000" dirty="0" err="1">
                <a:latin typeface="+mn-lt"/>
              </a:rPr>
              <a:t>Jakobida</a:t>
            </a:r>
            <a:r>
              <a:rPr lang="cs-CZ" sz="2000" dirty="0">
                <a:latin typeface="+mn-lt"/>
              </a:rPr>
              <a:t>)</a:t>
            </a:r>
          </a:p>
        </p:txBody>
      </p:sp>
      <p:sp>
        <p:nvSpPr>
          <p:cNvPr id="4" name="TextovéPole 3">
            <a:extLst>
              <a:ext uri="{FF2B5EF4-FFF2-40B4-BE49-F238E27FC236}">
                <a16:creationId xmlns:a16="http://schemas.microsoft.com/office/drawing/2014/main" id="{152EC460-39DF-4EAC-BB77-949BDC1CD339}"/>
              </a:ext>
            </a:extLst>
          </p:cNvPr>
          <p:cNvSpPr txBox="1"/>
          <p:nvPr/>
        </p:nvSpPr>
        <p:spPr>
          <a:xfrm>
            <a:off x="995562" y="5909210"/>
            <a:ext cx="7104830" cy="400110"/>
          </a:xfrm>
          <a:prstGeom prst="rect">
            <a:avLst/>
          </a:prstGeom>
          <a:noFill/>
        </p:spPr>
        <p:txBody>
          <a:bodyPr wrap="none" rtlCol="0">
            <a:spAutoFit/>
          </a:bodyPr>
          <a:lstStyle/>
          <a:p>
            <a:r>
              <a:rPr lang="cs-CZ" sz="2000" dirty="0">
                <a:latin typeface="+mn-lt"/>
              </a:rPr>
              <a:t>… </a:t>
            </a:r>
            <a:r>
              <a:rPr lang="cs-CZ" sz="2000" dirty="0" err="1">
                <a:latin typeface="+mn-lt"/>
              </a:rPr>
              <a:t>also</a:t>
            </a:r>
            <a:r>
              <a:rPr lang="cs-CZ" sz="2000" dirty="0">
                <a:latin typeface="+mn-lt"/>
              </a:rPr>
              <a:t>, </a:t>
            </a:r>
            <a:r>
              <a:rPr lang="cs-CZ" sz="2000" dirty="0" err="1">
                <a:latin typeface="+mn-lt"/>
              </a:rPr>
              <a:t>strikingly</a:t>
            </a:r>
            <a:r>
              <a:rPr lang="cs-CZ" sz="2000" dirty="0">
                <a:latin typeface="+mn-lt"/>
              </a:rPr>
              <a:t> </a:t>
            </a:r>
            <a:r>
              <a:rPr lang="cs-CZ" sz="2000" dirty="0" err="1">
                <a:latin typeface="+mn-lt"/>
              </a:rPr>
              <a:t>similar</a:t>
            </a:r>
            <a:r>
              <a:rPr lang="cs-CZ" sz="2000" dirty="0">
                <a:latin typeface="+mn-lt"/>
              </a:rPr>
              <a:t> </a:t>
            </a:r>
            <a:r>
              <a:rPr lang="cs-CZ" sz="2000" dirty="0" err="1">
                <a:latin typeface="+mn-lt"/>
              </a:rPr>
              <a:t>structure</a:t>
            </a:r>
            <a:r>
              <a:rPr lang="cs-CZ" sz="2000" dirty="0">
                <a:latin typeface="+mn-lt"/>
              </a:rPr>
              <a:t> </a:t>
            </a:r>
            <a:r>
              <a:rPr lang="cs-CZ" sz="2000" dirty="0" err="1">
                <a:latin typeface="+mn-lt"/>
              </a:rPr>
              <a:t>of</a:t>
            </a:r>
            <a:r>
              <a:rPr lang="cs-CZ" sz="2000" dirty="0">
                <a:latin typeface="+mn-lt"/>
              </a:rPr>
              <a:t> </a:t>
            </a:r>
            <a:r>
              <a:rPr lang="cs-CZ" sz="2000" dirty="0" err="1">
                <a:latin typeface="+mn-lt"/>
              </a:rPr>
              <a:t>the</a:t>
            </a:r>
            <a:r>
              <a:rPr lang="cs-CZ" sz="2000" dirty="0">
                <a:latin typeface="+mn-lt"/>
              </a:rPr>
              <a:t> </a:t>
            </a:r>
            <a:r>
              <a:rPr lang="cs-CZ" sz="2000" dirty="0" err="1">
                <a:latin typeface="+mn-lt"/>
              </a:rPr>
              <a:t>flagellar</a:t>
            </a:r>
            <a:r>
              <a:rPr lang="cs-CZ" sz="2000" dirty="0">
                <a:latin typeface="+mn-lt"/>
              </a:rPr>
              <a:t> </a:t>
            </a:r>
            <a:r>
              <a:rPr lang="cs-CZ" sz="2000" dirty="0" err="1">
                <a:latin typeface="+mn-lt"/>
              </a:rPr>
              <a:t>apparatus</a:t>
            </a:r>
            <a:endParaRPr lang="cs-CZ" sz="2000" dirty="0">
              <a:latin typeface="+mn-lt"/>
            </a:endParaRPr>
          </a:p>
        </p:txBody>
      </p:sp>
    </p:spTree>
    <p:extLst>
      <p:ext uri="{BB962C8B-B14F-4D97-AF65-F5344CB8AC3E}">
        <p14:creationId xmlns:p14="http://schemas.microsoft.com/office/powerpoint/2010/main" val="209812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E1CEFD67-1FC0-48B1-B56F-CEF2252AEA59}"/>
              </a:ext>
            </a:extLst>
          </p:cNvPr>
          <p:cNvSpPr txBox="1">
            <a:spLocks noChangeArrowheads="1"/>
          </p:cNvSpPr>
          <p:nvPr/>
        </p:nvSpPr>
        <p:spPr bwMode="auto">
          <a:xfrm>
            <a:off x="0" y="5508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4000" dirty="0" err="1">
                <a:cs typeface="Arial" panose="020B0604020202020204" pitchFamily="34" charset="0"/>
              </a:rPr>
              <a:t>Excavata</a:t>
            </a:r>
            <a:r>
              <a:rPr lang="cs-CZ" altLang="cs-CZ" sz="4000" dirty="0">
                <a:cs typeface="Arial" panose="020B0604020202020204" pitchFamily="34" charset="0"/>
              </a:rPr>
              <a:t> = </a:t>
            </a:r>
            <a:r>
              <a:rPr lang="cs-CZ" altLang="cs-CZ" sz="4000" dirty="0" err="1">
                <a:cs typeface="Arial" panose="020B0604020202020204" pitchFamily="34" charset="0"/>
              </a:rPr>
              <a:t>Eukaryota</a:t>
            </a:r>
            <a:r>
              <a:rPr lang="cs-CZ" altLang="cs-CZ" sz="4000" dirty="0">
                <a:cs typeface="Arial" panose="020B0604020202020204" pitchFamily="34" charset="0"/>
              </a:rPr>
              <a:t>?</a:t>
            </a:r>
          </a:p>
        </p:txBody>
      </p:sp>
      <p:sp>
        <p:nvSpPr>
          <p:cNvPr id="59395" name="Line 23">
            <a:extLst>
              <a:ext uri="{FF2B5EF4-FFF2-40B4-BE49-F238E27FC236}">
                <a16:creationId xmlns:a16="http://schemas.microsoft.com/office/drawing/2014/main" id="{E734F285-9949-4846-BDFC-226D603F3F44}"/>
              </a:ext>
            </a:extLst>
          </p:cNvPr>
          <p:cNvSpPr>
            <a:spLocks noChangeShapeType="1"/>
          </p:cNvSpPr>
          <p:nvPr/>
        </p:nvSpPr>
        <p:spPr bwMode="auto">
          <a:xfrm flipV="1">
            <a:off x="5098529" y="2145903"/>
            <a:ext cx="304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396" name="Line 24">
            <a:extLst>
              <a:ext uri="{FF2B5EF4-FFF2-40B4-BE49-F238E27FC236}">
                <a16:creationId xmlns:a16="http://schemas.microsoft.com/office/drawing/2014/main" id="{4DB1F562-E6D3-4A2E-8364-BB43F3F7B0A2}"/>
              </a:ext>
            </a:extLst>
          </p:cNvPr>
          <p:cNvSpPr>
            <a:spLocks noChangeShapeType="1"/>
          </p:cNvSpPr>
          <p:nvPr/>
        </p:nvSpPr>
        <p:spPr bwMode="auto">
          <a:xfrm>
            <a:off x="5098529" y="2679303"/>
            <a:ext cx="1524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397" name="Line 25">
            <a:extLst>
              <a:ext uri="{FF2B5EF4-FFF2-40B4-BE49-F238E27FC236}">
                <a16:creationId xmlns:a16="http://schemas.microsoft.com/office/drawing/2014/main" id="{3E1EE825-2D27-4158-ADAD-8C709BE198B8}"/>
              </a:ext>
            </a:extLst>
          </p:cNvPr>
          <p:cNvSpPr>
            <a:spLocks noChangeShapeType="1"/>
          </p:cNvSpPr>
          <p:nvPr/>
        </p:nvSpPr>
        <p:spPr bwMode="auto">
          <a:xfrm flipV="1">
            <a:off x="5250929" y="2145903"/>
            <a:ext cx="5334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398" name="Line 26">
            <a:extLst>
              <a:ext uri="{FF2B5EF4-FFF2-40B4-BE49-F238E27FC236}">
                <a16:creationId xmlns:a16="http://schemas.microsoft.com/office/drawing/2014/main" id="{8C05D38B-4D42-42D7-8E5B-AA9ABF8ABA31}"/>
              </a:ext>
            </a:extLst>
          </p:cNvPr>
          <p:cNvSpPr>
            <a:spLocks noChangeShapeType="1"/>
          </p:cNvSpPr>
          <p:nvPr/>
        </p:nvSpPr>
        <p:spPr bwMode="auto">
          <a:xfrm>
            <a:off x="5250929" y="3365103"/>
            <a:ext cx="9144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399" name="Line 27">
            <a:extLst>
              <a:ext uri="{FF2B5EF4-FFF2-40B4-BE49-F238E27FC236}">
                <a16:creationId xmlns:a16="http://schemas.microsoft.com/office/drawing/2014/main" id="{33EA8860-78BE-4DAC-A098-B1E87DADC983}"/>
              </a:ext>
            </a:extLst>
          </p:cNvPr>
          <p:cNvSpPr>
            <a:spLocks noChangeShapeType="1"/>
          </p:cNvSpPr>
          <p:nvPr/>
        </p:nvSpPr>
        <p:spPr bwMode="auto">
          <a:xfrm flipV="1">
            <a:off x="6165329" y="3669903"/>
            <a:ext cx="609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0" name="Line 28">
            <a:extLst>
              <a:ext uri="{FF2B5EF4-FFF2-40B4-BE49-F238E27FC236}">
                <a16:creationId xmlns:a16="http://schemas.microsoft.com/office/drawing/2014/main" id="{D0FD7976-FB04-4D2A-8A49-B647BEF8BE1D}"/>
              </a:ext>
            </a:extLst>
          </p:cNvPr>
          <p:cNvSpPr>
            <a:spLocks noChangeShapeType="1"/>
          </p:cNvSpPr>
          <p:nvPr/>
        </p:nvSpPr>
        <p:spPr bwMode="auto">
          <a:xfrm flipV="1">
            <a:off x="5936729" y="2145903"/>
            <a:ext cx="304800" cy="1828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1" name="Line 29">
            <a:extLst>
              <a:ext uri="{FF2B5EF4-FFF2-40B4-BE49-F238E27FC236}">
                <a16:creationId xmlns:a16="http://schemas.microsoft.com/office/drawing/2014/main" id="{B83981C4-C1C8-4F52-8FD8-C8579EAEB889}"/>
              </a:ext>
            </a:extLst>
          </p:cNvPr>
          <p:cNvSpPr>
            <a:spLocks noChangeShapeType="1"/>
          </p:cNvSpPr>
          <p:nvPr/>
        </p:nvSpPr>
        <p:spPr bwMode="auto">
          <a:xfrm flipV="1">
            <a:off x="6698729" y="3136503"/>
            <a:ext cx="9144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2" name="Line 30">
            <a:extLst>
              <a:ext uri="{FF2B5EF4-FFF2-40B4-BE49-F238E27FC236}">
                <a16:creationId xmlns:a16="http://schemas.microsoft.com/office/drawing/2014/main" id="{8BB2EF28-F1AA-46F2-A779-3BC098E6D192}"/>
              </a:ext>
            </a:extLst>
          </p:cNvPr>
          <p:cNvSpPr>
            <a:spLocks noChangeShapeType="1"/>
          </p:cNvSpPr>
          <p:nvPr/>
        </p:nvSpPr>
        <p:spPr bwMode="auto">
          <a:xfrm flipH="1" flipV="1">
            <a:off x="6622529" y="2679303"/>
            <a:ext cx="76200" cy="1066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3" name="Line 31">
            <a:extLst>
              <a:ext uri="{FF2B5EF4-FFF2-40B4-BE49-F238E27FC236}">
                <a16:creationId xmlns:a16="http://schemas.microsoft.com/office/drawing/2014/main" id="{54DD66C4-EF36-44D3-8742-B0F404EDD89A}"/>
              </a:ext>
            </a:extLst>
          </p:cNvPr>
          <p:cNvSpPr>
            <a:spLocks noChangeShapeType="1"/>
          </p:cNvSpPr>
          <p:nvPr/>
        </p:nvSpPr>
        <p:spPr bwMode="auto">
          <a:xfrm flipH="1" flipV="1">
            <a:off x="7079729" y="2222103"/>
            <a:ext cx="5334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4" name="Line 32">
            <a:extLst>
              <a:ext uri="{FF2B5EF4-FFF2-40B4-BE49-F238E27FC236}">
                <a16:creationId xmlns:a16="http://schemas.microsoft.com/office/drawing/2014/main" id="{50133CB7-5E33-427D-909D-D12C37B7E238}"/>
              </a:ext>
            </a:extLst>
          </p:cNvPr>
          <p:cNvSpPr>
            <a:spLocks noChangeShapeType="1"/>
          </p:cNvSpPr>
          <p:nvPr/>
        </p:nvSpPr>
        <p:spPr bwMode="auto">
          <a:xfrm flipV="1">
            <a:off x="7603604" y="2298303"/>
            <a:ext cx="161925" cy="850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5" name="AutoShape 33">
            <a:extLst>
              <a:ext uri="{FF2B5EF4-FFF2-40B4-BE49-F238E27FC236}">
                <a16:creationId xmlns:a16="http://schemas.microsoft.com/office/drawing/2014/main" id="{18568ECD-4DB9-4198-8ECB-D129FF0AAAC1}"/>
              </a:ext>
            </a:extLst>
          </p:cNvPr>
          <p:cNvSpPr>
            <a:spLocks noChangeArrowheads="1"/>
          </p:cNvSpPr>
          <p:nvPr/>
        </p:nvSpPr>
        <p:spPr bwMode="auto">
          <a:xfrm>
            <a:off x="5657329" y="3746103"/>
            <a:ext cx="1066800" cy="533400"/>
          </a:xfrm>
          <a:prstGeom prst="flowChartMerge">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a:solidFill>
                  <a:schemeClr val="bg1"/>
                </a:solidFill>
              </a:rPr>
              <a:t>                 </a:t>
            </a:r>
          </a:p>
        </p:txBody>
      </p:sp>
      <p:sp>
        <p:nvSpPr>
          <p:cNvPr id="59406" name="Line 34">
            <a:extLst>
              <a:ext uri="{FF2B5EF4-FFF2-40B4-BE49-F238E27FC236}">
                <a16:creationId xmlns:a16="http://schemas.microsoft.com/office/drawing/2014/main" id="{6F6CCBBA-35F5-4F16-B9BB-434068CAF600}"/>
              </a:ext>
            </a:extLst>
          </p:cNvPr>
          <p:cNvSpPr>
            <a:spLocks noChangeShapeType="1"/>
          </p:cNvSpPr>
          <p:nvPr/>
        </p:nvSpPr>
        <p:spPr bwMode="auto">
          <a:xfrm>
            <a:off x="6189142" y="4276328"/>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7" name="Line 35">
            <a:extLst>
              <a:ext uri="{FF2B5EF4-FFF2-40B4-BE49-F238E27FC236}">
                <a16:creationId xmlns:a16="http://schemas.microsoft.com/office/drawing/2014/main" id="{0012EF93-958E-40F3-AFC0-6D0CAFDFF41F}"/>
              </a:ext>
            </a:extLst>
          </p:cNvPr>
          <p:cNvSpPr>
            <a:spLocks noChangeShapeType="1"/>
          </p:cNvSpPr>
          <p:nvPr/>
        </p:nvSpPr>
        <p:spPr bwMode="auto">
          <a:xfrm>
            <a:off x="1051992" y="2103041"/>
            <a:ext cx="3810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8" name="Line 36">
            <a:extLst>
              <a:ext uri="{FF2B5EF4-FFF2-40B4-BE49-F238E27FC236}">
                <a16:creationId xmlns:a16="http://schemas.microsoft.com/office/drawing/2014/main" id="{78C6AAE5-3032-419F-A56F-B96EB3F6F5E5}"/>
              </a:ext>
            </a:extLst>
          </p:cNvPr>
          <p:cNvSpPr>
            <a:spLocks noChangeShapeType="1"/>
          </p:cNvSpPr>
          <p:nvPr/>
        </p:nvSpPr>
        <p:spPr bwMode="auto">
          <a:xfrm flipV="1">
            <a:off x="1432992" y="2103041"/>
            <a:ext cx="304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9" name="Line 37">
            <a:extLst>
              <a:ext uri="{FF2B5EF4-FFF2-40B4-BE49-F238E27FC236}">
                <a16:creationId xmlns:a16="http://schemas.microsoft.com/office/drawing/2014/main" id="{2DF533BC-E3BA-4EC0-B304-BE80623CBF46}"/>
              </a:ext>
            </a:extLst>
          </p:cNvPr>
          <p:cNvSpPr>
            <a:spLocks noChangeShapeType="1"/>
          </p:cNvSpPr>
          <p:nvPr/>
        </p:nvSpPr>
        <p:spPr bwMode="auto">
          <a:xfrm>
            <a:off x="1432992" y="2636441"/>
            <a:ext cx="1524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0" name="Line 38">
            <a:extLst>
              <a:ext uri="{FF2B5EF4-FFF2-40B4-BE49-F238E27FC236}">
                <a16:creationId xmlns:a16="http://schemas.microsoft.com/office/drawing/2014/main" id="{F5CD0983-EE81-4A8A-9CD5-C497F00F71C0}"/>
              </a:ext>
            </a:extLst>
          </p:cNvPr>
          <p:cNvSpPr>
            <a:spLocks noChangeShapeType="1"/>
          </p:cNvSpPr>
          <p:nvPr/>
        </p:nvSpPr>
        <p:spPr bwMode="auto">
          <a:xfrm flipV="1">
            <a:off x="1585392" y="2103041"/>
            <a:ext cx="6858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1" name="Line 39">
            <a:extLst>
              <a:ext uri="{FF2B5EF4-FFF2-40B4-BE49-F238E27FC236}">
                <a16:creationId xmlns:a16="http://schemas.microsoft.com/office/drawing/2014/main" id="{58017FB2-1A9E-48D7-BADD-B4526D82652A}"/>
              </a:ext>
            </a:extLst>
          </p:cNvPr>
          <p:cNvSpPr>
            <a:spLocks noChangeShapeType="1"/>
          </p:cNvSpPr>
          <p:nvPr/>
        </p:nvSpPr>
        <p:spPr bwMode="auto">
          <a:xfrm>
            <a:off x="1585392" y="3322241"/>
            <a:ext cx="9144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2" name="Line 40">
            <a:extLst>
              <a:ext uri="{FF2B5EF4-FFF2-40B4-BE49-F238E27FC236}">
                <a16:creationId xmlns:a16="http://schemas.microsoft.com/office/drawing/2014/main" id="{BC2FB339-3A48-475B-9D79-19DDB11B2276}"/>
              </a:ext>
            </a:extLst>
          </p:cNvPr>
          <p:cNvSpPr>
            <a:spLocks noChangeShapeType="1"/>
          </p:cNvSpPr>
          <p:nvPr/>
        </p:nvSpPr>
        <p:spPr bwMode="auto">
          <a:xfrm flipV="1">
            <a:off x="2499792" y="3627041"/>
            <a:ext cx="533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3" name="Line 41">
            <a:extLst>
              <a:ext uri="{FF2B5EF4-FFF2-40B4-BE49-F238E27FC236}">
                <a16:creationId xmlns:a16="http://schemas.microsoft.com/office/drawing/2014/main" id="{7E55EF7A-249C-4212-806C-C7F9BA540B28}"/>
              </a:ext>
            </a:extLst>
          </p:cNvPr>
          <p:cNvSpPr>
            <a:spLocks noChangeShapeType="1"/>
          </p:cNvSpPr>
          <p:nvPr/>
        </p:nvSpPr>
        <p:spPr bwMode="auto">
          <a:xfrm flipV="1">
            <a:off x="2271192" y="2103041"/>
            <a:ext cx="3048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4" name="Line 42">
            <a:extLst>
              <a:ext uri="{FF2B5EF4-FFF2-40B4-BE49-F238E27FC236}">
                <a16:creationId xmlns:a16="http://schemas.microsoft.com/office/drawing/2014/main" id="{0FA5A979-D381-46C2-A0D4-849A744D7545}"/>
              </a:ext>
            </a:extLst>
          </p:cNvPr>
          <p:cNvSpPr>
            <a:spLocks noChangeShapeType="1"/>
          </p:cNvSpPr>
          <p:nvPr/>
        </p:nvSpPr>
        <p:spPr bwMode="auto">
          <a:xfrm flipV="1">
            <a:off x="3033192" y="3093641"/>
            <a:ext cx="8382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5" name="Line 43">
            <a:extLst>
              <a:ext uri="{FF2B5EF4-FFF2-40B4-BE49-F238E27FC236}">
                <a16:creationId xmlns:a16="http://schemas.microsoft.com/office/drawing/2014/main" id="{20104513-8C1C-425A-AE4F-C80A912D7DA3}"/>
              </a:ext>
            </a:extLst>
          </p:cNvPr>
          <p:cNvSpPr>
            <a:spLocks noChangeShapeType="1"/>
          </p:cNvSpPr>
          <p:nvPr/>
        </p:nvSpPr>
        <p:spPr bwMode="auto">
          <a:xfrm flipH="1" flipV="1">
            <a:off x="2956992" y="2636441"/>
            <a:ext cx="762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6" name="Line 44">
            <a:extLst>
              <a:ext uri="{FF2B5EF4-FFF2-40B4-BE49-F238E27FC236}">
                <a16:creationId xmlns:a16="http://schemas.microsoft.com/office/drawing/2014/main" id="{1EA33C34-F97C-4B00-BC82-F3557EADF644}"/>
              </a:ext>
            </a:extLst>
          </p:cNvPr>
          <p:cNvSpPr>
            <a:spLocks noChangeShapeType="1"/>
          </p:cNvSpPr>
          <p:nvPr/>
        </p:nvSpPr>
        <p:spPr bwMode="auto">
          <a:xfrm flipH="1" flipV="1">
            <a:off x="3337992" y="2179241"/>
            <a:ext cx="5334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7" name="Line 45">
            <a:extLst>
              <a:ext uri="{FF2B5EF4-FFF2-40B4-BE49-F238E27FC236}">
                <a16:creationId xmlns:a16="http://schemas.microsoft.com/office/drawing/2014/main" id="{004AC5FA-2BC9-432F-9DE8-CC4575B8650C}"/>
              </a:ext>
            </a:extLst>
          </p:cNvPr>
          <p:cNvSpPr>
            <a:spLocks noChangeShapeType="1"/>
          </p:cNvSpPr>
          <p:nvPr/>
        </p:nvSpPr>
        <p:spPr bwMode="auto">
          <a:xfrm flipV="1">
            <a:off x="3871392" y="2179241"/>
            <a:ext cx="3048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8" name="Line 46">
            <a:extLst>
              <a:ext uri="{FF2B5EF4-FFF2-40B4-BE49-F238E27FC236}">
                <a16:creationId xmlns:a16="http://schemas.microsoft.com/office/drawing/2014/main" id="{C5AF9BBD-A8D5-44D5-81E3-5076A80D955D}"/>
              </a:ext>
            </a:extLst>
          </p:cNvPr>
          <p:cNvSpPr>
            <a:spLocks noChangeShapeType="1"/>
          </p:cNvSpPr>
          <p:nvPr/>
        </p:nvSpPr>
        <p:spPr bwMode="auto">
          <a:xfrm>
            <a:off x="2499792" y="4160441"/>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19" name="AutoShape 47">
            <a:extLst>
              <a:ext uri="{FF2B5EF4-FFF2-40B4-BE49-F238E27FC236}">
                <a16:creationId xmlns:a16="http://schemas.microsoft.com/office/drawing/2014/main" id="{FF737048-2972-46CE-885B-1EA857E46109}"/>
              </a:ext>
            </a:extLst>
          </p:cNvPr>
          <p:cNvSpPr>
            <a:spLocks noChangeArrowheads="1"/>
          </p:cNvSpPr>
          <p:nvPr/>
        </p:nvSpPr>
        <p:spPr bwMode="auto">
          <a:xfrm>
            <a:off x="899592" y="2103041"/>
            <a:ext cx="1371600" cy="1219200"/>
          </a:xfrm>
          <a:prstGeom prst="flowChartMerge">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420" name="AutoShape 48">
            <a:extLst>
              <a:ext uri="{FF2B5EF4-FFF2-40B4-BE49-F238E27FC236}">
                <a16:creationId xmlns:a16="http://schemas.microsoft.com/office/drawing/2014/main" id="{9A76AB7D-4C8E-409A-9CEE-52F4EA77F6C3}"/>
              </a:ext>
            </a:extLst>
          </p:cNvPr>
          <p:cNvSpPr>
            <a:spLocks noChangeArrowheads="1"/>
          </p:cNvSpPr>
          <p:nvPr/>
        </p:nvSpPr>
        <p:spPr bwMode="auto">
          <a:xfrm>
            <a:off x="4717529" y="2103041"/>
            <a:ext cx="762000" cy="609600"/>
          </a:xfrm>
          <a:prstGeom prst="flowChartMerge">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421" name="AutoShape 49">
            <a:extLst>
              <a:ext uri="{FF2B5EF4-FFF2-40B4-BE49-F238E27FC236}">
                <a16:creationId xmlns:a16="http://schemas.microsoft.com/office/drawing/2014/main" id="{6E6CB506-BDFD-4EE1-B76C-9E7B20F5357E}"/>
              </a:ext>
            </a:extLst>
          </p:cNvPr>
          <p:cNvSpPr>
            <a:spLocks noChangeArrowheads="1"/>
          </p:cNvSpPr>
          <p:nvPr/>
        </p:nvSpPr>
        <p:spPr bwMode="auto">
          <a:xfrm>
            <a:off x="6012929" y="2145903"/>
            <a:ext cx="228600" cy="609600"/>
          </a:xfrm>
          <a:prstGeom prst="flowChartMerge">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422" name="AutoShape 50">
            <a:extLst>
              <a:ext uri="{FF2B5EF4-FFF2-40B4-BE49-F238E27FC236}">
                <a16:creationId xmlns:a16="http://schemas.microsoft.com/office/drawing/2014/main" id="{482FEF40-154A-42BD-BAB9-B558BAB0E1DA}"/>
              </a:ext>
            </a:extLst>
          </p:cNvPr>
          <p:cNvSpPr>
            <a:spLocks noChangeArrowheads="1"/>
          </p:cNvSpPr>
          <p:nvPr/>
        </p:nvSpPr>
        <p:spPr bwMode="auto">
          <a:xfrm>
            <a:off x="7571854" y="2193528"/>
            <a:ext cx="228600" cy="609600"/>
          </a:xfrm>
          <a:prstGeom prst="flowChartMerge">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423" name="Line 51">
            <a:extLst>
              <a:ext uri="{FF2B5EF4-FFF2-40B4-BE49-F238E27FC236}">
                <a16:creationId xmlns:a16="http://schemas.microsoft.com/office/drawing/2014/main" id="{C57F18DD-5DF5-449D-A116-443F67368CFD}"/>
              </a:ext>
            </a:extLst>
          </p:cNvPr>
          <p:cNvSpPr>
            <a:spLocks noChangeShapeType="1"/>
          </p:cNvSpPr>
          <p:nvPr/>
        </p:nvSpPr>
        <p:spPr bwMode="auto">
          <a:xfrm>
            <a:off x="6393929" y="2145903"/>
            <a:ext cx="228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24" name="Line 52">
            <a:extLst>
              <a:ext uri="{FF2B5EF4-FFF2-40B4-BE49-F238E27FC236}">
                <a16:creationId xmlns:a16="http://schemas.microsoft.com/office/drawing/2014/main" id="{F9995A21-D7C4-4CD2-8746-7FCBEAC2FC96}"/>
              </a:ext>
            </a:extLst>
          </p:cNvPr>
          <p:cNvSpPr>
            <a:spLocks noChangeShapeType="1"/>
          </p:cNvSpPr>
          <p:nvPr/>
        </p:nvSpPr>
        <p:spPr bwMode="auto">
          <a:xfrm flipV="1">
            <a:off x="6622529" y="2145903"/>
            <a:ext cx="152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25" name="Line 53">
            <a:extLst>
              <a:ext uri="{FF2B5EF4-FFF2-40B4-BE49-F238E27FC236}">
                <a16:creationId xmlns:a16="http://schemas.microsoft.com/office/drawing/2014/main" id="{91667EF0-3783-4A66-B98C-CD75EB69F376}"/>
              </a:ext>
            </a:extLst>
          </p:cNvPr>
          <p:cNvSpPr>
            <a:spLocks noChangeShapeType="1"/>
          </p:cNvSpPr>
          <p:nvPr/>
        </p:nvSpPr>
        <p:spPr bwMode="auto">
          <a:xfrm flipH="1" flipV="1">
            <a:off x="2728392" y="2103041"/>
            <a:ext cx="228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26" name="Line 54">
            <a:extLst>
              <a:ext uri="{FF2B5EF4-FFF2-40B4-BE49-F238E27FC236}">
                <a16:creationId xmlns:a16="http://schemas.microsoft.com/office/drawing/2014/main" id="{001DC30B-C8C1-4F7C-840E-55DC82C9632C}"/>
              </a:ext>
            </a:extLst>
          </p:cNvPr>
          <p:cNvSpPr>
            <a:spLocks noChangeShapeType="1"/>
          </p:cNvSpPr>
          <p:nvPr/>
        </p:nvSpPr>
        <p:spPr bwMode="auto">
          <a:xfrm flipV="1">
            <a:off x="2956992" y="2103041"/>
            <a:ext cx="152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27" name="Line 2">
            <a:extLst>
              <a:ext uri="{FF2B5EF4-FFF2-40B4-BE49-F238E27FC236}">
                <a16:creationId xmlns:a16="http://schemas.microsoft.com/office/drawing/2014/main" id="{6A78AE06-681C-4315-932E-FDD32CB3B259}"/>
              </a:ext>
            </a:extLst>
          </p:cNvPr>
          <p:cNvSpPr>
            <a:spLocks noChangeShapeType="1"/>
          </p:cNvSpPr>
          <p:nvPr/>
        </p:nvSpPr>
        <p:spPr bwMode="auto">
          <a:xfrm>
            <a:off x="5625579" y="4279503"/>
            <a:ext cx="433388"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9428" name="Line 3">
            <a:extLst>
              <a:ext uri="{FF2B5EF4-FFF2-40B4-BE49-F238E27FC236}">
                <a16:creationId xmlns:a16="http://schemas.microsoft.com/office/drawing/2014/main" id="{2AE6A397-E132-4238-9780-F9E47E6BBB4B}"/>
              </a:ext>
            </a:extLst>
          </p:cNvPr>
          <p:cNvSpPr>
            <a:spLocks noChangeShapeType="1"/>
          </p:cNvSpPr>
          <p:nvPr/>
        </p:nvSpPr>
        <p:spPr bwMode="auto">
          <a:xfrm>
            <a:off x="975792" y="3301603"/>
            <a:ext cx="433387"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 name="TextovéPole 1">
            <a:extLst>
              <a:ext uri="{FF2B5EF4-FFF2-40B4-BE49-F238E27FC236}">
                <a16:creationId xmlns:a16="http://schemas.microsoft.com/office/drawing/2014/main" id="{672C3CD0-3597-4AC9-ABE5-BAA926AFD6E8}"/>
              </a:ext>
            </a:extLst>
          </p:cNvPr>
          <p:cNvSpPr txBox="1"/>
          <p:nvPr/>
        </p:nvSpPr>
        <p:spPr>
          <a:xfrm>
            <a:off x="932409" y="5229200"/>
            <a:ext cx="7330008" cy="646331"/>
          </a:xfrm>
          <a:prstGeom prst="rect">
            <a:avLst/>
          </a:prstGeom>
          <a:noFill/>
        </p:spPr>
        <p:txBody>
          <a:bodyPr wrap="square" rtlCol="0">
            <a:spAutoFit/>
          </a:bodyPr>
          <a:lstStyle/>
          <a:p>
            <a:r>
              <a:rPr lang="cs-CZ" dirty="0">
                <a:latin typeface="+mn-lt"/>
              </a:rPr>
              <a:t>… </a:t>
            </a:r>
            <a:r>
              <a:rPr lang="cs-CZ" dirty="0" err="1">
                <a:latin typeface="+mn-lt"/>
              </a:rPr>
              <a:t>complicated</a:t>
            </a:r>
            <a:r>
              <a:rPr lang="cs-CZ" dirty="0">
                <a:latin typeface="+mn-lt"/>
              </a:rPr>
              <a:t>, </a:t>
            </a:r>
            <a:r>
              <a:rPr lang="cs-CZ" dirty="0" err="1">
                <a:latin typeface="+mn-lt"/>
              </a:rPr>
              <a:t>Excavata-like</a:t>
            </a:r>
            <a:r>
              <a:rPr lang="cs-CZ" dirty="0">
                <a:latin typeface="+mn-lt"/>
              </a:rPr>
              <a:t> cytoskeleton </a:t>
            </a:r>
            <a:r>
              <a:rPr lang="cs-CZ" dirty="0" err="1">
                <a:latin typeface="+mn-lt"/>
              </a:rPr>
              <a:t>known</a:t>
            </a:r>
            <a:r>
              <a:rPr lang="cs-CZ" dirty="0">
                <a:latin typeface="+mn-lt"/>
              </a:rPr>
              <a:t> </a:t>
            </a:r>
            <a:r>
              <a:rPr lang="cs-CZ" dirty="0" err="1">
                <a:latin typeface="+mn-lt"/>
              </a:rPr>
              <a:t>also</a:t>
            </a:r>
            <a:r>
              <a:rPr lang="cs-CZ" dirty="0">
                <a:latin typeface="+mn-lt"/>
              </a:rPr>
              <a:t> (</a:t>
            </a:r>
            <a:r>
              <a:rPr lang="cs-CZ" dirty="0" err="1">
                <a:latin typeface="+mn-lt"/>
              </a:rPr>
              <a:t>e.g</a:t>
            </a:r>
            <a:r>
              <a:rPr lang="cs-CZ" dirty="0">
                <a:latin typeface="+mn-lt"/>
              </a:rPr>
              <a:t>.) </a:t>
            </a:r>
            <a:r>
              <a:rPr lang="cs-CZ" dirty="0" err="1">
                <a:latin typeface="+mn-lt"/>
              </a:rPr>
              <a:t>from</a:t>
            </a:r>
            <a:r>
              <a:rPr lang="cs-CZ" dirty="0">
                <a:latin typeface="+mn-lt"/>
              </a:rPr>
              <a:t> </a:t>
            </a:r>
            <a:r>
              <a:rPr lang="cs-CZ" dirty="0" err="1">
                <a:latin typeface="+mn-lt"/>
              </a:rPr>
              <a:t>Stramenopiles</a:t>
            </a:r>
            <a:r>
              <a:rPr lang="cs-CZ" dirty="0">
                <a:latin typeface="+mn-lt"/>
              </a:rPr>
              <a:t> (</a:t>
            </a:r>
            <a:r>
              <a:rPr lang="cs-CZ" dirty="0" err="1">
                <a:latin typeface="+mn-lt"/>
              </a:rPr>
              <a:t>Diaphoretickes</a:t>
            </a:r>
            <a:r>
              <a:rPr lang="cs-CZ" dirty="0">
                <a:latin typeface="+mn-lt"/>
              </a:rPr>
              <a:t>) and </a:t>
            </a:r>
            <a:r>
              <a:rPr lang="cs-CZ" dirty="0" err="1">
                <a:latin typeface="+mn-lt"/>
              </a:rPr>
              <a:t>apusomonads</a:t>
            </a:r>
            <a:r>
              <a:rPr lang="cs-CZ" dirty="0">
                <a:latin typeface="+mn-lt"/>
              </a:rPr>
              <a:t> (</a:t>
            </a:r>
            <a:r>
              <a:rPr lang="cs-CZ" dirty="0" err="1">
                <a:latin typeface="+mn-lt"/>
              </a:rPr>
              <a:t>Amorphea</a:t>
            </a:r>
            <a:r>
              <a:rPr lang="cs-CZ" dirty="0">
                <a:latin typeface="+mn-lt"/>
              </a:rPr>
              <a:t>)</a:t>
            </a:r>
          </a:p>
        </p:txBody>
      </p:sp>
    </p:spTree>
    <p:extLst>
      <p:ext uri="{BB962C8B-B14F-4D97-AF65-F5344CB8AC3E}">
        <p14:creationId xmlns:p14="http://schemas.microsoft.com/office/powerpoint/2010/main" val="35198077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E4792C0E-7691-4FD3-912B-181A2EFA2859}"/>
              </a:ext>
            </a:extLst>
          </p:cNvPr>
          <p:cNvSpPr txBox="1">
            <a:spLocks noChangeArrowheads="1"/>
          </p:cNvSpPr>
          <p:nvPr/>
        </p:nvSpPr>
        <p:spPr bwMode="auto">
          <a:xfrm>
            <a:off x="971600" y="77723"/>
            <a:ext cx="70583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err="1">
                <a:cs typeface="Arial" panose="020B0604020202020204" pitchFamily="34" charset="0"/>
              </a:rPr>
              <a:t>Recently</a:t>
            </a:r>
            <a:r>
              <a:rPr lang="cs-CZ" altLang="cs-CZ" sz="3600" dirty="0">
                <a:cs typeface="Arial" panose="020B0604020202020204" pitchFamily="34" charset="0"/>
              </a:rPr>
              <a:t> </a:t>
            </a:r>
            <a:r>
              <a:rPr lang="cs-CZ" altLang="cs-CZ" sz="3600" dirty="0" err="1">
                <a:cs typeface="Arial" panose="020B0604020202020204" pitchFamily="34" charset="0"/>
              </a:rPr>
              <a:t>recognized</a:t>
            </a:r>
            <a:r>
              <a:rPr lang="cs-CZ" altLang="cs-CZ" sz="3600" dirty="0">
                <a:cs typeface="Arial" panose="020B0604020202020204" pitchFamily="34" charset="0"/>
              </a:rPr>
              <a:t> </a:t>
            </a:r>
            <a:r>
              <a:rPr lang="cs-CZ" altLang="cs-CZ" sz="3600" dirty="0" err="1">
                <a:cs typeface="Arial" panose="020B0604020202020204" pitchFamily="34" charset="0"/>
              </a:rPr>
              <a:t>supergroups</a:t>
            </a:r>
            <a:endParaRPr lang="cs-CZ" altLang="cs-CZ" sz="3600" dirty="0">
              <a:cs typeface="Arial" panose="020B0604020202020204" pitchFamily="34" charset="0"/>
            </a:endParaRPr>
          </a:p>
        </p:txBody>
      </p:sp>
      <p:sp>
        <p:nvSpPr>
          <p:cNvPr id="2" name="Rectangle 2">
            <a:extLst>
              <a:ext uri="{FF2B5EF4-FFF2-40B4-BE49-F238E27FC236}">
                <a16:creationId xmlns:a16="http://schemas.microsoft.com/office/drawing/2014/main" id="{CCD3AB03-A4F9-A10A-D4DB-F27AB9275D34}"/>
              </a:ext>
            </a:extLst>
          </p:cNvPr>
          <p:cNvSpPr>
            <a:spLocks noChangeArrowheads="1"/>
          </p:cNvSpPr>
          <p:nvPr/>
        </p:nvSpPr>
        <p:spPr bwMode="auto">
          <a:xfrm>
            <a:off x="736600" y="908050"/>
            <a:ext cx="7651750" cy="554513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4" name="Obrázek 3" descr="Obsah obrázku diagram&#10;&#10;Popis byl vytvořen automaticky">
            <a:extLst>
              <a:ext uri="{FF2B5EF4-FFF2-40B4-BE49-F238E27FC236}">
                <a16:creationId xmlns:a16="http://schemas.microsoft.com/office/drawing/2014/main" id="{A51862F6-C081-78EA-5575-ED50DCB928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76" y="991320"/>
            <a:ext cx="7394448" cy="5462016"/>
          </a:xfrm>
          <a:prstGeom prst="rect">
            <a:avLst/>
          </a:prstGeom>
        </p:spPr>
      </p:pic>
      <p:sp>
        <p:nvSpPr>
          <p:cNvPr id="3" name="Ovál 2">
            <a:extLst>
              <a:ext uri="{FF2B5EF4-FFF2-40B4-BE49-F238E27FC236}">
                <a16:creationId xmlns:a16="http://schemas.microsoft.com/office/drawing/2014/main" id="{F76844C5-6C61-1627-38F7-1475D6CB1692}"/>
              </a:ext>
            </a:extLst>
          </p:cNvPr>
          <p:cNvSpPr/>
          <p:nvPr/>
        </p:nvSpPr>
        <p:spPr>
          <a:xfrm rot="5569323">
            <a:off x="6096679" y="4035617"/>
            <a:ext cx="291353" cy="1756536"/>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30AED23F-4ED5-82DE-D81D-55E549E82E95}"/>
              </a:ext>
            </a:extLst>
          </p:cNvPr>
          <p:cNvSpPr/>
          <p:nvPr/>
        </p:nvSpPr>
        <p:spPr>
          <a:xfrm rot="5004930">
            <a:off x="2448078" y="3587807"/>
            <a:ext cx="723587" cy="2113557"/>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466EF1DB-9A3F-FBD2-BED2-40844C127E16}"/>
              </a:ext>
            </a:extLst>
          </p:cNvPr>
          <p:cNvSpPr/>
          <p:nvPr/>
        </p:nvSpPr>
        <p:spPr>
          <a:xfrm rot="5569323">
            <a:off x="6048020" y="4052233"/>
            <a:ext cx="217672" cy="1297090"/>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a:extLst>
              <a:ext uri="{FF2B5EF4-FFF2-40B4-BE49-F238E27FC236}">
                <a16:creationId xmlns:a16="http://schemas.microsoft.com/office/drawing/2014/main" id="{24DFD1E4-B551-6B61-EE57-ACB321DE8BEE}"/>
              </a:ext>
            </a:extLst>
          </p:cNvPr>
          <p:cNvSpPr txBox="1"/>
          <p:nvPr/>
        </p:nvSpPr>
        <p:spPr>
          <a:xfrm>
            <a:off x="1979712" y="5023106"/>
            <a:ext cx="697627" cy="369332"/>
          </a:xfrm>
          <a:prstGeom prst="rect">
            <a:avLst/>
          </a:prstGeom>
          <a:noFill/>
        </p:spPr>
        <p:txBody>
          <a:bodyPr wrap="none" rtlCol="0">
            <a:spAutoFit/>
          </a:bodyPr>
          <a:lstStyle/>
          <a:p>
            <a:r>
              <a:rPr lang="cs-CZ" dirty="0">
                <a:solidFill>
                  <a:srgbClr val="FF0000"/>
                </a:solidFill>
                <a:latin typeface="+mn-lt"/>
              </a:rPr>
              <a:t>2018</a:t>
            </a:r>
          </a:p>
        </p:txBody>
      </p:sp>
      <p:sp>
        <p:nvSpPr>
          <p:cNvPr id="10" name="TextovéPole 9">
            <a:extLst>
              <a:ext uri="{FF2B5EF4-FFF2-40B4-BE49-F238E27FC236}">
                <a16:creationId xmlns:a16="http://schemas.microsoft.com/office/drawing/2014/main" id="{4FDECCCF-4D62-F650-96D0-5EF249FFE38C}"/>
              </a:ext>
            </a:extLst>
          </p:cNvPr>
          <p:cNvSpPr txBox="1"/>
          <p:nvPr/>
        </p:nvSpPr>
        <p:spPr>
          <a:xfrm>
            <a:off x="5999481" y="5061306"/>
            <a:ext cx="851515" cy="646331"/>
          </a:xfrm>
          <a:prstGeom prst="rect">
            <a:avLst/>
          </a:prstGeom>
          <a:noFill/>
        </p:spPr>
        <p:txBody>
          <a:bodyPr wrap="none" rtlCol="0">
            <a:spAutoFit/>
          </a:bodyPr>
          <a:lstStyle/>
          <a:p>
            <a:r>
              <a:rPr lang="cs-CZ" dirty="0">
                <a:solidFill>
                  <a:srgbClr val="FF0000"/>
                </a:solidFill>
                <a:latin typeface="+mn-lt"/>
              </a:rPr>
              <a:t>2018</a:t>
            </a:r>
          </a:p>
          <a:p>
            <a:r>
              <a:rPr lang="cs-CZ" dirty="0">
                <a:solidFill>
                  <a:srgbClr val="FF0000"/>
                </a:solidFill>
                <a:latin typeface="+mn-lt"/>
              </a:rPr>
              <a:t>(2024)</a:t>
            </a:r>
          </a:p>
        </p:txBody>
      </p:sp>
      <p:sp>
        <p:nvSpPr>
          <p:cNvPr id="11" name="TextovéPole 10">
            <a:extLst>
              <a:ext uri="{FF2B5EF4-FFF2-40B4-BE49-F238E27FC236}">
                <a16:creationId xmlns:a16="http://schemas.microsoft.com/office/drawing/2014/main" id="{719BA8BE-1109-F9E6-B998-352B4BD77151}"/>
              </a:ext>
            </a:extLst>
          </p:cNvPr>
          <p:cNvSpPr txBox="1"/>
          <p:nvPr/>
        </p:nvSpPr>
        <p:spPr>
          <a:xfrm>
            <a:off x="6766199" y="4488238"/>
            <a:ext cx="1556836" cy="369332"/>
          </a:xfrm>
          <a:prstGeom prst="rect">
            <a:avLst/>
          </a:prstGeom>
          <a:noFill/>
        </p:spPr>
        <p:txBody>
          <a:bodyPr wrap="none" rtlCol="0">
            <a:spAutoFit/>
          </a:bodyPr>
          <a:lstStyle/>
          <a:p>
            <a:r>
              <a:rPr lang="cs-CZ" dirty="0">
                <a:solidFill>
                  <a:srgbClr val="FF0000"/>
                </a:solidFill>
                <a:latin typeface="+mn-lt"/>
              </a:rPr>
              <a:t>2022   (2017)</a:t>
            </a:r>
          </a:p>
        </p:txBody>
      </p:sp>
    </p:spTree>
    <p:extLst>
      <p:ext uri="{BB962C8B-B14F-4D97-AF65-F5344CB8AC3E}">
        <p14:creationId xmlns:p14="http://schemas.microsoft.com/office/powerpoint/2010/main" val="2650516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4CFFB4A-C5B4-48BF-A9FD-308A1D640AA4}"/>
              </a:ext>
            </a:extLst>
          </p:cNvPr>
          <p:cNvPicPr>
            <a:picLocks noChangeAspect="1"/>
          </p:cNvPicPr>
          <p:nvPr/>
        </p:nvPicPr>
        <p:blipFill>
          <a:blip r:embed="rId2"/>
          <a:stretch>
            <a:fillRect/>
          </a:stretch>
        </p:blipFill>
        <p:spPr>
          <a:xfrm>
            <a:off x="34771" y="44624"/>
            <a:ext cx="5017051" cy="1163430"/>
          </a:xfrm>
          <a:prstGeom prst="rect">
            <a:avLst/>
          </a:prstGeom>
          <a:ln>
            <a:solidFill>
              <a:srgbClr val="000000"/>
            </a:solidFill>
          </a:ln>
        </p:spPr>
      </p:pic>
      <p:pic>
        <p:nvPicPr>
          <p:cNvPr id="5" name="Obrázek 4">
            <a:extLst>
              <a:ext uri="{FF2B5EF4-FFF2-40B4-BE49-F238E27FC236}">
                <a16:creationId xmlns:a16="http://schemas.microsoft.com/office/drawing/2014/main" id="{E3C5BCD7-FFC5-483F-9C84-ED8352FB5AB5}"/>
              </a:ext>
            </a:extLst>
          </p:cNvPr>
          <p:cNvPicPr>
            <a:picLocks noChangeAspect="1"/>
          </p:cNvPicPr>
          <p:nvPr/>
        </p:nvPicPr>
        <p:blipFill>
          <a:blip r:embed="rId3"/>
          <a:stretch>
            <a:fillRect/>
          </a:stretch>
        </p:blipFill>
        <p:spPr>
          <a:xfrm>
            <a:off x="4605112" y="1484784"/>
            <a:ext cx="2466975" cy="5114925"/>
          </a:xfrm>
          <a:prstGeom prst="rect">
            <a:avLst/>
          </a:prstGeom>
          <a:ln>
            <a:solidFill>
              <a:srgbClr val="000000"/>
            </a:solidFill>
          </a:ln>
        </p:spPr>
      </p:pic>
      <p:pic>
        <p:nvPicPr>
          <p:cNvPr id="6" name="Obrázek 5">
            <a:extLst>
              <a:ext uri="{FF2B5EF4-FFF2-40B4-BE49-F238E27FC236}">
                <a16:creationId xmlns:a16="http://schemas.microsoft.com/office/drawing/2014/main" id="{0E7DD085-9346-46A2-A1C4-FD93F496411E}"/>
              </a:ext>
            </a:extLst>
          </p:cNvPr>
          <p:cNvPicPr>
            <a:picLocks noChangeAspect="1"/>
          </p:cNvPicPr>
          <p:nvPr/>
        </p:nvPicPr>
        <p:blipFill>
          <a:blip r:embed="rId4"/>
          <a:stretch>
            <a:fillRect/>
          </a:stretch>
        </p:blipFill>
        <p:spPr>
          <a:xfrm>
            <a:off x="34771" y="1310415"/>
            <a:ext cx="3924246" cy="2120450"/>
          </a:xfrm>
          <a:prstGeom prst="rect">
            <a:avLst/>
          </a:prstGeom>
          <a:ln>
            <a:solidFill>
              <a:srgbClr val="000000"/>
            </a:solidFill>
          </a:ln>
        </p:spPr>
      </p:pic>
      <p:pic>
        <p:nvPicPr>
          <p:cNvPr id="7" name="Obrázek 6">
            <a:extLst>
              <a:ext uri="{FF2B5EF4-FFF2-40B4-BE49-F238E27FC236}">
                <a16:creationId xmlns:a16="http://schemas.microsoft.com/office/drawing/2014/main" id="{1A3B4436-FCBC-4450-98A2-7460D994203B}"/>
              </a:ext>
            </a:extLst>
          </p:cNvPr>
          <p:cNvPicPr>
            <a:picLocks noChangeAspect="1"/>
          </p:cNvPicPr>
          <p:nvPr/>
        </p:nvPicPr>
        <p:blipFill>
          <a:blip r:embed="rId5"/>
          <a:stretch>
            <a:fillRect/>
          </a:stretch>
        </p:blipFill>
        <p:spPr>
          <a:xfrm>
            <a:off x="1844467" y="3645024"/>
            <a:ext cx="2114550" cy="3038475"/>
          </a:xfrm>
          <a:prstGeom prst="rect">
            <a:avLst/>
          </a:prstGeom>
          <a:ln>
            <a:solidFill>
              <a:srgbClr val="000000"/>
            </a:solidFill>
          </a:ln>
        </p:spPr>
      </p:pic>
      <p:sp>
        <p:nvSpPr>
          <p:cNvPr id="3" name="TextovéPole 2">
            <a:extLst>
              <a:ext uri="{FF2B5EF4-FFF2-40B4-BE49-F238E27FC236}">
                <a16:creationId xmlns:a16="http://schemas.microsoft.com/office/drawing/2014/main" id="{7BC53854-49D6-4949-8277-1A027D93C52A}"/>
              </a:ext>
            </a:extLst>
          </p:cNvPr>
          <p:cNvSpPr txBox="1"/>
          <p:nvPr/>
        </p:nvSpPr>
        <p:spPr>
          <a:xfrm>
            <a:off x="5076465" y="164674"/>
            <a:ext cx="4067535" cy="923330"/>
          </a:xfrm>
          <a:prstGeom prst="rect">
            <a:avLst/>
          </a:prstGeom>
          <a:noFill/>
        </p:spPr>
        <p:txBody>
          <a:bodyPr wrap="square" rtlCol="0">
            <a:spAutoFit/>
          </a:bodyPr>
          <a:lstStyle/>
          <a:p>
            <a:pPr marL="285750" indent="-285750">
              <a:buFont typeface="Arial" panose="020B0604020202020204" pitchFamily="34" charset="0"/>
              <a:buChar char="•"/>
            </a:pPr>
            <a:r>
              <a:rPr lang="cs-CZ" dirty="0" err="1">
                <a:latin typeface="+mn-lt"/>
              </a:rPr>
              <a:t>Other</a:t>
            </a:r>
            <a:r>
              <a:rPr lang="cs-CZ" dirty="0">
                <a:latin typeface="+mn-lt"/>
              </a:rPr>
              <a:t> </a:t>
            </a:r>
            <a:r>
              <a:rPr lang="cs-CZ" dirty="0" err="1">
                <a:latin typeface="+mn-lt"/>
              </a:rPr>
              <a:t>deep-branching</a:t>
            </a:r>
            <a:r>
              <a:rPr lang="cs-CZ" dirty="0">
                <a:latin typeface="+mn-lt"/>
              </a:rPr>
              <a:t> </a:t>
            </a:r>
            <a:r>
              <a:rPr lang="cs-CZ" dirty="0" err="1">
                <a:latin typeface="+mn-lt"/>
              </a:rPr>
              <a:t>Diaphoretickes</a:t>
            </a:r>
            <a:r>
              <a:rPr lang="cs-CZ" dirty="0">
                <a:latin typeface="+mn-lt"/>
              </a:rPr>
              <a:t> </a:t>
            </a:r>
            <a:r>
              <a:rPr lang="cs-CZ" dirty="0" err="1">
                <a:latin typeface="+mn-lt"/>
              </a:rPr>
              <a:t>include</a:t>
            </a:r>
            <a:r>
              <a:rPr lang="cs-CZ" dirty="0">
                <a:latin typeface="+mn-lt"/>
              </a:rPr>
              <a:t> </a:t>
            </a:r>
            <a:r>
              <a:rPr lang="cs-CZ" i="1" dirty="0" err="1">
                <a:latin typeface="+mn-lt"/>
              </a:rPr>
              <a:t>Ancoracyta</a:t>
            </a:r>
            <a:r>
              <a:rPr lang="cs-CZ" i="1" dirty="0">
                <a:latin typeface="+mn-lt"/>
              </a:rPr>
              <a:t>, </a:t>
            </a:r>
            <a:r>
              <a:rPr lang="cs-CZ" i="1" dirty="0" err="1">
                <a:latin typeface="+mn-lt"/>
              </a:rPr>
              <a:t>Telonema</a:t>
            </a:r>
            <a:r>
              <a:rPr lang="cs-CZ" dirty="0">
                <a:latin typeface="+mn-lt"/>
              </a:rPr>
              <a:t>,</a:t>
            </a:r>
            <a:r>
              <a:rPr lang="cs-CZ" i="1" dirty="0">
                <a:latin typeface="+mn-lt"/>
              </a:rPr>
              <a:t> </a:t>
            </a:r>
            <a:r>
              <a:rPr lang="cs-CZ" dirty="0">
                <a:latin typeface="+mn-lt"/>
              </a:rPr>
              <a:t>and </a:t>
            </a:r>
            <a:r>
              <a:rPr lang="cs-CZ" i="1" dirty="0" err="1">
                <a:latin typeface="+mn-lt"/>
              </a:rPr>
              <a:t>Picomonas</a:t>
            </a:r>
            <a:endParaRPr lang="cs-CZ" i="1" dirty="0">
              <a:latin typeface="+mn-lt"/>
            </a:endParaRPr>
          </a:p>
        </p:txBody>
      </p:sp>
    </p:spTree>
    <p:extLst>
      <p:ext uri="{BB962C8B-B14F-4D97-AF65-F5344CB8AC3E}">
        <p14:creationId xmlns:p14="http://schemas.microsoft.com/office/powerpoint/2010/main" val="3224410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6F5156C-630C-45DD-B8F6-E34DC1B70973}"/>
              </a:ext>
            </a:extLst>
          </p:cNvPr>
          <p:cNvPicPr>
            <a:picLocks noChangeAspect="1"/>
          </p:cNvPicPr>
          <p:nvPr/>
        </p:nvPicPr>
        <p:blipFill>
          <a:blip r:embed="rId2"/>
          <a:stretch>
            <a:fillRect/>
          </a:stretch>
        </p:blipFill>
        <p:spPr>
          <a:xfrm>
            <a:off x="323528" y="2348880"/>
            <a:ext cx="3334868" cy="4365104"/>
          </a:xfrm>
          <a:prstGeom prst="rect">
            <a:avLst/>
          </a:prstGeom>
          <a:ln>
            <a:solidFill>
              <a:srgbClr val="000000"/>
            </a:solidFill>
          </a:ln>
        </p:spPr>
      </p:pic>
      <p:pic>
        <p:nvPicPr>
          <p:cNvPr id="3" name="Obrázek 2">
            <a:extLst>
              <a:ext uri="{FF2B5EF4-FFF2-40B4-BE49-F238E27FC236}">
                <a16:creationId xmlns:a16="http://schemas.microsoft.com/office/drawing/2014/main" id="{B2006D82-40DB-4ED4-B0B7-0284A44295F3}"/>
              </a:ext>
            </a:extLst>
          </p:cNvPr>
          <p:cNvPicPr>
            <a:picLocks noChangeAspect="1"/>
          </p:cNvPicPr>
          <p:nvPr/>
        </p:nvPicPr>
        <p:blipFill>
          <a:blip r:embed="rId3"/>
          <a:stretch>
            <a:fillRect/>
          </a:stretch>
        </p:blipFill>
        <p:spPr>
          <a:xfrm>
            <a:off x="971600" y="144016"/>
            <a:ext cx="6877050" cy="1952625"/>
          </a:xfrm>
          <a:prstGeom prst="rect">
            <a:avLst/>
          </a:prstGeom>
          <a:ln>
            <a:solidFill>
              <a:srgbClr val="000000"/>
            </a:solidFill>
          </a:ln>
        </p:spPr>
      </p:pic>
      <p:pic>
        <p:nvPicPr>
          <p:cNvPr id="4" name="Obrázek 3">
            <a:extLst>
              <a:ext uri="{FF2B5EF4-FFF2-40B4-BE49-F238E27FC236}">
                <a16:creationId xmlns:a16="http://schemas.microsoft.com/office/drawing/2014/main" id="{A1FE8958-CF9C-44EA-AC90-353228E59A7E}"/>
              </a:ext>
            </a:extLst>
          </p:cNvPr>
          <p:cNvPicPr>
            <a:picLocks noChangeAspect="1"/>
          </p:cNvPicPr>
          <p:nvPr/>
        </p:nvPicPr>
        <p:blipFill>
          <a:blip r:embed="rId4"/>
          <a:stretch>
            <a:fillRect/>
          </a:stretch>
        </p:blipFill>
        <p:spPr>
          <a:xfrm>
            <a:off x="3912843" y="2348856"/>
            <a:ext cx="4223839" cy="4365104"/>
          </a:xfrm>
          <a:prstGeom prst="rect">
            <a:avLst/>
          </a:prstGeom>
          <a:ln>
            <a:solidFill>
              <a:srgbClr val="000000"/>
            </a:solidFill>
          </a:ln>
        </p:spPr>
      </p:pic>
    </p:spTree>
    <p:extLst>
      <p:ext uri="{BB962C8B-B14F-4D97-AF65-F5344CB8AC3E}">
        <p14:creationId xmlns:p14="http://schemas.microsoft.com/office/powerpoint/2010/main" val="1251719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E481362-B7D8-3B55-ECBC-E22BEE1B57D6}"/>
              </a:ext>
            </a:extLst>
          </p:cNvPr>
          <p:cNvPicPr>
            <a:picLocks noChangeAspect="1"/>
          </p:cNvPicPr>
          <p:nvPr/>
        </p:nvPicPr>
        <p:blipFill>
          <a:blip r:embed="rId2"/>
          <a:stretch>
            <a:fillRect/>
          </a:stretch>
        </p:blipFill>
        <p:spPr>
          <a:xfrm>
            <a:off x="1448469" y="0"/>
            <a:ext cx="6247061" cy="6858000"/>
          </a:xfrm>
          <a:prstGeom prst="rect">
            <a:avLst/>
          </a:prstGeom>
          <a:ln>
            <a:solidFill>
              <a:srgbClr val="000000"/>
            </a:solidFill>
          </a:ln>
        </p:spPr>
      </p:pic>
    </p:spTree>
    <p:extLst>
      <p:ext uri="{BB962C8B-B14F-4D97-AF65-F5344CB8AC3E}">
        <p14:creationId xmlns:p14="http://schemas.microsoft.com/office/powerpoint/2010/main" val="468897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meteora sporadica ,swimming. #micro #microorganismos #bacteria #science #crazy #awesome #video">
            <a:hlinkClick r:id="" action="ppaction://media"/>
            <a:extLst>
              <a:ext uri="{FF2B5EF4-FFF2-40B4-BE49-F238E27FC236}">
                <a16:creationId xmlns:a16="http://schemas.microsoft.com/office/drawing/2014/main" id="{1915B14B-0631-5E15-AF77-277313C6D86D}"/>
              </a:ext>
            </a:extLst>
          </p:cNvPr>
          <p:cNvPicPr>
            <a:picLocks noRot="1" noChangeAspect="1"/>
          </p:cNvPicPr>
          <p:nvPr>
            <a:videoFile r:link="rId1"/>
          </p:nvPr>
        </p:nvPicPr>
        <p:blipFill>
          <a:blip r:embed="rId3"/>
          <a:stretch>
            <a:fillRect/>
          </a:stretch>
        </p:blipFill>
        <p:spPr>
          <a:xfrm>
            <a:off x="2633663" y="0"/>
            <a:ext cx="3875087" cy="6858000"/>
          </a:xfrm>
          <a:prstGeom prst="rect">
            <a:avLst/>
          </a:prstGeom>
        </p:spPr>
      </p:pic>
    </p:spTree>
    <p:extLst>
      <p:ext uri="{BB962C8B-B14F-4D97-AF65-F5344CB8AC3E}">
        <p14:creationId xmlns:p14="http://schemas.microsoft.com/office/powerpoint/2010/main" val="30329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10322" y="2363078"/>
            <a:ext cx="3082895" cy="400110"/>
          </a:xfrm>
          <a:prstGeom prst="rect">
            <a:avLst/>
          </a:prstGeom>
          <a:noFill/>
        </p:spPr>
        <p:txBody>
          <a:bodyPr wrap="none" rtlCol="0">
            <a:spAutoFit/>
          </a:bodyPr>
          <a:lstStyle/>
          <a:p>
            <a:r>
              <a:rPr lang="cs-CZ" sz="2000" i="1" dirty="0" err="1">
                <a:latin typeface="+mn-lt"/>
              </a:rPr>
              <a:t>Collodictyon</a:t>
            </a:r>
            <a:r>
              <a:rPr lang="cs-CZ" sz="2000" dirty="0">
                <a:latin typeface="+mn-lt"/>
              </a:rPr>
              <a:t> (</a:t>
            </a:r>
            <a:r>
              <a:rPr lang="cs-CZ" sz="2000" dirty="0" err="1">
                <a:latin typeface="+mn-lt"/>
              </a:rPr>
              <a:t>Diphylleida</a:t>
            </a:r>
            <a:r>
              <a:rPr lang="cs-CZ" sz="2000" dirty="0">
                <a:latin typeface="+mn-lt"/>
              </a:rPr>
              <a:t>)</a:t>
            </a:r>
            <a:endParaRPr lang="cs-CZ" sz="2000" i="1" dirty="0">
              <a:latin typeface="+mn-lt"/>
            </a:endParaRPr>
          </a:p>
        </p:txBody>
      </p:sp>
      <p:pic>
        <p:nvPicPr>
          <p:cNvPr id="40962" name="Picture 2"/>
          <p:cNvPicPr>
            <a:picLocks noChangeAspect="1" noChangeArrowheads="1"/>
          </p:cNvPicPr>
          <p:nvPr/>
        </p:nvPicPr>
        <p:blipFill>
          <a:blip r:embed="rId2" cstate="print"/>
          <a:srcRect/>
          <a:stretch>
            <a:fillRect/>
          </a:stretch>
        </p:blipFill>
        <p:spPr bwMode="auto">
          <a:xfrm>
            <a:off x="251520" y="3068960"/>
            <a:ext cx="4000500" cy="2733675"/>
          </a:xfrm>
          <a:prstGeom prst="rect">
            <a:avLst/>
          </a:prstGeom>
          <a:noFill/>
          <a:ln w="9525">
            <a:solidFill>
              <a:schemeClr val="tx1"/>
            </a:solidFill>
            <a:miter lim="800000"/>
            <a:headEnd/>
            <a:tailEnd/>
          </a:ln>
        </p:spPr>
      </p:pic>
      <p:pic>
        <p:nvPicPr>
          <p:cNvPr id="40963" name="Picture 3"/>
          <p:cNvPicPr>
            <a:picLocks noChangeAspect="1" noChangeArrowheads="1"/>
          </p:cNvPicPr>
          <p:nvPr/>
        </p:nvPicPr>
        <p:blipFill>
          <a:blip r:embed="rId3" cstate="print"/>
          <a:srcRect/>
          <a:stretch>
            <a:fillRect/>
          </a:stretch>
        </p:blipFill>
        <p:spPr bwMode="auto">
          <a:xfrm>
            <a:off x="4612134" y="764704"/>
            <a:ext cx="4387850" cy="5619750"/>
          </a:xfrm>
          <a:prstGeom prst="rect">
            <a:avLst/>
          </a:prstGeom>
          <a:noFill/>
          <a:ln w="9525">
            <a:solidFill>
              <a:schemeClr val="tx1"/>
            </a:solidFill>
            <a:miter lim="800000"/>
            <a:headEnd/>
            <a:tailEnd/>
          </a:ln>
        </p:spPr>
      </p:pic>
      <p:sp>
        <p:nvSpPr>
          <p:cNvPr id="5" name="TextovéPole 4"/>
          <p:cNvSpPr txBox="1"/>
          <p:nvPr/>
        </p:nvSpPr>
        <p:spPr>
          <a:xfrm>
            <a:off x="683568" y="5952406"/>
            <a:ext cx="2941831" cy="276999"/>
          </a:xfrm>
          <a:prstGeom prst="rect">
            <a:avLst/>
          </a:prstGeom>
          <a:noFill/>
        </p:spPr>
        <p:txBody>
          <a:bodyPr wrap="none" rtlCol="0">
            <a:spAutoFit/>
          </a:bodyPr>
          <a:lstStyle/>
          <a:p>
            <a:r>
              <a:rPr lang="cs-CZ" sz="1200" dirty="0" err="1">
                <a:latin typeface="+mn-lt"/>
              </a:rPr>
              <a:t>Brugerolle</a:t>
            </a:r>
            <a:r>
              <a:rPr lang="cs-CZ" sz="1200" dirty="0">
                <a:latin typeface="+mn-lt"/>
              </a:rPr>
              <a:t> G </a:t>
            </a:r>
            <a:r>
              <a:rPr lang="cs-CZ" sz="1200" dirty="0" err="1">
                <a:latin typeface="+mn-lt"/>
              </a:rPr>
              <a:t>et</a:t>
            </a:r>
            <a:r>
              <a:rPr lang="cs-CZ" sz="1200" dirty="0">
                <a:latin typeface="+mn-lt"/>
              </a:rPr>
              <a:t> al. (2002) </a:t>
            </a:r>
            <a:r>
              <a:rPr lang="cs-CZ" sz="1200" dirty="0" err="1">
                <a:latin typeface="+mn-lt"/>
              </a:rPr>
              <a:t>Protist</a:t>
            </a:r>
            <a:r>
              <a:rPr lang="cs-CZ" sz="1200" dirty="0">
                <a:latin typeface="+mn-lt"/>
              </a:rPr>
              <a:t> 153: 59</a:t>
            </a:r>
          </a:p>
        </p:txBody>
      </p:sp>
      <p:sp>
        <p:nvSpPr>
          <p:cNvPr id="3" name="Obdélník 2">
            <a:extLst>
              <a:ext uri="{FF2B5EF4-FFF2-40B4-BE49-F238E27FC236}">
                <a16:creationId xmlns:a16="http://schemas.microsoft.com/office/drawing/2014/main" id="{4D6A2A87-AEB4-485F-894C-89744CFE27EF}"/>
              </a:ext>
            </a:extLst>
          </p:cNvPr>
          <p:cNvSpPr/>
          <p:nvPr/>
        </p:nvSpPr>
        <p:spPr>
          <a:xfrm>
            <a:off x="251520" y="116632"/>
            <a:ext cx="8267007" cy="954107"/>
          </a:xfrm>
          <a:prstGeom prst="rect">
            <a:avLst/>
          </a:prstGeom>
        </p:spPr>
        <p:txBody>
          <a:bodyPr wrap="none">
            <a:spAutoFit/>
          </a:bodyPr>
          <a:lstStyle/>
          <a:p>
            <a:r>
              <a:rPr lang="cs-CZ" sz="3600" b="1" dirty="0" err="1">
                <a:latin typeface="Arial" panose="020B0604020202020204" pitchFamily="34" charset="0"/>
                <a:cs typeface="Arial" panose="020B0604020202020204" pitchFamily="34" charset="0"/>
              </a:rPr>
              <a:t>CRuMs</a:t>
            </a:r>
            <a:r>
              <a:rPr lang="cs-CZ" sz="3600" b="1" dirty="0">
                <a:latin typeface="Arial" panose="020B0604020202020204" pitchFamily="34" charset="0"/>
                <a:cs typeface="Arial" panose="020B0604020202020204" pitchFamily="34" charset="0"/>
              </a:rPr>
              <a:t> </a:t>
            </a:r>
            <a:r>
              <a:rPr lang="cs-CZ" sz="2400" dirty="0">
                <a:latin typeface="Arial" panose="020B0604020202020204" pitchFamily="34" charset="0"/>
                <a:cs typeface="Arial" panose="020B0604020202020204" pitchFamily="34" charset="0"/>
              </a:rPr>
              <a:t>(= </a:t>
            </a:r>
            <a:r>
              <a:rPr lang="cs-CZ" sz="2400" b="1" u="sng" dirty="0" err="1">
                <a:latin typeface="Arial" panose="020B0604020202020204" pitchFamily="34" charset="0"/>
                <a:cs typeface="Arial" panose="020B0604020202020204" pitchFamily="34" charset="0"/>
              </a:rPr>
              <a:t>C</a:t>
            </a:r>
            <a:r>
              <a:rPr lang="cs-CZ" sz="2400" dirty="0" err="1">
                <a:latin typeface="Arial" panose="020B0604020202020204" pitchFamily="34" charset="0"/>
                <a:cs typeface="Arial" panose="020B0604020202020204" pitchFamily="34" charset="0"/>
              </a:rPr>
              <a:t>ollodyctionida</a:t>
            </a:r>
            <a:r>
              <a:rPr lang="cs-CZ" sz="2400" dirty="0">
                <a:latin typeface="Arial" panose="020B0604020202020204" pitchFamily="34" charset="0"/>
                <a:cs typeface="Arial" panose="020B0604020202020204" pitchFamily="34" charset="0"/>
              </a:rPr>
              <a:t>, </a:t>
            </a:r>
            <a:r>
              <a:rPr lang="cs-CZ" sz="2400" b="1" u="sng" dirty="0" err="1">
                <a:latin typeface="Arial" panose="020B0604020202020204" pitchFamily="34" charset="0"/>
                <a:cs typeface="Arial" panose="020B0604020202020204" pitchFamily="34" charset="0"/>
              </a:rPr>
              <a:t>R</a:t>
            </a:r>
            <a:r>
              <a:rPr lang="cs-CZ" sz="2400" dirty="0" err="1">
                <a:latin typeface="Arial" panose="020B0604020202020204" pitchFamily="34" charset="0"/>
                <a:cs typeface="Arial" panose="020B0604020202020204" pitchFamily="34" charset="0"/>
              </a:rPr>
              <a:t>igifilida</a:t>
            </a:r>
            <a:r>
              <a:rPr lang="cs-CZ" sz="2400" dirty="0">
                <a:latin typeface="Arial" panose="020B0604020202020204" pitchFamily="34" charset="0"/>
                <a:cs typeface="Arial" panose="020B0604020202020204" pitchFamily="34" charset="0"/>
              </a:rPr>
              <a:t>, </a:t>
            </a:r>
            <a:r>
              <a:rPr lang="cs-CZ" sz="2400" b="1" u="sng" dirty="0" err="1">
                <a:latin typeface="Arial" panose="020B0604020202020204" pitchFamily="34" charset="0"/>
                <a:cs typeface="Arial" panose="020B0604020202020204" pitchFamily="34" charset="0"/>
              </a:rPr>
              <a:t>M</a:t>
            </a:r>
            <a:r>
              <a:rPr lang="cs-CZ" sz="2400" dirty="0" err="1">
                <a:latin typeface="Arial" panose="020B0604020202020204" pitchFamily="34" charset="0"/>
                <a:cs typeface="Arial" panose="020B0604020202020204" pitchFamily="34" charset="0"/>
              </a:rPr>
              <a:t>antamonadida</a:t>
            </a:r>
            <a:r>
              <a:rPr lang="cs-CZ" sz="24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close</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Amorphea</a:t>
            </a:r>
            <a:r>
              <a:rPr lang="cs-CZ" sz="2000" dirty="0">
                <a:latin typeface="Arial" panose="020B0604020202020204" pitchFamily="34" charset="0"/>
                <a:cs typeface="Arial" panose="020B0604020202020204" pitchFamily="34" charset="0"/>
              </a:rPr>
              <a:t>)</a:t>
            </a:r>
            <a:endParaRPr lang="cs-CZ" sz="2000" b="1" dirty="0"/>
          </a:p>
        </p:txBody>
      </p:sp>
    </p:spTree>
    <p:extLst>
      <p:ext uri="{BB962C8B-B14F-4D97-AF65-F5344CB8AC3E}">
        <p14:creationId xmlns:p14="http://schemas.microsoft.com/office/powerpoint/2010/main" val="567257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ull-size image (82 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2" y="188640"/>
            <a:ext cx="7153275" cy="4095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059832" y="4304024"/>
            <a:ext cx="2666627" cy="276999"/>
          </a:xfrm>
          <a:prstGeom prst="rect">
            <a:avLst/>
          </a:prstGeom>
          <a:noFill/>
        </p:spPr>
        <p:txBody>
          <a:bodyPr wrap="none" rtlCol="0">
            <a:spAutoFit/>
          </a:bodyPr>
          <a:lstStyle/>
          <a:p>
            <a:r>
              <a:rPr lang="cs-CZ" sz="1200" dirty="0" err="1">
                <a:latin typeface="+mn-lt"/>
              </a:rPr>
              <a:t>Yabuki</a:t>
            </a:r>
            <a:r>
              <a:rPr lang="cs-CZ" sz="1200" dirty="0">
                <a:latin typeface="+mn-lt"/>
              </a:rPr>
              <a:t> A et al. (2013) Protist 164: 75</a:t>
            </a:r>
          </a:p>
        </p:txBody>
      </p:sp>
      <p:pic>
        <p:nvPicPr>
          <p:cNvPr id="4" name="Picture 3">
            <a:extLst>
              <a:ext uri="{FF2B5EF4-FFF2-40B4-BE49-F238E27FC236}">
                <a16:creationId xmlns:a16="http://schemas.microsoft.com/office/drawing/2014/main" id="{10AEE8A8-DFD4-4619-97A2-6562619C5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82683" y="5013176"/>
            <a:ext cx="7978632" cy="651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a:extLst>
              <a:ext uri="{FF2B5EF4-FFF2-40B4-BE49-F238E27FC236}">
                <a16:creationId xmlns:a16="http://schemas.microsoft.com/office/drawing/2014/main" id="{A8045EA7-8DF3-48D7-BF58-2AF26E5C28C0}"/>
              </a:ext>
            </a:extLst>
          </p:cNvPr>
          <p:cNvSpPr txBox="1"/>
          <p:nvPr/>
        </p:nvSpPr>
        <p:spPr>
          <a:xfrm>
            <a:off x="733509" y="5975961"/>
            <a:ext cx="1665841" cy="400110"/>
          </a:xfrm>
          <a:prstGeom prst="rect">
            <a:avLst/>
          </a:prstGeom>
          <a:noFill/>
        </p:spPr>
        <p:txBody>
          <a:bodyPr wrap="none" rtlCol="0">
            <a:spAutoFit/>
          </a:bodyPr>
          <a:lstStyle/>
          <a:p>
            <a:r>
              <a:rPr lang="cs-CZ" sz="2000" i="1" dirty="0" err="1">
                <a:latin typeface="+mn-lt"/>
              </a:rPr>
              <a:t>Mantamonas</a:t>
            </a:r>
            <a:endParaRPr lang="cs-CZ" sz="2000" i="1" dirty="0">
              <a:latin typeface="+mn-lt"/>
            </a:endParaRPr>
          </a:p>
        </p:txBody>
      </p:sp>
      <p:sp>
        <p:nvSpPr>
          <p:cNvPr id="6" name="TextovéPole 5">
            <a:extLst>
              <a:ext uri="{FF2B5EF4-FFF2-40B4-BE49-F238E27FC236}">
                <a16:creationId xmlns:a16="http://schemas.microsoft.com/office/drawing/2014/main" id="{4AA98D8F-18C3-4A03-99CE-1A1A194000F1}"/>
              </a:ext>
            </a:extLst>
          </p:cNvPr>
          <p:cNvSpPr txBox="1"/>
          <p:nvPr/>
        </p:nvSpPr>
        <p:spPr>
          <a:xfrm>
            <a:off x="5435325" y="6099072"/>
            <a:ext cx="3153236" cy="276999"/>
          </a:xfrm>
          <a:prstGeom prst="rect">
            <a:avLst/>
          </a:prstGeom>
          <a:noFill/>
        </p:spPr>
        <p:txBody>
          <a:bodyPr wrap="none" rtlCol="0">
            <a:spAutoFit/>
          </a:bodyPr>
          <a:lstStyle/>
          <a:p>
            <a:r>
              <a:rPr lang="cs-CZ" sz="1200" dirty="0" err="1">
                <a:latin typeface="+mn-lt"/>
              </a:rPr>
              <a:t>Glücksmann</a:t>
            </a:r>
            <a:r>
              <a:rPr lang="cs-CZ" sz="1200" dirty="0">
                <a:latin typeface="+mn-lt"/>
              </a:rPr>
              <a:t> E et al. (2011) Protist 162: 207</a:t>
            </a:r>
          </a:p>
        </p:txBody>
      </p:sp>
    </p:spTree>
    <p:extLst>
      <p:ext uri="{BB962C8B-B14F-4D97-AF65-F5344CB8AC3E}">
        <p14:creationId xmlns:p14="http://schemas.microsoft.com/office/powerpoint/2010/main" val="1225705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74C3CD9-9879-9B74-8165-23B07FA4A3F4}"/>
              </a:ext>
            </a:extLst>
          </p:cNvPr>
          <p:cNvPicPr>
            <a:picLocks noChangeAspect="1"/>
          </p:cNvPicPr>
          <p:nvPr/>
        </p:nvPicPr>
        <p:blipFill>
          <a:blip r:embed="rId2"/>
          <a:stretch>
            <a:fillRect/>
          </a:stretch>
        </p:blipFill>
        <p:spPr>
          <a:xfrm>
            <a:off x="976312" y="66400"/>
            <a:ext cx="7191375" cy="1933575"/>
          </a:xfrm>
          <a:prstGeom prst="rect">
            <a:avLst/>
          </a:prstGeom>
          <a:ln>
            <a:solidFill>
              <a:srgbClr val="000000"/>
            </a:solidFill>
          </a:ln>
        </p:spPr>
      </p:pic>
      <p:pic>
        <p:nvPicPr>
          <p:cNvPr id="5" name="Obrázek 4">
            <a:extLst>
              <a:ext uri="{FF2B5EF4-FFF2-40B4-BE49-F238E27FC236}">
                <a16:creationId xmlns:a16="http://schemas.microsoft.com/office/drawing/2014/main" id="{6F9BF8D0-9610-4F3A-E2B8-7F0FA78F6B80}"/>
              </a:ext>
            </a:extLst>
          </p:cNvPr>
          <p:cNvPicPr>
            <a:picLocks noChangeAspect="1"/>
          </p:cNvPicPr>
          <p:nvPr/>
        </p:nvPicPr>
        <p:blipFill>
          <a:blip r:embed="rId3"/>
          <a:stretch>
            <a:fillRect/>
          </a:stretch>
        </p:blipFill>
        <p:spPr>
          <a:xfrm>
            <a:off x="1115616" y="1976681"/>
            <a:ext cx="4505213" cy="2748463"/>
          </a:xfrm>
          <a:prstGeom prst="rect">
            <a:avLst/>
          </a:prstGeom>
          <a:ln>
            <a:solidFill>
              <a:srgbClr val="000000"/>
            </a:solidFill>
          </a:ln>
        </p:spPr>
      </p:pic>
      <p:pic>
        <p:nvPicPr>
          <p:cNvPr id="7" name="Obrázek 6">
            <a:extLst>
              <a:ext uri="{FF2B5EF4-FFF2-40B4-BE49-F238E27FC236}">
                <a16:creationId xmlns:a16="http://schemas.microsoft.com/office/drawing/2014/main" id="{D7319B8B-3263-5D0E-DB93-0D6100B7AC2A}"/>
              </a:ext>
            </a:extLst>
          </p:cNvPr>
          <p:cNvPicPr>
            <a:picLocks noChangeAspect="1"/>
          </p:cNvPicPr>
          <p:nvPr/>
        </p:nvPicPr>
        <p:blipFill>
          <a:blip r:embed="rId4"/>
          <a:stretch>
            <a:fillRect/>
          </a:stretch>
        </p:blipFill>
        <p:spPr>
          <a:xfrm>
            <a:off x="140047" y="4648022"/>
            <a:ext cx="8863905" cy="2116938"/>
          </a:xfrm>
          <a:prstGeom prst="rect">
            <a:avLst/>
          </a:prstGeom>
          <a:ln>
            <a:solidFill>
              <a:srgbClr val="000000"/>
            </a:solidFill>
          </a:ln>
        </p:spPr>
      </p:pic>
      <p:sp>
        <p:nvSpPr>
          <p:cNvPr id="2" name="TextovéPole 1">
            <a:extLst>
              <a:ext uri="{FF2B5EF4-FFF2-40B4-BE49-F238E27FC236}">
                <a16:creationId xmlns:a16="http://schemas.microsoft.com/office/drawing/2014/main" id="{087A6196-25A2-EDA9-CB89-E68DEC8952A2}"/>
              </a:ext>
            </a:extLst>
          </p:cNvPr>
          <p:cNvSpPr txBox="1"/>
          <p:nvPr/>
        </p:nvSpPr>
        <p:spPr>
          <a:xfrm>
            <a:off x="6372200" y="3062388"/>
            <a:ext cx="1542410" cy="523220"/>
          </a:xfrm>
          <a:prstGeom prst="rect">
            <a:avLst/>
          </a:prstGeom>
          <a:noFill/>
        </p:spPr>
        <p:txBody>
          <a:bodyPr wrap="none" rtlCol="0">
            <a:spAutoFit/>
          </a:bodyPr>
          <a:lstStyle/>
          <a:p>
            <a:r>
              <a:rPr lang="cs-CZ" sz="2800" b="1" dirty="0" err="1">
                <a:latin typeface="+mn-lt"/>
              </a:rPr>
              <a:t>Provora</a:t>
            </a:r>
            <a:endParaRPr lang="cs-CZ" sz="2800" b="1" dirty="0">
              <a:latin typeface="+mn-lt"/>
            </a:endParaRPr>
          </a:p>
        </p:txBody>
      </p:sp>
    </p:spTree>
    <p:extLst>
      <p:ext uri="{BB962C8B-B14F-4D97-AF65-F5344CB8AC3E}">
        <p14:creationId xmlns:p14="http://schemas.microsoft.com/office/powerpoint/2010/main" val="180739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ndbook of the Protists (2-Volume Set) | NHBS Academic &amp; Professional Books">
            <a:extLst>
              <a:ext uri="{FF2B5EF4-FFF2-40B4-BE49-F238E27FC236}">
                <a16:creationId xmlns:a16="http://schemas.microsoft.com/office/drawing/2014/main" id="{78E187AB-5E87-43FD-9477-7BA7C9F67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0"/>
            <a:ext cx="4516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06114EA-A19A-42E2-B4C6-5F9B5BEEA898}"/>
              </a:ext>
            </a:extLst>
          </p:cNvPr>
          <p:cNvSpPr txBox="1"/>
          <p:nvPr/>
        </p:nvSpPr>
        <p:spPr>
          <a:xfrm>
            <a:off x="7668344" y="332656"/>
            <a:ext cx="697627" cy="369332"/>
          </a:xfrm>
          <a:prstGeom prst="rect">
            <a:avLst/>
          </a:prstGeom>
          <a:noFill/>
        </p:spPr>
        <p:txBody>
          <a:bodyPr wrap="none" rtlCol="0">
            <a:spAutoFit/>
          </a:bodyPr>
          <a:lstStyle/>
          <a:p>
            <a:r>
              <a:rPr lang="cs-CZ" dirty="0">
                <a:latin typeface="+mn-lt"/>
              </a:rPr>
              <a:t>2017</a:t>
            </a:r>
          </a:p>
        </p:txBody>
      </p:sp>
    </p:spTree>
    <p:extLst>
      <p:ext uri="{BB962C8B-B14F-4D97-AF65-F5344CB8AC3E}">
        <p14:creationId xmlns:p14="http://schemas.microsoft.com/office/powerpoint/2010/main" val="4144295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B51C3F0-EEF1-4574-89AA-384D3806B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52661"/>
            <a:ext cx="7620000" cy="540067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4F05EA-9D64-4590-B0E2-C21BD196AEEF}"/>
              </a:ext>
            </a:extLst>
          </p:cNvPr>
          <p:cNvSpPr txBox="1">
            <a:spLocks noChangeArrowheads="1"/>
          </p:cNvSpPr>
          <p:nvPr/>
        </p:nvSpPr>
        <p:spPr>
          <a:xfrm>
            <a:off x="457200" y="12576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cs-CZ" kern="0" dirty="0" err="1">
                <a:latin typeface="+mn-lt"/>
              </a:rPr>
              <a:t>Environmental</a:t>
            </a:r>
            <a:r>
              <a:rPr lang="cs-CZ" kern="0" dirty="0">
                <a:latin typeface="+mn-lt"/>
              </a:rPr>
              <a:t> </a:t>
            </a:r>
            <a:r>
              <a:rPr lang="cs-CZ" kern="0" dirty="0" err="1">
                <a:latin typeface="+mn-lt"/>
              </a:rPr>
              <a:t>sequencing</a:t>
            </a:r>
            <a:endParaRPr lang="cs-CZ" kern="0" dirty="0">
              <a:latin typeface="+mn-lt"/>
            </a:endParaRPr>
          </a:p>
        </p:txBody>
      </p:sp>
    </p:spTree>
    <p:extLst>
      <p:ext uri="{BB962C8B-B14F-4D97-AF65-F5344CB8AC3E}">
        <p14:creationId xmlns:p14="http://schemas.microsoft.com/office/powerpoint/2010/main" val="3191719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06288"/>
            <a:ext cx="8229600" cy="1143000"/>
          </a:xfrm>
        </p:spPr>
        <p:txBody>
          <a:bodyPr/>
          <a:lstStyle/>
          <a:p>
            <a:pPr eaLnBrk="1" hangingPunct="1">
              <a:defRPr/>
            </a:pPr>
            <a:r>
              <a:rPr lang="cs-CZ" dirty="0" err="1">
                <a:latin typeface="+mn-lt"/>
              </a:rPr>
              <a:t>Environmental</a:t>
            </a:r>
            <a:r>
              <a:rPr lang="cs-CZ" dirty="0">
                <a:latin typeface="+mn-lt"/>
              </a:rPr>
              <a:t> diversity</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3217" y="672942"/>
            <a:ext cx="6511151" cy="61404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3731786" y="654876"/>
            <a:ext cx="4100353" cy="276999"/>
          </a:xfrm>
          <a:prstGeom prst="rect">
            <a:avLst/>
          </a:prstGeom>
          <a:noFill/>
        </p:spPr>
        <p:txBody>
          <a:bodyPr wrap="none" rtlCol="0">
            <a:spAutoFit/>
          </a:bodyPr>
          <a:lstStyle/>
          <a:p>
            <a:r>
              <a:rPr lang="cs-CZ" sz="1200" dirty="0" err="1">
                <a:latin typeface="+mn-lt"/>
              </a:rPr>
              <a:t>Moreira</a:t>
            </a:r>
            <a:r>
              <a:rPr lang="cs-CZ" sz="1200" dirty="0">
                <a:latin typeface="+mn-lt"/>
              </a:rPr>
              <a:t> D </a:t>
            </a:r>
            <a:r>
              <a:rPr lang="en-US" sz="1200" dirty="0">
                <a:latin typeface="+mn-lt"/>
              </a:rPr>
              <a:t>&amp;</a:t>
            </a:r>
            <a:r>
              <a:rPr lang="cs-CZ" sz="1200" dirty="0">
                <a:latin typeface="+mn-lt"/>
              </a:rPr>
              <a:t> </a:t>
            </a:r>
            <a:r>
              <a:rPr lang="cs-CZ" sz="1200" dirty="0" err="1">
                <a:latin typeface="+mn-lt"/>
              </a:rPr>
              <a:t>López-García</a:t>
            </a:r>
            <a:r>
              <a:rPr lang="cs-CZ" sz="1200" dirty="0">
                <a:latin typeface="+mn-lt"/>
              </a:rPr>
              <a:t> (2002) </a:t>
            </a:r>
            <a:r>
              <a:rPr lang="cs-CZ" sz="1200" dirty="0" err="1">
                <a:latin typeface="+mn-lt"/>
              </a:rPr>
              <a:t>Trends</a:t>
            </a:r>
            <a:r>
              <a:rPr lang="cs-CZ" sz="1200" dirty="0">
                <a:latin typeface="+mn-lt"/>
              </a:rPr>
              <a:t> </a:t>
            </a:r>
            <a:r>
              <a:rPr lang="cs-CZ" sz="1200" dirty="0" err="1">
                <a:latin typeface="+mn-lt"/>
              </a:rPr>
              <a:t>Microbiol</a:t>
            </a:r>
            <a:r>
              <a:rPr lang="cs-CZ" sz="1200" dirty="0">
                <a:latin typeface="+mn-lt"/>
              </a:rPr>
              <a:t> 10: 31</a:t>
            </a:r>
          </a:p>
        </p:txBody>
      </p:sp>
    </p:spTree>
    <p:extLst>
      <p:ext uri="{BB962C8B-B14F-4D97-AF65-F5344CB8AC3E}">
        <p14:creationId xmlns:p14="http://schemas.microsoft.com/office/powerpoint/2010/main" val="3707267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8472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6368"/>
            <a:ext cx="9180512" cy="38716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1187624" y="2986368"/>
            <a:ext cx="3960440" cy="1162712"/>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5148064" y="2986368"/>
            <a:ext cx="3960440" cy="874680"/>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5496" y="3274400"/>
            <a:ext cx="1152128" cy="874680"/>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833838" y="4747132"/>
            <a:ext cx="6978522" cy="581356"/>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7812360" y="4747132"/>
            <a:ext cx="1296144" cy="290678"/>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35496" y="5037810"/>
            <a:ext cx="798342" cy="290678"/>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58235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CB1B561-0FFF-4FC9-9CEF-516E685FADD8}"/>
              </a:ext>
            </a:extLst>
          </p:cNvPr>
          <p:cNvPicPr>
            <a:picLocks noChangeAspect="1"/>
          </p:cNvPicPr>
          <p:nvPr/>
        </p:nvPicPr>
        <p:blipFill>
          <a:blip r:embed="rId2"/>
          <a:stretch>
            <a:fillRect/>
          </a:stretch>
        </p:blipFill>
        <p:spPr>
          <a:xfrm>
            <a:off x="5148064" y="4941168"/>
            <a:ext cx="2908155" cy="1341685"/>
          </a:xfrm>
          <a:prstGeom prst="rect">
            <a:avLst/>
          </a:prstGeom>
          <a:ln>
            <a:solidFill>
              <a:schemeClr val="tx1"/>
            </a:solidFill>
          </a:ln>
        </p:spPr>
      </p:pic>
      <p:pic>
        <p:nvPicPr>
          <p:cNvPr id="20482" name="Picture 2" descr="VÃ½sledek obrÃ¡zku pro tara oceans expedition">
            <a:extLst>
              <a:ext uri="{FF2B5EF4-FFF2-40B4-BE49-F238E27FC236}">
                <a16:creationId xmlns:a16="http://schemas.microsoft.com/office/drawing/2014/main" id="{19A9D912-4014-41FE-9B62-AC1FD6FE03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861" y="0"/>
            <a:ext cx="6012160" cy="27159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5CCACDB8-8BE6-44C2-83F7-59E163D74126}"/>
              </a:ext>
            </a:extLst>
          </p:cNvPr>
          <p:cNvPicPr>
            <a:picLocks noChangeAspect="1"/>
          </p:cNvPicPr>
          <p:nvPr/>
        </p:nvPicPr>
        <p:blipFill>
          <a:blip r:embed="rId4"/>
          <a:stretch>
            <a:fillRect/>
          </a:stretch>
        </p:blipFill>
        <p:spPr>
          <a:xfrm>
            <a:off x="0" y="2204864"/>
            <a:ext cx="4718138" cy="4653136"/>
          </a:xfrm>
          <a:prstGeom prst="rect">
            <a:avLst/>
          </a:prstGeom>
          <a:ln>
            <a:solidFill>
              <a:schemeClr val="tx1"/>
            </a:solidFill>
          </a:ln>
        </p:spPr>
      </p:pic>
      <p:pic>
        <p:nvPicPr>
          <p:cNvPr id="20484" name="Picture 4" descr="The schooner TARA (Port Lay, Ãle de Groix, 2009).jpg">
            <a:extLst>
              <a:ext uri="{FF2B5EF4-FFF2-40B4-BE49-F238E27FC236}">
                <a16:creationId xmlns:a16="http://schemas.microsoft.com/office/drawing/2014/main" id="{7F2FD98E-2372-4142-84B2-96815CA786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869" y="29848"/>
            <a:ext cx="2620123" cy="17467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4048643-4918-4CDC-B14F-501D5E10629B}"/>
              </a:ext>
            </a:extLst>
          </p:cNvPr>
          <p:cNvSpPr txBox="1"/>
          <p:nvPr/>
        </p:nvSpPr>
        <p:spPr>
          <a:xfrm>
            <a:off x="551251" y="1761719"/>
            <a:ext cx="1973617" cy="400110"/>
          </a:xfrm>
          <a:prstGeom prst="rect">
            <a:avLst/>
          </a:prstGeom>
          <a:noFill/>
        </p:spPr>
        <p:txBody>
          <a:bodyPr wrap="none" rtlCol="0">
            <a:spAutoFit/>
          </a:bodyPr>
          <a:lstStyle/>
          <a:p>
            <a:r>
              <a:rPr lang="cs-CZ" sz="1000" dirty="0">
                <a:latin typeface="Arial" panose="020B0604020202020204" pitchFamily="34" charset="0"/>
                <a:cs typeface="Arial" panose="020B0604020202020204" pitchFamily="34" charset="0"/>
              </a:rPr>
              <a:t>https://commons.wikimedia.org/</a:t>
            </a:r>
          </a:p>
          <a:p>
            <a:r>
              <a:rPr lang="cs-CZ" sz="1000" dirty="0">
                <a:latin typeface="Arial" panose="020B0604020202020204" pitchFamily="34" charset="0"/>
                <a:cs typeface="Arial" panose="020B0604020202020204" pitchFamily="34" charset="0"/>
              </a:rPr>
              <a:t>w/index.php?curid=7875429</a:t>
            </a:r>
          </a:p>
        </p:txBody>
      </p:sp>
      <p:sp>
        <p:nvSpPr>
          <p:cNvPr id="5" name="TextovéPole 4">
            <a:extLst>
              <a:ext uri="{FF2B5EF4-FFF2-40B4-BE49-F238E27FC236}">
                <a16:creationId xmlns:a16="http://schemas.microsoft.com/office/drawing/2014/main" id="{E4B512E8-1099-40C5-AA2B-395DA5773DE1}"/>
              </a:ext>
            </a:extLst>
          </p:cNvPr>
          <p:cNvSpPr txBox="1"/>
          <p:nvPr/>
        </p:nvSpPr>
        <p:spPr>
          <a:xfrm>
            <a:off x="5255706" y="6381328"/>
            <a:ext cx="2771913" cy="246221"/>
          </a:xfrm>
          <a:prstGeom prst="rect">
            <a:avLst/>
          </a:prstGeom>
          <a:noFill/>
        </p:spPr>
        <p:txBody>
          <a:bodyPr wrap="none" rtlCol="0">
            <a:spAutoFit/>
          </a:bodyPr>
          <a:lstStyle/>
          <a:p>
            <a:r>
              <a:rPr lang="cs-CZ" sz="1000" dirty="0">
                <a:latin typeface="Arial" panose="020B0604020202020204" pitchFamily="34" charset="0"/>
                <a:cs typeface="Arial" panose="020B0604020202020204" pitchFamily="34" charset="0"/>
              </a:rPr>
              <a:t>Lukeš J et al. (2015) </a:t>
            </a:r>
            <a:r>
              <a:rPr lang="cs-CZ" sz="1000" dirty="0" err="1">
                <a:latin typeface="Arial" panose="020B0604020202020204" pitchFamily="34" charset="0"/>
                <a:cs typeface="Arial" panose="020B0604020202020204" pitchFamily="34" charset="0"/>
              </a:rPr>
              <a:t>Curr</a:t>
            </a:r>
            <a:r>
              <a:rPr lang="cs-CZ" sz="1000" dirty="0">
                <a:latin typeface="Arial" panose="020B0604020202020204" pitchFamily="34" charset="0"/>
                <a:cs typeface="Arial" panose="020B0604020202020204" pitchFamily="34" charset="0"/>
              </a:rPr>
              <a:t> </a:t>
            </a:r>
            <a:r>
              <a:rPr lang="cs-CZ" sz="1000" dirty="0" err="1">
                <a:latin typeface="Arial" panose="020B0604020202020204" pitchFamily="34" charset="0"/>
                <a:cs typeface="Arial" panose="020B0604020202020204" pitchFamily="34" charset="0"/>
              </a:rPr>
              <a:t>Biol</a:t>
            </a:r>
            <a:r>
              <a:rPr lang="cs-CZ" sz="1000" dirty="0">
                <a:latin typeface="Arial" panose="020B0604020202020204" pitchFamily="34" charset="0"/>
                <a:cs typeface="Arial" panose="020B0604020202020204" pitchFamily="34" charset="0"/>
              </a:rPr>
              <a:t> 25: R702-R704</a:t>
            </a:r>
          </a:p>
        </p:txBody>
      </p:sp>
      <p:pic>
        <p:nvPicPr>
          <p:cNvPr id="6" name="Obrázek 5">
            <a:extLst>
              <a:ext uri="{FF2B5EF4-FFF2-40B4-BE49-F238E27FC236}">
                <a16:creationId xmlns:a16="http://schemas.microsoft.com/office/drawing/2014/main" id="{D84412A9-314D-4D77-928A-DEAEB795FBC3}"/>
              </a:ext>
            </a:extLst>
          </p:cNvPr>
          <p:cNvPicPr>
            <a:picLocks noChangeAspect="1"/>
          </p:cNvPicPr>
          <p:nvPr/>
        </p:nvPicPr>
        <p:blipFill>
          <a:blip r:embed="rId6"/>
          <a:stretch>
            <a:fillRect/>
          </a:stretch>
        </p:blipFill>
        <p:spPr>
          <a:xfrm>
            <a:off x="4910212" y="2928825"/>
            <a:ext cx="1276350" cy="1771650"/>
          </a:xfrm>
          <a:prstGeom prst="rect">
            <a:avLst/>
          </a:prstGeom>
          <a:ln>
            <a:solidFill>
              <a:schemeClr val="tx1"/>
            </a:solidFill>
          </a:ln>
        </p:spPr>
      </p:pic>
      <p:sp>
        <p:nvSpPr>
          <p:cNvPr id="7" name="TextovéPole 6">
            <a:extLst>
              <a:ext uri="{FF2B5EF4-FFF2-40B4-BE49-F238E27FC236}">
                <a16:creationId xmlns:a16="http://schemas.microsoft.com/office/drawing/2014/main" id="{E1050A39-7799-4E51-B44C-2CDCC24A86CB}"/>
              </a:ext>
            </a:extLst>
          </p:cNvPr>
          <p:cNvSpPr txBox="1"/>
          <p:nvPr/>
        </p:nvSpPr>
        <p:spPr>
          <a:xfrm>
            <a:off x="6348131" y="2956603"/>
            <a:ext cx="2308645" cy="492443"/>
          </a:xfrm>
          <a:prstGeom prst="rect">
            <a:avLst/>
          </a:prstGeom>
          <a:noFill/>
        </p:spPr>
        <p:txBody>
          <a:bodyPr wrap="none" rtlCol="0">
            <a:spAutoFit/>
          </a:bodyPr>
          <a:lstStyle/>
          <a:p>
            <a:r>
              <a:rPr lang="cs-CZ" i="1" dirty="0" err="1">
                <a:latin typeface="Arial" panose="020B0604020202020204" pitchFamily="34" charset="0"/>
                <a:cs typeface="Arial" panose="020B0604020202020204" pitchFamily="34" charset="0"/>
              </a:rPr>
              <a:t>Flectonema</a:t>
            </a:r>
            <a:r>
              <a:rPr lang="cs-CZ" i="1" dirty="0">
                <a:latin typeface="Arial" panose="020B0604020202020204" pitchFamily="34" charset="0"/>
                <a:cs typeface="Arial" panose="020B0604020202020204" pitchFamily="34" charset="0"/>
              </a:rPr>
              <a:t> neradi</a:t>
            </a:r>
            <a:endParaRPr lang="cs-CZ" dirty="0">
              <a:latin typeface="Arial" panose="020B0604020202020204" pitchFamily="34" charset="0"/>
              <a:cs typeface="Arial" panose="020B0604020202020204" pitchFamily="34" charset="0"/>
            </a:endParaRPr>
          </a:p>
          <a:p>
            <a:r>
              <a:rPr lang="cs-CZ" sz="800" dirty="0" err="1">
                <a:latin typeface="Arial" panose="020B0604020202020204" pitchFamily="34" charset="0"/>
                <a:cs typeface="Arial" panose="020B0604020202020204" pitchFamily="34" charset="0"/>
              </a:rPr>
              <a:t>Tashyreva</a:t>
            </a:r>
            <a:r>
              <a:rPr lang="cs-CZ" sz="800" dirty="0">
                <a:latin typeface="Arial" panose="020B0604020202020204" pitchFamily="34" charset="0"/>
                <a:cs typeface="Arial" panose="020B0604020202020204" pitchFamily="34" charset="0"/>
              </a:rPr>
              <a:t> D et al. (2010) </a:t>
            </a:r>
            <a:r>
              <a:rPr lang="cs-CZ" sz="800" dirty="0" err="1">
                <a:latin typeface="Arial" panose="020B0604020202020204" pitchFamily="34" charset="0"/>
                <a:cs typeface="Arial" panose="020B0604020202020204" pitchFamily="34" charset="0"/>
              </a:rPr>
              <a:t>Protist</a:t>
            </a:r>
            <a:r>
              <a:rPr lang="cs-CZ" sz="800" dirty="0">
                <a:latin typeface="Arial" panose="020B0604020202020204" pitchFamily="34" charset="0"/>
                <a:cs typeface="Arial" panose="020B0604020202020204" pitchFamily="34" charset="0"/>
              </a:rPr>
              <a:t> 169: 158-179</a:t>
            </a:r>
          </a:p>
        </p:txBody>
      </p:sp>
      <p:sp>
        <p:nvSpPr>
          <p:cNvPr id="8" name="TextovéPole 7">
            <a:extLst>
              <a:ext uri="{FF2B5EF4-FFF2-40B4-BE49-F238E27FC236}">
                <a16:creationId xmlns:a16="http://schemas.microsoft.com/office/drawing/2014/main" id="{4C4F59B9-0708-4110-B6FF-D29089B49C4B}"/>
              </a:ext>
            </a:extLst>
          </p:cNvPr>
          <p:cNvSpPr txBox="1"/>
          <p:nvPr/>
        </p:nvSpPr>
        <p:spPr>
          <a:xfrm>
            <a:off x="6332172" y="3933056"/>
            <a:ext cx="2507418" cy="584775"/>
          </a:xfrm>
          <a:prstGeom prst="rect">
            <a:avLst/>
          </a:prstGeom>
          <a:noFill/>
        </p:spPr>
        <p:txBody>
          <a:bodyPr wrap="none" rtlCol="0">
            <a:spAutoFit/>
          </a:bodyPr>
          <a:lstStyle/>
          <a:p>
            <a:r>
              <a:rPr lang="cs-CZ" sz="3200" b="1" dirty="0" err="1">
                <a:latin typeface="Arial" panose="020B0604020202020204" pitchFamily="34" charset="0"/>
                <a:cs typeface="Arial" panose="020B0604020202020204" pitchFamily="34" charset="0"/>
              </a:rPr>
              <a:t>Diplonemea</a:t>
            </a:r>
            <a:endParaRPr lang="cs-CZ"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045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889"/>
            <a:ext cx="4256806" cy="685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807" y="889"/>
            <a:ext cx="4897936" cy="685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251520" y="548680"/>
            <a:ext cx="86409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4572000" y="6569242"/>
            <a:ext cx="1147011" cy="224590"/>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331640" y="5277853"/>
            <a:ext cx="729771" cy="128336"/>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6084168" y="6597352"/>
            <a:ext cx="3041667" cy="276999"/>
          </a:xfrm>
          <a:prstGeom prst="rect">
            <a:avLst/>
          </a:prstGeom>
          <a:noFill/>
        </p:spPr>
        <p:txBody>
          <a:bodyPr wrap="none" rtlCol="0">
            <a:spAutoFit/>
          </a:bodyPr>
          <a:lstStyle/>
          <a:p>
            <a:r>
              <a:rPr lang="cs-CZ" sz="1200" dirty="0" err="1">
                <a:latin typeface="+mn-lt"/>
              </a:rPr>
              <a:t>Edgcomb</a:t>
            </a:r>
            <a:r>
              <a:rPr lang="cs-CZ" sz="1200" dirty="0">
                <a:latin typeface="+mn-lt"/>
              </a:rPr>
              <a:t> VP et al. (2002) PNAS 99: 7658</a:t>
            </a:r>
          </a:p>
        </p:txBody>
      </p:sp>
    </p:spTree>
    <p:extLst>
      <p:ext uri="{BB962C8B-B14F-4D97-AF65-F5344CB8AC3E}">
        <p14:creationId xmlns:p14="http://schemas.microsoft.com/office/powerpoint/2010/main" val="1907797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16632"/>
            <a:ext cx="6912768" cy="66369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3851920" y="6381328"/>
            <a:ext cx="3999365" cy="276999"/>
          </a:xfrm>
          <a:prstGeom prst="rect">
            <a:avLst/>
          </a:prstGeom>
          <a:noFill/>
        </p:spPr>
        <p:txBody>
          <a:bodyPr wrap="none" rtlCol="0">
            <a:spAutoFit/>
          </a:bodyPr>
          <a:lstStyle/>
          <a:p>
            <a:r>
              <a:rPr lang="cs-CZ" sz="1200" dirty="0">
                <a:latin typeface="+mn-lt"/>
              </a:rPr>
              <a:t>Simpson AGB et al. (2008) Mol </a:t>
            </a:r>
            <a:r>
              <a:rPr lang="cs-CZ" sz="1200" dirty="0" err="1">
                <a:latin typeface="+mn-lt"/>
              </a:rPr>
              <a:t>Phylogenet</a:t>
            </a:r>
            <a:r>
              <a:rPr lang="cs-CZ" sz="1200" dirty="0">
                <a:latin typeface="+mn-lt"/>
              </a:rPr>
              <a:t> </a:t>
            </a:r>
            <a:r>
              <a:rPr lang="cs-CZ" sz="1200" dirty="0" err="1">
                <a:latin typeface="+mn-lt"/>
              </a:rPr>
              <a:t>Evol</a:t>
            </a:r>
            <a:r>
              <a:rPr lang="cs-CZ" sz="1200" dirty="0">
                <a:latin typeface="+mn-lt"/>
              </a:rPr>
              <a:t> 47: 366</a:t>
            </a: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348880"/>
            <a:ext cx="1704975" cy="2047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3563889" y="1700808"/>
            <a:ext cx="864096" cy="144016"/>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94898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7504" y="44623"/>
            <a:ext cx="5616624" cy="6687241"/>
          </a:xfrm>
          <a:prstGeom prst="rect">
            <a:avLst/>
          </a:prstGeom>
          <a:ln>
            <a:solidFill>
              <a:srgbClr val="000000"/>
            </a:solidFill>
          </a:ln>
        </p:spPr>
      </p:pic>
      <p:cxnSp>
        <p:nvCxnSpPr>
          <p:cNvPr id="4" name="Přímá spojnice se šipkou 3"/>
          <p:cNvCxnSpPr/>
          <p:nvPr/>
        </p:nvCxnSpPr>
        <p:spPr>
          <a:xfrm flipH="1">
            <a:off x="3347864" y="2564904"/>
            <a:ext cx="864096" cy="6480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Obrázek 4"/>
          <p:cNvPicPr>
            <a:picLocks noChangeAspect="1"/>
          </p:cNvPicPr>
          <p:nvPr/>
        </p:nvPicPr>
        <p:blipFill>
          <a:blip r:embed="rId3"/>
          <a:stretch>
            <a:fillRect/>
          </a:stretch>
        </p:blipFill>
        <p:spPr>
          <a:xfrm>
            <a:off x="5828282" y="332656"/>
            <a:ext cx="3248076" cy="3571478"/>
          </a:xfrm>
          <a:prstGeom prst="rect">
            <a:avLst/>
          </a:prstGeom>
          <a:ln>
            <a:solidFill>
              <a:srgbClr val="000000"/>
            </a:solidFill>
          </a:ln>
        </p:spPr>
      </p:pic>
      <p:sp>
        <p:nvSpPr>
          <p:cNvPr id="6" name="TextovéPole 5"/>
          <p:cNvSpPr txBox="1"/>
          <p:nvPr/>
        </p:nvSpPr>
        <p:spPr>
          <a:xfrm>
            <a:off x="6084168" y="6597352"/>
            <a:ext cx="2978701" cy="261610"/>
          </a:xfrm>
          <a:prstGeom prst="rect">
            <a:avLst/>
          </a:prstGeom>
          <a:noFill/>
        </p:spPr>
        <p:txBody>
          <a:bodyPr wrap="none" rtlCol="0">
            <a:spAutoFit/>
          </a:bodyPr>
          <a:lstStyle/>
          <a:p>
            <a:r>
              <a:rPr lang="cs-CZ" sz="1100" dirty="0">
                <a:latin typeface="+mn-lt"/>
              </a:rPr>
              <a:t>Pánek T et al. (2015) Front </a:t>
            </a:r>
            <a:r>
              <a:rPr lang="cs-CZ" sz="1100" dirty="0" err="1">
                <a:latin typeface="+mn-lt"/>
              </a:rPr>
              <a:t>Microbiol</a:t>
            </a:r>
            <a:r>
              <a:rPr lang="cs-CZ" sz="1100" dirty="0">
                <a:latin typeface="+mn-lt"/>
              </a:rPr>
              <a:t> 6: 1288</a:t>
            </a:r>
          </a:p>
        </p:txBody>
      </p:sp>
    </p:spTree>
    <p:extLst>
      <p:ext uri="{BB962C8B-B14F-4D97-AF65-F5344CB8AC3E}">
        <p14:creationId xmlns:p14="http://schemas.microsoft.com/office/powerpoint/2010/main" val="3928725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1"/>
            <a:ext cx="5544616" cy="66403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1619672" y="1171574"/>
            <a:ext cx="1728192" cy="241201"/>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1619672" y="1988840"/>
            <a:ext cx="2016224" cy="241201"/>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1547664" y="2252664"/>
            <a:ext cx="2448272" cy="1129506"/>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919288" y="3419475"/>
            <a:ext cx="1843087" cy="233363"/>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706240" y="3861048"/>
            <a:ext cx="2217688" cy="268040"/>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418208" y="4467224"/>
            <a:ext cx="1461604" cy="233364"/>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566863" y="4712494"/>
            <a:ext cx="1636985" cy="221456"/>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719263" y="4943475"/>
            <a:ext cx="2043112" cy="100013"/>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1521619" y="5064919"/>
            <a:ext cx="1664494" cy="216694"/>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1560908" y="5287566"/>
            <a:ext cx="1684735" cy="129778"/>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1418208" y="5661248"/>
            <a:ext cx="1929656" cy="216024"/>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1342008" y="5894610"/>
            <a:ext cx="1367855" cy="101378"/>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a:off x="6228184" y="6163107"/>
            <a:ext cx="2227789" cy="461665"/>
          </a:xfrm>
          <a:prstGeom prst="rect">
            <a:avLst/>
          </a:prstGeom>
          <a:noFill/>
        </p:spPr>
        <p:txBody>
          <a:bodyPr wrap="none" rtlCol="0">
            <a:spAutoFit/>
          </a:bodyPr>
          <a:lstStyle/>
          <a:p>
            <a:r>
              <a:rPr lang="cs-CZ" sz="1200" dirty="0" err="1">
                <a:latin typeface="+mn-lt"/>
              </a:rPr>
              <a:t>Kolodziej</a:t>
            </a:r>
            <a:r>
              <a:rPr lang="cs-CZ" sz="1200" dirty="0">
                <a:latin typeface="+mn-lt"/>
              </a:rPr>
              <a:t> K </a:t>
            </a:r>
            <a:r>
              <a:rPr lang="en-US" sz="1200" dirty="0">
                <a:latin typeface="+mn-lt"/>
              </a:rPr>
              <a:t>&amp;</a:t>
            </a:r>
            <a:r>
              <a:rPr lang="cs-CZ" sz="1200" dirty="0">
                <a:latin typeface="+mn-lt"/>
              </a:rPr>
              <a:t> </a:t>
            </a:r>
            <a:r>
              <a:rPr lang="cs-CZ" sz="1200" dirty="0" err="1">
                <a:latin typeface="+mn-lt"/>
              </a:rPr>
              <a:t>Stoeck</a:t>
            </a:r>
            <a:r>
              <a:rPr lang="cs-CZ" sz="1200" dirty="0">
                <a:latin typeface="+mn-lt"/>
              </a:rPr>
              <a:t> T (2007)</a:t>
            </a:r>
          </a:p>
          <a:p>
            <a:r>
              <a:rPr lang="cs-CZ" sz="1200" dirty="0" err="1">
                <a:latin typeface="+mn-lt"/>
              </a:rPr>
              <a:t>Appl</a:t>
            </a:r>
            <a:r>
              <a:rPr lang="cs-CZ" sz="1200" dirty="0">
                <a:latin typeface="+mn-lt"/>
              </a:rPr>
              <a:t> </a:t>
            </a:r>
            <a:r>
              <a:rPr lang="cs-CZ" sz="1200" dirty="0" err="1">
                <a:latin typeface="+mn-lt"/>
              </a:rPr>
              <a:t>Env</a:t>
            </a:r>
            <a:r>
              <a:rPr lang="cs-CZ" sz="1200" dirty="0">
                <a:latin typeface="+mn-lt"/>
              </a:rPr>
              <a:t> </a:t>
            </a:r>
            <a:r>
              <a:rPr lang="cs-CZ" sz="1200" dirty="0" err="1">
                <a:latin typeface="+mn-lt"/>
              </a:rPr>
              <a:t>Microbiol</a:t>
            </a:r>
            <a:r>
              <a:rPr lang="cs-CZ" sz="1200" dirty="0">
                <a:latin typeface="+mn-lt"/>
              </a:rPr>
              <a:t> 73: 2718</a:t>
            </a:r>
          </a:p>
        </p:txBody>
      </p:sp>
      <p:sp>
        <p:nvSpPr>
          <p:cNvPr id="2" name="TextovéPole 1"/>
          <p:cNvSpPr txBox="1"/>
          <p:nvPr/>
        </p:nvSpPr>
        <p:spPr>
          <a:xfrm>
            <a:off x="5724128" y="1171574"/>
            <a:ext cx="3251211" cy="461665"/>
          </a:xfrm>
          <a:prstGeom prst="rect">
            <a:avLst/>
          </a:prstGeom>
          <a:noFill/>
        </p:spPr>
        <p:txBody>
          <a:bodyPr wrap="none" rtlCol="0">
            <a:spAutoFit/>
          </a:bodyPr>
          <a:lstStyle/>
          <a:p>
            <a:r>
              <a:rPr lang="cs-CZ" sz="2400" b="1" u="sng" dirty="0" err="1">
                <a:latin typeface="+mn-lt"/>
              </a:rPr>
              <a:t>MA</a:t>
            </a:r>
            <a:r>
              <a:rPr lang="cs-CZ" sz="2400" dirty="0" err="1">
                <a:latin typeface="+mn-lt"/>
              </a:rPr>
              <a:t>rine</a:t>
            </a:r>
            <a:r>
              <a:rPr lang="cs-CZ" sz="2400" dirty="0">
                <a:latin typeface="+mn-lt"/>
              </a:rPr>
              <a:t> </a:t>
            </a:r>
            <a:r>
              <a:rPr lang="cs-CZ" sz="2400" b="1" u="sng" dirty="0" err="1">
                <a:latin typeface="+mn-lt"/>
              </a:rPr>
              <a:t>St</a:t>
            </a:r>
            <a:r>
              <a:rPr lang="cs-CZ" sz="2400" dirty="0" err="1">
                <a:latin typeface="+mn-lt"/>
              </a:rPr>
              <a:t>ramenopiles</a:t>
            </a:r>
            <a:endParaRPr lang="cs-CZ" sz="2400" dirty="0">
              <a:latin typeface="+mn-lt"/>
            </a:endParaRPr>
          </a:p>
        </p:txBody>
      </p:sp>
    </p:spTree>
    <p:extLst>
      <p:ext uri="{BB962C8B-B14F-4D97-AF65-F5344CB8AC3E}">
        <p14:creationId xmlns:p14="http://schemas.microsoft.com/office/powerpoint/2010/main" val="1909036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1395"/>
            <a:ext cx="8925285" cy="24399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7452320" y="2241556"/>
            <a:ext cx="1194558" cy="276999"/>
          </a:xfrm>
          <a:prstGeom prst="rect">
            <a:avLst/>
          </a:prstGeom>
          <a:noFill/>
        </p:spPr>
        <p:txBody>
          <a:bodyPr wrap="none" rtlCol="0">
            <a:spAutoFit/>
          </a:bodyPr>
          <a:lstStyle/>
          <a:p>
            <a:r>
              <a:rPr lang="cs-CZ" sz="1200" dirty="0" err="1">
                <a:latin typeface="+mn-lt"/>
              </a:rPr>
              <a:t>Gómez</a:t>
            </a:r>
            <a:r>
              <a:rPr lang="cs-CZ" sz="1200" dirty="0">
                <a:latin typeface="+mn-lt"/>
              </a:rPr>
              <a:t> F et al.</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24089"/>
            <a:ext cx="2543396" cy="3773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5375" y="2824089"/>
            <a:ext cx="6157414" cy="3773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515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2376264" cy="666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14618"/>
            <a:ext cx="4299090" cy="6670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7301187" y="1052736"/>
            <a:ext cx="1485343" cy="461665"/>
          </a:xfrm>
          <a:prstGeom prst="rect">
            <a:avLst/>
          </a:prstGeom>
          <a:noFill/>
        </p:spPr>
        <p:txBody>
          <a:bodyPr wrap="none" rtlCol="0">
            <a:spAutoFit/>
          </a:bodyPr>
          <a:lstStyle/>
          <a:p>
            <a:r>
              <a:rPr lang="cs-CZ" sz="2400" dirty="0">
                <a:latin typeface="+mn-lt"/>
              </a:rPr>
              <a:t>MAST-12</a:t>
            </a:r>
          </a:p>
        </p:txBody>
      </p:sp>
      <p:sp>
        <p:nvSpPr>
          <p:cNvPr id="5" name="TextovéPole 4"/>
          <p:cNvSpPr txBox="1"/>
          <p:nvPr/>
        </p:nvSpPr>
        <p:spPr>
          <a:xfrm>
            <a:off x="6953695" y="6317974"/>
            <a:ext cx="2227789" cy="461665"/>
          </a:xfrm>
          <a:prstGeom prst="rect">
            <a:avLst/>
          </a:prstGeom>
          <a:noFill/>
        </p:spPr>
        <p:txBody>
          <a:bodyPr wrap="none" rtlCol="0">
            <a:spAutoFit/>
          </a:bodyPr>
          <a:lstStyle/>
          <a:p>
            <a:r>
              <a:rPr lang="cs-CZ" sz="1200" dirty="0" err="1">
                <a:latin typeface="+mn-lt"/>
              </a:rPr>
              <a:t>Kolodziej</a:t>
            </a:r>
            <a:r>
              <a:rPr lang="cs-CZ" sz="1200" dirty="0">
                <a:latin typeface="+mn-lt"/>
              </a:rPr>
              <a:t> K </a:t>
            </a:r>
            <a:r>
              <a:rPr lang="en-US" sz="1200" dirty="0">
                <a:latin typeface="+mn-lt"/>
              </a:rPr>
              <a:t>&amp;</a:t>
            </a:r>
            <a:r>
              <a:rPr lang="cs-CZ" sz="1200" dirty="0">
                <a:latin typeface="+mn-lt"/>
              </a:rPr>
              <a:t> </a:t>
            </a:r>
            <a:r>
              <a:rPr lang="cs-CZ" sz="1200" dirty="0" err="1">
                <a:latin typeface="+mn-lt"/>
              </a:rPr>
              <a:t>Stoeck</a:t>
            </a:r>
            <a:r>
              <a:rPr lang="cs-CZ" sz="1200" dirty="0">
                <a:latin typeface="+mn-lt"/>
              </a:rPr>
              <a:t> T (2007)</a:t>
            </a:r>
          </a:p>
          <a:p>
            <a:r>
              <a:rPr lang="cs-CZ" sz="1200" dirty="0" err="1">
                <a:latin typeface="+mn-lt"/>
              </a:rPr>
              <a:t>Appl</a:t>
            </a:r>
            <a:r>
              <a:rPr lang="cs-CZ" sz="1200" dirty="0">
                <a:latin typeface="+mn-lt"/>
              </a:rPr>
              <a:t> </a:t>
            </a:r>
            <a:r>
              <a:rPr lang="cs-CZ" sz="1200" dirty="0" err="1">
                <a:latin typeface="+mn-lt"/>
              </a:rPr>
              <a:t>Env</a:t>
            </a:r>
            <a:r>
              <a:rPr lang="cs-CZ" sz="1200" dirty="0">
                <a:latin typeface="+mn-lt"/>
              </a:rPr>
              <a:t> </a:t>
            </a:r>
            <a:r>
              <a:rPr lang="cs-CZ" sz="1200" dirty="0" err="1">
                <a:latin typeface="+mn-lt"/>
              </a:rPr>
              <a:t>Microbiol</a:t>
            </a:r>
            <a:r>
              <a:rPr lang="cs-CZ" sz="1200" dirty="0">
                <a:latin typeface="+mn-lt"/>
              </a:rPr>
              <a:t> 73: 2718</a:t>
            </a:r>
          </a:p>
        </p:txBody>
      </p:sp>
    </p:spTree>
    <p:extLst>
      <p:ext uri="{BB962C8B-B14F-4D97-AF65-F5344CB8AC3E}">
        <p14:creationId xmlns:p14="http://schemas.microsoft.com/office/powerpoint/2010/main" val="142925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399D399-C7B0-43D6-A5ED-CF0B02590C29}"/>
              </a:ext>
            </a:extLst>
          </p:cNvPr>
          <p:cNvPicPr>
            <a:picLocks noChangeAspect="1"/>
          </p:cNvPicPr>
          <p:nvPr/>
        </p:nvPicPr>
        <p:blipFill>
          <a:blip r:embed="rId2"/>
          <a:stretch>
            <a:fillRect/>
          </a:stretch>
        </p:blipFill>
        <p:spPr>
          <a:xfrm>
            <a:off x="390525" y="145702"/>
            <a:ext cx="8362950" cy="2266950"/>
          </a:xfrm>
          <a:prstGeom prst="rect">
            <a:avLst/>
          </a:prstGeom>
        </p:spPr>
      </p:pic>
      <p:pic>
        <p:nvPicPr>
          <p:cNvPr id="7" name="Obrázek 6">
            <a:extLst>
              <a:ext uri="{FF2B5EF4-FFF2-40B4-BE49-F238E27FC236}">
                <a16:creationId xmlns:a16="http://schemas.microsoft.com/office/drawing/2014/main" id="{8027809A-5314-475B-9BC3-D7F2330C327E}"/>
              </a:ext>
            </a:extLst>
          </p:cNvPr>
          <p:cNvPicPr>
            <a:picLocks noChangeAspect="1"/>
          </p:cNvPicPr>
          <p:nvPr/>
        </p:nvPicPr>
        <p:blipFill>
          <a:blip r:embed="rId3"/>
          <a:stretch>
            <a:fillRect/>
          </a:stretch>
        </p:blipFill>
        <p:spPr>
          <a:xfrm>
            <a:off x="390525" y="2377950"/>
            <a:ext cx="8362950" cy="4219402"/>
          </a:xfrm>
          <a:prstGeom prst="rect">
            <a:avLst/>
          </a:prstGeom>
        </p:spPr>
      </p:pic>
      <p:sp>
        <p:nvSpPr>
          <p:cNvPr id="8" name="TextovéPole 7">
            <a:extLst>
              <a:ext uri="{FF2B5EF4-FFF2-40B4-BE49-F238E27FC236}">
                <a16:creationId xmlns:a16="http://schemas.microsoft.com/office/drawing/2014/main" id="{DAFB48D8-3E90-407F-8F3E-583C92177547}"/>
              </a:ext>
            </a:extLst>
          </p:cNvPr>
          <p:cNvSpPr txBox="1"/>
          <p:nvPr/>
        </p:nvSpPr>
        <p:spPr>
          <a:xfrm>
            <a:off x="7740352" y="1077160"/>
            <a:ext cx="697627" cy="369332"/>
          </a:xfrm>
          <a:prstGeom prst="rect">
            <a:avLst/>
          </a:prstGeom>
          <a:noFill/>
        </p:spPr>
        <p:txBody>
          <a:bodyPr wrap="none" rtlCol="0">
            <a:spAutoFit/>
          </a:bodyPr>
          <a:lstStyle/>
          <a:p>
            <a:r>
              <a:rPr lang="cs-CZ" dirty="0">
                <a:latin typeface="+mn-lt"/>
              </a:rPr>
              <a:t>2020</a:t>
            </a:r>
          </a:p>
        </p:txBody>
      </p:sp>
    </p:spTree>
    <p:extLst>
      <p:ext uri="{BB962C8B-B14F-4D97-AF65-F5344CB8AC3E}">
        <p14:creationId xmlns:p14="http://schemas.microsoft.com/office/powerpoint/2010/main" val="711875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93" y="116631"/>
            <a:ext cx="8742295" cy="6634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14794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39"/>
            <a:ext cx="6120680" cy="65799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6588224" y="548680"/>
            <a:ext cx="1984839" cy="461665"/>
          </a:xfrm>
          <a:prstGeom prst="rect">
            <a:avLst/>
          </a:prstGeom>
          <a:noFill/>
        </p:spPr>
        <p:txBody>
          <a:bodyPr wrap="none" rtlCol="0">
            <a:spAutoFit/>
          </a:bodyPr>
          <a:lstStyle/>
          <a:p>
            <a:r>
              <a:rPr lang="cs-CZ" sz="1200" dirty="0" err="1">
                <a:latin typeface="+mn-lt"/>
              </a:rPr>
              <a:t>Groisillier</a:t>
            </a:r>
            <a:r>
              <a:rPr lang="cs-CZ" sz="1200" dirty="0">
                <a:latin typeface="+mn-lt"/>
              </a:rPr>
              <a:t> A et al. (2006)</a:t>
            </a:r>
          </a:p>
          <a:p>
            <a:r>
              <a:rPr lang="cs-CZ" sz="1200" dirty="0" err="1">
                <a:latin typeface="+mn-lt"/>
              </a:rPr>
              <a:t>Aquat</a:t>
            </a:r>
            <a:r>
              <a:rPr lang="cs-CZ" sz="1200" dirty="0">
                <a:latin typeface="+mn-lt"/>
              </a:rPr>
              <a:t> </a:t>
            </a:r>
            <a:r>
              <a:rPr lang="cs-CZ" sz="1200" dirty="0" err="1">
                <a:latin typeface="+mn-lt"/>
              </a:rPr>
              <a:t>Microb</a:t>
            </a:r>
            <a:r>
              <a:rPr lang="cs-CZ" sz="1200" dirty="0">
                <a:latin typeface="+mn-lt"/>
              </a:rPr>
              <a:t> </a:t>
            </a:r>
            <a:r>
              <a:rPr lang="cs-CZ" sz="1200" dirty="0" err="1">
                <a:latin typeface="+mn-lt"/>
              </a:rPr>
              <a:t>Ecol</a:t>
            </a:r>
            <a:r>
              <a:rPr lang="cs-CZ" sz="1200" dirty="0">
                <a:latin typeface="+mn-lt"/>
              </a:rPr>
              <a:t> 42: 277</a:t>
            </a:r>
          </a:p>
        </p:txBody>
      </p:sp>
      <p:sp>
        <p:nvSpPr>
          <p:cNvPr id="4" name="TextovéPole 3"/>
          <p:cNvSpPr txBox="1"/>
          <p:nvPr/>
        </p:nvSpPr>
        <p:spPr>
          <a:xfrm>
            <a:off x="6444208" y="1633239"/>
            <a:ext cx="2600392" cy="1200329"/>
          </a:xfrm>
          <a:prstGeom prst="rect">
            <a:avLst/>
          </a:prstGeom>
          <a:noFill/>
        </p:spPr>
        <p:txBody>
          <a:bodyPr wrap="none" rtlCol="0">
            <a:spAutoFit/>
          </a:bodyPr>
          <a:lstStyle/>
          <a:p>
            <a:r>
              <a:rPr lang="cs-CZ" sz="2400" dirty="0">
                <a:latin typeface="+mn-lt"/>
              </a:rPr>
              <a:t>Marine </a:t>
            </a:r>
            <a:r>
              <a:rPr lang="cs-CZ" sz="2400" dirty="0" err="1">
                <a:latin typeface="+mn-lt"/>
              </a:rPr>
              <a:t>alveolates</a:t>
            </a:r>
            <a:endParaRPr lang="cs-CZ" sz="2400" dirty="0">
              <a:latin typeface="+mn-lt"/>
            </a:endParaRPr>
          </a:p>
          <a:p>
            <a:endParaRPr lang="cs-CZ" sz="2400" dirty="0">
              <a:latin typeface="+mn-lt"/>
            </a:endParaRPr>
          </a:p>
          <a:p>
            <a:r>
              <a:rPr lang="cs-CZ" sz="2400" dirty="0">
                <a:latin typeface="+mn-lt"/>
              </a:rPr>
              <a:t>(MALV I - V)</a:t>
            </a:r>
          </a:p>
        </p:txBody>
      </p:sp>
    </p:spTree>
    <p:extLst>
      <p:ext uri="{BB962C8B-B14F-4D97-AF65-F5344CB8AC3E}">
        <p14:creationId xmlns:p14="http://schemas.microsoft.com/office/powerpoint/2010/main" val="2502162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461885"/>
            <a:ext cx="8532440" cy="56314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410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85750"/>
            <a:ext cx="7315200" cy="6286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77190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03648" y="116632"/>
            <a:ext cx="6120680" cy="66967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332656"/>
            <a:ext cx="5741157" cy="6398217"/>
          </a:xfrm>
          <a:prstGeom prst="rect">
            <a:avLst/>
          </a:prstGeom>
        </p:spPr>
      </p:pic>
      <p:sp>
        <p:nvSpPr>
          <p:cNvPr id="6" name="TextovéPole 5"/>
          <p:cNvSpPr txBox="1"/>
          <p:nvPr/>
        </p:nvSpPr>
        <p:spPr>
          <a:xfrm>
            <a:off x="5898056" y="6431101"/>
            <a:ext cx="1462773" cy="276999"/>
          </a:xfrm>
          <a:prstGeom prst="rect">
            <a:avLst/>
          </a:prstGeom>
          <a:noFill/>
        </p:spPr>
        <p:txBody>
          <a:bodyPr wrap="none" rtlCol="0">
            <a:spAutoFit/>
          </a:bodyPr>
          <a:lstStyle/>
          <a:p>
            <a:r>
              <a:rPr lang="cs-CZ" sz="1200" dirty="0">
                <a:latin typeface="+mn-lt"/>
              </a:rPr>
              <a:t>Nováková L (2011)</a:t>
            </a:r>
          </a:p>
        </p:txBody>
      </p:sp>
    </p:spTree>
    <p:extLst>
      <p:ext uri="{BB962C8B-B14F-4D97-AF65-F5344CB8AC3E}">
        <p14:creationId xmlns:p14="http://schemas.microsoft.com/office/powerpoint/2010/main" val="3613208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4741394" cy="66247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16632"/>
            <a:ext cx="5084459" cy="29727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6368"/>
            <a:ext cx="792087" cy="21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4788024" y="2132855"/>
            <a:ext cx="4176464" cy="176463"/>
          </a:xfrm>
          <a:prstGeom prst="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945812" y="2309319"/>
            <a:ext cx="4658635" cy="144016"/>
          </a:xfrm>
          <a:prstGeom prst="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3945813" y="2453335"/>
            <a:ext cx="842212" cy="152400"/>
          </a:xfrm>
          <a:prstGeom prst="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3851920" y="1613401"/>
            <a:ext cx="1167307" cy="246221"/>
          </a:xfrm>
          <a:prstGeom prst="rect">
            <a:avLst/>
          </a:prstGeom>
          <a:noFill/>
        </p:spPr>
        <p:txBody>
          <a:bodyPr wrap="none" rtlCol="0">
            <a:spAutoFit/>
          </a:bodyPr>
          <a:lstStyle/>
          <a:p>
            <a:r>
              <a:rPr lang="cs-CZ" sz="1000" dirty="0">
                <a:latin typeface="+mn-lt"/>
              </a:rPr>
              <a:t>Science 332: 714</a:t>
            </a:r>
          </a:p>
        </p:txBody>
      </p:sp>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1609" y="3349665"/>
            <a:ext cx="3236815" cy="13734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4883883"/>
            <a:ext cx="1433335" cy="18574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flipH="1">
            <a:off x="5019227" y="3284984"/>
            <a:ext cx="41247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5019227" y="3212976"/>
            <a:ext cx="0" cy="36450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7137379" y="5949280"/>
            <a:ext cx="1467068" cy="461665"/>
          </a:xfrm>
          <a:prstGeom prst="rect">
            <a:avLst/>
          </a:prstGeom>
          <a:noFill/>
        </p:spPr>
        <p:txBody>
          <a:bodyPr wrap="none" rtlCol="0">
            <a:spAutoFit/>
          </a:bodyPr>
          <a:lstStyle/>
          <a:p>
            <a:r>
              <a:rPr lang="cs-CZ" sz="1200" dirty="0">
                <a:latin typeface="+mn-lt"/>
              </a:rPr>
              <a:t>Not F et al. (2007) </a:t>
            </a:r>
          </a:p>
          <a:p>
            <a:r>
              <a:rPr lang="cs-CZ" sz="1200" dirty="0">
                <a:latin typeface="+mn-lt"/>
              </a:rPr>
              <a:t>Science 315: 253</a:t>
            </a:r>
          </a:p>
        </p:txBody>
      </p:sp>
      <p:sp useBgFill="1">
        <p:nvSpPr>
          <p:cNvPr id="13" name="Obdélník 12"/>
          <p:cNvSpPr/>
          <p:nvPr/>
        </p:nvSpPr>
        <p:spPr>
          <a:xfrm>
            <a:off x="4932040" y="3140968"/>
            <a:ext cx="144016" cy="1356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a:off x="6977079" y="5157192"/>
            <a:ext cx="1627369" cy="707886"/>
          </a:xfrm>
          <a:prstGeom prst="rect">
            <a:avLst/>
          </a:prstGeom>
          <a:noFill/>
        </p:spPr>
        <p:txBody>
          <a:bodyPr wrap="none" rtlCol="0">
            <a:spAutoFit/>
          </a:bodyPr>
          <a:lstStyle/>
          <a:p>
            <a:r>
              <a:rPr lang="cs-CZ" sz="2000" dirty="0" err="1">
                <a:latin typeface="+mn-lt"/>
              </a:rPr>
              <a:t>Picobiliphyta</a:t>
            </a:r>
            <a:endParaRPr lang="cs-CZ" sz="2000" dirty="0">
              <a:latin typeface="+mn-lt"/>
            </a:endParaRPr>
          </a:p>
          <a:p>
            <a:r>
              <a:rPr lang="cs-CZ" sz="2000" dirty="0">
                <a:latin typeface="+mn-lt"/>
              </a:rPr>
              <a:t>(</a:t>
            </a:r>
            <a:r>
              <a:rPr lang="cs-CZ" sz="2000" dirty="0" err="1">
                <a:latin typeface="+mn-lt"/>
              </a:rPr>
              <a:t>Picozoa</a:t>
            </a:r>
            <a:r>
              <a:rPr lang="cs-CZ" sz="2000" dirty="0">
                <a:latin typeface="+mn-lt"/>
              </a:rPr>
              <a:t>)</a:t>
            </a:r>
          </a:p>
        </p:txBody>
      </p:sp>
    </p:spTree>
    <p:extLst>
      <p:ext uri="{BB962C8B-B14F-4D97-AF65-F5344CB8AC3E}">
        <p14:creationId xmlns:p14="http://schemas.microsoft.com/office/powerpoint/2010/main" val="2154460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2656"/>
            <a:ext cx="8142127" cy="58326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71932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9877"/>
            <a:ext cx="4916608" cy="67092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54796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03" y="0"/>
            <a:ext cx="920115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45" y="1278386"/>
            <a:ext cx="9298657" cy="56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6064920" y="6669360"/>
            <a:ext cx="2981201" cy="276999"/>
          </a:xfrm>
          <a:prstGeom prst="rect">
            <a:avLst/>
          </a:prstGeom>
          <a:noFill/>
        </p:spPr>
        <p:txBody>
          <a:bodyPr wrap="none" rtlCol="0">
            <a:spAutoFit/>
          </a:bodyPr>
          <a:lstStyle/>
          <a:p>
            <a:r>
              <a:rPr lang="cs-CZ" sz="1200" dirty="0" err="1">
                <a:latin typeface="+mn-lt"/>
              </a:rPr>
              <a:t>Stoeck</a:t>
            </a:r>
            <a:r>
              <a:rPr lang="cs-CZ" sz="1200" dirty="0">
                <a:latin typeface="+mn-lt"/>
              </a:rPr>
              <a:t> T et al. (2010) Mol </a:t>
            </a:r>
            <a:r>
              <a:rPr lang="cs-CZ" sz="1200" dirty="0" err="1">
                <a:latin typeface="+mn-lt"/>
              </a:rPr>
              <a:t>Ecol</a:t>
            </a:r>
            <a:r>
              <a:rPr lang="cs-CZ" sz="1200" dirty="0">
                <a:latin typeface="+mn-lt"/>
              </a:rPr>
              <a:t> 19: S1 21</a:t>
            </a:r>
          </a:p>
        </p:txBody>
      </p:sp>
    </p:spTree>
    <p:extLst>
      <p:ext uri="{BB962C8B-B14F-4D97-AF65-F5344CB8AC3E}">
        <p14:creationId xmlns:p14="http://schemas.microsoft.com/office/powerpoint/2010/main" val="1354667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404664"/>
            <a:ext cx="8712968" cy="605326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607227" cy="568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6138557" y="6180933"/>
            <a:ext cx="2716706" cy="276999"/>
          </a:xfrm>
          <a:prstGeom prst="rect">
            <a:avLst/>
          </a:prstGeom>
          <a:noFill/>
        </p:spPr>
        <p:txBody>
          <a:bodyPr wrap="none" rtlCol="0">
            <a:spAutoFit/>
          </a:bodyPr>
          <a:lstStyle/>
          <a:p>
            <a:r>
              <a:rPr lang="cs-CZ" sz="1200" dirty="0" err="1">
                <a:latin typeface="+mn-lt"/>
              </a:rPr>
              <a:t>Stoeck</a:t>
            </a:r>
            <a:r>
              <a:rPr lang="cs-CZ" sz="1200" dirty="0">
                <a:latin typeface="+mn-lt"/>
              </a:rPr>
              <a:t> T et al. (2009) BMC </a:t>
            </a:r>
            <a:r>
              <a:rPr lang="cs-CZ" sz="1200" dirty="0" err="1">
                <a:latin typeface="+mn-lt"/>
              </a:rPr>
              <a:t>Biol</a:t>
            </a:r>
            <a:r>
              <a:rPr lang="cs-CZ" sz="1200" dirty="0">
                <a:latin typeface="+mn-lt"/>
              </a:rPr>
              <a:t> 7: 72</a:t>
            </a:r>
          </a:p>
        </p:txBody>
      </p:sp>
    </p:spTree>
    <p:extLst>
      <p:ext uri="{BB962C8B-B14F-4D97-AF65-F5344CB8AC3E}">
        <p14:creationId xmlns:p14="http://schemas.microsoft.com/office/powerpoint/2010/main" val="3710415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71400"/>
            <a:ext cx="9144000" cy="1143000"/>
          </a:xfrm>
        </p:spPr>
        <p:txBody>
          <a:bodyPr/>
          <a:lstStyle/>
          <a:p>
            <a:pPr eaLnBrk="1" hangingPunct="1">
              <a:defRPr/>
            </a:pPr>
            <a:r>
              <a:rPr lang="cs-CZ" b="1" dirty="0" err="1">
                <a:latin typeface="+mn-lt"/>
              </a:rPr>
              <a:t>Chromista</a:t>
            </a:r>
            <a:r>
              <a:rPr lang="cs-CZ" b="1" dirty="0">
                <a:latin typeface="+mn-lt"/>
              </a:rPr>
              <a:t>, </a:t>
            </a:r>
            <a:r>
              <a:rPr lang="cs-CZ" b="1" dirty="0" err="1">
                <a:latin typeface="+mn-lt"/>
              </a:rPr>
              <a:t>Chromalveolata</a:t>
            </a:r>
            <a:endParaRPr lang="cs-CZ" b="1" dirty="0">
              <a:latin typeface="+mn-lt"/>
            </a:endParaRPr>
          </a:p>
        </p:txBody>
      </p:sp>
      <p:sp>
        <p:nvSpPr>
          <p:cNvPr id="3" name="Rectangle 2"/>
          <p:cNvSpPr>
            <a:spLocks noChangeArrowheads="1"/>
          </p:cNvSpPr>
          <p:nvPr/>
        </p:nvSpPr>
        <p:spPr bwMode="auto">
          <a:xfrm>
            <a:off x="971550" y="1053802"/>
            <a:ext cx="7272338" cy="5543550"/>
          </a:xfrm>
          <a:prstGeom prst="rect">
            <a:avLst/>
          </a:prstGeom>
          <a:solidFill>
            <a:schemeClr val="bg1"/>
          </a:solidFill>
          <a:ln w="19050">
            <a:solidFill>
              <a:schemeClr val="tx1"/>
            </a:solidFill>
            <a:miter lim="800000"/>
            <a:headEnd/>
            <a:tailEnd/>
          </a:ln>
        </p:spPr>
        <p:txBody>
          <a:bodyPr wrap="none" anchor="ctr"/>
          <a:lstStyle/>
          <a:p>
            <a:endParaRPr lang="cs-CZ"/>
          </a:p>
        </p:txBody>
      </p:sp>
      <p:pic>
        <p:nvPicPr>
          <p:cNvPr id="4" name="Obrázek 17" descr="Ob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196677"/>
            <a:ext cx="6577013"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Přímá spojnice 4"/>
          <p:cNvCxnSpPr>
            <a:cxnSpLocks/>
          </p:cNvCxnSpPr>
          <p:nvPr/>
        </p:nvCxnSpPr>
        <p:spPr>
          <a:xfrm flipH="1">
            <a:off x="2555776" y="1700808"/>
            <a:ext cx="3456384" cy="1368152"/>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a:cxnSpLocks/>
          </p:cNvCxnSpPr>
          <p:nvPr/>
        </p:nvCxnSpPr>
        <p:spPr>
          <a:xfrm>
            <a:off x="2915816" y="1844824"/>
            <a:ext cx="3312368" cy="1008112"/>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556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051720" y="260648"/>
            <a:ext cx="4758640" cy="6425952"/>
          </a:xfrm>
          <a:prstGeom prst="rect">
            <a:avLst/>
          </a:prstGeom>
          <a:ln>
            <a:solidFill>
              <a:schemeClr val="tx1"/>
            </a:solidFill>
          </a:ln>
        </p:spPr>
      </p:pic>
    </p:spTree>
    <p:extLst>
      <p:ext uri="{BB962C8B-B14F-4D97-AF65-F5344CB8AC3E}">
        <p14:creationId xmlns:p14="http://schemas.microsoft.com/office/powerpoint/2010/main" val="38508385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619672" y="620688"/>
            <a:ext cx="5905500" cy="4578350"/>
          </a:xfrm>
          <a:prstGeom prst="rect">
            <a:avLst/>
          </a:prstGeom>
          <a:noFill/>
          <a:ln w="9525">
            <a:solidFill>
              <a:schemeClr val="tx1"/>
            </a:solidFill>
            <a:miter lim="800000"/>
            <a:headEnd/>
            <a:tailEnd/>
          </a:ln>
        </p:spPr>
      </p:pic>
      <p:sp>
        <p:nvSpPr>
          <p:cNvPr id="3" name="TextovéPole 2"/>
          <p:cNvSpPr txBox="1"/>
          <p:nvPr/>
        </p:nvSpPr>
        <p:spPr>
          <a:xfrm>
            <a:off x="2483768" y="5733256"/>
            <a:ext cx="4431470" cy="276999"/>
          </a:xfrm>
          <a:prstGeom prst="rect">
            <a:avLst/>
          </a:prstGeom>
          <a:noFill/>
        </p:spPr>
        <p:txBody>
          <a:bodyPr wrap="none" rtlCol="0">
            <a:spAutoFit/>
          </a:bodyPr>
          <a:lstStyle/>
          <a:p>
            <a:r>
              <a:rPr lang="cs-CZ" sz="1200" dirty="0" err="1">
                <a:latin typeface="+mn-lt"/>
              </a:rPr>
              <a:t>Epstein</a:t>
            </a:r>
            <a:r>
              <a:rPr lang="cs-CZ" sz="1200" dirty="0">
                <a:latin typeface="+mn-lt"/>
              </a:rPr>
              <a:t> S </a:t>
            </a:r>
            <a:r>
              <a:rPr lang="en-US" sz="1200" dirty="0">
                <a:latin typeface="+mn-lt"/>
              </a:rPr>
              <a:t>&amp;</a:t>
            </a:r>
            <a:r>
              <a:rPr lang="cs-CZ" sz="1200" dirty="0">
                <a:latin typeface="+mn-lt"/>
              </a:rPr>
              <a:t> </a:t>
            </a:r>
            <a:r>
              <a:rPr lang="cs-CZ" sz="1200" dirty="0" err="1">
                <a:latin typeface="+mn-lt"/>
              </a:rPr>
              <a:t>López</a:t>
            </a:r>
            <a:r>
              <a:rPr lang="cs-CZ" sz="1200" dirty="0">
                <a:latin typeface="+mn-lt"/>
              </a:rPr>
              <a:t>-</a:t>
            </a:r>
            <a:r>
              <a:rPr lang="cs-CZ" sz="1200" dirty="0" err="1">
                <a:latin typeface="+mn-lt"/>
              </a:rPr>
              <a:t>García</a:t>
            </a:r>
            <a:r>
              <a:rPr lang="cs-CZ" sz="1200" dirty="0">
                <a:latin typeface="+mn-lt"/>
              </a:rPr>
              <a:t> P (2008) </a:t>
            </a:r>
            <a:r>
              <a:rPr lang="cs-CZ" sz="1200" dirty="0" err="1">
                <a:latin typeface="+mn-lt"/>
              </a:rPr>
              <a:t>Biodivers</a:t>
            </a:r>
            <a:r>
              <a:rPr lang="cs-CZ" sz="1200" dirty="0">
                <a:latin typeface="+mn-lt"/>
              </a:rPr>
              <a:t> </a:t>
            </a:r>
            <a:r>
              <a:rPr lang="cs-CZ" sz="1200" dirty="0" err="1">
                <a:latin typeface="+mn-lt"/>
              </a:rPr>
              <a:t>Conserv</a:t>
            </a:r>
            <a:r>
              <a:rPr lang="cs-CZ" sz="1200" dirty="0">
                <a:latin typeface="+mn-lt"/>
              </a:rPr>
              <a:t> 17: 261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4198677" cy="37591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60648"/>
            <a:ext cx="4259307" cy="61691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p:cNvSpPr txBox="1"/>
          <p:nvPr/>
        </p:nvSpPr>
        <p:spPr>
          <a:xfrm>
            <a:off x="971600" y="4365104"/>
            <a:ext cx="2981201" cy="276999"/>
          </a:xfrm>
          <a:prstGeom prst="rect">
            <a:avLst/>
          </a:prstGeom>
          <a:noFill/>
        </p:spPr>
        <p:txBody>
          <a:bodyPr wrap="none" rtlCol="0">
            <a:spAutoFit/>
          </a:bodyPr>
          <a:lstStyle/>
          <a:p>
            <a:r>
              <a:rPr lang="cs-CZ" sz="1200" dirty="0" err="1">
                <a:latin typeface="+mn-lt"/>
              </a:rPr>
              <a:t>Stoeck</a:t>
            </a:r>
            <a:r>
              <a:rPr lang="cs-CZ" sz="1200" dirty="0">
                <a:latin typeface="+mn-lt"/>
              </a:rPr>
              <a:t> T et al. (2010) Mol </a:t>
            </a:r>
            <a:r>
              <a:rPr lang="cs-CZ" sz="1200" dirty="0" err="1">
                <a:latin typeface="+mn-lt"/>
              </a:rPr>
              <a:t>Ecol</a:t>
            </a:r>
            <a:r>
              <a:rPr lang="cs-CZ" sz="1200" dirty="0">
                <a:latin typeface="+mn-lt"/>
              </a:rPr>
              <a:t> 19: S1 21</a:t>
            </a:r>
          </a:p>
        </p:txBody>
      </p:sp>
      <p:sp>
        <p:nvSpPr>
          <p:cNvPr id="2" name="TextovéPole 1"/>
          <p:cNvSpPr txBox="1"/>
          <p:nvPr/>
        </p:nvSpPr>
        <p:spPr>
          <a:xfrm>
            <a:off x="383011" y="5229493"/>
            <a:ext cx="3935693" cy="1200329"/>
          </a:xfrm>
          <a:prstGeom prst="rect">
            <a:avLst/>
          </a:prstGeom>
          <a:noFill/>
        </p:spPr>
        <p:txBody>
          <a:bodyPr wrap="none" rtlCol="0">
            <a:spAutoFit/>
          </a:bodyPr>
          <a:lstStyle/>
          <a:p>
            <a:r>
              <a:rPr lang="cs-CZ" dirty="0">
                <a:latin typeface="+mn-lt"/>
              </a:rPr>
              <a:t>+ různá variabilita mezi liniemi</a:t>
            </a:r>
          </a:p>
          <a:p>
            <a:r>
              <a:rPr lang="cs-CZ" dirty="0">
                <a:latin typeface="+mn-lt"/>
              </a:rPr>
              <a:t>+ </a:t>
            </a:r>
            <a:r>
              <a:rPr lang="cs-CZ" dirty="0" err="1">
                <a:latin typeface="+mn-lt"/>
              </a:rPr>
              <a:t>vnitrogenomová</a:t>
            </a:r>
            <a:r>
              <a:rPr lang="cs-CZ" dirty="0">
                <a:latin typeface="+mn-lt"/>
              </a:rPr>
              <a:t> variabilita</a:t>
            </a:r>
          </a:p>
          <a:p>
            <a:r>
              <a:rPr lang="cs-CZ" dirty="0">
                <a:latin typeface="+mn-lt"/>
              </a:rPr>
              <a:t>+ různé počty kopií</a:t>
            </a:r>
          </a:p>
          <a:p>
            <a:r>
              <a:rPr lang="cs-CZ" dirty="0">
                <a:latin typeface="+mn-lt"/>
              </a:rPr>
              <a:t>+ různě konzervované u různých linií</a:t>
            </a:r>
          </a:p>
        </p:txBody>
      </p:sp>
    </p:spTree>
    <p:extLst>
      <p:ext uri="{BB962C8B-B14F-4D97-AF65-F5344CB8AC3E}">
        <p14:creationId xmlns:p14="http://schemas.microsoft.com/office/powerpoint/2010/main" val="1782086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6720251" cy="532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16632"/>
            <a:ext cx="3528392" cy="23089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588469" y="332656"/>
            <a:ext cx="2848857" cy="584775"/>
          </a:xfrm>
          <a:prstGeom prst="rect">
            <a:avLst/>
          </a:prstGeom>
          <a:noFill/>
        </p:spPr>
        <p:txBody>
          <a:bodyPr wrap="none" rtlCol="0">
            <a:spAutoFit/>
          </a:bodyPr>
          <a:lstStyle/>
          <a:p>
            <a:r>
              <a:rPr lang="cs-CZ" sz="3200" dirty="0" err="1">
                <a:latin typeface="+mn-lt"/>
              </a:rPr>
              <a:t>Rappemonads</a:t>
            </a:r>
            <a:endParaRPr lang="cs-CZ" sz="3200" dirty="0">
              <a:latin typeface="+mn-lt"/>
            </a:endParaRPr>
          </a:p>
        </p:txBody>
      </p:sp>
      <p:sp>
        <p:nvSpPr>
          <p:cNvPr id="6" name="TextovéPole 5"/>
          <p:cNvSpPr txBox="1"/>
          <p:nvPr/>
        </p:nvSpPr>
        <p:spPr>
          <a:xfrm>
            <a:off x="7161660" y="6269341"/>
            <a:ext cx="1532599" cy="461665"/>
          </a:xfrm>
          <a:prstGeom prst="rect">
            <a:avLst/>
          </a:prstGeom>
          <a:noFill/>
        </p:spPr>
        <p:txBody>
          <a:bodyPr wrap="none" rtlCol="0">
            <a:spAutoFit/>
          </a:bodyPr>
          <a:lstStyle/>
          <a:p>
            <a:r>
              <a:rPr lang="cs-CZ" sz="1200" dirty="0">
                <a:latin typeface="+mn-lt"/>
              </a:rPr>
              <a:t>Kim E et al. (2011)  </a:t>
            </a:r>
          </a:p>
          <a:p>
            <a:r>
              <a:rPr lang="cs-CZ" sz="1200" dirty="0">
                <a:latin typeface="+mn-lt"/>
              </a:rPr>
              <a:t>PNAS 108: 1496</a:t>
            </a:r>
          </a:p>
        </p:txBody>
      </p:sp>
    </p:spTree>
    <p:extLst>
      <p:ext uri="{BB962C8B-B14F-4D97-AF65-F5344CB8AC3E}">
        <p14:creationId xmlns:p14="http://schemas.microsoft.com/office/powerpoint/2010/main" val="18962025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AE12882-AF5F-475B-8548-B67CACA35227}"/>
              </a:ext>
            </a:extLst>
          </p:cNvPr>
          <p:cNvPicPr>
            <a:picLocks noChangeAspect="1"/>
          </p:cNvPicPr>
          <p:nvPr/>
        </p:nvPicPr>
        <p:blipFill>
          <a:blip r:embed="rId2"/>
          <a:stretch>
            <a:fillRect/>
          </a:stretch>
        </p:blipFill>
        <p:spPr>
          <a:xfrm>
            <a:off x="0" y="371819"/>
            <a:ext cx="9144000" cy="6114361"/>
          </a:xfrm>
          <a:prstGeom prst="rect">
            <a:avLst/>
          </a:prstGeom>
        </p:spPr>
      </p:pic>
      <p:pic>
        <p:nvPicPr>
          <p:cNvPr id="7" name="Obrázek 6">
            <a:extLst>
              <a:ext uri="{FF2B5EF4-FFF2-40B4-BE49-F238E27FC236}">
                <a16:creationId xmlns:a16="http://schemas.microsoft.com/office/drawing/2014/main" id="{DBF4C6A5-FA45-4DF3-AA7D-011DCAAAE68A}"/>
              </a:ext>
            </a:extLst>
          </p:cNvPr>
          <p:cNvPicPr>
            <a:picLocks noChangeAspect="1"/>
          </p:cNvPicPr>
          <p:nvPr/>
        </p:nvPicPr>
        <p:blipFill>
          <a:blip r:embed="rId3"/>
          <a:stretch>
            <a:fillRect/>
          </a:stretch>
        </p:blipFill>
        <p:spPr>
          <a:xfrm>
            <a:off x="251520" y="4941168"/>
            <a:ext cx="4552950" cy="771525"/>
          </a:xfrm>
          <a:prstGeom prst="rect">
            <a:avLst/>
          </a:prstGeom>
        </p:spPr>
      </p:pic>
    </p:spTree>
    <p:extLst>
      <p:ext uri="{BB962C8B-B14F-4D97-AF65-F5344CB8AC3E}">
        <p14:creationId xmlns:p14="http://schemas.microsoft.com/office/powerpoint/2010/main" val="17600061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E297948-889F-4D9A-9A57-0B75399E67D7}"/>
              </a:ext>
            </a:extLst>
          </p:cNvPr>
          <p:cNvPicPr>
            <a:picLocks noChangeAspect="1"/>
          </p:cNvPicPr>
          <p:nvPr/>
        </p:nvPicPr>
        <p:blipFill>
          <a:blip r:embed="rId2"/>
          <a:stretch>
            <a:fillRect/>
          </a:stretch>
        </p:blipFill>
        <p:spPr>
          <a:xfrm>
            <a:off x="197768" y="980728"/>
            <a:ext cx="8748464" cy="4684022"/>
          </a:xfrm>
          <a:prstGeom prst="rect">
            <a:avLst/>
          </a:prstGeom>
        </p:spPr>
      </p:pic>
    </p:spTree>
    <p:extLst>
      <p:ext uri="{BB962C8B-B14F-4D97-AF65-F5344CB8AC3E}">
        <p14:creationId xmlns:p14="http://schemas.microsoft.com/office/powerpoint/2010/main" val="120466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8173402-74FE-4AC3-A100-9BD4C0C013E8}"/>
              </a:ext>
            </a:extLst>
          </p:cNvPr>
          <p:cNvPicPr>
            <a:picLocks noChangeAspect="1"/>
          </p:cNvPicPr>
          <p:nvPr/>
        </p:nvPicPr>
        <p:blipFill>
          <a:blip r:embed="rId2"/>
          <a:stretch>
            <a:fillRect/>
          </a:stretch>
        </p:blipFill>
        <p:spPr>
          <a:xfrm>
            <a:off x="127992" y="116632"/>
            <a:ext cx="4248472" cy="2537461"/>
          </a:xfrm>
          <a:prstGeom prst="rect">
            <a:avLst/>
          </a:prstGeom>
          <a:ln>
            <a:solidFill>
              <a:schemeClr val="tx1"/>
            </a:solidFill>
          </a:ln>
        </p:spPr>
      </p:pic>
      <p:pic>
        <p:nvPicPr>
          <p:cNvPr id="3" name="Obrázek 2">
            <a:extLst>
              <a:ext uri="{FF2B5EF4-FFF2-40B4-BE49-F238E27FC236}">
                <a16:creationId xmlns:a16="http://schemas.microsoft.com/office/drawing/2014/main" id="{92E89C04-7C3A-429F-84F3-DA7505746AC9}"/>
              </a:ext>
            </a:extLst>
          </p:cNvPr>
          <p:cNvPicPr>
            <a:picLocks noChangeAspect="1"/>
          </p:cNvPicPr>
          <p:nvPr/>
        </p:nvPicPr>
        <p:blipFill>
          <a:blip r:embed="rId3"/>
          <a:stretch>
            <a:fillRect/>
          </a:stretch>
        </p:blipFill>
        <p:spPr>
          <a:xfrm>
            <a:off x="2843808" y="1772816"/>
            <a:ext cx="5760640" cy="4898322"/>
          </a:xfrm>
          <a:prstGeom prst="rect">
            <a:avLst/>
          </a:prstGeom>
          <a:ln>
            <a:solidFill>
              <a:schemeClr val="tx1"/>
            </a:solidFill>
          </a:ln>
        </p:spPr>
      </p:pic>
    </p:spTree>
    <p:extLst>
      <p:ext uri="{BB962C8B-B14F-4D97-AF65-F5344CB8AC3E}">
        <p14:creationId xmlns:p14="http://schemas.microsoft.com/office/powerpoint/2010/main" val="332623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n external file that holds a picture, illustration, etc.&#10;Object name is 1471-2148-7-162-3.jpg Object name is 1471-2148-7-16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88640"/>
            <a:ext cx="5800997" cy="51386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3275856" y="6608385"/>
            <a:ext cx="30364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r>
              <a:rPr lang="cs-CZ" sz="1200" dirty="0">
                <a:latin typeface="+mn-lt"/>
              </a:rPr>
              <a:t>Bass D </a:t>
            </a:r>
            <a:r>
              <a:rPr lang="cs-CZ" sz="1200" i="1" dirty="0">
                <a:latin typeface="+mn-lt"/>
              </a:rPr>
              <a:t>et al. </a:t>
            </a:r>
            <a:r>
              <a:rPr lang="cs-CZ" sz="1200" dirty="0">
                <a:latin typeface="+mn-lt"/>
              </a:rPr>
              <a:t>(2007) BMC </a:t>
            </a:r>
            <a:r>
              <a:rPr lang="cs-CZ" sz="1200" dirty="0" err="1">
                <a:latin typeface="+mn-lt"/>
              </a:rPr>
              <a:t>Evol</a:t>
            </a:r>
            <a:r>
              <a:rPr lang="cs-CZ" sz="1200" dirty="0">
                <a:latin typeface="+mn-lt"/>
              </a:rPr>
              <a:t> </a:t>
            </a:r>
            <a:r>
              <a:rPr lang="cs-CZ" sz="1200" dirty="0" err="1">
                <a:latin typeface="+mn-lt"/>
              </a:rPr>
              <a:t>Biol</a:t>
            </a:r>
            <a:r>
              <a:rPr lang="cs-CZ" sz="1200" dirty="0">
                <a:latin typeface="+mn-lt"/>
              </a:rPr>
              <a:t> 7: 162</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91769"/>
            <a:ext cx="7896225" cy="19335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88640"/>
            <a:ext cx="2511136" cy="34740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35496" y="3656057"/>
            <a:ext cx="29922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r>
              <a:rPr lang="cs-CZ" sz="1200" dirty="0" err="1">
                <a:latin typeface="+mn-lt"/>
              </a:rPr>
              <a:t>Howe</a:t>
            </a:r>
            <a:r>
              <a:rPr lang="cs-CZ" sz="1200" dirty="0">
                <a:latin typeface="+mn-lt"/>
              </a:rPr>
              <a:t> A </a:t>
            </a:r>
            <a:r>
              <a:rPr lang="cs-CZ" sz="1200" i="1" dirty="0">
                <a:latin typeface="+mn-lt"/>
              </a:rPr>
              <a:t>et al. </a:t>
            </a:r>
            <a:r>
              <a:rPr lang="cs-CZ" sz="1200" dirty="0">
                <a:latin typeface="+mn-lt"/>
              </a:rPr>
              <a:t>(2009) </a:t>
            </a:r>
            <a:r>
              <a:rPr lang="cs-CZ" sz="1200" dirty="0" err="1">
                <a:latin typeface="+mn-lt"/>
              </a:rPr>
              <a:t>Protist</a:t>
            </a:r>
            <a:r>
              <a:rPr lang="cs-CZ" sz="1200" dirty="0">
                <a:latin typeface="+mn-lt"/>
              </a:rPr>
              <a:t> 160: 159-189</a:t>
            </a:r>
          </a:p>
        </p:txBody>
      </p:sp>
      <p:sp>
        <p:nvSpPr>
          <p:cNvPr id="2" name="Obdélník 1"/>
          <p:cNvSpPr/>
          <p:nvPr/>
        </p:nvSpPr>
        <p:spPr>
          <a:xfrm>
            <a:off x="5148064" y="5558556"/>
            <a:ext cx="2864968" cy="462732"/>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51520" y="5789921"/>
            <a:ext cx="4896544" cy="683067"/>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5148064" y="6021289"/>
            <a:ext cx="2864968" cy="259196"/>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644008" y="5558556"/>
            <a:ext cx="504056" cy="231366"/>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07748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3789040"/>
            <a:ext cx="1252670" cy="2808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 y="0"/>
            <a:ext cx="6212178"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6228184" y="482769"/>
            <a:ext cx="2931444" cy="353943"/>
          </a:xfrm>
          <a:prstGeom prst="rect">
            <a:avLst/>
          </a:prstGeom>
          <a:noFill/>
        </p:spPr>
        <p:txBody>
          <a:bodyPr wrap="none" rtlCol="0">
            <a:spAutoFit/>
          </a:bodyPr>
          <a:lstStyle/>
          <a:p>
            <a:r>
              <a:rPr lang="cs-CZ" sz="1700" i="1" dirty="0">
                <a:latin typeface="+mn-lt"/>
              </a:rPr>
              <a:t>Tetratrichomonas gallinarum</a:t>
            </a:r>
          </a:p>
        </p:txBody>
      </p:sp>
      <p:pic>
        <p:nvPicPr>
          <p:cNvPr id="5" name="Picture 6" descr="the-bi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9196" y="980728"/>
            <a:ext cx="3271316" cy="25919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148064" y="4653136"/>
            <a:ext cx="399468" cy="338554"/>
          </a:xfrm>
          <a:prstGeom prst="rect">
            <a:avLst/>
          </a:prstGeom>
          <a:noFill/>
        </p:spPr>
        <p:txBody>
          <a:bodyPr wrap="none" rtlCol="0">
            <a:spAutoFit/>
          </a:bodyPr>
          <a:lstStyle/>
          <a:p>
            <a:r>
              <a:rPr lang="cs-CZ" sz="1600" dirty="0"/>
              <a:t>19</a:t>
            </a:r>
          </a:p>
        </p:txBody>
      </p:sp>
      <p:sp>
        <p:nvSpPr>
          <p:cNvPr id="7" name="TextovéPole 6"/>
          <p:cNvSpPr txBox="1"/>
          <p:nvPr/>
        </p:nvSpPr>
        <p:spPr>
          <a:xfrm>
            <a:off x="5148064" y="4293096"/>
            <a:ext cx="292068" cy="338554"/>
          </a:xfrm>
          <a:prstGeom prst="rect">
            <a:avLst/>
          </a:prstGeom>
          <a:noFill/>
        </p:spPr>
        <p:txBody>
          <a:bodyPr wrap="none" rtlCol="0">
            <a:spAutoFit/>
          </a:bodyPr>
          <a:lstStyle/>
          <a:p>
            <a:r>
              <a:rPr lang="cs-CZ" sz="1600" dirty="0"/>
              <a:t>1</a:t>
            </a:r>
          </a:p>
        </p:txBody>
      </p:sp>
      <p:sp>
        <p:nvSpPr>
          <p:cNvPr id="8" name="TextovéPole 7"/>
          <p:cNvSpPr txBox="1"/>
          <p:nvPr/>
        </p:nvSpPr>
        <p:spPr>
          <a:xfrm>
            <a:off x="5068436" y="3965441"/>
            <a:ext cx="292068" cy="338554"/>
          </a:xfrm>
          <a:prstGeom prst="rect">
            <a:avLst/>
          </a:prstGeom>
          <a:noFill/>
        </p:spPr>
        <p:txBody>
          <a:bodyPr wrap="square" rtlCol="0">
            <a:spAutoFit/>
          </a:bodyPr>
          <a:lstStyle/>
          <a:p>
            <a:r>
              <a:rPr lang="cs-CZ" sz="1600" dirty="0"/>
              <a:t>1</a:t>
            </a:r>
          </a:p>
        </p:txBody>
      </p:sp>
      <p:sp>
        <p:nvSpPr>
          <p:cNvPr id="9" name="TextovéPole 8"/>
          <p:cNvSpPr txBox="1"/>
          <p:nvPr/>
        </p:nvSpPr>
        <p:spPr>
          <a:xfrm>
            <a:off x="5050537" y="3766185"/>
            <a:ext cx="292068" cy="338554"/>
          </a:xfrm>
          <a:prstGeom prst="rect">
            <a:avLst/>
          </a:prstGeom>
          <a:noFill/>
        </p:spPr>
        <p:txBody>
          <a:bodyPr wrap="square" rtlCol="0">
            <a:spAutoFit/>
          </a:bodyPr>
          <a:lstStyle/>
          <a:p>
            <a:r>
              <a:rPr lang="cs-CZ" sz="1600" dirty="0"/>
              <a:t>2</a:t>
            </a:r>
          </a:p>
        </p:txBody>
      </p:sp>
      <p:sp>
        <p:nvSpPr>
          <p:cNvPr id="10" name="TextovéPole 9"/>
          <p:cNvSpPr txBox="1"/>
          <p:nvPr/>
        </p:nvSpPr>
        <p:spPr>
          <a:xfrm>
            <a:off x="5057006" y="3400425"/>
            <a:ext cx="292068" cy="338554"/>
          </a:xfrm>
          <a:prstGeom prst="rect">
            <a:avLst/>
          </a:prstGeom>
          <a:noFill/>
        </p:spPr>
        <p:txBody>
          <a:bodyPr wrap="square" rtlCol="0">
            <a:spAutoFit/>
          </a:bodyPr>
          <a:lstStyle/>
          <a:p>
            <a:r>
              <a:rPr lang="cs-CZ" sz="1600" dirty="0"/>
              <a:t>3</a:t>
            </a:r>
          </a:p>
        </p:txBody>
      </p:sp>
      <p:sp>
        <p:nvSpPr>
          <p:cNvPr id="11" name="TextovéPole 10"/>
          <p:cNvSpPr txBox="1"/>
          <p:nvPr/>
        </p:nvSpPr>
        <p:spPr>
          <a:xfrm>
            <a:off x="4926335" y="3107819"/>
            <a:ext cx="292068" cy="338554"/>
          </a:xfrm>
          <a:prstGeom prst="rect">
            <a:avLst/>
          </a:prstGeom>
          <a:noFill/>
        </p:spPr>
        <p:txBody>
          <a:bodyPr wrap="square" rtlCol="0">
            <a:spAutoFit/>
          </a:bodyPr>
          <a:lstStyle/>
          <a:p>
            <a:r>
              <a:rPr lang="cs-CZ" sz="1600" dirty="0"/>
              <a:t>1</a:t>
            </a:r>
          </a:p>
        </p:txBody>
      </p:sp>
      <p:sp>
        <p:nvSpPr>
          <p:cNvPr id="12" name="TextovéPole 11"/>
          <p:cNvSpPr txBox="1"/>
          <p:nvPr/>
        </p:nvSpPr>
        <p:spPr>
          <a:xfrm>
            <a:off x="4896639" y="2776711"/>
            <a:ext cx="292068" cy="338554"/>
          </a:xfrm>
          <a:prstGeom prst="rect">
            <a:avLst/>
          </a:prstGeom>
          <a:noFill/>
        </p:spPr>
        <p:txBody>
          <a:bodyPr wrap="square" rtlCol="0">
            <a:spAutoFit/>
          </a:bodyPr>
          <a:lstStyle/>
          <a:p>
            <a:r>
              <a:rPr lang="cs-CZ" sz="1600" dirty="0"/>
              <a:t>2</a:t>
            </a:r>
          </a:p>
        </p:txBody>
      </p:sp>
      <p:sp>
        <p:nvSpPr>
          <p:cNvPr id="13" name="TextovéPole 12"/>
          <p:cNvSpPr txBox="1"/>
          <p:nvPr/>
        </p:nvSpPr>
        <p:spPr>
          <a:xfrm>
            <a:off x="4860032" y="2492896"/>
            <a:ext cx="292068" cy="338554"/>
          </a:xfrm>
          <a:prstGeom prst="rect">
            <a:avLst/>
          </a:prstGeom>
          <a:noFill/>
        </p:spPr>
        <p:txBody>
          <a:bodyPr wrap="square" rtlCol="0">
            <a:spAutoFit/>
          </a:bodyPr>
          <a:lstStyle/>
          <a:p>
            <a:r>
              <a:rPr lang="cs-CZ" sz="1600" dirty="0"/>
              <a:t>1</a:t>
            </a:r>
          </a:p>
        </p:txBody>
      </p:sp>
      <p:sp>
        <p:nvSpPr>
          <p:cNvPr id="14" name="TextovéPole 13"/>
          <p:cNvSpPr txBox="1"/>
          <p:nvPr/>
        </p:nvSpPr>
        <p:spPr>
          <a:xfrm>
            <a:off x="4987295" y="2248664"/>
            <a:ext cx="292068" cy="338554"/>
          </a:xfrm>
          <a:prstGeom prst="rect">
            <a:avLst/>
          </a:prstGeom>
          <a:noFill/>
        </p:spPr>
        <p:txBody>
          <a:bodyPr wrap="square" rtlCol="0">
            <a:spAutoFit/>
          </a:bodyPr>
          <a:lstStyle/>
          <a:p>
            <a:r>
              <a:rPr lang="cs-CZ" sz="1600" dirty="0"/>
              <a:t>1</a:t>
            </a:r>
          </a:p>
        </p:txBody>
      </p:sp>
      <p:sp>
        <p:nvSpPr>
          <p:cNvPr id="15" name="TextovéPole 14"/>
          <p:cNvSpPr txBox="1"/>
          <p:nvPr/>
        </p:nvSpPr>
        <p:spPr>
          <a:xfrm>
            <a:off x="5020449" y="1834495"/>
            <a:ext cx="292068" cy="338554"/>
          </a:xfrm>
          <a:prstGeom prst="rect">
            <a:avLst/>
          </a:prstGeom>
          <a:noFill/>
        </p:spPr>
        <p:txBody>
          <a:bodyPr wrap="square" rtlCol="0">
            <a:spAutoFit/>
          </a:bodyPr>
          <a:lstStyle/>
          <a:p>
            <a:r>
              <a:rPr lang="cs-CZ" sz="1600" dirty="0"/>
              <a:t>1</a:t>
            </a:r>
          </a:p>
        </p:txBody>
      </p:sp>
      <p:sp>
        <p:nvSpPr>
          <p:cNvPr id="16" name="TextovéPole 15"/>
          <p:cNvSpPr txBox="1"/>
          <p:nvPr/>
        </p:nvSpPr>
        <p:spPr>
          <a:xfrm>
            <a:off x="5004048" y="1556792"/>
            <a:ext cx="292068" cy="338554"/>
          </a:xfrm>
          <a:prstGeom prst="rect">
            <a:avLst/>
          </a:prstGeom>
          <a:noFill/>
        </p:spPr>
        <p:txBody>
          <a:bodyPr wrap="square" rtlCol="0">
            <a:spAutoFit/>
          </a:bodyPr>
          <a:lstStyle/>
          <a:p>
            <a:r>
              <a:rPr lang="cs-CZ" sz="1600" dirty="0"/>
              <a:t>1</a:t>
            </a:r>
          </a:p>
        </p:txBody>
      </p:sp>
      <p:sp>
        <p:nvSpPr>
          <p:cNvPr id="17" name="Obdélník 16"/>
          <p:cNvSpPr/>
          <p:nvPr/>
        </p:nvSpPr>
        <p:spPr>
          <a:xfrm>
            <a:off x="3635896" y="4703445"/>
            <a:ext cx="1512168" cy="226696"/>
          </a:xfrm>
          <a:prstGeom prst="rect">
            <a:avLst/>
          </a:pr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617796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4"/>
          <p:cNvSpPr/>
          <p:nvPr/>
        </p:nvSpPr>
        <p:spPr>
          <a:xfrm>
            <a:off x="5796136" y="764704"/>
            <a:ext cx="3168352" cy="547260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0923"/>
            <a:ext cx="5565662" cy="68470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1691679" y="558800"/>
            <a:ext cx="2952329" cy="990600"/>
          </a:xfrm>
          <a:prstGeom prst="rect">
            <a:avLst/>
          </a:prstGeom>
          <a:solidFill>
            <a:srgbClr val="FFFF00">
              <a:alpha val="45000"/>
            </a:srgbClr>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782832" y="1549400"/>
            <a:ext cx="1861175" cy="546100"/>
          </a:xfrm>
          <a:prstGeom prst="rect">
            <a:avLst/>
          </a:prstGeom>
          <a:solidFill>
            <a:srgbClr val="92D050">
              <a:alpha val="45000"/>
            </a:srgbClr>
          </a:solid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647826" y="2101850"/>
            <a:ext cx="2996182" cy="969963"/>
          </a:xfrm>
          <a:prstGeom prst="rect">
            <a:avLst/>
          </a:prstGeom>
          <a:solidFill>
            <a:srgbClr val="00B0F0">
              <a:alpha val="45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6003802" y="1412776"/>
            <a:ext cx="288032" cy="288032"/>
          </a:xfrm>
          <a:prstGeom prst="rect">
            <a:avLst/>
          </a:prstGeom>
          <a:solidFill>
            <a:srgbClr val="FFFF00">
              <a:alpha val="4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6003802" y="3140968"/>
            <a:ext cx="288032" cy="288032"/>
          </a:xfrm>
          <a:prstGeom prst="rect">
            <a:avLst/>
          </a:prstGeom>
          <a:solidFill>
            <a:srgbClr val="92D050">
              <a:alpha val="4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6003802" y="4869160"/>
            <a:ext cx="296390" cy="288032"/>
          </a:xfrm>
          <a:prstGeom prst="rect">
            <a:avLst/>
          </a:prstGeom>
          <a:solidFill>
            <a:srgbClr val="00B0F0">
              <a:alpha val="4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5842" name="Picture 2" descr="http://hen.com/hen.jpg"/>
          <p:cNvPicPr>
            <a:picLocks noChangeAspect="1" noChangeArrowheads="1"/>
          </p:cNvPicPr>
          <p:nvPr/>
        </p:nvPicPr>
        <p:blipFill>
          <a:blip r:embed="rId3" cstate="print"/>
          <a:srcRect/>
          <a:stretch>
            <a:fillRect/>
          </a:stretch>
        </p:blipFill>
        <p:spPr bwMode="auto">
          <a:xfrm>
            <a:off x="6697187" y="919485"/>
            <a:ext cx="1403205" cy="1285379"/>
          </a:xfrm>
          <a:prstGeom prst="rect">
            <a:avLst/>
          </a:prstGeom>
          <a:noFill/>
        </p:spPr>
      </p:pic>
      <p:pic>
        <p:nvPicPr>
          <p:cNvPr id="35844" name="Picture 4" descr="http://www.fowlblog.com/wp-content/uploads/2009/08/Pekin_Ducks_For_Sale.jpg"/>
          <p:cNvPicPr>
            <a:picLocks noChangeAspect="1" noChangeArrowheads="1"/>
          </p:cNvPicPr>
          <p:nvPr/>
        </p:nvPicPr>
        <p:blipFill>
          <a:blip r:embed="rId4" cstate="print"/>
          <a:srcRect/>
          <a:stretch>
            <a:fillRect/>
          </a:stretch>
        </p:blipFill>
        <p:spPr bwMode="auto">
          <a:xfrm>
            <a:off x="6660232" y="4653136"/>
            <a:ext cx="1368152" cy="1368152"/>
          </a:xfrm>
          <a:prstGeom prst="rect">
            <a:avLst/>
          </a:prstGeom>
          <a:noFill/>
        </p:spPr>
      </p:pic>
      <p:pic>
        <p:nvPicPr>
          <p:cNvPr id="35845" name="Picture 5"/>
          <p:cNvPicPr>
            <a:picLocks noChangeAspect="1" noChangeArrowheads="1"/>
          </p:cNvPicPr>
          <p:nvPr/>
        </p:nvPicPr>
        <p:blipFill>
          <a:blip r:embed="rId5" cstate="print"/>
          <a:srcRect/>
          <a:stretch>
            <a:fillRect/>
          </a:stretch>
        </p:blipFill>
        <p:spPr bwMode="auto">
          <a:xfrm>
            <a:off x="7020272" y="2348880"/>
            <a:ext cx="1085073" cy="2304256"/>
          </a:xfrm>
          <a:prstGeom prst="rect">
            <a:avLst/>
          </a:prstGeom>
          <a:noFill/>
          <a:ln w="9525">
            <a:noFill/>
            <a:miter lim="800000"/>
            <a:headEnd/>
            <a:tailEnd/>
          </a:ln>
        </p:spPr>
      </p:pic>
    </p:spTree>
    <p:extLst>
      <p:ext uri="{BB962C8B-B14F-4D97-AF65-F5344CB8AC3E}">
        <p14:creationId xmlns:p14="http://schemas.microsoft.com/office/powerpoint/2010/main" val="204254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75CF414-A3EA-447A-9C6A-D273CAEA35B3}"/>
              </a:ext>
            </a:extLst>
          </p:cNvPr>
          <p:cNvSpPr/>
          <p:nvPr/>
        </p:nvSpPr>
        <p:spPr>
          <a:xfrm>
            <a:off x="251521" y="476671"/>
            <a:ext cx="8395498" cy="57287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 name="Obrázek 2">
            <a:extLst>
              <a:ext uri="{FF2B5EF4-FFF2-40B4-BE49-F238E27FC236}">
                <a16:creationId xmlns:a16="http://schemas.microsoft.com/office/drawing/2014/main" id="{8848BDF8-CFAE-49B2-87D9-2D9B7B9BF6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35" t="1697" b="5280"/>
          <a:stretch>
            <a:fillRect/>
          </a:stretch>
        </p:blipFill>
        <p:spPr bwMode="auto">
          <a:xfrm>
            <a:off x="361657" y="568237"/>
            <a:ext cx="8151469" cy="554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ál 3">
            <a:extLst>
              <a:ext uri="{FF2B5EF4-FFF2-40B4-BE49-F238E27FC236}">
                <a16:creationId xmlns:a16="http://schemas.microsoft.com/office/drawing/2014/main" id="{4B8D0176-E6B3-479D-B28F-7D3E3F6239CE}"/>
              </a:ext>
            </a:extLst>
          </p:cNvPr>
          <p:cNvSpPr/>
          <p:nvPr/>
        </p:nvSpPr>
        <p:spPr>
          <a:xfrm rot="5552932">
            <a:off x="5793181" y="1343401"/>
            <a:ext cx="2402749" cy="3260172"/>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93013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428860" y="357166"/>
            <a:ext cx="4766048" cy="769441"/>
          </a:xfrm>
          <a:prstGeom prst="rect">
            <a:avLst/>
          </a:prstGeom>
          <a:noFill/>
        </p:spPr>
        <p:txBody>
          <a:bodyPr wrap="none" rtlCol="0">
            <a:spAutoFit/>
          </a:bodyPr>
          <a:lstStyle/>
          <a:p>
            <a:r>
              <a:rPr lang="cs-CZ" sz="4400" dirty="0">
                <a:latin typeface="+mn-lt"/>
                <a:cs typeface="Times New Roman" panose="02020603050405020304" pitchFamily="18" charset="0"/>
              </a:rPr>
              <a:t>Species in </a:t>
            </a:r>
            <a:r>
              <a:rPr lang="cs-CZ" sz="4400" dirty="0" err="1">
                <a:latin typeface="+mn-lt"/>
                <a:cs typeface="Times New Roman" panose="02020603050405020304" pitchFamily="18" charset="0"/>
              </a:rPr>
              <a:t>protists</a:t>
            </a:r>
            <a:endParaRPr lang="cs-CZ" sz="4400" dirty="0">
              <a:latin typeface="+mn-lt"/>
              <a:cs typeface="Times New Roman" panose="02020603050405020304" pitchFamily="18" charset="0"/>
            </a:endParaRPr>
          </a:p>
        </p:txBody>
      </p:sp>
      <p:sp>
        <p:nvSpPr>
          <p:cNvPr id="3" name="TextovéPole 2"/>
          <p:cNvSpPr txBox="1"/>
          <p:nvPr/>
        </p:nvSpPr>
        <p:spPr>
          <a:xfrm>
            <a:off x="183405" y="1896611"/>
            <a:ext cx="8817751" cy="2677656"/>
          </a:xfrm>
          <a:prstGeom prst="rect">
            <a:avLst/>
          </a:prstGeom>
          <a:noFill/>
        </p:spPr>
        <p:txBody>
          <a:bodyPr wrap="square" rtlCol="0">
            <a:spAutoFit/>
          </a:bodyPr>
          <a:lstStyle/>
          <a:p>
            <a:pPr>
              <a:buFont typeface="Arial" pitchFamily="34" charset="0"/>
              <a:buChar char="•"/>
            </a:pPr>
            <a:r>
              <a:rPr lang="cs-CZ" sz="2800" dirty="0">
                <a:latin typeface="+mn-lt"/>
                <a:cs typeface="Times New Roman" panose="02020603050405020304" pitchFamily="18" charset="0"/>
              </a:rPr>
              <a:t> In </a:t>
            </a:r>
            <a:r>
              <a:rPr lang="cs-CZ" sz="2800" dirty="0" err="1">
                <a:latin typeface="+mn-lt"/>
                <a:cs typeface="Times New Roman" panose="02020603050405020304" pitchFamily="18" charset="0"/>
              </a:rPr>
              <a:t>sexual</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lineages</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the</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biospecies</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concept</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should</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theoretically</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work</a:t>
            </a:r>
            <a:r>
              <a:rPr lang="cs-CZ" sz="2800" dirty="0">
                <a:latin typeface="+mn-lt"/>
                <a:cs typeface="Times New Roman" panose="02020603050405020304" pitchFamily="18" charset="0"/>
              </a:rPr>
              <a:t>, but </a:t>
            </a:r>
            <a:r>
              <a:rPr lang="cs-CZ" sz="2800" dirty="0" err="1">
                <a:latin typeface="+mn-lt"/>
                <a:cs typeface="Times New Roman" panose="02020603050405020304" pitchFamily="18" charset="0"/>
              </a:rPr>
              <a:t>it</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is</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difficult</a:t>
            </a:r>
            <a:r>
              <a:rPr lang="cs-CZ" sz="2800" dirty="0">
                <a:latin typeface="+mn-lt"/>
                <a:cs typeface="Times New Roman" panose="02020603050405020304" pitchFamily="18" charset="0"/>
              </a:rPr>
              <a:t> to </a:t>
            </a:r>
            <a:r>
              <a:rPr lang="cs-CZ" sz="2800" dirty="0" err="1">
                <a:latin typeface="+mn-lt"/>
                <a:cs typeface="Times New Roman" panose="02020603050405020304" pitchFamily="18" charset="0"/>
              </a:rPr>
              <a:t>apply</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it</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proxy</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criteria</a:t>
            </a:r>
            <a:r>
              <a:rPr lang="cs-CZ" sz="2800" dirty="0">
                <a:latin typeface="+mn-lt"/>
                <a:cs typeface="Times New Roman" panose="02020603050405020304" pitchFamily="18" charset="0"/>
              </a:rPr>
              <a:t> are </a:t>
            </a:r>
            <a:r>
              <a:rPr lang="cs-CZ" sz="2800" dirty="0" err="1">
                <a:latin typeface="+mn-lt"/>
                <a:cs typeface="Times New Roman" panose="02020603050405020304" pitchFamily="18" charset="0"/>
              </a:rPr>
              <a:t>usually</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employed</a:t>
            </a:r>
            <a:r>
              <a:rPr lang="cs-CZ" sz="2800" dirty="0">
                <a:latin typeface="+mn-lt"/>
                <a:cs typeface="Times New Roman" panose="02020603050405020304" pitchFamily="18" charset="0"/>
              </a:rPr>
              <a:t>)</a:t>
            </a:r>
          </a:p>
          <a:p>
            <a:pPr>
              <a:buFont typeface="Arial" pitchFamily="34" charset="0"/>
              <a:buChar char="•"/>
            </a:pPr>
            <a:endParaRPr lang="cs-CZ" sz="2800" dirty="0">
              <a:latin typeface="+mn-lt"/>
              <a:cs typeface="Times New Roman" panose="02020603050405020304" pitchFamily="18" charset="0"/>
            </a:endParaRPr>
          </a:p>
          <a:p>
            <a:pPr>
              <a:buFont typeface="Arial" pitchFamily="34" charset="0"/>
              <a:buChar char="•"/>
            </a:pP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Asexuals</a:t>
            </a:r>
            <a:r>
              <a:rPr lang="cs-CZ" sz="2800" dirty="0">
                <a:latin typeface="+mn-lt"/>
                <a:cs typeface="Times New Roman" panose="02020603050405020304" pitchFamily="18" charset="0"/>
              </a:rPr>
              <a:t> do not </a:t>
            </a:r>
            <a:r>
              <a:rPr lang="cs-CZ" sz="2800" dirty="0" err="1">
                <a:latin typeface="+mn-lt"/>
                <a:cs typeface="Times New Roman" panose="02020603050405020304" pitchFamily="18" charset="0"/>
              </a:rPr>
              <a:t>have</a:t>
            </a:r>
            <a:r>
              <a:rPr lang="cs-CZ" sz="2800" dirty="0">
                <a:latin typeface="+mn-lt"/>
                <a:cs typeface="Times New Roman" panose="02020603050405020304" pitchFamily="18" charset="0"/>
              </a:rPr>
              <a:t> a </a:t>
            </a:r>
            <a:r>
              <a:rPr lang="cs-CZ" sz="2800" dirty="0" err="1">
                <a:latin typeface="+mn-lt"/>
                <a:cs typeface="Times New Roman" panose="02020603050405020304" pitchFamily="18" charset="0"/>
              </a:rPr>
              <a:t>satisfactory</a:t>
            </a:r>
            <a:r>
              <a:rPr lang="cs-CZ" sz="2800" dirty="0">
                <a:latin typeface="+mn-lt"/>
                <a:cs typeface="Times New Roman" panose="02020603050405020304" pitchFamily="18" charset="0"/>
              </a:rPr>
              <a:t> species </a:t>
            </a:r>
            <a:r>
              <a:rPr lang="cs-CZ" sz="2800" dirty="0" err="1">
                <a:latin typeface="+mn-lt"/>
                <a:cs typeface="Times New Roman" panose="02020603050405020304" pitchFamily="18" charset="0"/>
              </a:rPr>
              <a:t>concept</a:t>
            </a:r>
            <a:r>
              <a:rPr lang="cs-CZ" sz="2800" dirty="0">
                <a:latin typeface="+mn-lt"/>
                <a:cs typeface="Times New Roman" panose="02020603050405020304" pitchFamily="18" charset="0"/>
              </a:rPr>
              <a:t>, but </a:t>
            </a:r>
            <a:r>
              <a:rPr lang="en-US" sz="2800" dirty="0">
                <a:latin typeface="+mn-lt"/>
                <a:cs typeface="Times New Roman" panose="02020603050405020304" pitchFamily="18" charset="0"/>
              </a:rPr>
              <a:t>“species cohesion” </a:t>
            </a:r>
            <a:r>
              <a:rPr lang="cs-CZ" sz="2800" dirty="0" err="1">
                <a:latin typeface="+mn-lt"/>
                <a:cs typeface="Times New Roman" panose="02020603050405020304" pitchFamily="18" charset="0"/>
              </a:rPr>
              <a:t>exists</a:t>
            </a:r>
            <a:r>
              <a:rPr lang="cs-CZ" sz="2800" dirty="0">
                <a:latin typeface="+mn-lt"/>
                <a:cs typeface="Times New Roman" panose="02020603050405020304" pitchFamily="18" charset="0"/>
              </a:rPr>
              <a:t> </a:t>
            </a:r>
            <a:r>
              <a:rPr lang="cs-CZ" sz="2800" dirty="0" err="1">
                <a:latin typeface="+mn-lt"/>
                <a:cs typeface="Times New Roman" panose="02020603050405020304" pitchFamily="18" charset="0"/>
              </a:rPr>
              <a:t>here</a:t>
            </a:r>
            <a:r>
              <a:rPr lang="cs-CZ" sz="2800" dirty="0">
                <a:latin typeface="+mn-lt"/>
                <a:cs typeface="Times New Roman" panose="02020603050405020304" pitchFamily="18" charset="0"/>
              </a:rPr>
              <a:t> as </a:t>
            </a:r>
            <a:r>
              <a:rPr lang="cs-CZ" sz="2800" dirty="0" err="1">
                <a:latin typeface="+mn-lt"/>
                <a:cs typeface="Times New Roman" panose="02020603050405020304" pitchFamily="18" charset="0"/>
              </a:rPr>
              <a:t>well</a:t>
            </a:r>
            <a:endParaRPr lang="cs-CZ" sz="2800" dirty="0">
              <a:latin typeface="+mn-lt"/>
              <a:cs typeface="Times New Roman" panose="02020603050405020304" pitchFamily="18" charset="0"/>
            </a:endParaRPr>
          </a:p>
        </p:txBody>
      </p:sp>
    </p:spTree>
    <p:extLst>
      <p:ext uri="{BB962C8B-B14F-4D97-AF65-F5344CB8AC3E}">
        <p14:creationId xmlns:p14="http://schemas.microsoft.com/office/powerpoint/2010/main" val="3145762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4282" y="1064925"/>
            <a:ext cx="8643966" cy="4524315"/>
          </a:xfrm>
          <a:prstGeom prst="rect">
            <a:avLst/>
          </a:prstGeom>
        </p:spPr>
        <p:txBody>
          <a:bodyPr wrap="square">
            <a:spAutoFit/>
          </a:bodyPr>
          <a:lstStyle/>
          <a:p>
            <a:pPr>
              <a:buFont typeface="Arial" pitchFamily="34" charset="0"/>
              <a:buChar char="•"/>
            </a:pPr>
            <a:r>
              <a:rPr lang="cs-CZ" dirty="0">
                <a:latin typeface="+mn-lt"/>
              </a:rPr>
              <a:t> </a:t>
            </a:r>
            <a:r>
              <a:rPr lang="cs-CZ" dirty="0" err="1">
                <a:latin typeface="+mn-lt"/>
              </a:rPr>
              <a:t>Originally</a:t>
            </a:r>
            <a:r>
              <a:rPr lang="cs-CZ" dirty="0">
                <a:latin typeface="+mn-lt"/>
              </a:rPr>
              <a:t> </a:t>
            </a:r>
            <a:r>
              <a:rPr lang="cs-CZ" dirty="0" err="1">
                <a:latin typeface="+mn-lt"/>
              </a:rPr>
              <a:t>considered</a:t>
            </a:r>
            <a:r>
              <a:rPr lang="cs-CZ" dirty="0">
                <a:latin typeface="+mn-lt"/>
              </a:rPr>
              <a:t> a single species </a:t>
            </a:r>
            <a:r>
              <a:rPr lang="cs-CZ" dirty="0" err="1">
                <a:latin typeface="+mn-lt"/>
              </a:rPr>
              <a:t>with</a:t>
            </a:r>
            <a:r>
              <a:rPr lang="cs-CZ" dirty="0">
                <a:latin typeface="+mn-lt"/>
              </a:rPr>
              <a:t> many </a:t>
            </a:r>
            <a:r>
              <a:rPr lang="en-US" dirty="0">
                <a:latin typeface="+mn-lt"/>
              </a:rPr>
              <a:t>“mating types”</a:t>
            </a:r>
            <a:endParaRPr lang="cs-CZ" dirty="0">
              <a:latin typeface="+mn-lt"/>
            </a:endParaRPr>
          </a:p>
          <a:p>
            <a:pPr>
              <a:buFont typeface="Arial" pitchFamily="34" charset="0"/>
              <a:buChar char="•"/>
            </a:pPr>
            <a:endParaRPr lang="cs-CZ" dirty="0">
              <a:latin typeface="+mn-lt"/>
            </a:endParaRPr>
          </a:p>
          <a:p>
            <a:pPr>
              <a:buFont typeface="Arial" pitchFamily="34" charset="0"/>
              <a:buChar char="•"/>
            </a:pPr>
            <a:r>
              <a:rPr lang="cs-CZ" dirty="0">
                <a:latin typeface="+mn-lt"/>
              </a:rPr>
              <a:t> Split </a:t>
            </a:r>
            <a:r>
              <a:rPr lang="cs-CZ" dirty="0" err="1">
                <a:latin typeface="+mn-lt"/>
              </a:rPr>
              <a:t>into</a:t>
            </a:r>
            <a:r>
              <a:rPr lang="cs-CZ" dirty="0">
                <a:latin typeface="+mn-lt"/>
              </a:rPr>
              <a:t> 15 species (</a:t>
            </a:r>
            <a:r>
              <a:rPr lang="cs-CZ" i="1" dirty="0">
                <a:latin typeface="+mn-lt"/>
              </a:rPr>
              <a:t>P. </a:t>
            </a:r>
            <a:r>
              <a:rPr lang="cs-CZ" i="1" dirty="0" err="1">
                <a:latin typeface="+mn-lt"/>
              </a:rPr>
              <a:t>aurelia</a:t>
            </a:r>
            <a:r>
              <a:rPr lang="cs-CZ" dirty="0">
                <a:latin typeface="+mn-lt"/>
              </a:rPr>
              <a:t>, </a:t>
            </a:r>
            <a:r>
              <a:rPr lang="cs-CZ" i="1" dirty="0" err="1">
                <a:latin typeface="+mn-lt"/>
              </a:rPr>
              <a:t>biaurelia</a:t>
            </a:r>
            <a:r>
              <a:rPr lang="cs-CZ" dirty="0">
                <a:latin typeface="+mn-lt"/>
              </a:rPr>
              <a:t>, </a:t>
            </a:r>
            <a:r>
              <a:rPr lang="cs-CZ" i="1" dirty="0" err="1">
                <a:latin typeface="+mn-lt"/>
              </a:rPr>
              <a:t>triaurelia</a:t>
            </a:r>
            <a:r>
              <a:rPr lang="cs-CZ" dirty="0">
                <a:latin typeface="+mn-lt"/>
              </a:rPr>
              <a:t> … </a:t>
            </a:r>
            <a:r>
              <a:rPr lang="cs-CZ" i="1" dirty="0" err="1">
                <a:latin typeface="+mn-lt"/>
              </a:rPr>
              <a:t>quindecaurelia</a:t>
            </a:r>
            <a:r>
              <a:rPr lang="cs-CZ" dirty="0">
                <a:latin typeface="+mn-lt"/>
              </a:rPr>
              <a:t>)</a:t>
            </a:r>
          </a:p>
          <a:p>
            <a:pPr>
              <a:buFont typeface="Arial" pitchFamily="34" charset="0"/>
              <a:buChar char="•"/>
            </a:pPr>
            <a:endParaRPr lang="cs-CZ" dirty="0">
              <a:latin typeface="+mn-lt"/>
            </a:endParaRPr>
          </a:p>
          <a:p>
            <a:pPr>
              <a:buFont typeface="Arial" pitchFamily="34" charset="0"/>
              <a:buChar char="•"/>
            </a:pPr>
            <a:r>
              <a:rPr lang="cs-CZ" dirty="0">
                <a:latin typeface="+mn-lt"/>
              </a:rPr>
              <a:t> </a:t>
            </a:r>
            <a:r>
              <a:rPr lang="cs-CZ" dirty="0" err="1">
                <a:latin typeface="+mn-lt"/>
              </a:rPr>
              <a:t>Hybrids</a:t>
            </a:r>
            <a:r>
              <a:rPr lang="cs-CZ" dirty="0">
                <a:latin typeface="+mn-lt"/>
              </a:rPr>
              <a:t> – </a:t>
            </a:r>
            <a:r>
              <a:rPr lang="cs-CZ" dirty="0" err="1">
                <a:latin typeface="+mn-lt"/>
              </a:rPr>
              <a:t>either</a:t>
            </a:r>
            <a:r>
              <a:rPr lang="cs-CZ" dirty="0">
                <a:latin typeface="+mn-lt"/>
              </a:rPr>
              <a:t> </a:t>
            </a:r>
            <a:r>
              <a:rPr lang="cs-CZ" dirty="0" err="1">
                <a:latin typeface="+mn-lt"/>
              </a:rPr>
              <a:t>conjugating</a:t>
            </a:r>
            <a:r>
              <a:rPr lang="cs-CZ" dirty="0">
                <a:latin typeface="+mn-lt"/>
              </a:rPr>
              <a:t> </a:t>
            </a:r>
            <a:r>
              <a:rPr lang="cs-CZ" dirty="0" err="1">
                <a:latin typeface="+mn-lt"/>
              </a:rPr>
              <a:t>cells</a:t>
            </a:r>
            <a:r>
              <a:rPr lang="cs-CZ" dirty="0">
                <a:latin typeface="+mn-lt"/>
              </a:rPr>
              <a:t> </a:t>
            </a:r>
            <a:r>
              <a:rPr lang="cs-CZ" dirty="0" err="1">
                <a:latin typeface="+mn-lt"/>
              </a:rPr>
              <a:t>die</a:t>
            </a:r>
            <a:r>
              <a:rPr lang="cs-CZ" dirty="0">
                <a:latin typeface="+mn-lt"/>
              </a:rPr>
              <a:t>, </a:t>
            </a:r>
            <a:r>
              <a:rPr lang="cs-CZ" dirty="0" err="1">
                <a:latin typeface="+mn-lt"/>
              </a:rPr>
              <a:t>or</a:t>
            </a:r>
            <a:r>
              <a:rPr lang="cs-CZ" dirty="0">
                <a:latin typeface="+mn-lt"/>
              </a:rPr>
              <a:t> F1 </a:t>
            </a:r>
            <a:r>
              <a:rPr lang="cs-CZ" dirty="0" err="1">
                <a:latin typeface="+mn-lt"/>
              </a:rPr>
              <a:t>generation</a:t>
            </a:r>
            <a:r>
              <a:rPr lang="cs-CZ" dirty="0">
                <a:latin typeface="+mn-lt"/>
              </a:rPr>
              <a:t> </a:t>
            </a:r>
            <a:r>
              <a:rPr lang="cs-CZ" dirty="0" err="1">
                <a:latin typeface="+mn-lt"/>
              </a:rPr>
              <a:t>is</a:t>
            </a:r>
            <a:r>
              <a:rPr lang="cs-CZ" dirty="0">
                <a:latin typeface="+mn-lt"/>
              </a:rPr>
              <a:t> </a:t>
            </a:r>
            <a:r>
              <a:rPr lang="cs-CZ" dirty="0" err="1">
                <a:latin typeface="+mn-lt"/>
              </a:rPr>
              <a:t>sterile</a:t>
            </a:r>
            <a:endParaRPr lang="cs-CZ" dirty="0">
              <a:latin typeface="+mn-lt"/>
            </a:endParaRPr>
          </a:p>
          <a:p>
            <a:pPr>
              <a:buFont typeface="Arial" pitchFamily="34" charset="0"/>
              <a:buChar char="•"/>
            </a:pPr>
            <a:endParaRPr lang="cs-CZ" dirty="0">
              <a:latin typeface="+mn-lt"/>
            </a:endParaRPr>
          </a:p>
          <a:p>
            <a:pPr>
              <a:buFont typeface="Arial" pitchFamily="34" charset="0"/>
              <a:buChar char="•"/>
            </a:pPr>
            <a:r>
              <a:rPr lang="cs-CZ" dirty="0">
                <a:latin typeface="+mn-lt"/>
              </a:rPr>
              <a:t> These species </a:t>
            </a:r>
            <a:r>
              <a:rPr lang="cs-CZ" dirty="0" err="1">
                <a:latin typeface="+mn-lt"/>
              </a:rPr>
              <a:t>seem</a:t>
            </a:r>
            <a:r>
              <a:rPr lang="cs-CZ" dirty="0">
                <a:latin typeface="+mn-lt"/>
              </a:rPr>
              <a:t> to </a:t>
            </a:r>
            <a:r>
              <a:rPr lang="cs-CZ" dirty="0" err="1">
                <a:latin typeface="+mn-lt"/>
              </a:rPr>
              <a:t>be</a:t>
            </a:r>
            <a:r>
              <a:rPr lang="cs-CZ" dirty="0">
                <a:latin typeface="+mn-lt"/>
              </a:rPr>
              <a:t> </a:t>
            </a:r>
            <a:r>
              <a:rPr lang="cs-CZ" dirty="0" err="1">
                <a:latin typeface="+mn-lt"/>
              </a:rPr>
              <a:t>morphologically</a:t>
            </a:r>
            <a:r>
              <a:rPr lang="cs-CZ" dirty="0">
                <a:latin typeface="+mn-lt"/>
              </a:rPr>
              <a:t> and </a:t>
            </a:r>
            <a:r>
              <a:rPr lang="cs-CZ" dirty="0" err="1">
                <a:latin typeface="+mn-lt"/>
              </a:rPr>
              <a:t>ecologically</a:t>
            </a:r>
            <a:r>
              <a:rPr lang="cs-CZ" dirty="0">
                <a:latin typeface="+mn-lt"/>
              </a:rPr>
              <a:t> </a:t>
            </a:r>
            <a:r>
              <a:rPr lang="cs-CZ" dirty="0" err="1">
                <a:latin typeface="+mn-lt"/>
              </a:rPr>
              <a:t>identical</a:t>
            </a:r>
            <a:r>
              <a:rPr lang="cs-CZ" dirty="0">
                <a:latin typeface="+mn-lt"/>
              </a:rPr>
              <a:t> (and </a:t>
            </a:r>
            <a:r>
              <a:rPr lang="cs-CZ" dirty="0" err="1">
                <a:latin typeface="+mn-lt"/>
              </a:rPr>
              <a:t>they</a:t>
            </a:r>
            <a:r>
              <a:rPr lang="cs-CZ" dirty="0">
                <a:latin typeface="+mn-lt"/>
              </a:rPr>
              <a:t> </a:t>
            </a:r>
            <a:r>
              <a:rPr lang="cs-CZ" dirty="0" err="1">
                <a:latin typeface="+mn-lt"/>
              </a:rPr>
              <a:t>may</a:t>
            </a:r>
            <a:r>
              <a:rPr lang="cs-CZ" dirty="0">
                <a:latin typeface="+mn-lt"/>
              </a:rPr>
              <a:t> </a:t>
            </a:r>
            <a:r>
              <a:rPr lang="cs-CZ" dirty="0" err="1">
                <a:latin typeface="+mn-lt"/>
              </a:rPr>
              <a:t>be</a:t>
            </a:r>
            <a:r>
              <a:rPr lang="cs-CZ" dirty="0">
                <a:latin typeface="+mn-lt"/>
              </a:rPr>
              <a:t> </a:t>
            </a:r>
            <a:r>
              <a:rPr lang="cs-CZ" dirty="0" err="1">
                <a:latin typeface="+mn-lt"/>
              </a:rPr>
              <a:t>both</a:t>
            </a:r>
            <a:r>
              <a:rPr lang="cs-CZ" dirty="0">
                <a:latin typeface="+mn-lt"/>
              </a:rPr>
              <a:t> </a:t>
            </a:r>
            <a:r>
              <a:rPr lang="cs-CZ" dirty="0" err="1">
                <a:latin typeface="+mn-lt"/>
              </a:rPr>
              <a:t>sympatric</a:t>
            </a:r>
            <a:r>
              <a:rPr lang="cs-CZ" dirty="0">
                <a:latin typeface="+mn-lt"/>
              </a:rPr>
              <a:t> and </a:t>
            </a:r>
            <a:r>
              <a:rPr lang="cs-CZ" dirty="0" err="1">
                <a:latin typeface="+mn-lt"/>
              </a:rPr>
              <a:t>syntopic</a:t>
            </a:r>
            <a:r>
              <a:rPr lang="cs-CZ" dirty="0">
                <a:latin typeface="+mn-lt"/>
              </a:rPr>
              <a:t>)</a:t>
            </a:r>
          </a:p>
          <a:p>
            <a:endParaRPr lang="cs-CZ" dirty="0">
              <a:latin typeface="+mn-lt"/>
            </a:endParaRPr>
          </a:p>
          <a:p>
            <a:pPr>
              <a:buFont typeface="Arial" pitchFamily="34" charset="0"/>
              <a:buChar char="•"/>
            </a:pPr>
            <a:r>
              <a:rPr lang="cs-CZ" dirty="0">
                <a:latin typeface="+mn-lt"/>
              </a:rPr>
              <a:t> „</a:t>
            </a:r>
            <a:r>
              <a:rPr lang="cs-CZ" dirty="0" err="1">
                <a:latin typeface="+mn-lt"/>
              </a:rPr>
              <a:t>The</a:t>
            </a:r>
            <a:r>
              <a:rPr lang="cs-CZ" dirty="0">
                <a:latin typeface="+mn-lt"/>
              </a:rPr>
              <a:t> </a:t>
            </a:r>
            <a:r>
              <a:rPr lang="cs-CZ" dirty="0" err="1">
                <a:latin typeface="+mn-lt"/>
              </a:rPr>
              <a:t>distinguishing</a:t>
            </a:r>
            <a:r>
              <a:rPr lang="cs-CZ" dirty="0">
                <a:latin typeface="+mn-lt"/>
              </a:rPr>
              <a:t> </a:t>
            </a:r>
            <a:r>
              <a:rPr lang="en-US" dirty="0">
                <a:latin typeface="+mn-lt"/>
              </a:rPr>
              <a:t>characters of each of the</a:t>
            </a:r>
            <a:r>
              <a:rPr lang="cs-CZ" dirty="0">
                <a:latin typeface="+mn-lt"/>
              </a:rPr>
              <a:t> </a:t>
            </a:r>
            <a:r>
              <a:rPr lang="en-US" dirty="0">
                <a:latin typeface="+mn-lt"/>
              </a:rPr>
              <a:t>species include</a:t>
            </a:r>
            <a:r>
              <a:rPr lang="cs-CZ" dirty="0">
                <a:latin typeface="+mn-lt"/>
              </a:rPr>
              <a:t> </a:t>
            </a:r>
            <a:r>
              <a:rPr lang="en-US" dirty="0">
                <a:latin typeface="+mn-lt"/>
              </a:rPr>
              <a:t>its mating reactions, breeding</a:t>
            </a:r>
            <a:r>
              <a:rPr lang="cs-CZ" dirty="0">
                <a:latin typeface="+mn-lt"/>
              </a:rPr>
              <a:t> </a:t>
            </a:r>
            <a:r>
              <a:rPr lang="en-US" dirty="0">
                <a:latin typeface="+mn-lt"/>
              </a:rPr>
              <a:t>relations, and mode of inheritance</a:t>
            </a:r>
            <a:r>
              <a:rPr lang="cs-CZ" dirty="0">
                <a:latin typeface="+mn-lt"/>
              </a:rPr>
              <a:t> </a:t>
            </a:r>
            <a:r>
              <a:rPr lang="cs-CZ" dirty="0" err="1">
                <a:latin typeface="+mn-lt"/>
              </a:rPr>
              <a:t>of</a:t>
            </a:r>
            <a:r>
              <a:rPr lang="cs-CZ" dirty="0">
                <a:latin typeface="+mn-lt"/>
              </a:rPr>
              <a:t> </a:t>
            </a:r>
            <a:r>
              <a:rPr lang="cs-CZ" dirty="0" err="1">
                <a:latin typeface="+mn-lt"/>
              </a:rPr>
              <a:t>mating</a:t>
            </a:r>
            <a:r>
              <a:rPr lang="cs-CZ">
                <a:latin typeface="+mn-lt"/>
              </a:rPr>
              <a:t> type“ </a:t>
            </a:r>
            <a:r>
              <a:rPr lang="cs-CZ" dirty="0">
                <a:latin typeface="+mn-lt"/>
              </a:rPr>
              <a:t>(</a:t>
            </a:r>
            <a:r>
              <a:rPr lang="cs-CZ" dirty="0" err="1">
                <a:latin typeface="+mn-lt"/>
              </a:rPr>
              <a:t>Sonneborn</a:t>
            </a:r>
            <a:r>
              <a:rPr lang="cs-CZ" dirty="0">
                <a:latin typeface="+mn-lt"/>
              </a:rPr>
              <a:t> 1975).</a:t>
            </a:r>
          </a:p>
          <a:p>
            <a:pPr>
              <a:buFont typeface="Arial" pitchFamily="34" charset="0"/>
              <a:buChar char="•"/>
            </a:pPr>
            <a:endParaRPr lang="cs-CZ" dirty="0">
              <a:latin typeface="+mn-lt"/>
            </a:endParaRPr>
          </a:p>
          <a:p>
            <a:pPr>
              <a:buFont typeface="Arial" pitchFamily="34" charset="0"/>
              <a:buChar char="•"/>
            </a:pPr>
            <a:r>
              <a:rPr lang="cs-CZ" dirty="0">
                <a:latin typeface="+mn-lt"/>
              </a:rPr>
              <a:t> An </a:t>
            </a:r>
            <a:r>
              <a:rPr lang="cs-CZ" dirty="0" err="1">
                <a:latin typeface="+mn-lt"/>
              </a:rPr>
              <a:t>excellent</a:t>
            </a:r>
            <a:r>
              <a:rPr lang="cs-CZ" dirty="0">
                <a:latin typeface="+mn-lt"/>
              </a:rPr>
              <a:t> </a:t>
            </a:r>
            <a:r>
              <a:rPr lang="cs-CZ" dirty="0" err="1">
                <a:latin typeface="+mn-lt"/>
              </a:rPr>
              <a:t>example</a:t>
            </a:r>
            <a:r>
              <a:rPr lang="cs-CZ" dirty="0">
                <a:latin typeface="+mn-lt"/>
              </a:rPr>
              <a:t> </a:t>
            </a:r>
            <a:r>
              <a:rPr lang="cs-CZ" dirty="0" err="1">
                <a:latin typeface="+mn-lt"/>
              </a:rPr>
              <a:t>of</a:t>
            </a:r>
            <a:r>
              <a:rPr lang="cs-CZ" dirty="0">
                <a:latin typeface="+mn-lt"/>
              </a:rPr>
              <a:t> </a:t>
            </a:r>
            <a:r>
              <a:rPr lang="cs-CZ" dirty="0" err="1">
                <a:latin typeface="+mn-lt"/>
              </a:rPr>
              <a:t>the</a:t>
            </a:r>
            <a:r>
              <a:rPr lang="cs-CZ" dirty="0">
                <a:latin typeface="+mn-lt"/>
              </a:rPr>
              <a:t> </a:t>
            </a:r>
            <a:r>
              <a:rPr lang="cs-CZ" dirty="0" err="1">
                <a:latin typeface="+mn-lt"/>
              </a:rPr>
              <a:t>biospecies</a:t>
            </a:r>
            <a:r>
              <a:rPr lang="cs-CZ" dirty="0">
                <a:latin typeface="+mn-lt"/>
              </a:rPr>
              <a:t> </a:t>
            </a:r>
          </a:p>
          <a:p>
            <a:r>
              <a:rPr lang="cs-CZ" dirty="0" err="1">
                <a:latin typeface="+mn-lt"/>
              </a:rPr>
              <a:t>concept</a:t>
            </a:r>
            <a:r>
              <a:rPr lang="cs-CZ" dirty="0">
                <a:latin typeface="+mn-lt"/>
              </a:rPr>
              <a:t> </a:t>
            </a:r>
            <a:r>
              <a:rPr lang="cs-CZ" dirty="0" err="1">
                <a:latin typeface="+mn-lt"/>
              </a:rPr>
              <a:t>application</a:t>
            </a:r>
            <a:r>
              <a:rPr lang="cs-CZ" dirty="0">
                <a:latin typeface="+mn-lt"/>
              </a:rPr>
              <a:t>.</a:t>
            </a:r>
          </a:p>
          <a:p>
            <a:pPr>
              <a:buFont typeface="Arial" pitchFamily="34" charset="0"/>
              <a:buChar char="•"/>
            </a:pPr>
            <a:endParaRPr lang="cs-CZ" dirty="0">
              <a:latin typeface="+mn-lt"/>
            </a:endParaRPr>
          </a:p>
          <a:p>
            <a:pPr>
              <a:buFont typeface="Arial" pitchFamily="34" charset="0"/>
              <a:buChar char="•"/>
            </a:pPr>
            <a:r>
              <a:rPr lang="cs-CZ" dirty="0">
                <a:latin typeface="+mn-lt"/>
              </a:rPr>
              <a:t> But…</a:t>
            </a:r>
          </a:p>
        </p:txBody>
      </p:sp>
      <p:sp>
        <p:nvSpPr>
          <p:cNvPr id="3" name="Nadpis 1"/>
          <p:cNvSpPr txBox="1">
            <a:spLocks/>
          </p:cNvSpPr>
          <p:nvPr/>
        </p:nvSpPr>
        <p:spPr>
          <a:xfrm>
            <a:off x="457200" y="125141"/>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1" u="none" strike="noStrike" kern="1200" cap="none" spc="0" normalizeH="0" baseline="0" noProof="0" dirty="0" err="1">
                <a:ln>
                  <a:noFill/>
                </a:ln>
                <a:solidFill>
                  <a:schemeClr val="tx1"/>
                </a:solidFill>
                <a:effectLst/>
                <a:uLnTx/>
                <a:uFillTx/>
                <a:latin typeface="+mn-lt"/>
                <a:ea typeface="+mj-ea"/>
                <a:cs typeface="+mj-cs"/>
              </a:rPr>
              <a:t>Paramecium</a:t>
            </a:r>
            <a:r>
              <a:rPr kumimoji="0" lang="cs-CZ" sz="4400" b="0" i="1" u="none" strike="noStrike" kern="1200" cap="none" spc="0" normalizeH="0" baseline="0" noProof="0" dirty="0">
                <a:ln>
                  <a:noFill/>
                </a:ln>
                <a:solidFill>
                  <a:schemeClr val="tx1"/>
                </a:solidFill>
                <a:effectLst/>
                <a:uLnTx/>
                <a:uFillTx/>
                <a:latin typeface="+mn-lt"/>
                <a:ea typeface="+mj-ea"/>
                <a:cs typeface="+mj-cs"/>
              </a:rPr>
              <a:t> </a:t>
            </a:r>
            <a:r>
              <a:rPr kumimoji="0" lang="cs-CZ" sz="4400" b="0" i="1" u="none" strike="noStrike" kern="1200" cap="none" spc="0" normalizeH="0" baseline="0" noProof="0" dirty="0" err="1">
                <a:ln>
                  <a:noFill/>
                </a:ln>
                <a:solidFill>
                  <a:schemeClr val="tx1"/>
                </a:solidFill>
                <a:effectLst/>
                <a:uLnTx/>
                <a:uFillTx/>
                <a:latin typeface="+mn-lt"/>
                <a:ea typeface="+mj-ea"/>
                <a:cs typeface="+mj-cs"/>
              </a:rPr>
              <a:t>aurelia</a:t>
            </a:r>
            <a:endParaRPr kumimoji="0" lang="cs-CZ" sz="4400" b="0" i="1" u="none" strike="noStrike" kern="1200" cap="none" spc="0" normalizeH="0" baseline="0" noProof="0" dirty="0">
              <a:ln>
                <a:noFill/>
              </a:ln>
              <a:solidFill>
                <a:schemeClr val="tx1"/>
              </a:solidFill>
              <a:effectLst/>
              <a:uLnTx/>
              <a:uFillTx/>
              <a:latin typeface="+mn-lt"/>
              <a:ea typeface="+mj-ea"/>
              <a:cs typeface="+mj-cs"/>
            </a:endParaRPr>
          </a:p>
        </p:txBody>
      </p:sp>
      <p:pic>
        <p:nvPicPr>
          <p:cNvPr id="5124" name="Picture 4" descr="http://content6.eol.org/content/2008/12/10/20/37335_large.jpg"/>
          <p:cNvPicPr>
            <a:picLocks noChangeAspect="1" noChangeArrowheads="1"/>
          </p:cNvPicPr>
          <p:nvPr/>
        </p:nvPicPr>
        <p:blipFill>
          <a:blip r:embed="rId2" cstate="print"/>
          <a:srcRect/>
          <a:stretch>
            <a:fillRect/>
          </a:stretch>
        </p:blipFill>
        <p:spPr bwMode="auto">
          <a:xfrm>
            <a:off x="5191156" y="4329135"/>
            <a:ext cx="3810000" cy="2314575"/>
          </a:xfrm>
          <a:prstGeom prst="rect">
            <a:avLst/>
          </a:prstGeom>
          <a:noFill/>
          <a:ln w="19050">
            <a:solidFill>
              <a:schemeClr val="tx1"/>
            </a:solidFill>
          </a:ln>
        </p:spPr>
      </p:pic>
    </p:spTree>
    <p:extLst>
      <p:ext uri="{BB962C8B-B14F-4D97-AF65-F5344CB8AC3E}">
        <p14:creationId xmlns:p14="http://schemas.microsoft.com/office/powerpoint/2010/main" val="2023130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cstate="print"/>
          <a:srcRect/>
          <a:stretch>
            <a:fillRect/>
          </a:stretch>
        </p:blipFill>
        <p:spPr bwMode="auto">
          <a:xfrm>
            <a:off x="285720" y="1573308"/>
            <a:ext cx="8572560" cy="3141576"/>
          </a:xfrm>
          <a:prstGeom prst="rect">
            <a:avLst/>
          </a:prstGeom>
          <a:noFill/>
          <a:ln w="19050">
            <a:solidFill>
              <a:schemeClr val="tx1"/>
            </a:solidFill>
            <a:miter lim="800000"/>
            <a:headEnd/>
            <a:tailEnd/>
          </a:ln>
        </p:spPr>
      </p:pic>
      <p:sp>
        <p:nvSpPr>
          <p:cNvPr id="4" name="TextovéPole 3"/>
          <p:cNvSpPr txBox="1"/>
          <p:nvPr/>
        </p:nvSpPr>
        <p:spPr>
          <a:xfrm>
            <a:off x="2279109" y="6011996"/>
            <a:ext cx="5173211" cy="369332"/>
          </a:xfrm>
          <a:prstGeom prst="rect">
            <a:avLst/>
          </a:prstGeom>
          <a:noFill/>
        </p:spPr>
        <p:txBody>
          <a:bodyPr wrap="none" rtlCol="0">
            <a:spAutoFit/>
          </a:bodyPr>
          <a:lstStyle/>
          <a:p>
            <a:r>
              <a:rPr lang="cs-CZ" dirty="0" err="1">
                <a:latin typeface="+mn-lt"/>
              </a:rPr>
              <a:t>Catania</a:t>
            </a:r>
            <a:r>
              <a:rPr lang="cs-CZ" dirty="0">
                <a:latin typeface="+mn-lt"/>
              </a:rPr>
              <a:t> F </a:t>
            </a:r>
            <a:r>
              <a:rPr lang="cs-CZ" dirty="0" err="1">
                <a:latin typeface="+mn-lt"/>
              </a:rPr>
              <a:t>et</a:t>
            </a:r>
            <a:r>
              <a:rPr lang="cs-CZ" dirty="0">
                <a:latin typeface="+mn-lt"/>
              </a:rPr>
              <a:t> </a:t>
            </a:r>
            <a:r>
              <a:rPr lang="cs-CZ" dirty="0" err="1">
                <a:latin typeface="+mn-lt"/>
              </a:rPr>
              <a:t>al</a:t>
            </a:r>
            <a:r>
              <a:rPr lang="cs-CZ" dirty="0">
                <a:latin typeface="+mn-lt"/>
              </a:rPr>
              <a:t>. (2009) Mol </a:t>
            </a:r>
            <a:r>
              <a:rPr lang="cs-CZ" dirty="0" err="1">
                <a:latin typeface="+mn-lt"/>
              </a:rPr>
              <a:t>Biol</a:t>
            </a:r>
            <a:r>
              <a:rPr lang="cs-CZ" dirty="0">
                <a:latin typeface="+mn-lt"/>
              </a:rPr>
              <a:t> </a:t>
            </a:r>
            <a:r>
              <a:rPr lang="cs-CZ" dirty="0" err="1">
                <a:latin typeface="+mn-lt"/>
              </a:rPr>
              <a:t>Evol</a:t>
            </a:r>
            <a:r>
              <a:rPr lang="cs-CZ" dirty="0">
                <a:latin typeface="+mn-lt"/>
              </a:rPr>
              <a:t> 26: 421-431</a:t>
            </a:r>
          </a:p>
        </p:txBody>
      </p:sp>
      <p:sp>
        <p:nvSpPr>
          <p:cNvPr id="5" name="TextovéPole 4"/>
          <p:cNvSpPr txBox="1"/>
          <p:nvPr/>
        </p:nvSpPr>
        <p:spPr>
          <a:xfrm>
            <a:off x="3786182" y="357166"/>
            <a:ext cx="1596912" cy="769441"/>
          </a:xfrm>
          <a:prstGeom prst="rect">
            <a:avLst/>
          </a:prstGeom>
          <a:noFill/>
        </p:spPr>
        <p:txBody>
          <a:bodyPr wrap="none" rtlCol="0">
            <a:spAutoFit/>
          </a:bodyPr>
          <a:lstStyle/>
          <a:p>
            <a:r>
              <a:rPr lang="cs-CZ" sz="4400" dirty="0">
                <a:latin typeface="+mn-lt"/>
              </a:rPr>
              <a:t>But…</a:t>
            </a:r>
          </a:p>
        </p:txBody>
      </p:sp>
    </p:spTree>
    <p:extLst>
      <p:ext uri="{BB962C8B-B14F-4D97-AF65-F5344CB8AC3E}">
        <p14:creationId xmlns:p14="http://schemas.microsoft.com/office/powerpoint/2010/main" val="22771303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714612" y="357166"/>
            <a:ext cx="4012637" cy="769441"/>
          </a:xfrm>
          <a:prstGeom prst="rect">
            <a:avLst/>
          </a:prstGeom>
          <a:noFill/>
        </p:spPr>
        <p:txBody>
          <a:bodyPr wrap="none" rtlCol="0">
            <a:spAutoFit/>
          </a:bodyPr>
          <a:lstStyle/>
          <a:p>
            <a:r>
              <a:rPr lang="cs-CZ" sz="4400" dirty="0" err="1">
                <a:latin typeface="+mn-lt"/>
              </a:rPr>
              <a:t>Morphospecies</a:t>
            </a:r>
            <a:endParaRPr lang="cs-CZ" sz="4400" dirty="0">
              <a:latin typeface="+mn-lt"/>
            </a:endParaRPr>
          </a:p>
        </p:txBody>
      </p:sp>
      <p:sp>
        <p:nvSpPr>
          <p:cNvPr id="3" name="TextovéPole 2"/>
          <p:cNvSpPr txBox="1"/>
          <p:nvPr/>
        </p:nvSpPr>
        <p:spPr>
          <a:xfrm>
            <a:off x="369119" y="1844824"/>
            <a:ext cx="8451353" cy="3108543"/>
          </a:xfrm>
          <a:prstGeom prst="rect">
            <a:avLst/>
          </a:prstGeom>
          <a:noFill/>
        </p:spPr>
        <p:txBody>
          <a:bodyPr wrap="none" rtlCol="0">
            <a:spAutoFit/>
          </a:bodyPr>
          <a:lstStyle/>
          <a:p>
            <a:pPr>
              <a:buFont typeface="Arial" pitchFamily="34" charset="0"/>
              <a:buChar char="•"/>
            </a:pPr>
            <a:r>
              <a:rPr lang="cs-CZ" sz="2800" dirty="0">
                <a:latin typeface="+mn-lt"/>
              </a:rPr>
              <a:t> </a:t>
            </a:r>
            <a:r>
              <a:rPr lang="cs-CZ" sz="2800" dirty="0" err="1">
                <a:latin typeface="+mn-lt"/>
              </a:rPr>
              <a:t>Should</a:t>
            </a:r>
            <a:r>
              <a:rPr lang="cs-CZ" sz="2800" dirty="0">
                <a:latin typeface="+mn-lt"/>
              </a:rPr>
              <a:t> </a:t>
            </a:r>
            <a:r>
              <a:rPr lang="cs-CZ" sz="2800" dirty="0" err="1">
                <a:latin typeface="+mn-lt"/>
              </a:rPr>
              <a:t>be</a:t>
            </a:r>
            <a:r>
              <a:rPr lang="cs-CZ" sz="2800" dirty="0">
                <a:latin typeface="+mn-lt"/>
              </a:rPr>
              <a:t> </a:t>
            </a:r>
            <a:r>
              <a:rPr lang="cs-CZ" sz="2800" dirty="0" err="1">
                <a:latin typeface="+mn-lt"/>
              </a:rPr>
              <a:t>considered</a:t>
            </a:r>
            <a:r>
              <a:rPr lang="cs-CZ" sz="2800" dirty="0">
                <a:latin typeface="+mn-lt"/>
              </a:rPr>
              <a:t> a </a:t>
            </a:r>
            <a:r>
              <a:rPr lang="cs-CZ" sz="2800" dirty="0" err="1">
                <a:latin typeface="+mn-lt"/>
              </a:rPr>
              <a:t>proxy</a:t>
            </a:r>
            <a:r>
              <a:rPr lang="cs-CZ" sz="2800" dirty="0">
                <a:latin typeface="+mn-lt"/>
              </a:rPr>
              <a:t> for </a:t>
            </a:r>
            <a:r>
              <a:rPr lang="cs-CZ" sz="2800" dirty="0" err="1">
                <a:latin typeface="+mn-lt"/>
              </a:rPr>
              <a:t>biospecies</a:t>
            </a:r>
            <a:r>
              <a:rPr lang="cs-CZ" sz="2800" dirty="0">
                <a:latin typeface="+mn-lt"/>
              </a:rPr>
              <a:t>.</a:t>
            </a:r>
          </a:p>
          <a:p>
            <a:pPr>
              <a:buFont typeface="Arial" pitchFamily="34" charset="0"/>
              <a:buChar char="•"/>
            </a:pPr>
            <a:endParaRPr lang="cs-CZ" sz="2800" dirty="0">
              <a:latin typeface="+mn-lt"/>
            </a:endParaRPr>
          </a:p>
          <a:p>
            <a:pPr>
              <a:buFont typeface="Arial" pitchFamily="34" charset="0"/>
              <a:buChar char="•"/>
            </a:pPr>
            <a:r>
              <a:rPr lang="cs-CZ" sz="2800" dirty="0">
                <a:latin typeface="+mn-lt"/>
              </a:rPr>
              <a:t> </a:t>
            </a:r>
            <a:r>
              <a:rPr lang="cs-CZ" sz="2800" dirty="0" err="1">
                <a:latin typeface="+mn-lt"/>
              </a:rPr>
              <a:t>What</a:t>
            </a:r>
            <a:r>
              <a:rPr lang="cs-CZ" sz="2800" dirty="0">
                <a:latin typeface="+mn-lt"/>
              </a:rPr>
              <a:t> </a:t>
            </a:r>
            <a:r>
              <a:rPr lang="cs-CZ" sz="2800" dirty="0" err="1">
                <a:latin typeface="+mn-lt"/>
              </a:rPr>
              <a:t>is</a:t>
            </a:r>
            <a:r>
              <a:rPr lang="cs-CZ" sz="2800" dirty="0">
                <a:latin typeface="+mn-lt"/>
              </a:rPr>
              <a:t> a </a:t>
            </a:r>
            <a:r>
              <a:rPr lang="cs-CZ" sz="2800" dirty="0" err="1">
                <a:latin typeface="+mn-lt"/>
              </a:rPr>
              <a:t>morphologal</a:t>
            </a:r>
            <a:r>
              <a:rPr lang="cs-CZ" sz="2800" dirty="0">
                <a:latin typeface="+mn-lt"/>
              </a:rPr>
              <a:t> </a:t>
            </a:r>
            <a:r>
              <a:rPr lang="cs-CZ" sz="2800" dirty="0" err="1">
                <a:latin typeface="+mn-lt"/>
              </a:rPr>
              <a:t>feature</a:t>
            </a:r>
            <a:r>
              <a:rPr lang="cs-CZ" sz="2800" dirty="0">
                <a:latin typeface="+mn-lt"/>
              </a:rPr>
              <a:t>?</a:t>
            </a:r>
          </a:p>
          <a:p>
            <a:pPr>
              <a:buFont typeface="Arial" pitchFamily="34" charset="0"/>
              <a:buChar char="•"/>
            </a:pPr>
            <a:endParaRPr lang="cs-CZ" sz="2800" dirty="0">
              <a:latin typeface="+mn-lt"/>
            </a:endParaRPr>
          </a:p>
          <a:p>
            <a:pPr>
              <a:buFont typeface="Arial" pitchFamily="34" charset="0"/>
              <a:buChar char="•"/>
            </a:pPr>
            <a:r>
              <a:rPr lang="cs-CZ" sz="2800" dirty="0">
                <a:latin typeface="+mn-lt"/>
              </a:rPr>
              <a:t> </a:t>
            </a:r>
            <a:r>
              <a:rPr lang="cs-CZ" sz="2800" dirty="0" err="1">
                <a:latin typeface="+mn-lt"/>
              </a:rPr>
              <a:t>Is</a:t>
            </a:r>
            <a:r>
              <a:rPr lang="cs-CZ" sz="2800" dirty="0">
                <a:latin typeface="+mn-lt"/>
              </a:rPr>
              <a:t> a </a:t>
            </a:r>
            <a:r>
              <a:rPr lang="cs-CZ" sz="2800" dirty="0" err="1">
                <a:latin typeface="+mn-lt"/>
              </a:rPr>
              <a:t>nucleotide</a:t>
            </a:r>
            <a:r>
              <a:rPr lang="cs-CZ" sz="2800" dirty="0">
                <a:latin typeface="+mn-lt"/>
              </a:rPr>
              <a:t> </a:t>
            </a:r>
            <a:r>
              <a:rPr lang="cs-CZ" sz="2800" dirty="0" err="1">
                <a:latin typeface="+mn-lt"/>
              </a:rPr>
              <a:t>sequence</a:t>
            </a:r>
            <a:r>
              <a:rPr lang="cs-CZ" sz="2800" dirty="0">
                <a:latin typeface="+mn-lt"/>
              </a:rPr>
              <a:t> a </a:t>
            </a:r>
            <a:r>
              <a:rPr lang="cs-CZ" sz="2800" dirty="0" err="1">
                <a:latin typeface="+mn-lt"/>
              </a:rPr>
              <a:t>morphological</a:t>
            </a:r>
            <a:r>
              <a:rPr lang="cs-CZ" sz="2800" dirty="0">
                <a:latin typeface="+mn-lt"/>
              </a:rPr>
              <a:t> </a:t>
            </a:r>
            <a:r>
              <a:rPr lang="cs-CZ" sz="2800" dirty="0" err="1">
                <a:latin typeface="+mn-lt"/>
              </a:rPr>
              <a:t>feature</a:t>
            </a:r>
            <a:r>
              <a:rPr lang="cs-CZ" sz="2800" dirty="0">
                <a:latin typeface="+mn-lt"/>
              </a:rPr>
              <a:t>?</a:t>
            </a:r>
          </a:p>
          <a:p>
            <a:pPr>
              <a:buFont typeface="Arial" pitchFamily="34" charset="0"/>
              <a:buChar char="•"/>
            </a:pPr>
            <a:endParaRPr lang="cs-CZ" sz="2800" dirty="0">
              <a:latin typeface="+mn-lt"/>
            </a:endParaRPr>
          </a:p>
          <a:p>
            <a:pPr>
              <a:buFont typeface="Arial" pitchFamily="34" charset="0"/>
              <a:buChar char="•"/>
            </a:pPr>
            <a:r>
              <a:rPr lang="cs-CZ" sz="2800" dirty="0">
                <a:latin typeface="+mn-lt"/>
              </a:rPr>
              <a:t> </a:t>
            </a:r>
            <a:r>
              <a:rPr lang="cs-CZ" sz="2800" dirty="0" err="1">
                <a:latin typeface="+mn-lt"/>
              </a:rPr>
              <a:t>Intraspecies</a:t>
            </a:r>
            <a:r>
              <a:rPr lang="cs-CZ" sz="2800" dirty="0">
                <a:latin typeface="+mn-lt"/>
              </a:rPr>
              <a:t> variability </a:t>
            </a:r>
            <a:r>
              <a:rPr lang="cs-CZ" sz="2800" dirty="0" err="1">
                <a:latin typeface="+mn-lt"/>
              </a:rPr>
              <a:t>is</a:t>
            </a:r>
            <a:r>
              <a:rPr lang="cs-CZ" sz="2800" dirty="0">
                <a:latin typeface="+mn-lt"/>
              </a:rPr>
              <a:t> </a:t>
            </a:r>
            <a:r>
              <a:rPr lang="cs-CZ" sz="2800" dirty="0" err="1">
                <a:latin typeface="+mn-lt"/>
              </a:rPr>
              <a:t>often</a:t>
            </a:r>
            <a:r>
              <a:rPr lang="cs-CZ" sz="2800" dirty="0">
                <a:latin typeface="+mn-lt"/>
              </a:rPr>
              <a:t> </a:t>
            </a:r>
            <a:r>
              <a:rPr lang="cs-CZ" sz="2800" dirty="0" err="1">
                <a:latin typeface="+mn-lt"/>
              </a:rPr>
              <a:t>neglected</a:t>
            </a:r>
            <a:r>
              <a:rPr lang="cs-CZ" sz="2800" dirty="0">
                <a:latin typeface="+mn-lt"/>
              </a:rPr>
              <a:t>…</a:t>
            </a:r>
          </a:p>
        </p:txBody>
      </p:sp>
    </p:spTree>
    <p:extLst>
      <p:ext uri="{BB962C8B-B14F-4D97-AF65-F5344CB8AC3E}">
        <p14:creationId xmlns:p14="http://schemas.microsoft.com/office/powerpoint/2010/main" val="14535541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85918" y="1071546"/>
            <a:ext cx="5686425" cy="5105400"/>
          </a:xfrm>
          <a:prstGeom prst="rect">
            <a:avLst/>
          </a:prstGeom>
          <a:noFill/>
          <a:ln w="19050">
            <a:solidFill>
              <a:schemeClr val="tx1"/>
            </a:solidFill>
            <a:miter lim="800000"/>
            <a:headEnd/>
            <a:tailEnd/>
          </a:ln>
        </p:spPr>
      </p:pic>
      <p:sp>
        <p:nvSpPr>
          <p:cNvPr id="3" name="Obdélník 2"/>
          <p:cNvSpPr/>
          <p:nvPr/>
        </p:nvSpPr>
        <p:spPr>
          <a:xfrm>
            <a:off x="1857356" y="3286124"/>
            <a:ext cx="5500726" cy="1928826"/>
          </a:xfrm>
          <a:prstGeom prst="rect">
            <a:avLst/>
          </a:prstGeom>
          <a:solidFill>
            <a:srgbClr val="FF0000">
              <a:alpha val="19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2214546" y="6335933"/>
            <a:ext cx="5020029" cy="307777"/>
          </a:xfrm>
          <a:prstGeom prst="rect">
            <a:avLst/>
          </a:prstGeom>
          <a:noFill/>
        </p:spPr>
        <p:txBody>
          <a:bodyPr wrap="none" rtlCol="0">
            <a:spAutoFit/>
          </a:bodyPr>
          <a:lstStyle/>
          <a:p>
            <a:r>
              <a:rPr lang="cs-CZ" sz="1400" dirty="0">
                <a:latin typeface="+mn-lt"/>
              </a:rPr>
              <a:t>De </a:t>
            </a:r>
            <a:r>
              <a:rPr lang="cs-CZ" sz="1400" dirty="0" err="1">
                <a:latin typeface="+mn-lt"/>
              </a:rPr>
              <a:t>Jonckheere</a:t>
            </a:r>
            <a:r>
              <a:rPr lang="cs-CZ" sz="1400" dirty="0">
                <a:latin typeface="+mn-lt"/>
              </a:rPr>
              <a:t>  JF, Brown S (2006) </a:t>
            </a:r>
            <a:r>
              <a:rPr lang="cs-CZ" sz="1400" dirty="0" err="1">
                <a:latin typeface="+mn-lt"/>
              </a:rPr>
              <a:t>Acta</a:t>
            </a:r>
            <a:r>
              <a:rPr lang="cs-CZ" sz="1400" dirty="0">
                <a:latin typeface="+mn-lt"/>
              </a:rPr>
              <a:t> </a:t>
            </a:r>
            <a:r>
              <a:rPr lang="cs-CZ" sz="1400" dirty="0" err="1">
                <a:latin typeface="+mn-lt"/>
              </a:rPr>
              <a:t>Protozool</a:t>
            </a:r>
            <a:r>
              <a:rPr lang="cs-CZ" sz="1400" dirty="0">
                <a:latin typeface="+mn-lt"/>
              </a:rPr>
              <a:t> 41: 91-96</a:t>
            </a:r>
          </a:p>
        </p:txBody>
      </p:sp>
      <p:sp>
        <p:nvSpPr>
          <p:cNvPr id="6" name="TextovéPole 5"/>
          <p:cNvSpPr txBox="1"/>
          <p:nvPr/>
        </p:nvSpPr>
        <p:spPr>
          <a:xfrm>
            <a:off x="1187624" y="214290"/>
            <a:ext cx="7212231" cy="646331"/>
          </a:xfrm>
          <a:prstGeom prst="rect">
            <a:avLst/>
          </a:prstGeom>
          <a:noFill/>
        </p:spPr>
        <p:txBody>
          <a:bodyPr wrap="none" rtlCol="0">
            <a:spAutoFit/>
          </a:bodyPr>
          <a:lstStyle/>
          <a:p>
            <a:r>
              <a:rPr lang="cs-CZ" sz="3600" dirty="0" err="1">
                <a:latin typeface="+mn-lt"/>
              </a:rPr>
              <a:t>How</a:t>
            </a:r>
            <a:r>
              <a:rPr lang="cs-CZ" sz="3600" dirty="0">
                <a:latin typeface="+mn-lt"/>
              </a:rPr>
              <a:t> many </a:t>
            </a:r>
            <a:r>
              <a:rPr lang="cs-CZ" sz="3600" dirty="0" err="1">
                <a:latin typeface="+mn-lt"/>
              </a:rPr>
              <a:t>nucleotides</a:t>
            </a:r>
            <a:r>
              <a:rPr lang="cs-CZ" sz="3600" dirty="0">
                <a:latin typeface="+mn-lt"/>
              </a:rPr>
              <a:t> </a:t>
            </a:r>
            <a:r>
              <a:rPr lang="cs-CZ" sz="3600" dirty="0" err="1">
                <a:latin typeface="+mn-lt"/>
              </a:rPr>
              <a:t>is</a:t>
            </a:r>
            <a:r>
              <a:rPr lang="cs-CZ" sz="3600" dirty="0">
                <a:latin typeface="+mn-lt"/>
              </a:rPr>
              <a:t> </a:t>
            </a:r>
            <a:r>
              <a:rPr lang="cs-CZ" sz="3600" dirty="0" err="1">
                <a:latin typeface="+mn-lt"/>
              </a:rPr>
              <a:t>enough</a:t>
            </a:r>
            <a:r>
              <a:rPr lang="cs-CZ" sz="3600" dirty="0">
                <a:latin typeface="+mn-lt"/>
              </a:rPr>
              <a:t>?</a:t>
            </a:r>
          </a:p>
        </p:txBody>
      </p:sp>
    </p:spTree>
    <p:extLst>
      <p:ext uri="{BB962C8B-B14F-4D97-AF65-F5344CB8AC3E}">
        <p14:creationId xmlns:p14="http://schemas.microsoft.com/office/powerpoint/2010/main" val="3749036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85720" y="285728"/>
            <a:ext cx="5072098" cy="6344122"/>
          </a:xfrm>
          <a:prstGeom prst="rect">
            <a:avLst/>
          </a:prstGeom>
          <a:noFill/>
          <a:ln w="9525">
            <a:solidFill>
              <a:schemeClr val="tx1"/>
            </a:solidFill>
            <a:miter lim="800000"/>
            <a:headEnd/>
            <a:tailEnd/>
          </a:ln>
        </p:spPr>
      </p:pic>
      <p:sp>
        <p:nvSpPr>
          <p:cNvPr id="3" name="TextovéPole 2"/>
          <p:cNvSpPr txBox="1"/>
          <p:nvPr/>
        </p:nvSpPr>
        <p:spPr>
          <a:xfrm>
            <a:off x="1428728" y="6335933"/>
            <a:ext cx="3252814" cy="246221"/>
          </a:xfrm>
          <a:prstGeom prst="rect">
            <a:avLst/>
          </a:prstGeom>
          <a:noFill/>
        </p:spPr>
        <p:txBody>
          <a:bodyPr wrap="none" rtlCol="0">
            <a:spAutoFit/>
          </a:bodyPr>
          <a:lstStyle/>
          <a:p>
            <a:r>
              <a:rPr lang="cs-CZ" sz="1000" dirty="0">
                <a:latin typeface="+mn-lt"/>
              </a:rPr>
              <a:t>De </a:t>
            </a:r>
            <a:r>
              <a:rPr lang="cs-CZ" sz="1000" dirty="0" err="1">
                <a:latin typeface="+mn-lt"/>
              </a:rPr>
              <a:t>Jonckheere</a:t>
            </a:r>
            <a:r>
              <a:rPr lang="cs-CZ" sz="1000" dirty="0">
                <a:latin typeface="+mn-lt"/>
              </a:rPr>
              <a:t>  JF, Brown S (2005) </a:t>
            </a:r>
            <a:r>
              <a:rPr lang="cs-CZ" sz="1000" dirty="0" err="1">
                <a:latin typeface="+mn-lt"/>
              </a:rPr>
              <a:t>Protist</a:t>
            </a:r>
            <a:r>
              <a:rPr lang="cs-CZ" sz="1000" dirty="0">
                <a:latin typeface="+mn-lt"/>
              </a:rPr>
              <a:t> 156: 89-96</a:t>
            </a:r>
          </a:p>
        </p:txBody>
      </p:sp>
      <p:pic>
        <p:nvPicPr>
          <p:cNvPr id="4099" name="Picture 3"/>
          <p:cNvPicPr>
            <a:picLocks noChangeAspect="1" noChangeArrowheads="1"/>
          </p:cNvPicPr>
          <p:nvPr/>
        </p:nvPicPr>
        <p:blipFill>
          <a:blip r:embed="rId3" cstate="print"/>
          <a:srcRect/>
          <a:stretch>
            <a:fillRect/>
          </a:stretch>
        </p:blipFill>
        <p:spPr bwMode="auto">
          <a:xfrm>
            <a:off x="4786314" y="2071678"/>
            <a:ext cx="4162678" cy="3424244"/>
          </a:xfrm>
          <a:prstGeom prst="rect">
            <a:avLst/>
          </a:prstGeom>
          <a:noFill/>
          <a:ln w="9525">
            <a:solidFill>
              <a:schemeClr val="tx1"/>
            </a:solidFill>
            <a:miter lim="800000"/>
            <a:headEnd/>
            <a:tailEnd/>
          </a:ln>
        </p:spPr>
      </p:pic>
      <p:sp>
        <p:nvSpPr>
          <p:cNvPr id="6" name="TextovéPole 5"/>
          <p:cNvSpPr txBox="1"/>
          <p:nvPr/>
        </p:nvSpPr>
        <p:spPr>
          <a:xfrm>
            <a:off x="5429256" y="785794"/>
            <a:ext cx="3525324" cy="338554"/>
          </a:xfrm>
          <a:prstGeom prst="rect">
            <a:avLst/>
          </a:prstGeom>
          <a:noFill/>
        </p:spPr>
        <p:txBody>
          <a:bodyPr wrap="none" rtlCol="0">
            <a:spAutoFit/>
          </a:bodyPr>
          <a:lstStyle/>
          <a:p>
            <a:r>
              <a:rPr lang="cs-CZ" sz="1600" dirty="0" err="1">
                <a:latin typeface="+mn-lt"/>
              </a:rPr>
              <a:t>Strategy</a:t>
            </a:r>
            <a:r>
              <a:rPr lang="cs-CZ" sz="1600" dirty="0">
                <a:latin typeface="+mn-lt"/>
              </a:rPr>
              <a:t> </a:t>
            </a:r>
            <a:r>
              <a:rPr lang="en-US" sz="1600" dirty="0">
                <a:latin typeface="+mn-lt"/>
              </a:rPr>
              <a:t>“new isolate – new species”</a:t>
            </a:r>
            <a:endParaRPr lang="cs-CZ" sz="1600" dirty="0">
              <a:latin typeface="+mn-lt"/>
            </a:endParaRPr>
          </a:p>
        </p:txBody>
      </p:sp>
      <p:sp>
        <p:nvSpPr>
          <p:cNvPr id="2" name="Obdélník 1">
            <a:extLst>
              <a:ext uri="{FF2B5EF4-FFF2-40B4-BE49-F238E27FC236}">
                <a16:creationId xmlns:a16="http://schemas.microsoft.com/office/drawing/2014/main" id="{330C867B-A5F6-6CEC-CEDD-4CFAEB7069F9}"/>
              </a:ext>
            </a:extLst>
          </p:cNvPr>
          <p:cNvSpPr/>
          <p:nvPr/>
        </p:nvSpPr>
        <p:spPr>
          <a:xfrm>
            <a:off x="7541418" y="4149080"/>
            <a:ext cx="1279053" cy="288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EEAD9F7B-4646-8A78-1674-9BA4835ED342}"/>
              </a:ext>
            </a:extLst>
          </p:cNvPr>
          <p:cNvSpPr/>
          <p:nvPr/>
        </p:nvSpPr>
        <p:spPr>
          <a:xfrm>
            <a:off x="7452320" y="2622266"/>
            <a:ext cx="1279053" cy="288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37ACC5C3-31B9-DC30-8D81-55F8A6A63E47}"/>
              </a:ext>
            </a:extLst>
          </p:cNvPr>
          <p:cNvSpPr txBox="1"/>
          <p:nvPr/>
        </p:nvSpPr>
        <p:spPr>
          <a:xfrm>
            <a:off x="7482011" y="4269060"/>
            <a:ext cx="1340432" cy="246221"/>
          </a:xfrm>
          <a:prstGeom prst="rect">
            <a:avLst/>
          </a:prstGeom>
          <a:noFill/>
        </p:spPr>
        <p:txBody>
          <a:bodyPr wrap="none" rtlCol="0">
            <a:spAutoFit/>
          </a:bodyPr>
          <a:lstStyle/>
          <a:p>
            <a:r>
              <a:rPr lang="cs-CZ" sz="1000" i="1" dirty="0">
                <a:latin typeface="+mn-lt"/>
              </a:rPr>
              <a:t>Harpagon </a:t>
            </a:r>
            <a:r>
              <a:rPr lang="cs-CZ" sz="1000" i="1" dirty="0" err="1">
                <a:latin typeface="+mn-lt"/>
              </a:rPr>
              <a:t>descissus</a:t>
            </a:r>
            <a:endParaRPr lang="cs-CZ" sz="1000" i="1" dirty="0">
              <a:latin typeface="+mn-lt"/>
            </a:endParaRPr>
          </a:p>
        </p:txBody>
      </p:sp>
      <p:sp>
        <p:nvSpPr>
          <p:cNvPr id="7" name="TextovéPole 6">
            <a:extLst>
              <a:ext uri="{FF2B5EF4-FFF2-40B4-BE49-F238E27FC236}">
                <a16:creationId xmlns:a16="http://schemas.microsoft.com/office/drawing/2014/main" id="{55253CCE-882B-4242-CC4E-AC92D7B9EEC7}"/>
              </a:ext>
            </a:extLst>
          </p:cNvPr>
          <p:cNvSpPr txBox="1"/>
          <p:nvPr/>
        </p:nvSpPr>
        <p:spPr>
          <a:xfrm>
            <a:off x="7452320" y="2681058"/>
            <a:ext cx="1290738" cy="246221"/>
          </a:xfrm>
          <a:prstGeom prst="rect">
            <a:avLst/>
          </a:prstGeom>
          <a:noFill/>
        </p:spPr>
        <p:txBody>
          <a:bodyPr wrap="none" rtlCol="0">
            <a:spAutoFit/>
          </a:bodyPr>
          <a:lstStyle/>
          <a:p>
            <a:r>
              <a:rPr lang="cs-CZ" sz="1000" i="1" dirty="0">
                <a:latin typeface="+mn-lt"/>
              </a:rPr>
              <a:t>Harpagon </a:t>
            </a:r>
            <a:r>
              <a:rPr lang="cs-CZ" sz="1000" i="1" dirty="0" err="1">
                <a:latin typeface="+mn-lt"/>
              </a:rPr>
              <a:t>schusteri</a:t>
            </a:r>
            <a:endParaRPr lang="cs-CZ" sz="1000" i="1" dirty="0">
              <a:latin typeface="+mn-lt"/>
            </a:endParaRPr>
          </a:p>
        </p:txBody>
      </p:sp>
      <p:sp>
        <p:nvSpPr>
          <p:cNvPr id="8" name="TextovéPole 7">
            <a:extLst>
              <a:ext uri="{FF2B5EF4-FFF2-40B4-BE49-F238E27FC236}">
                <a16:creationId xmlns:a16="http://schemas.microsoft.com/office/drawing/2014/main" id="{F343F134-5A4D-281C-2008-59E523D4188A}"/>
              </a:ext>
            </a:extLst>
          </p:cNvPr>
          <p:cNvSpPr txBox="1"/>
          <p:nvPr/>
        </p:nvSpPr>
        <p:spPr>
          <a:xfrm>
            <a:off x="7276827" y="5274441"/>
            <a:ext cx="1750800" cy="246221"/>
          </a:xfrm>
          <a:prstGeom prst="rect">
            <a:avLst/>
          </a:prstGeom>
          <a:noFill/>
        </p:spPr>
        <p:txBody>
          <a:bodyPr wrap="none" rtlCol="0">
            <a:spAutoFit/>
          </a:bodyPr>
          <a:lstStyle/>
          <a:p>
            <a:r>
              <a:rPr lang="cs-CZ" sz="1000" dirty="0">
                <a:latin typeface="+mn-lt"/>
              </a:rPr>
              <a:t>Pánek T &amp; Čepička I (2012)</a:t>
            </a:r>
          </a:p>
        </p:txBody>
      </p:sp>
    </p:spTree>
    <p:extLst>
      <p:ext uri="{BB962C8B-B14F-4D97-AF65-F5344CB8AC3E}">
        <p14:creationId xmlns:p14="http://schemas.microsoft.com/office/powerpoint/2010/main" val="4281380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74590" y="188640"/>
            <a:ext cx="7339766" cy="769441"/>
          </a:xfrm>
          <a:prstGeom prst="rect">
            <a:avLst/>
          </a:prstGeom>
          <a:noFill/>
        </p:spPr>
        <p:txBody>
          <a:bodyPr wrap="none" rtlCol="0">
            <a:spAutoFit/>
          </a:bodyPr>
          <a:lstStyle/>
          <a:p>
            <a:r>
              <a:rPr lang="en-US" sz="4400" dirty="0">
                <a:latin typeface="+mn-lt"/>
              </a:rPr>
              <a:t>Secondary structure of RNA</a:t>
            </a:r>
            <a:endParaRPr lang="cs-CZ" sz="4400" dirty="0">
              <a:latin typeface="+mn-lt"/>
            </a:endParaRPr>
          </a:p>
        </p:txBody>
      </p:sp>
      <p:pic>
        <p:nvPicPr>
          <p:cNvPr id="40962" name="Picture 2"/>
          <p:cNvPicPr>
            <a:picLocks noChangeAspect="1" noChangeArrowheads="1"/>
          </p:cNvPicPr>
          <p:nvPr/>
        </p:nvPicPr>
        <p:blipFill>
          <a:blip r:embed="rId2" cstate="print"/>
          <a:srcRect/>
          <a:stretch>
            <a:fillRect/>
          </a:stretch>
        </p:blipFill>
        <p:spPr bwMode="auto">
          <a:xfrm>
            <a:off x="1142976" y="1000108"/>
            <a:ext cx="7224734" cy="5538691"/>
          </a:xfrm>
          <a:prstGeom prst="rect">
            <a:avLst/>
          </a:prstGeom>
          <a:noFill/>
          <a:ln w="19050">
            <a:solidFill>
              <a:schemeClr val="tx1"/>
            </a:solidFill>
            <a:miter lim="800000"/>
            <a:headEnd/>
            <a:tailEnd/>
          </a:ln>
        </p:spPr>
      </p:pic>
      <p:sp>
        <p:nvSpPr>
          <p:cNvPr id="5" name="TextovéPole 4"/>
          <p:cNvSpPr txBox="1"/>
          <p:nvPr/>
        </p:nvSpPr>
        <p:spPr>
          <a:xfrm>
            <a:off x="3419872" y="6264495"/>
            <a:ext cx="3875869" cy="307777"/>
          </a:xfrm>
          <a:prstGeom prst="rect">
            <a:avLst/>
          </a:prstGeom>
          <a:noFill/>
        </p:spPr>
        <p:txBody>
          <a:bodyPr wrap="none" rtlCol="0">
            <a:spAutoFit/>
          </a:bodyPr>
          <a:lstStyle/>
          <a:p>
            <a:r>
              <a:rPr lang="cs-CZ" sz="1400" dirty="0" err="1">
                <a:latin typeface="+mn-lt"/>
              </a:rPr>
              <a:t>Poulíčková</a:t>
            </a:r>
            <a:r>
              <a:rPr lang="cs-CZ" sz="1400" dirty="0">
                <a:latin typeface="+mn-lt"/>
              </a:rPr>
              <a:t> A </a:t>
            </a:r>
            <a:r>
              <a:rPr lang="cs-CZ" sz="1400" dirty="0" err="1">
                <a:latin typeface="+mn-lt"/>
              </a:rPr>
              <a:t>et</a:t>
            </a:r>
            <a:r>
              <a:rPr lang="cs-CZ" sz="1400" dirty="0">
                <a:latin typeface="+mn-lt"/>
              </a:rPr>
              <a:t> </a:t>
            </a:r>
            <a:r>
              <a:rPr lang="cs-CZ" sz="1400" dirty="0" err="1">
                <a:latin typeface="+mn-lt"/>
              </a:rPr>
              <a:t>al</a:t>
            </a:r>
            <a:r>
              <a:rPr lang="cs-CZ" sz="1400" dirty="0">
                <a:latin typeface="+mn-lt"/>
              </a:rPr>
              <a:t>. (2010) </a:t>
            </a:r>
            <a:r>
              <a:rPr lang="cs-CZ" sz="1400" dirty="0" err="1">
                <a:latin typeface="+mn-lt"/>
              </a:rPr>
              <a:t>Protist</a:t>
            </a:r>
            <a:r>
              <a:rPr lang="cs-CZ" sz="1400" dirty="0">
                <a:latin typeface="+mn-lt"/>
              </a:rPr>
              <a:t> 161: 353-369</a:t>
            </a:r>
          </a:p>
        </p:txBody>
      </p:sp>
    </p:spTree>
    <p:extLst>
      <p:ext uri="{BB962C8B-B14F-4D97-AF65-F5344CB8AC3E}">
        <p14:creationId xmlns:p14="http://schemas.microsoft.com/office/powerpoint/2010/main" val="2130436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BA9EB2-2934-3BC6-EE0D-74F2A4A559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40768"/>
            <a:ext cx="7838408" cy="5009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8C9D1099-FC62-5003-8678-98AFA0D1CE57}"/>
              </a:ext>
            </a:extLst>
          </p:cNvPr>
          <p:cNvSpPr txBox="1"/>
          <p:nvPr/>
        </p:nvSpPr>
        <p:spPr>
          <a:xfrm>
            <a:off x="5846263" y="6453336"/>
            <a:ext cx="2494401" cy="276999"/>
          </a:xfrm>
          <a:prstGeom prst="rect">
            <a:avLst/>
          </a:prstGeom>
          <a:noFill/>
        </p:spPr>
        <p:txBody>
          <a:bodyPr wrap="none" rtlCol="0">
            <a:spAutoFit/>
          </a:bodyPr>
          <a:lstStyle/>
          <a:p>
            <a:r>
              <a:rPr lang="cs-CZ" sz="1200" dirty="0" err="1">
                <a:latin typeface="+mn-lt"/>
              </a:rPr>
              <a:t>Cao</a:t>
            </a:r>
            <a:r>
              <a:rPr lang="cs-CZ" sz="1200" dirty="0">
                <a:latin typeface="+mn-lt"/>
              </a:rPr>
              <a:t> R et al. (2022) </a:t>
            </a:r>
            <a:r>
              <a:rPr lang="cs-CZ" sz="1200" dirty="0" err="1">
                <a:latin typeface="+mn-lt"/>
              </a:rPr>
              <a:t>Plants</a:t>
            </a:r>
            <a:r>
              <a:rPr lang="cs-CZ" sz="1200" dirty="0">
                <a:latin typeface="+mn-lt"/>
              </a:rPr>
              <a:t> 11: 929</a:t>
            </a:r>
          </a:p>
        </p:txBody>
      </p:sp>
      <p:sp>
        <p:nvSpPr>
          <p:cNvPr id="3" name="TextovéPole 2">
            <a:extLst>
              <a:ext uri="{FF2B5EF4-FFF2-40B4-BE49-F238E27FC236}">
                <a16:creationId xmlns:a16="http://schemas.microsoft.com/office/drawing/2014/main" id="{C51E91BF-8979-63C6-26DA-F2EAB53CE7F7}"/>
              </a:ext>
            </a:extLst>
          </p:cNvPr>
          <p:cNvSpPr txBox="1"/>
          <p:nvPr/>
        </p:nvSpPr>
        <p:spPr>
          <a:xfrm>
            <a:off x="1085308" y="332656"/>
            <a:ext cx="6973384" cy="584775"/>
          </a:xfrm>
          <a:prstGeom prst="rect">
            <a:avLst/>
          </a:prstGeom>
          <a:noFill/>
        </p:spPr>
        <p:txBody>
          <a:bodyPr wrap="none" rtlCol="0">
            <a:spAutoFit/>
          </a:bodyPr>
          <a:lstStyle/>
          <a:p>
            <a:r>
              <a:rPr lang="cs-CZ" sz="3200" dirty="0">
                <a:latin typeface="+mn-lt"/>
              </a:rPr>
              <a:t>CBC – </a:t>
            </a:r>
            <a:r>
              <a:rPr lang="cs-CZ" sz="3200" dirty="0" err="1">
                <a:latin typeface="+mn-lt"/>
              </a:rPr>
              <a:t>Compensatory</a:t>
            </a:r>
            <a:r>
              <a:rPr lang="cs-CZ" sz="3200" dirty="0">
                <a:latin typeface="+mn-lt"/>
              </a:rPr>
              <a:t> Base </a:t>
            </a:r>
            <a:r>
              <a:rPr lang="cs-CZ" sz="3200" dirty="0" err="1">
                <a:latin typeface="+mn-lt"/>
              </a:rPr>
              <a:t>Changes</a:t>
            </a:r>
            <a:endParaRPr lang="cs-CZ" sz="3200" dirty="0">
              <a:latin typeface="+mn-lt"/>
            </a:endParaRPr>
          </a:p>
        </p:txBody>
      </p:sp>
    </p:spTree>
    <p:extLst>
      <p:ext uri="{BB962C8B-B14F-4D97-AF65-F5344CB8AC3E}">
        <p14:creationId xmlns:p14="http://schemas.microsoft.com/office/powerpoint/2010/main" val="166033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c">
            <a:extLst>
              <a:ext uri="{FF2B5EF4-FFF2-40B4-BE49-F238E27FC236}">
                <a16:creationId xmlns:a16="http://schemas.microsoft.com/office/drawing/2014/main" id="{7B9A811F-5679-4BB5-A84C-22C548D96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36" y="1052736"/>
            <a:ext cx="5616575"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7204F5C9-0435-402D-AE67-3AD2DB8D7269}"/>
              </a:ext>
            </a:extLst>
          </p:cNvPr>
          <p:cNvSpPr>
            <a:spLocks noChangeArrowheads="1"/>
          </p:cNvSpPr>
          <p:nvPr/>
        </p:nvSpPr>
        <p:spPr bwMode="auto">
          <a:xfrm>
            <a:off x="457200" y="-16227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400" b="1" dirty="0" err="1">
                <a:solidFill>
                  <a:schemeClr val="tx2"/>
                </a:solidFill>
                <a:cs typeface="Arial" panose="020B0604020202020204" pitchFamily="34" charset="0"/>
              </a:rPr>
              <a:t>Chromalveolate</a:t>
            </a:r>
            <a:r>
              <a:rPr lang="cs-CZ" altLang="cs-CZ" sz="4400" b="1" dirty="0">
                <a:solidFill>
                  <a:schemeClr val="tx2"/>
                </a:solidFill>
                <a:cs typeface="Arial" panose="020B0604020202020204" pitchFamily="34" charset="0"/>
              </a:rPr>
              <a:t> </a:t>
            </a:r>
            <a:r>
              <a:rPr lang="cs-CZ" altLang="cs-CZ" sz="4400" b="1" dirty="0" err="1">
                <a:solidFill>
                  <a:schemeClr val="tx2"/>
                </a:solidFill>
                <a:cs typeface="Arial" panose="020B0604020202020204" pitchFamily="34" charset="0"/>
              </a:rPr>
              <a:t>hypothesis</a:t>
            </a:r>
            <a:endParaRPr lang="cs-CZ" altLang="cs-CZ" sz="4400" b="1" dirty="0">
              <a:solidFill>
                <a:schemeClr val="tx2"/>
              </a:solidFill>
              <a:cs typeface="Arial" panose="020B0604020202020204" pitchFamily="34" charset="0"/>
            </a:endParaRPr>
          </a:p>
        </p:txBody>
      </p:sp>
      <p:sp>
        <p:nvSpPr>
          <p:cNvPr id="7172" name="Text Box 4">
            <a:extLst>
              <a:ext uri="{FF2B5EF4-FFF2-40B4-BE49-F238E27FC236}">
                <a16:creationId xmlns:a16="http://schemas.microsoft.com/office/drawing/2014/main" id="{5F96E446-4ACF-4E80-91B1-6B5CD0575A17}"/>
              </a:ext>
            </a:extLst>
          </p:cNvPr>
          <p:cNvSpPr txBox="1">
            <a:spLocks noChangeArrowheads="1"/>
          </p:cNvSpPr>
          <p:nvPr/>
        </p:nvSpPr>
        <p:spPr bwMode="auto">
          <a:xfrm>
            <a:off x="5796136" y="1398960"/>
            <a:ext cx="329565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800" dirty="0">
                <a:cs typeface="Arial" panose="020B0604020202020204" pitchFamily="34" charset="0"/>
              </a:rPr>
              <a:t>  </a:t>
            </a:r>
            <a:r>
              <a:rPr lang="cs-CZ" altLang="cs-CZ" sz="1800" dirty="0" err="1">
                <a:cs typeface="Arial" panose="020B0604020202020204" pitchFamily="34" charset="0"/>
              </a:rPr>
              <a:t>Chromalveolata</a:t>
            </a:r>
            <a:r>
              <a:rPr lang="cs-CZ" altLang="cs-CZ" sz="1800" dirty="0">
                <a:cs typeface="Arial" panose="020B0604020202020204" pitchFamily="34" charset="0"/>
              </a:rPr>
              <a:t> </a:t>
            </a:r>
            <a:r>
              <a:rPr lang="cs-CZ" altLang="cs-CZ" sz="1800" dirty="0" err="1">
                <a:cs typeface="Arial" panose="020B0604020202020204" pitchFamily="34" charset="0"/>
              </a:rPr>
              <a:t>is</a:t>
            </a:r>
            <a:r>
              <a:rPr lang="cs-CZ" altLang="cs-CZ" sz="1800" dirty="0">
                <a:cs typeface="Arial" panose="020B0604020202020204" pitchFamily="34" charset="0"/>
              </a:rPr>
              <a:t> a </a:t>
            </a:r>
            <a:r>
              <a:rPr lang="cs-CZ" altLang="cs-CZ" sz="1800" b="1" dirty="0" err="1">
                <a:cs typeface="Arial" panose="020B0604020202020204" pitchFamily="34" charset="0"/>
              </a:rPr>
              <a:t>monophyletic</a:t>
            </a:r>
            <a:r>
              <a:rPr lang="cs-CZ" altLang="cs-CZ" sz="1800" dirty="0">
                <a:cs typeface="Arial" panose="020B0604020202020204" pitchFamily="34" charset="0"/>
              </a:rPr>
              <a:t> taxon</a:t>
            </a:r>
          </a:p>
          <a:p>
            <a:pPr eaLnBrk="1" hangingPunct="1">
              <a:spcBef>
                <a:spcPct val="0"/>
              </a:spcBef>
            </a:pPr>
            <a:endParaRPr lang="cs-CZ" altLang="cs-CZ" sz="1800" dirty="0">
              <a:cs typeface="Arial" panose="020B0604020202020204" pitchFamily="34" charset="0"/>
            </a:endParaRPr>
          </a:p>
          <a:p>
            <a:pPr eaLnBrk="1" hangingPunct="1">
              <a:spcBef>
                <a:spcPct val="0"/>
              </a:spcBef>
            </a:pPr>
            <a:r>
              <a:rPr lang="cs-CZ" altLang="cs-CZ" sz="1800" dirty="0">
                <a:cs typeface="Arial" panose="020B0604020202020204" pitchFamily="34" charset="0"/>
              </a:rPr>
              <a:t>  </a:t>
            </a:r>
            <a:r>
              <a:rPr lang="cs-CZ" altLang="cs-CZ" sz="1800" dirty="0" err="1">
                <a:cs typeface="Arial" panose="020B0604020202020204" pitchFamily="34" charset="0"/>
              </a:rPr>
              <a:t>Chromalveolate</a:t>
            </a:r>
            <a:r>
              <a:rPr lang="cs-CZ" altLang="cs-CZ" sz="1800" dirty="0">
                <a:cs typeface="Arial" panose="020B0604020202020204" pitchFamily="34" charset="0"/>
              </a:rPr>
              <a:t> </a:t>
            </a:r>
            <a:r>
              <a:rPr lang="cs-CZ" altLang="cs-CZ" sz="1800" dirty="0" err="1">
                <a:cs typeface="Arial" panose="020B0604020202020204" pitchFamily="34" charset="0"/>
              </a:rPr>
              <a:t>plastids</a:t>
            </a:r>
            <a:r>
              <a:rPr lang="cs-CZ" altLang="cs-CZ" sz="1800" dirty="0">
                <a:cs typeface="Arial" panose="020B0604020202020204" pitchFamily="34" charset="0"/>
              </a:rPr>
              <a:t> are </a:t>
            </a:r>
            <a:r>
              <a:rPr lang="cs-CZ" altLang="cs-CZ" sz="1800" dirty="0" err="1">
                <a:cs typeface="Arial" panose="020B0604020202020204" pitchFamily="34" charset="0"/>
              </a:rPr>
              <a:t>secondary</a:t>
            </a:r>
            <a:r>
              <a:rPr lang="cs-CZ" altLang="cs-CZ" sz="1800" dirty="0">
                <a:cs typeface="Arial" panose="020B0604020202020204" pitchFamily="34" charset="0"/>
              </a:rPr>
              <a:t> and </a:t>
            </a:r>
            <a:r>
              <a:rPr lang="cs-CZ" altLang="cs-CZ" sz="1800" dirty="0" err="1">
                <a:cs typeface="Arial" panose="020B0604020202020204" pitchFamily="34" charset="0"/>
              </a:rPr>
              <a:t>of</a:t>
            </a:r>
            <a:r>
              <a:rPr lang="cs-CZ" altLang="cs-CZ" sz="1800" dirty="0">
                <a:cs typeface="Arial" panose="020B0604020202020204" pitchFamily="34" charset="0"/>
              </a:rPr>
              <a:t> a </a:t>
            </a:r>
            <a:r>
              <a:rPr lang="cs-CZ" altLang="cs-CZ" sz="1800" b="1" dirty="0" err="1">
                <a:cs typeface="Arial" panose="020B0604020202020204" pitchFamily="34" charset="0"/>
              </a:rPr>
              <a:t>red-algal</a:t>
            </a:r>
            <a:r>
              <a:rPr lang="cs-CZ" altLang="cs-CZ" sz="1800" dirty="0">
                <a:cs typeface="Arial" panose="020B0604020202020204" pitchFamily="34" charset="0"/>
              </a:rPr>
              <a:t> </a:t>
            </a:r>
            <a:r>
              <a:rPr lang="cs-CZ" altLang="cs-CZ" sz="1800" dirty="0" err="1">
                <a:cs typeface="Arial" panose="020B0604020202020204" pitchFamily="34" charset="0"/>
              </a:rPr>
              <a:t>origin</a:t>
            </a:r>
            <a:r>
              <a:rPr lang="cs-CZ" altLang="cs-CZ" sz="1800" dirty="0">
                <a:cs typeface="Arial" panose="020B0604020202020204" pitchFamily="34" charset="0"/>
              </a:rPr>
              <a:t> (</a:t>
            </a:r>
            <a:r>
              <a:rPr lang="cs-CZ" altLang="cs-CZ" sz="1800" dirty="0" err="1">
                <a:cs typeface="Arial" panose="020B0604020202020204" pitchFamily="34" charset="0"/>
              </a:rPr>
              <a:t>except</a:t>
            </a:r>
            <a:r>
              <a:rPr lang="cs-CZ" altLang="cs-CZ" sz="1800" dirty="0">
                <a:cs typeface="Arial" panose="020B0604020202020204" pitchFamily="34" charset="0"/>
              </a:rPr>
              <a:t> </a:t>
            </a:r>
            <a:r>
              <a:rPr lang="cs-CZ" altLang="cs-CZ" sz="1800" dirty="0" err="1">
                <a:cs typeface="Arial" panose="020B0604020202020204" pitchFamily="34" charset="0"/>
              </a:rPr>
              <a:t>for</a:t>
            </a:r>
            <a:r>
              <a:rPr lang="cs-CZ" altLang="cs-CZ" sz="1800" dirty="0">
                <a:cs typeface="Arial" panose="020B0604020202020204" pitchFamily="34" charset="0"/>
              </a:rPr>
              <a:t> </a:t>
            </a:r>
            <a:r>
              <a:rPr lang="cs-CZ" altLang="cs-CZ" sz="1800" dirty="0" err="1">
                <a:cs typeface="Arial" panose="020B0604020202020204" pitchFamily="34" charset="0"/>
              </a:rPr>
              <a:t>Chlorarachiophyta</a:t>
            </a:r>
            <a:r>
              <a:rPr lang="cs-CZ" altLang="cs-CZ" sz="1800" dirty="0">
                <a:cs typeface="Arial" panose="020B0604020202020204" pitchFamily="34" charset="0"/>
              </a:rPr>
              <a:t>, </a:t>
            </a:r>
            <a:r>
              <a:rPr lang="cs-CZ" altLang="cs-CZ" sz="1800" i="1" dirty="0" err="1">
                <a:cs typeface="Arial" panose="020B0604020202020204" pitchFamily="34" charset="0"/>
              </a:rPr>
              <a:t>Paulinella</a:t>
            </a:r>
            <a:r>
              <a:rPr lang="cs-CZ" altLang="cs-CZ" sz="1800" dirty="0">
                <a:cs typeface="Arial" panose="020B0604020202020204" pitchFamily="34" charset="0"/>
              </a:rPr>
              <a:t>, and </a:t>
            </a:r>
            <a:r>
              <a:rPr lang="cs-CZ" altLang="cs-CZ" sz="1800" dirty="0" err="1">
                <a:cs typeface="Arial" panose="020B0604020202020204" pitchFamily="34" charset="0"/>
              </a:rPr>
              <a:t>certain</a:t>
            </a:r>
            <a:r>
              <a:rPr lang="cs-CZ" altLang="cs-CZ" sz="1800" dirty="0">
                <a:cs typeface="Arial" panose="020B0604020202020204" pitchFamily="34" charset="0"/>
              </a:rPr>
              <a:t> </a:t>
            </a:r>
            <a:r>
              <a:rPr lang="cs-CZ" altLang="cs-CZ" sz="1800" dirty="0" err="1">
                <a:cs typeface="Arial" panose="020B0604020202020204" pitchFamily="34" charset="0"/>
              </a:rPr>
              <a:t>dinoflagellates</a:t>
            </a:r>
            <a:r>
              <a:rPr lang="cs-CZ" altLang="cs-CZ" sz="1800" dirty="0">
                <a:cs typeface="Arial" panose="020B0604020202020204" pitchFamily="34" charset="0"/>
              </a:rPr>
              <a:t>) </a:t>
            </a:r>
            <a:endParaRPr lang="cs-CZ" altLang="cs-CZ" sz="1400" dirty="0">
              <a:cs typeface="Arial" panose="020B0604020202020204" pitchFamily="34" charset="0"/>
            </a:endParaRPr>
          </a:p>
          <a:p>
            <a:pPr eaLnBrk="1" hangingPunct="1">
              <a:spcBef>
                <a:spcPct val="0"/>
              </a:spcBef>
            </a:pPr>
            <a:endParaRPr lang="cs-CZ" altLang="cs-CZ" sz="1800" dirty="0">
              <a:cs typeface="Arial" panose="020B0604020202020204" pitchFamily="34" charset="0"/>
            </a:endParaRPr>
          </a:p>
          <a:p>
            <a:pPr eaLnBrk="1" hangingPunct="1">
              <a:spcBef>
                <a:spcPct val="0"/>
              </a:spcBef>
            </a:pPr>
            <a:r>
              <a:rPr lang="cs-CZ" altLang="cs-CZ" sz="1800" dirty="0">
                <a:cs typeface="Arial" panose="020B0604020202020204" pitchFamily="34" charset="0"/>
              </a:rPr>
              <a:t>  </a:t>
            </a:r>
            <a:r>
              <a:rPr lang="cs-CZ" altLang="cs-CZ" sz="1800" dirty="0" err="1">
                <a:cs typeface="Arial" panose="020B0604020202020204" pitchFamily="34" charset="0"/>
              </a:rPr>
              <a:t>Secondary</a:t>
            </a:r>
            <a:r>
              <a:rPr lang="cs-CZ" altLang="cs-CZ" sz="1800" dirty="0">
                <a:cs typeface="Arial" panose="020B0604020202020204" pitchFamily="34" charset="0"/>
              </a:rPr>
              <a:t> </a:t>
            </a:r>
            <a:r>
              <a:rPr lang="cs-CZ" altLang="cs-CZ" sz="1800" dirty="0" err="1">
                <a:cs typeface="Arial" panose="020B0604020202020204" pitchFamily="34" charset="0"/>
              </a:rPr>
              <a:t>red</a:t>
            </a:r>
            <a:r>
              <a:rPr lang="cs-CZ" altLang="cs-CZ" sz="1800" dirty="0">
                <a:cs typeface="Arial" panose="020B0604020202020204" pitchFamily="34" charset="0"/>
              </a:rPr>
              <a:t> </a:t>
            </a:r>
            <a:r>
              <a:rPr lang="cs-CZ" altLang="cs-CZ" sz="1800" dirty="0" err="1">
                <a:cs typeface="Arial" panose="020B0604020202020204" pitchFamily="34" charset="0"/>
              </a:rPr>
              <a:t>symbiosis</a:t>
            </a:r>
            <a:r>
              <a:rPr lang="cs-CZ" altLang="cs-CZ" sz="1800" dirty="0">
                <a:cs typeface="Arial" panose="020B0604020202020204" pitchFamily="34" charset="0"/>
              </a:rPr>
              <a:t> (</a:t>
            </a:r>
            <a:r>
              <a:rPr lang="cs-CZ" altLang="cs-CZ" sz="1800" dirty="0" err="1">
                <a:cs typeface="Arial" panose="020B0604020202020204" pitchFamily="34" charset="0"/>
              </a:rPr>
              <a:t>symbiogenesis</a:t>
            </a:r>
            <a:r>
              <a:rPr lang="cs-CZ" altLang="cs-CZ" sz="1800" dirty="0">
                <a:cs typeface="Arial" panose="020B0604020202020204" pitchFamily="34" charset="0"/>
              </a:rPr>
              <a:t>) </a:t>
            </a:r>
            <a:r>
              <a:rPr lang="cs-CZ" altLang="cs-CZ" sz="1800" dirty="0" err="1">
                <a:cs typeface="Arial" panose="020B0604020202020204" pitchFamily="34" charset="0"/>
              </a:rPr>
              <a:t>ocurred</a:t>
            </a:r>
            <a:r>
              <a:rPr lang="cs-CZ" altLang="cs-CZ" sz="1800" dirty="0">
                <a:cs typeface="Arial" panose="020B0604020202020204" pitchFamily="34" charset="0"/>
              </a:rPr>
              <a:t> </a:t>
            </a:r>
            <a:r>
              <a:rPr lang="cs-CZ" altLang="cs-CZ" sz="1800" dirty="0" err="1">
                <a:cs typeface="Arial" panose="020B0604020202020204" pitchFamily="34" charset="0"/>
              </a:rPr>
              <a:t>only</a:t>
            </a:r>
            <a:r>
              <a:rPr lang="cs-CZ" altLang="cs-CZ" sz="1800" dirty="0">
                <a:cs typeface="Arial" panose="020B0604020202020204" pitchFamily="34" charset="0"/>
              </a:rPr>
              <a:t> </a:t>
            </a:r>
            <a:r>
              <a:rPr lang="cs-CZ" altLang="cs-CZ" sz="1800" b="1" dirty="0" err="1">
                <a:cs typeface="Arial" panose="020B0604020202020204" pitchFamily="34" charset="0"/>
              </a:rPr>
              <a:t>once</a:t>
            </a:r>
            <a:r>
              <a:rPr lang="cs-CZ" altLang="cs-CZ" sz="1800" dirty="0">
                <a:cs typeface="Arial" panose="020B0604020202020204" pitchFamily="34" charset="0"/>
              </a:rPr>
              <a:t>, in </a:t>
            </a:r>
            <a:r>
              <a:rPr lang="cs-CZ" altLang="cs-CZ" sz="1800" dirty="0" err="1">
                <a:cs typeface="Arial" panose="020B0604020202020204" pitchFamily="34" charset="0"/>
              </a:rPr>
              <a:t>an</a:t>
            </a:r>
            <a:r>
              <a:rPr lang="cs-CZ" altLang="cs-CZ" sz="1800" dirty="0">
                <a:cs typeface="Arial" panose="020B0604020202020204" pitchFamily="34" charset="0"/>
              </a:rPr>
              <a:t> </a:t>
            </a:r>
            <a:r>
              <a:rPr lang="cs-CZ" altLang="cs-CZ" sz="1800" dirty="0" err="1">
                <a:cs typeface="Arial" panose="020B0604020202020204" pitchFamily="34" charset="0"/>
              </a:rPr>
              <a:t>exclusive</a:t>
            </a:r>
            <a:r>
              <a:rPr lang="cs-CZ" altLang="cs-CZ" sz="1800" dirty="0">
                <a:cs typeface="Arial" panose="020B0604020202020204" pitchFamily="34" charset="0"/>
              </a:rPr>
              <a:t> </a:t>
            </a:r>
            <a:r>
              <a:rPr lang="cs-CZ" altLang="cs-CZ" sz="1800" dirty="0" err="1">
                <a:cs typeface="Arial" panose="020B0604020202020204" pitchFamily="34" charset="0"/>
              </a:rPr>
              <a:t>common</a:t>
            </a:r>
            <a:r>
              <a:rPr lang="cs-CZ" altLang="cs-CZ" sz="1800" dirty="0">
                <a:cs typeface="Arial" panose="020B0604020202020204" pitchFamily="34" charset="0"/>
              </a:rPr>
              <a:t> </a:t>
            </a:r>
            <a:r>
              <a:rPr lang="cs-CZ" altLang="cs-CZ" sz="1800" dirty="0" err="1">
                <a:cs typeface="Arial" panose="020B0604020202020204" pitchFamily="34" charset="0"/>
              </a:rPr>
              <a:t>ancestor</a:t>
            </a:r>
            <a:r>
              <a:rPr lang="cs-CZ" altLang="cs-CZ" sz="1800" dirty="0">
                <a:cs typeface="Arial" panose="020B0604020202020204" pitchFamily="34" charset="0"/>
              </a:rPr>
              <a:t> </a:t>
            </a:r>
            <a:r>
              <a:rPr lang="cs-CZ" altLang="cs-CZ" sz="1800" dirty="0" err="1">
                <a:cs typeface="Arial" panose="020B0604020202020204" pitchFamily="34" charset="0"/>
              </a:rPr>
              <a:t>of</a:t>
            </a:r>
            <a:r>
              <a:rPr lang="cs-CZ" altLang="cs-CZ" sz="1800" dirty="0">
                <a:cs typeface="Arial" panose="020B0604020202020204" pitchFamily="34" charset="0"/>
              </a:rPr>
              <a:t> </a:t>
            </a:r>
            <a:r>
              <a:rPr lang="cs-CZ" altLang="cs-CZ" sz="1800" dirty="0" err="1">
                <a:cs typeface="Arial" panose="020B0604020202020204" pitchFamily="34" charset="0"/>
              </a:rPr>
              <a:t>chromalveolates</a:t>
            </a:r>
            <a:endParaRPr lang="cs-CZ" altLang="cs-CZ" sz="1800" dirty="0">
              <a:cs typeface="Arial" panose="020B0604020202020204" pitchFamily="34" charset="0"/>
            </a:endParaRPr>
          </a:p>
        </p:txBody>
      </p:sp>
      <p:sp>
        <p:nvSpPr>
          <p:cNvPr id="3" name="TextovéPole 2">
            <a:extLst>
              <a:ext uri="{FF2B5EF4-FFF2-40B4-BE49-F238E27FC236}">
                <a16:creationId xmlns:a16="http://schemas.microsoft.com/office/drawing/2014/main" id="{522ACC3F-674A-4656-9740-9D29C4AD5FAD}"/>
              </a:ext>
            </a:extLst>
          </p:cNvPr>
          <p:cNvSpPr txBox="1"/>
          <p:nvPr/>
        </p:nvSpPr>
        <p:spPr>
          <a:xfrm>
            <a:off x="215516" y="5877272"/>
            <a:ext cx="8712968" cy="646331"/>
          </a:xfrm>
          <a:prstGeom prst="rect">
            <a:avLst/>
          </a:prstGeom>
          <a:noFill/>
        </p:spPr>
        <p:txBody>
          <a:bodyPr wrap="square" rtlCol="0">
            <a:spAutoFit/>
          </a:bodyPr>
          <a:lstStyle/>
          <a:p>
            <a:r>
              <a:rPr lang="cs-CZ" b="1" dirty="0">
                <a:latin typeface="+mn-lt"/>
              </a:rPr>
              <a:t>But </a:t>
            </a:r>
            <a:r>
              <a:rPr lang="cs-CZ" b="1" dirty="0" err="1">
                <a:latin typeface="+mn-lt"/>
              </a:rPr>
              <a:t>Cryptista</a:t>
            </a:r>
            <a:r>
              <a:rPr lang="cs-CZ" b="1" dirty="0">
                <a:latin typeface="+mn-lt"/>
              </a:rPr>
              <a:t> </a:t>
            </a:r>
            <a:r>
              <a:rPr lang="cs-CZ" b="1" dirty="0" err="1">
                <a:latin typeface="+mn-lt"/>
              </a:rPr>
              <a:t>seems</a:t>
            </a:r>
            <a:r>
              <a:rPr lang="cs-CZ" b="1" dirty="0">
                <a:latin typeface="+mn-lt"/>
              </a:rPr>
              <a:t> to </a:t>
            </a:r>
            <a:r>
              <a:rPr lang="cs-CZ" b="1" dirty="0" err="1">
                <a:latin typeface="+mn-lt"/>
              </a:rPr>
              <a:t>be</a:t>
            </a:r>
            <a:r>
              <a:rPr lang="cs-CZ" b="1" dirty="0">
                <a:latin typeface="+mn-lt"/>
              </a:rPr>
              <a:t> more </a:t>
            </a:r>
            <a:r>
              <a:rPr lang="cs-CZ" b="1" dirty="0" err="1">
                <a:latin typeface="+mn-lt"/>
              </a:rPr>
              <a:t>closely</a:t>
            </a:r>
            <a:r>
              <a:rPr lang="cs-CZ" b="1" dirty="0">
                <a:latin typeface="+mn-lt"/>
              </a:rPr>
              <a:t> </a:t>
            </a:r>
            <a:r>
              <a:rPr lang="cs-CZ" b="1" dirty="0" err="1">
                <a:latin typeface="+mn-lt"/>
              </a:rPr>
              <a:t>related</a:t>
            </a:r>
            <a:r>
              <a:rPr lang="cs-CZ" b="1" dirty="0">
                <a:latin typeface="+mn-lt"/>
              </a:rPr>
              <a:t> to </a:t>
            </a:r>
            <a:r>
              <a:rPr lang="cs-CZ" b="1" dirty="0" err="1">
                <a:latin typeface="+mn-lt"/>
              </a:rPr>
              <a:t>Archaeplastida</a:t>
            </a:r>
            <a:r>
              <a:rPr lang="cs-CZ" b="1" dirty="0">
                <a:latin typeface="+mn-lt"/>
              </a:rPr>
              <a:t> </a:t>
            </a:r>
            <a:r>
              <a:rPr lang="cs-CZ" b="1" dirty="0" err="1">
                <a:latin typeface="+mn-lt"/>
              </a:rPr>
              <a:t>than</a:t>
            </a:r>
            <a:r>
              <a:rPr lang="cs-CZ" b="1" dirty="0">
                <a:latin typeface="+mn-lt"/>
              </a:rPr>
              <a:t> to </a:t>
            </a:r>
            <a:r>
              <a:rPr lang="cs-CZ" b="1" dirty="0" err="1">
                <a:latin typeface="+mn-lt"/>
              </a:rPr>
              <a:t>other</a:t>
            </a:r>
            <a:r>
              <a:rPr lang="cs-CZ" b="1" dirty="0">
                <a:latin typeface="+mn-lt"/>
              </a:rPr>
              <a:t> „</a:t>
            </a:r>
            <a:r>
              <a:rPr lang="cs-CZ" b="1" dirty="0" err="1">
                <a:latin typeface="+mn-lt"/>
              </a:rPr>
              <a:t>chromists</a:t>
            </a:r>
            <a:r>
              <a:rPr lang="cs-CZ" b="1" dirty="0">
                <a:latin typeface="+mn-lt"/>
              </a:rPr>
              <a:t>/</a:t>
            </a:r>
            <a:r>
              <a:rPr lang="cs-CZ" b="1" dirty="0" err="1">
                <a:latin typeface="+mn-lt"/>
              </a:rPr>
              <a:t>chromalveolates</a:t>
            </a:r>
            <a:r>
              <a:rPr lang="cs-CZ" b="1" dirty="0">
                <a:latin typeface="+mn-lt"/>
              </a:rPr>
              <a:t>“ (= </a:t>
            </a:r>
            <a:r>
              <a:rPr lang="cs-CZ" b="1" dirty="0" err="1">
                <a:latin typeface="+mn-lt"/>
              </a:rPr>
              <a:t>there</a:t>
            </a:r>
            <a:r>
              <a:rPr lang="cs-CZ" b="1" dirty="0">
                <a:latin typeface="+mn-lt"/>
              </a:rPr>
              <a:t> are </a:t>
            </a:r>
            <a:r>
              <a:rPr lang="cs-CZ" b="1" dirty="0" err="1">
                <a:latin typeface="+mn-lt"/>
              </a:rPr>
              <a:t>two</a:t>
            </a:r>
            <a:r>
              <a:rPr lang="cs-CZ" b="1" dirty="0">
                <a:latin typeface="+mn-lt"/>
              </a:rPr>
              <a:t> </a:t>
            </a:r>
            <a:r>
              <a:rPr lang="cs-CZ" b="1" dirty="0" err="1">
                <a:latin typeface="+mn-lt"/>
              </a:rPr>
              <a:t>unrelated</a:t>
            </a:r>
            <a:r>
              <a:rPr lang="cs-CZ" b="1" dirty="0">
                <a:latin typeface="+mn-lt"/>
              </a:rPr>
              <a:t> </a:t>
            </a:r>
            <a:r>
              <a:rPr lang="cs-CZ" b="1" dirty="0" err="1">
                <a:latin typeface="+mn-lt"/>
              </a:rPr>
              <a:t>branches</a:t>
            </a:r>
            <a:r>
              <a:rPr lang="cs-CZ" b="1" dirty="0">
                <a:latin typeface="+mn-lt"/>
              </a:rPr>
              <a:t> </a:t>
            </a:r>
            <a:r>
              <a:rPr lang="cs-CZ" b="1" dirty="0" err="1">
                <a:latin typeface="+mn-lt"/>
              </a:rPr>
              <a:t>of</a:t>
            </a:r>
            <a:r>
              <a:rPr lang="cs-CZ" b="1" dirty="0">
                <a:latin typeface="+mn-lt"/>
              </a:rPr>
              <a:t> </a:t>
            </a:r>
            <a:r>
              <a:rPr lang="cs-CZ" b="1" dirty="0" err="1">
                <a:latin typeface="+mn-lt"/>
              </a:rPr>
              <a:t>ChrAlv</a:t>
            </a:r>
            <a:r>
              <a:rPr lang="cs-CZ" b="1" dirty="0">
                <a:latin typeface="+mn-lt"/>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 colorful history of plastids">
            <a:extLst>
              <a:ext uri="{FF2B5EF4-FFF2-40B4-BE49-F238E27FC236}">
                <a16:creationId xmlns:a16="http://schemas.microsoft.com/office/drawing/2014/main" id="{A793E299-8C0F-4050-9F1C-D7D0ED76C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44" y="973226"/>
            <a:ext cx="7413203" cy="5699420"/>
          </a:xfrm>
          <a:prstGeom prst="rect">
            <a:avLst/>
          </a:prstGeom>
          <a:noFill/>
          <a:extLst>
            <a:ext uri="{909E8E84-426E-40DD-AFC4-6F175D3DCCD1}">
              <a14:hiddenFill xmlns:a14="http://schemas.microsoft.com/office/drawing/2010/main">
                <a:solidFill>
                  <a:srgbClr val="FFFFFF"/>
                </a:solidFill>
              </a14:hiddenFill>
            </a:ext>
          </a:extLst>
        </p:spPr>
      </p:pic>
      <p:sp>
        <p:nvSpPr>
          <p:cNvPr id="9" name="Ovál 8">
            <a:extLst>
              <a:ext uri="{FF2B5EF4-FFF2-40B4-BE49-F238E27FC236}">
                <a16:creationId xmlns:a16="http://schemas.microsoft.com/office/drawing/2014/main" id="{9E10704D-5C65-4E4D-A3EE-1489D1CE2C6C}"/>
              </a:ext>
            </a:extLst>
          </p:cNvPr>
          <p:cNvSpPr/>
          <p:nvPr/>
        </p:nvSpPr>
        <p:spPr>
          <a:xfrm>
            <a:off x="4719372" y="4303949"/>
            <a:ext cx="123597" cy="1268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 name="Přímá spojnice se šipkou 10">
            <a:extLst>
              <a:ext uri="{FF2B5EF4-FFF2-40B4-BE49-F238E27FC236}">
                <a16:creationId xmlns:a16="http://schemas.microsoft.com/office/drawing/2014/main" id="{BEE096AB-2C08-4A77-8037-331D7AB511AC}"/>
              </a:ext>
            </a:extLst>
          </p:cNvPr>
          <p:cNvCxnSpPr>
            <a:cxnSpLocks/>
          </p:cNvCxnSpPr>
          <p:nvPr/>
        </p:nvCxnSpPr>
        <p:spPr>
          <a:xfrm>
            <a:off x="3164758" y="3897178"/>
            <a:ext cx="1535981" cy="447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7FB899D7-A96C-43E0-8B18-402012C8A432}"/>
              </a:ext>
            </a:extLst>
          </p:cNvPr>
          <p:cNvSpPr txBox="1"/>
          <p:nvPr/>
        </p:nvSpPr>
        <p:spPr>
          <a:xfrm>
            <a:off x="970044" y="188640"/>
            <a:ext cx="7250703" cy="646331"/>
          </a:xfrm>
          <a:prstGeom prst="rect">
            <a:avLst/>
          </a:prstGeom>
          <a:noFill/>
        </p:spPr>
        <p:txBody>
          <a:bodyPr wrap="none" rtlCol="0">
            <a:spAutoFit/>
          </a:bodyPr>
          <a:lstStyle/>
          <a:p>
            <a:pPr algn="ctr"/>
            <a:r>
              <a:rPr lang="cs-CZ" b="1" dirty="0" err="1">
                <a:latin typeface="+mn-lt"/>
              </a:rPr>
              <a:t>Chromalveolate</a:t>
            </a:r>
            <a:r>
              <a:rPr lang="cs-CZ" b="1" dirty="0">
                <a:latin typeface="+mn-lt"/>
              </a:rPr>
              <a:t> </a:t>
            </a:r>
            <a:r>
              <a:rPr lang="cs-CZ" b="1" dirty="0" err="1">
                <a:latin typeface="+mn-lt"/>
              </a:rPr>
              <a:t>hypothesis</a:t>
            </a:r>
            <a:r>
              <a:rPr lang="cs-CZ" b="1" dirty="0">
                <a:latin typeface="+mn-lt"/>
              </a:rPr>
              <a:t> </a:t>
            </a:r>
          </a:p>
          <a:p>
            <a:pPr algn="ctr"/>
            <a:r>
              <a:rPr lang="cs-CZ" dirty="0">
                <a:latin typeface="+mn-lt"/>
              </a:rPr>
              <a:t>(</a:t>
            </a:r>
            <a:r>
              <a:rPr lang="cs-CZ" dirty="0" err="1">
                <a:latin typeface="+mn-lt"/>
              </a:rPr>
              <a:t>would</a:t>
            </a:r>
            <a:r>
              <a:rPr lang="cs-CZ" dirty="0">
                <a:latin typeface="+mn-lt"/>
              </a:rPr>
              <a:t> </a:t>
            </a:r>
            <a:r>
              <a:rPr lang="cs-CZ" dirty="0" err="1">
                <a:latin typeface="+mn-lt"/>
              </a:rPr>
              <a:t>require</a:t>
            </a:r>
            <a:r>
              <a:rPr lang="cs-CZ" dirty="0">
                <a:latin typeface="+mn-lt"/>
              </a:rPr>
              <a:t> a </a:t>
            </a:r>
            <a:r>
              <a:rPr lang="cs-CZ" dirty="0" err="1">
                <a:latin typeface="+mn-lt"/>
              </a:rPr>
              <a:t>time</a:t>
            </a:r>
            <a:r>
              <a:rPr lang="cs-CZ" dirty="0">
                <a:latin typeface="+mn-lt"/>
              </a:rPr>
              <a:t> </a:t>
            </a:r>
            <a:r>
              <a:rPr lang="cs-CZ" dirty="0" err="1">
                <a:latin typeface="+mn-lt"/>
              </a:rPr>
              <a:t>machine</a:t>
            </a:r>
            <a:r>
              <a:rPr lang="cs-CZ" dirty="0">
                <a:latin typeface="+mn-lt"/>
              </a:rPr>
              <a:t>, </a:t>
            </a:r>
            <a:r>
              <a:rPr lang="cs-CZ" dirty="0" err="1">
                <a:latin typeface="+mn-lt"/>
              </a:rPr>
              <a:t>assuming</a:t>
            </a:r>
            <a:r>
              <a:rPr lang="cs-CZ" dirty="0">
                <a:latin typeface="+mn-lt"/>
              </a:rPr>
              <a:t> </a:t>
            </a:r>
            <a:r>
              <a:rPr lang="cs-CZ" dirty="0" err="1">
                <a:latin typeface="+mn-lt"/>
              </a:rPr>
              <a:t>the</a:t>
            </a:r>
            <a:r>
              <a:rPr lang="cs-CZ" dirty="0">
                <a:latin typeface="+mn-lt"/>
              </a:rPr>
              <a:t> </a:t>
            </a:r>
            <a:r>
              <a:rPr lang="cs-CZ" dirty="0" err="1">
                <a:latin typeface="+mn-lt"/>
              </a:rPr>
              <a:t>tree</a:t>
            </a:r>
            <a:r>
              <a:rPr lang="cs-CZ" dirty="0">
                <a:latin typeface="+mn-lt"/>
              </a:rPr>
              <a:t> </a:t>
            </a:r>
            <a:r>
              <a:rPr lang="cs-CZ" dirty="0" err="1">
                <a:latin typeface="+mn-lt"/>
              </a:rPr>
              <a:t>topology</a:t>
            </a:r>
            <a:r>
              <a:rPr lang="cs-CZ" dirty="0">
                <a:latin typeface="+mn-lt"/>
              </a:rPr>
              <a:t> </a:t>
            </a:r>
            <a:r>
              <a:rPr lang="cs-CZ" dirty="0" err="1">
                <a:latin typeface="+mn-lt"/>
              </a:rPr>
              <a:t>is</a:t>
            </a:r>
            <a:r>
              <a:rPr lang="cs-CZ" dirty="0">
                <a:latin typeface="+mn-lt"/>
              </a:rPr>
              <a:t> </a:t>
            </a:r>
            <a:r>
              <a:rPr lang="cs-CZ" dirty="0" err="1">
                <a:latin typeface="+mn-lt"/>
              </a:rPr>
              <a:t>correct</a:t>
            </a:r>
            <a:r>
              <a:rPr lang="cs-CZ" dirty="0">
                <a:latin typeface="+mn-lt"/>
              </a:rPr>
              <a:t>)</a:t>
            </a:r>
          </a:p>
        </p:txBody>
      </p:sp>
      <p:sp>
        <p:nvSpPr>
          <p:cNvPr id="19" name="Ovál 18">
            <a:extLst>
              <a:ext uri="{FF2B5EF4-FFF2-40B4-BE49-F238E27FC236}">
                <a16:creationId xmlns:a16="http://schemas.microsoft.com/office/drawing/2014/main" id="{B36546BB-706F-4511-8810-28D0A29128BC}"/>
              </a:ext>
            </a:extLst>
          </p:cNvPr>
          <p:cNvSpPr/>
          <p:nvPr/>
        </p:nvSpPr>
        <p:spPr>
          <a:xfrm>
            <a:off x="3905120" y="3689994"/>
            <a:ext cx="123597" cy="1268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38517183"/>
      </p:ext>
    </p:extLst>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1352</Words>
  <Application>Microsoft Office PowerPoint</Application>
  <PresentationFormat>Předvádění na obrazovce (4:3)</PresentationFormat>
  <Paragraphs>195</Paragraphs>
  <Slides>77</Slides>
  <Notes>1</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77</vt:i4>
      </vt:variant>
    </vt:vector>
  </HeadingPairs>
  <TitlesOfParts>
    <vt:vector size="81" baseType="lpstr">
      <vt:lpstr>Arial</vt:lpstr>
      <vt:lpstr>Calibri</vt:lpstr>
      <vt:lpstr>Trebuchet MS</vt:lpstr>
      <vt:lpstr>Výchozí návrh</vt:lpstr>
      <vt:lpstr>Prezentace aplikace PowerPoint</vt:lpstr>
      <vt:lpstr>Prezentace aplikace PowerPoint</vt:lpstr>
      <vt:lpstr>Prezentace aplikace PowerPoint</vt:lpstr>
      <vt:lpstr>Prezentace aplikace PowerPoint</vt:lpstr>
      <vt:lpstr>Prezentace aplikace PowerPoint</vt:lpstr>
      <vt:lpstr>Chromista, Chromalveolata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Evolution of microtubule organizing centers across the tree of eukaryotes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Environmental diversity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PřF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Katedra parazitologie</dc:creator>
  <cp:lastModifiedBy>Čepička Ivan</cp:lastModifiedBy>
  <cp:revision>694</cp:revision>
  <dcterms:created xsi:type="dcterms:W3CDTF">2005-09-30T13:52:27Z</dcterms:created>
  <dcterms:modified xsi:type="dcterms:W3CDTF">2024-05-06T07:30:01Z</dcterms:modified>
</cp:coreProperties>
</file>