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sldIdLst>
    <p:sldId id="380" r:id="rId2"/>
    <p:sldId id="292" r:id="rId3"/>
    <p:sldId id="404" r:id="rId4"/>
    <p:sldId id="465" r:id="rId5"/>
    <p:sldId id="333" r:id="rId6"/>
    <p:sldId id="369" r:id="rId7"/>
    <p:sldId id="790" r:id="rId8"/>
    <p:sldId id="379" r:id="rId9"/>
    <p:sldId id="403" r:id="rId10"/>
    <p:sldId id="474" r:id="rId11"/>
    <p:sldId id="335" r:id="rId12"/>
    <p:sldId id="792" r:id="rId13"/>
    <p:sldId id="793" r:id="rId14"/>
    <p:sldId id="366" r:id="rId15"/>
    <p:sldId id="367" r:id="rId16"/>
    <p:sldId id="791" r:id="rId17"/>
    <p:sldId id="288" r:id="rId18"/>
    <p:sldId id="289" r:id="rId19"/>
    <p:sldId id="291" r:id="rId20"/>
    <p:sldId id="401" r:id="rId21"/>
    <p:sldId id="467" r:id="rId22"/>
    <p:sldId id="338" r:id="rId23"/>
    <p:sldId id="339" r:id="rId24"/>
    <p:sldId id="326" r:id="rId25"/>
    <p:sldId id="402" r:id="rId26"/>
    <p:sldId id="257" r:id="rId27"/>
    <p:sldId id="268" r:id="rId28"/>
    <p:sldId id="374" r:id="rId29"/>
    <p:sldId id="301" r:id="rId30"/>
    <p:sldId id="300" r:id="rId31"/>
    <p:sldId id="259" r:id="rId32"/>
    <p:sldId id="260" r:id="rId33"/>
    <p:sldId id="375" r:id="rId34"/>
    <p:sldId id="340" r:id="rId35"/>
    <p:sldId id="378" r:id="rId36"/>
    <p:sldId id="305" r:id="rId37"/>
    <p:sldId id="408" r:id="rId38"/>
    <p:sldId id="418" r:id="rId39"/>
    <p:sldId id="794" r:id="rId40"/>
    <p:sldId id="270" r:id="rId41"/>
    <p:sldId id="463" r:id="rId42"/>
    <p:sldId id="409" r:id="rId43"/>
    <p:sldId id="789" r:id="rId44"/>
    <p:sldId id="475" r:id="rId45"/>
    <p:sldId id="471" r:id="rId46"/>
    <p:sldId id="464" r:id="rId47"/>
    <p:sldId id="400" r:id="rId48"/>
    <p:sldId id="394" r:id="rId49"/>
    <p:sldId id="271" r:id="rId50"/>
    <p:sldId id="307" r:id="rId51"/>
    <p:sldId id="385" r:id="rId52"/>
    <p:sldId id="273" r:id="rId53"/>
    <p:sldId id="294" r:id="rId54"/>
    <p:sldId id="348" r:id="rId55"/>
    <p:sldId id="399" r:id="rId56"/>
    <p:sldId id="472" r:id="rId57"/>
    <p:sldId id="284" r:id="rId58"/>
    <p:sldId id="308" r:id="rId59"/>
    <p:sldId id="373" r:id="rId60"/>
    <p:sldId id="345" r:id="rId61"/>
    <p:sldId id="386" r:id="rId62"/>
    <p:sldId id="282" r:id="rId63"/>
    <p:sldId id="309" r:id="rId64"/>
    <p:sldId id="390" r:id="rId65"/>
    <p:sldId id="371" r:id="rId66"/>
    <p:sldId id="349" r:id="rId67"/>
    <p:sldId id="372" r:id="rId68"/>
    <p:sldId id="299" r:id="rId69"/>
    <p:sldId id="387" r:id="rId70"/>
    <p:sldId id="278" r:id="rId71"/>
    <p:sldId id="360" r:id="rId72"/>
    <p:sldId id="359" r:id="rId73"/>
    <p:sldId id="357" r:id="rId74"/>
    <p:sldId id="354" r:id="rId75"/>
    <p:sldId id="356" r:id="rId76"/>
    <p:sldId id="353" r:id="rId77"/>
    <p:sldId id="376" r:id="rId78"/>
    <p:sldId id="365" r:id="rId79"/>
    <p:sldId id="388" r:id="rId80"/>
    <p:sldId id="473" r:id="rId81"/>
    <p:sldId id="361" r:id="rId82"/>
    <p:sldId id="391" r:id="rId83"/>
    <p:sldId id="639" r:id="rId84"/>
    <p:sldId id="364" r:id="rId85"/>
    <p:sldId id="381" r:id="rId86"/>
    <p:sldId id="405" r:id="rId87"/>
    <p:sldId id="406" r:id="rId88"/>
    <p:sldId id="297" r:id="rId89"/>
    <p:sldId id="283" r:id="rId90"/>
    <p:sldId id="377" r:id="rId91"/>
    <p:sldId id="389" r:id="rId92"/>
    <p:sldId id="407" r:id="rId93"/>
    <p:sldId id="306" r:id="rId94"/>
    <p:sldId id="795" r:id="rId95"/>
    <p:sldId id="796" r:id="rId96"/>
    <p:sldId id="797" r:id="rId97"/>
    <p:sldId id="267" r:id="rId98"/>
    <p:sldId id="798" r:id="rId99"/>
    <p:sldId id="262" r:id="rId100"/>
    <p:sldId id="265" r:id="rId101"/>
    <p:sldId id="799" r:id="rId102"/>
    <p:sldId id="469" r:id="rId103"/>
    <p:sldId id="320" r:id="rId10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7" autoAdjust="0"/>
    <p:restoredTop sz="95039" autoAdjust="0"/>
  </p:normalViewPr>
  <p:slideViewPr>
    <p:cSldViewPr>
      <p:cViewPr varScale="1">
        <p:scale>
          <a:sx n="120" d="100"/>
          <a:sy n="120" d="100"/>
        </p:scale>
        <p:origin x="63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13871-D6BA-4483-B1DF-CE6A8D723DC5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A541E-9643-4EB9-8B9F-F2AA531ACEC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087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A541E-9643-4EB9-8B9F-F2AA531ACECB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9308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cs-CZ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 altLang="cs-CZ">
                <a:latin typeface="Arial" charset="0"/>
                <a:ea typeface="msgothic" charset="0"/>
                <a:cs typeface="msgothic" charset="0"/>
              </a:rPr>
              <a:t>Venn diagram showing the number of overlapping genes between this study and Woehle et al. (2011). The filled circles correspond to the genes recovered in this study.</a:t>
            </a:r>
          </a:p>
        </p:txBody>
      </p:sp>
    </p:spTree>
    <p:extLst>
      <p:ext uri="{BB962C8B-B14F-4D97-AF65-F5344CB8AC3E}">
        <p14:creationId xmlns:p14="http://schemas.microsoft.com/office/powerpoint/2010/main" val="225585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5E5FF"/>
            </a:gs>
            <a:gs pos="100000">
              <a:srgbClr val="8F8FFF"/>
            </a:gs>
          </a:gsLst>
          <a:path path="rect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557A6-E053-4C97-8E11-2A831A6E5E4D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://www.sciencedirect.com/science?_ob=MiamiCaptionURL&amp;_method=retrieve&amp;_udi=B6VRT-4C6KCD6-D&amp;_image=B6VRT-4C6KCD6-D-J&amp;_ba=&amp;_user=1490772&amp;_rdoc=1&amp;_fmt=full&amp;_orig=search&amp;_cdi=6243&amp;view=c&amp;_isHiQual=Y&amp;_acct=C000053052&amp;_version=1&amp;_urlVersion=0&amp;_userid=1490772&amp;md5=ca0b4fe7daf3c3a0bb4711cf84a505ee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-387424"/>
            <a:ext cx="7772400" cy="1470025"/>
          </a:xfrm>
        </p:spPr>
        <p:txBody>
          <a:bodyPr/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Semiautonomous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organelles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36574" y="764704"/>
            <a:ext cx="407538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Evolved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from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prokaryotic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           </a:t>
            </a:r>
            <a:r>
              <a:rPr lang="cs-CZ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</a:t>
            </a:r>
            <a:r>
              <a:rPr lang="cs-CZ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(much more </a:t>
            </a:r>
            <a:r>
              <a:rPr lang="cs-CZ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often</a:t>
            </a:r>
            <a:r>
              <a:rPr lang="cs-CZ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cs-CZ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eukaryotic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organisms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latin typeface="Arial" pitchFamily="34" charset="0"/>
                <a:cs typeface="Arial" pitchFamily="34" charset="0"/>
              </a:rPr>
              <a:t>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symbionts</a:t>
            </a:r>
            <a:r>
              <a:rPr lang="cs-CZ" dirty="0"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prey</a:t>
            </a:r>
            <a:r>
              <a:rPr lang="cs-CZ" dirty="0">
                <a:latin typeface="Arial" pitchFamily="34" charset="0"/>
                <a:cs typeface="Arial" pitchFamily="34" charset="0"/>
              </a:rPr>
              <a:t>…) by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process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symbiogenesis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Are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surrounded</a:t>
            </a:r>
            <a:r>
              <a:rPr lang="cs-CZ" dirty="0">
                <a:latin typeface="Arial" pitchFamily="34" charset="0"/>
                <a:cs typeface="Arial" pitchFamily="34" charset="0"/>
              </a:rPr>
              <a:t> by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at</a:t>
            </a:r>
            <a:r>
              <a:rPr lang="cs-CZ" dirty="0">
                <a:latin typeface="Arial" pitchFamily="34" charset="0"/>
                <a:cs typeface="Arial" pitchFamily="34" charset="0"/>
              </a:rPr>
              <a:t> least 2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membranes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Cannot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be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assembled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de novo</a:t>
            </a:r>
            <a:r>
              <a:rPr lang="cs-CZ" dirty="0"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arise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only</a:t>
            </a:r>
            <a:r>
              <a:rPr lang="cs-CZ" dirty="0">
                <a:latin typeface="Arial" pitchFamily="34" charset="0"/>
                <a:cs typeface="Arial" pitchFamily="34" charset="0"/>
              </a:rPr>
              <a:t> by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division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Often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(but not </a:t>
            </a:r>
            <a:r>
              <a:rPr lang="cs-CZ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always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cs-CZ" dirty="0">
                <a:latin typeface="Arial" pitchFamily="34" charset="0"/>
                <a:cs typeface="Arial" pitchFamily="34" charset="0"/>
              </a:rPr>
              <a:t> a genome and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proteosynthetic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apparatus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Their</a:t>
            </a:r>
            <a:r>
              <a:rPr lang="cs-CZ" dirty="0">
                <a:latin typeface="Arial" pitchFamily="34" charset="0"/>
                <a:cs typeface="Arial" pitchFamily="34" charset="0"/>
              </a:rPr>
              <a:t> genome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is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almost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always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highly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reduced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(but </a:t>
            </a:r>
            <a:r>
              <a:rPr lang="cs-CZ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see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e.g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., plastid genome </a:t>
            </a:r>
            <a:r>
              <a:rPr lang="cs-CZ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Paulinella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Import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proteins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from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cytoplasm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(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result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past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LGTs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56322" name="Picture 2" descr="http://library.thinkquest.org/3564/Cells/cell9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88840"/>
            <a:ext cx="4162425" cy="452437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EEBBFB3-D3FF-422F-A0A3-8A347228FB77}"/>
              </a:ext>
            </a:extLst>
          </p:cNvPr>
          <p:cNvSpPr/>
          <p:nvPr/>
        </p:nvSpPr>
        <p:spPr>
          <a:xfrm>
            <a:off x="4572000" y="836712"/>
            <a:ext cx="4162425" cy="1008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DDBBD4E-7292-4D61-9226-4C0F68B88855}"/>
              </a:ext>
            </a:extLst>
          </p:cNvPr>
          <p:cNvSpPr txBox="1"/>
          <p:nvPr/>
        </p:nvSpPr>
        <p:spPr>
          <a:xfrm>
            <a:off x="4788024" y="1102470"/>
            <a:ext cx="416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Textbook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facts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kids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972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7E1E734-8E31-1D63-A4CB-7F19D0ABA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27"/>
            <a:ext cx="9144000" cy="28618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1308AA7-87D3-1302-53D4-FBFD2C852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484784"/>
            <a:ext cx="3352800" cy="3143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2A27172-F004-DB56-6420-FB2758C37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924944"/>
            <a:ext cx="7236296" cy="371779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2598D6F-F10A-03C1-C650-79FB9D66591A}"/>
              </a:ext>
            </a:extLst>
          </p:cNvPr>
          <p:cNvSpPr txBox="1"/>
          <p:nvPr/>
        </p:nvSpPr>
        <p:spPr>
          <a:xfrm>
            <a:off x="7595076" y="4221088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857A8EEF-DF07-D57D-F958-49EFD21FEDF3}"/>
              </a:ext>
            </a:extLst>
          </p:cNvPr>
          <p:cNvSpPr/>
          <p:nvPr/>
        </p:nvSpPr>
        <p:spPr>
          <a:xfrm>
            <a:off x="179512" y="5557838"/>
            <a:ext cx="7021388" cy="175418"/>
          </a:xfrm>
          <a:prstGeom prst="rect">
            <a:avLst/>
          </a:prstGeom>
          <a:solidFill>
            <a:srgbClr val="FF0000">
              <a:alpha val="2500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68724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621508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Teles</a:t>
            </a:r>
            <a:r>
              <a:rPr lang="cs-CZ" dirty="0"/>
              <a:t>-</a:t>
            </a:r>
            <a:r>
              <a:rPr lang="cs-CZ" dirty="0" err="1"/>
              <a:t>Grilo</a:t>
            </a:r>
            <a:r>
              <a:rPr lang="cs-CZ" dirty="0"/>
              <a:t> ML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al</a:t>
            </a:r>
            <a:r>
              <a:rPr lang="cs-CZ" dirty="0"/>
              <a:t>. (2007) Eur J </a:t>
            </a:r>
            <a:r>
              <a:rPr lang="cs-CZ" dirty="0" err="1"/>
              <a:t>Protistol</a:t>
            </a:r>
            <a:r>
              <a:rPr lang="cs-CZ" dirty="0"/>
              <a:t> 43: 163-167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42910" y="30149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Perkinsus</a:t>
            </a:r>
            <a:r>
              <a:rPr kumimoji="0" lang="cs-CZ" sz="4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atlanticus</a:t>
            </a:r>
            <a:endParaRPr kumimoji="0" lang="cs-CZ" sz="4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8205" y="1409700"/>
            <a:ext cx="2562225" cy="4038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600213"/>
            <a:ext cx="4638675" cy="36861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00000" y="-27384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Helicosporidium</a:t>
            </a:r>
            <a:endParaRPr kumimoji="0" lang="cs-CZ" sz="4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6804" name="Picture 4" descr="Výsledek obrázku pro helicospori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39677"/>
            <a:ext cx="47625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6" name="Picture 6" descr="Výsledek obrázku pro helicosporidium ho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119" y="2339676"/>
            <a:ext cx="2793114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8" name="Picture 8" descr="Výsledek obrázku pro helicosporidium ho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5184576" cy="165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BA0C753-EB65-427A-B2D8-ED90166D1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6819900" cy="212407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ABF8D54-A351-400B-BAAA-83D2268F40E9}"/>
              </a:ext>
            </a:extLst>
          </p:cNvPr>
          <p:cNvSpPr txBox="1"/>
          <p:nvPr/>
        </p:nvSpPr>
        <p:spPr>
          <a:xfrm>
            <a:off x="2483768" y="163240"/>
            <a:ext cx="3366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Communications (2021) 12:6651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4BB192E-BCCB-4766-BEA1-194CB0C4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420888"/>
            <a:ext cx="6362700" cy="644842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468CF90-607D-4DD8-8C05-C74A5814C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512" y="1844824"/>
            <a:ext cx="2743962" cy="3744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75F0092-1F09-49C1-8159-F79E7A9CF460}"/>
              </a:ext>
            </a:extLst>
          </p:cNvPr>
          <p:cNvSpPr txBox="1"/>
          <p:nvPr/>
        </p:nvSpPr>
        <p:spPr>
          <a:xfrm>
            <a:off x="7143131" y="5597386"/>
            <a:ext cx="200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Seenivasan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R et al. (2013)</a:t>
            </a:r>
          </a:p>
          <a:p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8:e59565</a:t>
            </a:r>
          </a:p>
        </p:txBody>
      </p:sp>
    </p:spTree>
    <p:extLst>
      <p:ext uri="{BB962C8B-B14F-4D97-AF65-F5344CB8AC3E}">
        <p14:creationId xmlns:p14="http://schemas.microsoft.com/office/powerpoint/2010/main" val="23042507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963" y="776288"/>
            <a:ext cx="6696075" cy="53054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42868"/>
            <a:ext cx="3643314" cy="24288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6516216" y="2643182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Pachypsylla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venusta</a:t>
            </a:r>
            <a:endParaRPr lang="cs-CZ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83568" y="6453336"/>
            <a:ext cx="4738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itchFamily="34" charset="0"/>
                <a:cs typeface="Arial" pitchFamily="34" charset="0"/>
              </a:rPr>
              <a:t>McCutcheon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JP et al. (2009)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PLoS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Genetics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5: e1000565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95881" y="3789040"/>
            <a:ext cx="317266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Hodgkinia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cs-CZ" dirty="0">
                <a:latin typeface="Arial" pitchFamily="34" charset="0"/>
                <a:cs typeface="Arial" pitchFamily="34" charset="0"/>
              </a:rPr>
              <a:t> 144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Carsonella</a:t>
            </a:r>
            <a:r>
              <a:rPr lang="cs-CZ" dirty="0">
                <a:latin typeface="Arial" pitchFamily="34" charset="0"/>
                <a:cs typeface="Arial" pitchFamily="34" charset="0"/>
              </a:rPr>
              <a:t>           160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Sulcia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cs-CZ" dirty="0">
                <a:latin typeface="Arial" pitchFamily="34" charset="0"/>
                <a:cs typeface="Arial" pitchFamily="34" charset="0"/>
              </a:rPr>
              <a:t>245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r>
              <a:rPr lang="cs-CZ" dirty="0">
                <a:latin typeface="Arial" pitchFamily="34" charset="0"/>
                <a:cs typeface="Arial" pitchFamily="34" charset="0"/>
              </a:rPr>
              <a:t>       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Buchnera</a:t>
            </a:r>
            <a:r>
              <a:rPr lang="cs-CZ" dirty="0">
                <a:latin typeface="Arial" pitchFamily="34" charset="0"/>
                <a:cs typeface="Arial" pitchFamily="34" charset="0"/>
              </a:rPr>
              <a:t>             450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Nanoarchaeum</a:t>
            </a:r>
            <a:r>
              <a:rPr lang="cs-CZ" dirty="0">
                <a:latin typeface="Arial" pitchFamily="34" charset="0"/>
                <a:cs typeface="Arial" pitchFamily="34" charset="0"/>
              </a:rPr>
              <a:t>    491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5889104" cy="40693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ABC0C44A-E9C2-48B8-874B-88EFA0F99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14" y="-243408"/>
            <a:ext cx="4757742" cy="1143000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latin typeface="Arial" pitchFamily="34" charset="0"/>
                <a:cs typeface="Arial" pitchFamily="34" charset="0"/>
              </a:rPr>
              <a:t>Symbiont vs. </a:t>
            </a:r>
            <a:r>
              <a:rPr lang="cs-CZ" sz="3600" dirty="0" err="1">
                <a:latin typeface="Arial" pitchFamily="34" charset="0"/>
                <a:cs typeface="Arial" pitchFamily="34" charset="0"/>
              </a:rPr>
              <a:t>organelle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9EC3878-82C5-4C12-922D-8E876AD6349B}"/>
              </a:ext>
            </a:extLst>
          </p:cNvPr>
          <p:cNvSpPr/>
          <p:nvPr/>
        </p:nvSpPr>
        <p:spPr>
          <a:xfrm>
            <a:off x="411185" y="76470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arbitrary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line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does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not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work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all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cases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origin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mitochondria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and (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primary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plastids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as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straightforward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as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usually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assumed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?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333153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BA9143F-1BAB-628F-CA82-F18C7BD5696E}"/>
              </a:ext>
            </a:extLst>
          </p:cNvPr>
          <p:cNvSpPr txBox="1"/>
          <p:nvPr/>
        </p:nvSpPr>
        <p:spPr>
          <a:xfrm>
            <a:off x="611560" y="44624"/>
            <a:ext cx="8437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Ciliates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Euplotes</a:t>
            </a:r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And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bacterial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symbionts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85C4C1-1B45-0D82-7692-116C4F46A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75480"/>
            <a:ext cx="2939428" cy="235860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0D3FDFF-E9B9-54FA-1301-261B781C0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940" y="569963"/>
            <a:ext cx="1761337" cy="235860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CC4BB6B-11BC-905E-D632-508638F92BEB}"/>
              </a:ext>
            </a:extLst>
          </p:cNvPr>
          <p:cNvSpPr txBox="1"/>
          <p:nvPr/>
        </p:nvSpPr>
        <p:spPr>
          <a:xfrm>
            <a:off x="4963601" y="1291987"/>
            <a:ext cx="580108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Pinguicoccus supinus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Verrucomicrobia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genome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~ 163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kbp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Serra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V et al. (2020)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Rep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10:20311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5DB247B-09D4-E60E-0E4C-0E0079A7E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7" y="3212976"/>
            <a:ext cx="4694082" cy="324143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D6207C3-679E-9D05-2B01-BCC54216B0E5}"/>
              </a:ext>
            </a:extLst>
          </p:cNvPr>
          <p:cNvSpPr txBox="1"/>
          <p:nvPr/>
        </p:nvSpPr>
        <p:spPr>
          <a:xfrm>
            <a:off x="4963601" y="4388331"/>
            <a:ext cx="580108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Organicella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extenuata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Verrucomicrobia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genome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~ 158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kbp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Williams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TJ et al. (2021) Front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Microbiol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12:674758</a:t>
            </a:r>
          </a:p>
        </p:txBody>
      </p:sp>
    </p:spTree>
    <p:extLst>
      <p:ext uri="{BB962C8B-B14F-4D97-AF65-F5344CB8AC3E}">
        <p14:creationId xmlns:p14="http://schemas.microsoft.com/office/powerpoint/2010/main" val="2019326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2A56912-723F-AFDA-1B6E-480A02201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97" y="87375"/>
            <a:ext cx="5184576" cy="169292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8CE1D32-D332-3389-61DB-6545C15DACFF}"/>
              </a:ext>
            </a:extLst>
          </p:cNvPr>
          <p:cNvSpPr txBox="1"/>
          <p:nvPr/>
        </p:nvSpPr>
        <p:spPr>
          <a:xfrm>
            <a:off x="323528" y="1844824"/>
            <a:ext cx="7510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Bodo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proteobacterial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symbiont 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separate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65A2A3-0F95-CC73-985D-B5E202C79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814" y="2276872"/>
            <a:ext cx="4599337" cy="453650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529FB89-1C80-52D3-918C-3BC06946F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268847"/>
            <a:ext cx="3908036" cy="228351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E6DFAB2-2223-13E8-990F-2F385EEFF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562007"/>
            <a:ext cx="3908036" cy="22513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0B4625E-8A6D-8A0B-7121-B36FC7920A11}"/>
              </a:ext>
            </a:extLst>
          </p:cNvPr>
          <p:cNvSpPr txBox="1"/>
          <p:nvPr/>
        </p:nvSpPr>
        <p:spPr>
          <a:xfrm>
            <a:off x="6833649" y="6582544"/>
            <a:ext cx="22028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900" dirty="0">
                <a:solidFill>
                  <a:srgbClr val="FF0000"/>
                </a:solidFill>
              </a:rPr>
              <a:t>Jurėnas</a:t>
            </a:r>
            <a:r>
              <a:rPr lang="cs-CZ" sz="900" dirty="0">
                <a:solidFill>
                  <a:srgbClr val="FF0000"/>
                </a:solidFill>
              </a:rPr>
              <a:t> D (2022) </a:t>
            </a:r>
            <a:r>
              <a:rPr lang="cs-CZ" sz="900" dirty="0" err="1">
                <a:solidFill>
                  <a:srgbClr val="FF0000"/>
                </a:solidFill>
              </a:rPr>
              <a:t>Nat</a:t>
            </a:r>
            <a:r>
              <a:rPr lang="cs-CZ" sz="900" dirty="0">
                <a:solidFill>
                  <a:srgbClr val="FF0000"/>
                </a:solidFill>
              </a:rPr>
              <a:t> </a:t>
            </a:r>
            <a:r>
              <a:rPr lang="cs-CZ" sz="900" dirty="0" err="1">
                <a:solidFill>
                  <a:srgbClr val="FF0000"/>
                </a:solidFill>
              </a:rPr>
              <a:t>Rev</a:t>
            </a:r>
            <a:r>
              <a:rPr lang="cs-CZ" sz="900" dirty="0">
                <a:solidFill>
                  <a:srgbClr val="FF0000"/>
                </a:solidFill>
              </a:rPr>
              <a:t> </a:t>
            </a:r>
            <a:r>
              <a:rPr lang="cs-CZ" sz="900" dirty="0" err="1">
                <a:solidFill>
                  <a:srgbClr val="FF0000"/>
                </a:solidFill>
              </a:rPr>
              <a:t>Microbiol</a:t>
            </a:r>
            <a:r>
              <a:rPr lang="cs-CZ" sz="900" dirty="0">
                <a:solidFill>
                  <a:srgbClr val="FF0000"/>
                </a:solidFill>
              </a:rPr>
              <a:t> 20: 335</a:t>
            </a:r>
          </a:p>
        </p:txBody>
      </p:sp>
    </p:spTree>
    <p:extLst>
      <p:ext uri="{BB962C8B-B14F-4D97-AF65-F5344CB8AC3E}">
        <p14:creationId xmlns:p14="http://schemas.microsoft.com/office/powerpoint/2010/main" val="4063892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Nadpis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cs-CZ" sz="2400" dirty="0" err="1">
                <a:latin typeface="Arial" pitchFamily="34" charset="0"/>
                <a:cs typeface="Arial" pitchFamily="34" charset="0"/>
              </a:rPr>
              <a:t>Reduction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happens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to the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eukaryotic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endosymbionts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as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well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976381"/>
            <a:ext cx="4429125" cy="5454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0419" name="TextovéPole 4"/>
          <p:cNvSpPr txBox="1">
            <a:spLocks noChangeArrowheads="1"/>
          </p:cNvSpPr>
          <p:nvPr/>
        </p:nvSpPr>
        <p:spPr bwMode="auto">
          <a:xfrm>
            <a:off x="4487863" y="6464369"/>
            <a:ext cx="3506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Dyková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I et al. (2008) Eur J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Protistol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44: 269-277</a:t>
            </a:r>
          </a:p>
        </p:txBody>
      </p:sp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976381"/>
            <a:ext cx="4129087" cy="2365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3476694"/>
            <a:ext cx="3571875" cy="2995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4786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344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4"/>
          <p:cNvSpPr txBox="1">
            <a:spLocks noChangeArrowheads="1"/>
          </p:cNvSpPr>
          <p:nvPr/>
        </p:nvSpPr>
        <p:spPr bwMode="auto">
          <a:xfrm>
            <a:off x="5364088" y="6392842"/>
            <a:ext cx="37240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Tanifuji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G et al. (2011) Eukaryot Cell 10: 1143-1146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949280"/>
            <a:ext cx="4680520" cy="36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218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E56718F6-A6A9-13E9-ECFE-DC2DF302BA88}"/>
              </a:ext>
            </a:extLst>
          </p:cNvPr>
          <p:cNvSpPr/>
          <p:nvPr/>
        </p:nvSpPr>
        <p:spPr>
          <a:xfrm>
            <a:off x="1084055" y="2694689"/>
            <a:ext cx="7020272" cy="3984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CF85AF-7836-5FC9-1203-F0E015E85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055" y="2223647"/>
            <a:ext cx="7020272" cy="48527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2854B8C-9D7D-A2D8-5170-167B5D557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55" y="2694689"/>
            <a:ext cx="7020272" cy="398432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75D4DE7-E4A1-C5EC-2C45-A873F6050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59" y="116632"/>
            <a:ext cx="7440063" cy="201958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37888E4-39DA-2C7B-83E4-937E0F7CF571}"/>
              </a:ext>
            </a:extLst>
          </p:cNvPr>
          <p:cNvSpPr txBox="1"/>
          <p:nvPr/>
        </p:nvSpPr>
        <p:spPr>
          <a:xfrm>
            <a:off x="1115616" y="6384827"/>
            <a:ext cx="289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Tanifuji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G et al. (2017)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Rep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7: 11688</a:t>
            </a:r>
          </a:p>
        </p:txBody>
      </p:sp>
    </p:spTree>
    <p:extLst>
      <p:ext uri="{BB962C8B-B14F-4D97-AF65-F5344CB8AC3E}">
        <p14:creationId xmlns:p14="http://schemas.microsoft.com/office/powerpoint/2010/main" val="4278433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848" y="12576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err="1">
                <a:latin typeface="Arial" pitchFamily="34" charset="0"/>
                <a:cs typeface="Arial" pitchFamily="34" charset="0"/>
              </a:rPr>
              <a:t>How</a:t>
            </a:r>
            <a:r>
              <a:rPr lang="cs-CZ" sz="3600" dirty="0">
                <a:latin typeface="Arial" pitchFamily="34" charset="0"/>
                <a:cs typeface="Arial" pitchFamily="34" charset="0"/>
              </a:rPr>
              <a:t> many </a:t>
            </a:r>
            <a:r>
              <a:rPr lang="cs-CZ" sz="3600" dirty="0" err="1">
                <a:latin typeface="Arial" pitchFamily="34" charset="0"/>
                <a:cs typeface="Arial" pitchFamily="34" charset="0"/>
              </a:rPr>
              <a:t>different</a:t>
            </a:r>
            <a:r>
              <a:rPr lang="cs-CZ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dirty="0" err="1">
                <a:latin typeface="Arial" pitchFamily="34" charset="0"/>
                <a:cs typeface="Arial" pitchFamily="34" charset="0"/>
              </a:rPr>
              <a:t>s.o</a:t>
            </a:r>
            <a:r>
              <a:rPr lang="cs-CZ" sz="3600" dirty="0">
                <a:latin typeface="Arial" pitchFamily="34" charset="0"/>
                <a:cs typeface="Arial" pitchFamily="34" charset="0"/>
              </a:rPr>
              <a:t>.?</a:t>
            </a:r>
            <a:br>
              <a:rPr lang="cs-CZ" sz="3600" dirty="0">
                <a:latin typeface="Arial" pitchFamily="34" charset="0"/>
                <a:cs typeface="Arial" pitchFamily="34" charset="0"/>
              </a:rPr>
            </a:br>
            <a:r>
              <a:rPr lang="cs-CZ" sz="31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3100" dirty="0" err="1">
                <a:latin typeface="Arial" pitchFamily="34" charset="0"/>
                <a:cs typeface="Arial" pitchFamily="34" charset="0"/>
              </a:rPr>
              <a:t>those</a:t>
            </a:r>
            <a:r>
              <a:rPr lang="cs-CZ" sz="31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1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31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100" dirty="0" err="1">
                <a:latin typeface="Arial" pitchFamily="34" charset="0"/>
                <a:cs typeface="Arial" pitchFamily="34" charset="0"/>
              </a:rPr>
              <a:t>prokaryotic</a:t>
            </a:r>
            <a:r>
              <a:rPr lang="cs-CZ" sz="31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100" dirty="0" err="1">
                <a:latin typeface="Arial" pitchFamily="34" charset="0"/>
                <a:cs typeface="Arial" pitchFamily="34" charset="0"/>
              </a:rPr>
              <a:t>origin</a:t>
            </a:r>
            <a:r>
              <a:rPr lang="cs-CZ" sz="31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100" dirty="0" err="1">
                <a:latin typeface="Arial" pitchFamily="34" charset="0"/>
                <a:cs typeface="Arial" pitchFamily="34" charset="0"/>
              </a:rPr>
              <a:t>underlined</a:t>
            </a:r>
            <a:r>
              <a:rPr lang="cs-CZ" sz="31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24235" y="1600199"/>
            <a:ext cx="4317148" cy="4525963"/>
          </a:xfrm>
        </p:spPr>
        <p:txBody>
          <a:bodyPr>
            <a:normAutofit fontScale="55000" lnSpcReduction="20000"/>
          </a:bodyPr>
          <a:lstStyle/>
          <a:p>
            <a:r>
              <a:rPr lang="cs-CZ" u="sng" dirty="0" err="1">
                <a:latin typeface="Arial" pitchFamily="34" charset="0"/>
                <a:cs typeface="Arial" pitchFamily="34" charset="0"/>
              </a:rPr>
              <a:t>mitochondrion</a:t>
            </a:r>
            <a:endParaRPr lang="cs-CZ" u="sng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en-US" u="sng" dirty="0">
                <a:latin typeface="Arial" pitchFamily="34" charset="0"/>
                <a:cs typeface="Arial" pitchFamily="34" charset="0"/>
              </a:rPr>
              <a:t>p</a:t>
            </a:r>
            <a:r>
              <a:rPr lang="cs-CZ" u="sng" dirty="0" err="1">
                <a:latin typeface="Arial" pitchFamily="34" charset="0"/>
                <a:cs typeface="Arial" pitchFamily="34" charset="0"/>
              </a:rPr>
              <a:t>rimary</a:t>
            </a:r>
            <a:r>
              <a:rPr lang="cs-CZ" u="sng" dirty="0">
                <a:latin typeface="Arial" pitchFamily="34" charset="0"/>
                <a:cs typeface="Arial" pitchFamily="34" charset="0"/>
              </a:rPr>
              <a:t> plastid </a:t>
            </a:r>
            <a:r>
              <a:rPr lang="cs-CZ" u="sng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u="sng" dirty="0">
                <a:latin typeface="Arial" pitchFamily="34" charset="0"/>
                <a:cs typeface="Arial" pitchFamily="34" charset="0"/>
              </a:rPr>
              <a:t>  </a:t>
            </a:r>
            <a:r>
              <a:rPr lang="cs-CZ" u="sng" dirty="0" err="1">
                <a:latin typeface="Arial" pitchFamily="34" charset="0"/>
                <a:cs typeface="Arial" pitchFamily="34" charset="0"/>
              </a:rPr>
              <a:t>Archaeplastida</a:t>
            </a:r>
            <a:endParaRPr lang="cs-CZ" u="sng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u="sng" dirty="0" err="1">
                <a:latin typeface="Arial" pitchFamily="34" charset="0"/>
                <a:cs typeface="Arial" pitchFamily="34" charset="0"/>
              </a:rPr>
              <a:t>primary</a:t>
            </a:r>
            <a:r>
              <a:rPr lang="cs-CZ" u="sng" dirty="0">
                <a:latin typeface="Arial" pitchFamily="34" charset="0"/>
                <a:cs typeface="Arial" pitchFamily="34" charset="0"/>
              </a:rPr>
              <a:t> plastid </a:t>
            </a:r>
            <a:r>
              <a:rPr lang="cs-CZ" u="sng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u="sng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u="sng" dirty="0" err="1">
                <a:latin typeface="Arial" pitchFamily="34" charset="0"/>
                <a:cs typeface="Arial" pitchFamily="34" charset="0"/>
              </a:rPr>
              <a:t>Paulinella</a:t>
            </a:r>
            <a:r>
              <a:rPr lang="cs-CZ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cs-CZ" u="sng" dirty="0" err="1">
                <a:latin typeface="Arial" pitchFamily="34" charset="0"/>
                <a:cs typeface="Arial" pitchFamily="34" charset="0"/>
              </a:rPr>
              <a:t>spp</a:t>
            </a:r>
            <a:r>
              <a:rPr lang="cs-CZ" u="sng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err="1">
                <a:latin typeface="Arial" pitchFamily="34" charset="0"/>
                <a:cs typeface="Arial" pitchFamily="34" charset="0"/>
              </a:rPr>
              <a:t>secondary</a:t>
            </a:r>
            <a:r>
              <a:rPr lang="cs-CZ" dirty="0">
                <a:latin typeface="Arial" pitchFamily="34" charset="0"/>
                <a:cs typeface="Arial" pitchFamily="34" charset="0"/>
              </a:rPr>
              <a:t> plastid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Chlorarachniophyta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err="1">
                <a:latin typeface="Arial" pitchFamily="34" charset="0"/>
                <a:cs typeface="Arial" pitchFamily="34" charset="0"/>
              </a:rPr>
              <a:t>secondary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eulenid</a:t>
            </a:r>
            <a:r>
              <a:rPr lang="cs-CZ" dirty="0">
                <a:latin typeface="Arial" pitchFamily="34" charset="0"/>
                <a:cs typeface="Arial" pitchFamily="34" charset="0"/>
              </a:rPr>
              <a:t> plastid(s?)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cs-CZ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secondary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plastids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cs-CZ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chromalveolates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likely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several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separate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origins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541383" y="1600198"/>
            <a:ext cx="4367608" cy="4525963"/>
          </a:xfrm>
        </p:spPr>
        <p:txBody>
          <a:bodyPr>
            <a:normAutofit fontScale="55000" lnSpcReduction="20000"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secondary</a:t>
            </a:r>
            <a:r>
              <a:rPr lang="cs-CZ" dirty="0">
                <a:latin typeface="Arial" pitchFamily="34" charset="0"/>
                <a:cs typeface="Arial" pitchFamily="34" charset="0"/>
              </a:rPr>
              <a:t> green plastid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dinoflagellates</a:t>
            </a:r>
            <a:r>
              <a:rPr lang="cs-CZ" dirty="0">
                <a:latin typeface="Arial" pitchFamily="34" charset="0"/>
                <a:cs typeface="Arial" pitchFamily="34" charset="0"/>
              </a:rPr>
              <a:t> I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err="1">
                <a:latin typeface="Arial" pitchFamily="34" charset="0"/>
                <a:cs typeface="Arial" pitchFamily="34" charset="0"/>
              </a:rPr>
              <a:t>secondary</a:t>
            </a:r>
            <a:r>
              <a:rPr lang="cs-CZ" dirty="0">
                <a:latin typeface="Arial" pitchFamily="34" charset="0"/>
                <a:cs typeface="Arial" pitchFamily="34" charset="0"/>
              </a:rPr>
              <a:t> green plastid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dinoflagellates</a:t>
            </a:r>
            <a:r>
              <a:rPr lang="cs-CZ" dirty="0">
                <a:latin typeface="Arial" pitchFamily="34" charset="0"/>
                <a:cs typeface="Arial" pitchFamily="34" charset="0"/>
              </a:rPr>
              <a:t> II (2020)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err="1">
                <a:latin typeface="Arial" pitchFamily="34" charset="0"/>
                <a:cs typeface="Arial" pitchFamily="34" charset="0"/>
              </a:rPr>
              <a:t>secondary</a:t>
            </a:r>
            <a:r>
              <a:rPr lang="cs-CZ" dirty="0">
                <a:latin typeface="Arial" pitchFamily="34" charset="0"/>
                <a:cs typeface="Arial" pitchFamily="34" charset="0"/>
              </a:rPr>
              <a:t> green plastid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dinoflagellates</a:t>
            </a:r>
            <a:r>
              <a:rPr lang="cs-CZ" dirty="0">
                <a:latin typeface="Arial" pitchFamily="34" charset="0"/>
                <a:cs typeface="Arial" pitchFamily="34" charset="0"/>
              </a:rPr>
              <a:t> III (2020)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“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tertiary</a:t>
            </a:r>
            <a:r>
              <a:rPr lang="en-US" dirty="0">
                <a:latin typeface="Arial" pitchFamily="34" charset="0"/>
                <a:cs typeface="Arial" pitchFamily="34" charset="0"/>
              </a:rPr>
              <a:t>”</a:t>
            </a:r>
            <a:r>
              <a:rPr lang="cs-CZ" dirty="0">
                <a:latin typeface="Arial" pitchFamily="34" charset="0"/>
                <a:cs typeface="Arial" pitchFamily="34" charset="0"/>
              </a:rPr>
              <a:t> plastid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dinoflagellates</a:t>
            </a:r>
            <a:r>
              <a:rPr lang="cs-CZ" dirty="0">
                <a:latin typeface="Arial" pitchFamily="34" charset="0"/>
                <a:cs typeface="Arial" pitchFamily="34" charset="0"/>
              </a:rPr>
              <a:t> I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“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tertiary</a:t>
            </a:r>
            <a:r>
              <a:rPr lang="en-US" dirty="0">
                <a:latin typeface="Arial" pitchFamily="34" charset="0"/>
                <a:cs typeface="Arial" pitchFamily="34" charset="0"/>
              </a:rPr>
              <a:t>”</a:t>
            </a:r>
            <a:r>
              <a:rPr lang="cs-CZ" dirty="0">
                <a:latin typeface="Arial" pitchFamily="34" charset="0"/>
                <a:cs typeface="Arial" pitchFamily="34" charset="0"/>
              </a:rPr>
              <a:t> plastid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dinoflagellates</a:t>
            </a:r>
            <a:r>
              <a:rPr lang="cs-CZ" dirty="0">
                <a:latin typeface="Arial" pitchFamily="34" charset="0"/>
                <a:cs typeface="Arial" pitchFamily="34" charset="0"/>
              </a:rPr>
              <a:t> II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cs-CZ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plastids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dinotoms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organelles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cs-CZ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symbionts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?)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itchFamily="34" charset="0"/>
                <a:cs typeface="Arial" pitchFamily="34" charset="0"/>
              </a:rPr>
              <a:t>(not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sure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whether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symbionts</a:t>
            </a:r>
            <a:r>
              <a:rPr lang="cs-CZ" dirty="0">
                <a:latin typeface="Arial" pitchFamily="34" charset="0"/>
                <a:cs typeface="Arial" pitchFamily="34" charset="0"/>
              </a:rPr>
              <a:t>, „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true</a:t>
            </a:r>
            <a:r>
              <a:rPr lang="cs-CZ" dirty="0">
                <a:latin typeface="Arial" pitchFamily="34" charset="0"/>
                <a:cs typeface="Arial" pitchFamily="34" charset="0"/>
              </a:rPr>
              <a:t>“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plastids</a:t>
            </a:r>
            <a:r>
              <a:rPr lang="cs-CZ" dirty="0"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or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kleptoplastids</a:t>
            </a:r>
            <a:r>
              <a:rPr lang="cs-CZ" dirty="0">
                <a:latin typeface="Arial" pitchFamily="34" charset="0"/>
                <a:cs typeface="Arial" pitchFamily="34" charset="0"/>
              </a:rPr>
              <a:t> in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some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cases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642910" y="30149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Mitochondrion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52533"/>
            <a:ext cx="7620000" cy="530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0" y="173025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Enigmatic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origin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of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mitochondria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4991" y="1294841"/>
            <a:ext cx="2259115" cy="1800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7133315" y="3166964"/>
            <a:ext cx="171072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Rhodospirillum</a:t>
            </a:r>
            <a:endParaRPr lang="cs-CZ" i="1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endParaRPr lang="cs-CZ" sz="100" i="1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Rickettsia</a:t>
            </a:r>
            <a:endParaRPr lang="cs-CZ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767" y="4297268"/>
            <a:ext cx="2231114" cy="15047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981" y="1296872"/>
            <a:ext cx="6377337" cy="45386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1142976" y="5940342"/>
            <a:ext cx="3667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itchFamily="34" charset="0"/>
                <a:cs typeface="Arial" pitchFamily="34" charset="0"/>
              </a:rPr>
              <a:t>Esser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C et al.(2004) Mol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Biol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Evol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21: 1643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4337" y="-234280"/>
            <a:ext cx="4757742" cy="1143000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latin typeface="Arial" pitchFamily="34" charset="0"/>
                <a:cs typeface="Arial" pitchFamily="34" charset="0"/>
              </a:rPr>
              <a:t>Symbiont </a:t>
            </a:r>
            <a:r>
              <a:rPr lang="cs-CZ" sz="3600" dirty="0" err="1">
                <a:latin typeface="Arial" pitchFamily="34" charset="0"/>
                <a:cs typeface="Arial" pitchFamily="34" charset="0"/>
              </a:rPr>
              <a:t>or</a:t>
            </a:r>
            <a:r>
              <a:rPr lang="cs-CZ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dirty="0" err="1">
                <a:latin typeface="Arial" pitchFamily="34" charset="0"/>
                <a:cs typeface="Arial" pitchFamily="34" charset="0"/>
              </a:rPr>
              <a:t>organelle</a:t>
            </a:r>
            <a:r>
              <a:rPr lang="cs-CZ" sz="3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42868"/>
            <a:ext cx="3643314" cy="24288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6516216" y="2643182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Pachypsylla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venusta</a:t>
            </a:r>
            <a:endParaRPr lang="cs-CZ" i="1" dirty="0">
              <a:latin typeface="Arial" pitchFamily="34" charset="0"/>
              <a:cs typeface="Arial" pitchFamily="34" charset="0"/>
            </a:endParaRP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(jumping plant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lice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83568" y="6453336"/>
            <a:ext cx="4738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itchFamily="34" charset="0"/>
                <a:cs typeface="Arial" pitchFamily="34" charset="0"/>
              </a:rPr>
              <a:t>McCutcheon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JP et al. (2009)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PLoS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Genetics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5: e1000565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95881" y="3501008"/>
            <a:ext cx="317266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Nasuia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	             </a:t>
            </a:r>
            <a:r>
              <a:rPr lang="cs-CZ" dirty="0">
                <a:latin typeface="Arial" pitchFamily="34" charset="0"/>
                <a:cs typeface="Arial" pitchFamily="34" charset="0"/>
              </a:rPr>
              <a:t>112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endParaRPr lang="cs-CZ" i="1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Tremblaya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cs-CZ" dirty="0">
                <a:latin typeface="Arial" pitchFamily="34" charset="0"/>
                <a:cs typeface="Arial" pitchFamily="34" charset="0"/>
              </a:rPr>
              <a:t>139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Hodgkinia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cs-CZ" dirty="0">
                <a:latin typeface="Arial" pitchFamily="34" charset="0"/>
                <a:cs typeface="Arial" pitchFamily="34" charset="0"/>
              </a:rPr>
              <a:t> 144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Carsonella</a:t>
            </a:r>
            <a:r>
              <a:rPr lang="cs-CZ" dirty="0">
                <a:latin typeface="Arial" pitchFamily="34" charset="0"/>
                <a:cs typeface="Arial" pitchFamily="34" charset="0"/>
              </a:rPr>
              <a:t>           160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Sulcia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cs-CZ" dirty="0">
                <a:latin typeface="Arial" pitchFamily="34" charset="0"/>
                <a:cs typeface="Arial" pitchFamily="34" charset="0"/>
              </a:rPr>
              <a:t>245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r>
              <a:rPr lang="cs-CZ" dirty="0">
                <a:latin typeface="Arial" pitchFamily="34" charset="0"/>
                <a:cs typeface="Arial" pitchFamily="34" charset="0"/>
              </a:rPr>
              <a:t>       </a:t>
            </a: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Nanoarchaeum</a:t>
            </a:r>
            <a:r>
              <a:rPr lang="cs-CZ" dirty="0">
                <a:latin typeface="Arial" pitchFamily="34" charset="0"/>
                <a:cs typeface="Arial" pitchFamily="34" charset="0"/>
              </a:rPr>
              <a:t>    491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5889104" cy="406937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30960" y="757141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“Genome reduction in obligately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intracellular bacteria is one of the most well-established patterns in the field of molecular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evolution</a:t>
            </a:r>
            <a:r>
              <a:rPr lang="en-US" dirty="0">
                <a:latin typeface="Arial" pitchFamily="34" charset="0"/>
                <a:cs typeface="Arial" pitchFamily="34" charset="0"/>
              </a:rPr>
              <a:t>”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ig. 4">
            <a:extLst>
              <a:ext uri="{FF2B5EF4-FFF2-40B4-BE49-F238E27FC236}">
                <a16:creationId xmlns:a16="http://schemas.microsoft.com/office/drawing/2014/main" id="{0033E8AD-8C27-41B0-8F84-024156517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4178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C986109-1447-4C7B-9E86-9D2CE9DB5C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00" t="17801" r="31100" b="62599"/>
          <a:stretch/>
        </p:blipFill>
        <p:spPr>
          <a:xfrm>
            <a:off x="4283968" y="116632"/>
            <a:ext cx="4690807" cy="136815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186C0E9-0710-4A4A-AF7E-3AC020F6C6F3}"/>
              </a:ext>
            </a:extLst>
          </p:cNvPr>
          <p:cNvSpPr txBox="1"/>
          <p:nvPr/>
        </p:nvSpPr>
        <p:spPr>
          <a:xfrm>
            <a:off x="8266457" y="118746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21A872F-212F-421D-86FD-018FC63BA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7" y="1771801"/>
            <a:ext cx="4690807" cy="129715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3D1FDC4-7AD4-4269-A3D4-5F5592E0CE7A}"/>
              </a:ext>
            </a:extLst>
          </p:cNvPr>
          <p:cNvSpPr txBox="1"/>
          <p:nvPr/>
        </p:nvSpPr>
        <p:spPr>
          <a:xfrm>
            <a:off x="8242035" y="233958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73EA338-3EF3-4396-812F-A7834F8EF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6" y="3125209"/>
            <a:ext cx="4680118" cy="364813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85C777D6-3EE4-4801-B62D-402578DE85A7}"/>
              </a:ext>
            </a:extLst>
          </p:cNvPr>
          <p:cNvSpPr/>
          <p:nvPr/>
        </p:nvSpPr>
        <p:spPr>
          <a:xfrm>
            <a:off x="4273277" y="1600675"/>
            <a:ext cx="4690807" cy="562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54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ig. 4">
            <a:extLst>
              <a:ext uri="{FF2B5EF4-FFF2-40B4-BE49-F238E27FC236}">
                <a16:creationId xmlns:a16="http://schemas.microsoft.com/office/drawing/2014/main" id="{0033E8AD-8C27-41B0-8F84-024156517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4178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C986109-1447-4C7B-9E86-9D2CE9DB5C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00" t="17801" r="31100" b="62599"/>
          <a:stretch/>
        </p:blipFill>
        <p:spPr>
          <a:xfrm>
            <a:off x="4283968" y="116632"/>
            <a:ext cx="4690807" cy="136815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186C0E9-0710-4A4A-AF7E-3AC020F6C6F3}"/>
              </a:ext>
            </a:extLst>
          </p:cNvPr>
          <p:cNvSpPr txBox="1"/>
          <p:nvPr/>
        </p:nvSpPr>
        <p:spPr>
          <a:xfrm>
            <a:off x="8266457" y="118746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21A872F-212F-421D-86FD-018FC63BA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7" y="1771801"/>
            <a:ext cx="4690807" cy="129715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3D1FDC4-7AD4-4269-A3D4-5F5592E0CE7A}"/>
              </a:ext>
            </a:extLst>
          </p:cNvPr>
          <p:cNvSpPr txBox="1"/>
          <p:nvPr/>
        </p:nvSpPr>
        <p:spPr>
          <a:xfrm>
            <a:off x="8242035" y="233958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73EA338-3EF3-4396-812F-A7834F8EF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6" y="3125209"/>
            <a:ext cx="4680118" cy="364813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85C777D6-3EE4-4801-B62D-402578DE85A7}"/>
              </a:ext>
            </a:extLst>
          </p:cNvPr>
          <p:cNvSpPr/>
          <p:nvPr/>
        </p:nvSpPr>
        <p:spPr>
          <a:xfrm>
            <a:off x="4273277" y="1600675"/>
            <a:ext cx="4690807" cy="562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E686DF2-66F7-41A1-A126-F04BE7DFB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575" y="2019300"/>
            <a:ext cx="6800850" cy="281940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DBBE919-F6F7-4BA3-A25D-4D2C70A44E5C}"/>
              </a:ext>
            </a:extLst>
          </p:cNvPr>
          <p:cNvSpPr txBox="1"/>
          <p:nvPr/>
        </p:nvSpPr>
        <p:spPr>
          <a:xfrm>
            <a:off x="7164288" y="403552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820816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136904" cy="66238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788024" y="6436435"/>
            <a:ext cx="34754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Georgiades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K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&amp;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Raoult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D (2011)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Biol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Direct 6: 55</a:t>
            </a:r>
          </a:p>
        </p:txBody>
      </p:sp>
    </p:spTree>
    <p:extLst>
      <p:ext uri="{BB962C8B-B14F-4D97-AF65-F5344CB8AC3E}">
        <p14:creationId xmlns:p14="http://schemas.microsoft.com/office/powerpoint/2010/main" val="1014950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6321"/>
            <a:ext cx="8064896" cy="66386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11560" y="188640"/>
            <a:ext cx="34754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Georgiades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K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&amp;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Raoult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D (2011)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Biol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Direct 6: 55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84C19B8-F057-479A-8DD8-263DF58460C4}"/>
              </a:ext>
            </a:extLst>
          </p:cNvPr>
          <p:cNvSpPr txBox="1"/>
          <p:nvPr/>
        </p:nvSpPr>
        <p:spPr>
          <a:xfrm>
            <a:off x="2195736" y="1556792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widely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accepted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445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775351" cy="56669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411760" y="6543244"/>
            <a:ext cx="4464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itchFamily="34" charset="0"/>
                <a:cs typeface="Arial" pitchFamily="34" charset="0"/>
              </a:rPr>
              <a:t>Richards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TA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&amp;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Archibald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JM (2010)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Curr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Biol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21: R113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059832" y="6021288"/>
            <a:ext cx="300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itchFamily="34" charset="0"/>
                <a:cs typeface="Arial" pitchFamily="34" charset="0"/>
              </a:rPr>
              <a:t>GTA</a:t>
            </a:r>
            <a:r>
              <a:rPr lang="cs-CZ" dirty="0">
                <a:latin typeface="Arial" pitchFamily="34" charset="0"/>
                <a:cs typeface="Arial" pitchFamily="34" charset="0"/>
              </a:rPr>
              <a:t> – gene transfer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agents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75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B0DC8C3-BFEB-4D82-AD37-2A1208DCD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0" t="23400" r="32675" b="44400"/>
          <a:stretch/>
        </p:blipFill>
        <p:spPr>
          <a:xfrm>
            <a:off x="129945" y="188640"/>
            <a:ext cx="4608512" cy="230425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A280C57-7C76-4A6A-9446-6EF8697B3825}"/>
              </a:ext>
            </a:extLst>
          </p:cNvPr>
          <p:cNvSpPr txBox="1"/>
          <p:nvPr/>
        </p:nvSpPr>
        <p:spPr>
          <a:xfrm>
            <a:off x="251520" y="2505670"/>
            <a:ext cx="4365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Early vs.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late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mitochondrion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hypotheses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., hydrogen vs.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Archezoa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330551-9BF1-4595-97B3-9B56FA1F0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3" t="17801" r="31101" b="59799"/>
          <a:stretch/>
        </p:blipFill>
        <p:spPr>
          <a:xfrm>
            <a:off x="5218509" y="2060848"/>
            <a:ext cx="3528392" cy="115212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0F68623-F7C4-4A7C-B3BF-624882B78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1" t="30400" r="27950" b="26201"/>
          <a:stretch/>
        </p:blipFill>
        <p:spPr>
          <a:xfrm>
            <a:off x="3563888" y="3365384"/>
            <a:ext cx="5187999" cy="287192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69CE637-2150-4E0F-85DA-5FDF8A123A3A}"/>
              </a:ext>
            </a:extLst>
          </p:cNvPr>
          <p:cNvSpPr txBox="1"/>
          <p:nvPr/>
        </p:nvSpPr>
        <p:spPr>
          <a:xfrm>
            <a:off x="4139952" y="6300028"/>
            <a:ext cx="446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entangle–engulf–endogenize (E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 model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138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57252" y="-71462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Mitochondrial</a:t>
            </a:r>
            <a:r>
              <a:rPr kumimoji="0" lang="cs-CZ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genomes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2786058"/>
            <a:ext cx="8929717" cy="39628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ovéPole 5"/>
          <p:cNvSpPr txBox="1"/>
          <p:nvPr/>
        </p:nvSpPr>
        <p:spPr>
          <a:xfrm>
            <a:off x="2786050" y="6500834"/>
            <a:ext cx="30957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>
                <a:latin typeface="Arial" pitchFamily="34" charset="0"/>
                <a:cs typeface="Arial" pitchFamily="34" charset="0"/>
              </a:rPr>
              <a:t>Gray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 MW </a:t>
            </a:r>
            <a:r>
              <a:rPr lang="cs-CZ" sz="1100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latin typeface="Arial" pitchFamily="34" charset="0"/>
                <a:cs typeface="Arial" pitchFamily="34" charset="0"/>
              </a:rPr>
              <a:t>al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.(1999) Science 283: 1476-1481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85468" y="1085835"/>
            <a:ext cx="8290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0 (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e.g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.,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Trichomonas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 – 6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kb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Plasmodium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 – 360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kb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Arabidopsis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 – 4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Mb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Trypanosoma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1600" dirty="0">
              <a:latin typeface="Arial" pitchFamily="34" charset="0"/>
              <a:cs typeface="Arial" pitchFamily="34" charset="0"/>
            </a:endParaRPr>
          </a:p>
          <a:p>
            <a:r>
              <a:rPr lang="cs-CZ" sz="1600" dirty="0">
                <a:latin typeface="Arial" pitchFamily="34" charset="0"/>
                <a:cs typeface="Arial" pitchFamily="34" charset="0"/>
              </a:rPr>
              <a:t>0 (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e.g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.,.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Trichomonas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 – 5 (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Plasmodium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 – 94 (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Reclinomonas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genes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642910" y="30149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Jakobida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9" y="932989"/>
            <a:ext cx="6022798" cy="521065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2685548" y="6274378"/>
            <a:ext cx="3614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itchFamily="34" charset="0"/>
                <a:cs typeface="Arial" pitchFamily="34" charset="0"/>
              </a:rPr>
              <a:t>Lang BF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al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.(1999) Annu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Rev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Genet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33: 351-397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1904"/>
            <a:ext cx="3661008" cy="5783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21700" y="6320353"/>
            <a:ext cx="3411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itchFamily="34" charset="0"/>
                <a:cs typeface="Arial" pitchFamily="34" charset="0"/>
              </a:rPr>
              <a:t>Burger G et al. (2013) Genome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Biol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Evol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5: 418</a:t>
            </a:r>
          </a:p>
        </p:txBody>
      </p:sp>
      <p:pic>
        <p:nvPicPr>
          <p:cNvPr id="64516" name="Picture 4" descr="http://t0.gstatic.com/images?q=tbn:ANd9GcQElXw8-oLdkGw9r3ODamWp934HINeGtaqFKkcCtbP_ihm2Moq0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23828"/>
            <a:ext cx="2505075" cy="2857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409804" y="1835532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about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root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euakryotic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tree</a:t>
            </a:r>
            <a:r>
              <a:rPr lang="cs-CZ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B796E79-8162-4045-9A7A-833F2443C82C}"/>
              </a:ext>
            </a:extLst>
          </p:cNvPr>
          <p:cNvSpPr txBox="1"/>
          <p:nvPr/>
        </p:nvSpPr>
        <p:spPr>
          <a:xfrm>
            <a:off x="4421843" y="97468"/>
            <a:ext cx="4599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Jakobida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Excavata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Discoba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66107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57252" y="173025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Kinetoplast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62035"/>
            <a:ext cx="3857625" cy="200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247369" y="3090446"/>
            <a:ext cx="3036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itchFamily="34" charset="0"/>
                <a:cs typeface="Arial" pitchFamily="34" charset="0"/>
              </a:rPr>
              <a:t>Svobodová M et al. (2007) IJSEM 57: 423</a:t>
            </a:r>
          </a:p>
        </p:txBody>
      </p:sp>
      <p:pic>
        <p:nvPicPr>
          <p:cNvPr id="3077" name="Picture 5" descr="http://dna.kdna.ucla.edu/parasite_course-old/kDNA/images/Copy%20of%20network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357298"/>
            <a:ext cx="4143372" cy="329345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071942"/>
            <a:ext cx="4380912" cy="2571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" name="TextovéPole 9"/>
          <p:cNvSpPr txBox="1"/>
          <p:nvPr/>
        </p:nvSpPr>
        <p:spPr>
          <a:xfrm>
            <a:off x="4605087" y="6233718"/>
            <a:ext cx="3677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Stuart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KD et al. (2005)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Trends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Biochem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Sci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30: 97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4757742" cy="1143000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latin typeface="Arial" pitchFamily="34" charset="0"/>
                <a:cs typeface="Arial" pitchFamily="34" charset="0"/>
              </a:rPr>
              <a:t>Symbiont </a:t>
            </a:r>
            <a:r>
              <a:rPr lang="cs-CZ" sz="3600" dirty="0" err="1">
                <a:latin typeface="Arial" pitchFamily="34" charset="0"/>
                <a:cs typeface="Arial" pitchFamily="34" charset="0"/>
              </a:rPr>
              <a:t>or</a:t>
            </a:r>
            <a:r>
              <a:rPr lang="cs-CZ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dirty="0" err="1">
                <a:latin typeface="Arial" pitchFamily="34" charset="0"/>
                <a:cs typeface="Arial" pitchFamily="34" charset="0"/>
              </a:rPr>
              <a:t>organelle</a:t>
            </a:r>
            <a:r>
              <a:rPr lang="cs-CZ" sz="3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42868"/>
            <a:ext cx="3643314" cy="24288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6516216" y="2643182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Pachypsylla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venusta</a:t>
            </a:r>
            <a:endParaRPr lang="cs-CZ" i="1" dirty="0">
              <a:latin typeface="Arial" pitchFamily="34" charset="0"/>
              <a:cs typeface="Arial" pitchFamily="34" charset="0"/>
            </a:endParaRP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(jumping plant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lice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83568" y="6453336"/>
            <a:ext cx="4738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itchFamily="34" charset="0"/>
                <a:cs typeface="Arial" pitchFamily="34" charset="0"/>
              </a:rPr>
              <a:t>McCutcheon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JP et al. (2009)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PLoS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Genetics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5: e1000565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95881" y="3501008"/>
            <a:ext cx="317266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Nasuia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	             </a:t>
            </a:r>
            <a:r>
              <a:rPr lang="cs-CZ" dirty="0">
                <a:latin typeface="Arial" pitchFamily="34" charset="0"/>
                <a:cs typeface="Arial" pitchFamily="34" charset="0"/>
              </a:rPr>
              <a:t>112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endParaRPr lang="cs-CZ" i="1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Tremblaya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cs-CZ" dirty="0">
                <a:latin typeface="Arial" pitchFamily="34" charset="0"/>
                <a:cs typeface="Arial" pitchFamily="34" charset="0"/>
              </a:rPr>
              <a:t>139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Hodgkinia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cs-CZ" dirty="0">
                <a:latin typeface="Arial" pitchFamily="34" charset="0"/>
                <a:cs typeface="Arial" pitchFamily="34" charset="0"/>
              </a:rPr>
              <a:t> 144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Carsonella</a:t>
            </a:r>
            <a:r>
              <a:rPr lang="cs-CZ" dirty="0">
                <a:latin typeface="Arial" pitchFamily="34" charset="0"/>
                <a:cs typeface="Arial" pitchFamily="34" charset="0"/>
              </a:rPr>
              <a:t>           160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Sulcia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cs-CZ" dirty="0">
                <a:latin typeface="Arial" pitchFamily="34" charset="0"/>
                <a:cs typeface="Arial" pitchFamily="34" charset="0"/>
              </a:rPr>
              <a:t>245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r>
              <a:rPr lang="cs-CZ" dirty="0">
                <a:latin typeface="Arial" pitchFamily="34" charset="0"/>
                <a:cs typeface="Arial" pitchFamily="34" charset="0"/>
              </a:rPr>
              <a:t>       </a:t>
            </a: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Nanoarchaeum</a:t>
            </a:r>
            <a:r>
              <a:rPr lang="cs-CZ" dirty="0">
                <a:latin typeface="Arial" pitchFamily="34" charset="0"/>
                <a:cs typeface="Arial" pitchFamily="34" charset="0"/>
              </a:rPr>
              <a:t>    491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5889104" cy="406937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8F0E0E3-76E6-429E-87B8-C1180B39BAB7}"/>
              </a:ext>
            </a:extLst>
          </p:cNvPr>
          <p:cNvSpPr/>
          <p:nvPr/>
        </p:nvSpPr>
        <p:spPr>
          <a:xfrm>
            <a:off x="228303" y="895641"/>
            <a:ext cx="49946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Organelles</a:t>
            </a:r>
            <a:r>
              <a:rPr lang="cs-CZ" dirty="0">
                <a:latin typeface="Arial" pitchFamily="34" charset="0"/>
                <a:cs typeface="Arial" pitchFamily="34" charset="0"/>
              </a:rPr>
              <a:t> import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proteins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from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cytoplasm</a:t>
            </a:r>
            <a:r>
              <a:rPr lang="cs-CZ" dirty="0">
                <a:latin typeface="Arial" pitchFamily="34" charset="0"/>
                <a:cs typeface="Arial" pitchFamily="34" charset="0"/>
              </a:rPr>
              <a:t> to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organelle</a:t>
            </a:r>
            <a:r>
              <a:rPr lang="cs-CZ" dirty="0">
                <a:latin typeface="Arial" pitchFamily="34" charset="0"/>
                <a:cs typeface="Arial" pitchFamily="34" charset="0"/>
              </a:rPr>
              <a:t>.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Symbionts</a:t>
            </a:r>
            <a:r>
              <a:rPr lang="cs-CZ" dirty="0">
                <a:latin typeface="Arial" pitchFamily="34" charset="0"/>
                <a:cs typeface="Arial" pitchFamily="34" charset="0"/>
              </a:rPr>
              <a:t> do not.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problem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is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we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usually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cs-CZ" dirty="0">
                <a:latin typeface="Arial" pitchFamily="34" charset="0"/>
                <a:cs typeface="Arial" pitchFamily="34" charset="0"/>
              </a:rPr>
              <a:t> no idea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is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going</a:t>
            </a:r>
            <a:r>
              <a:rPr lang="cs-CZ" dirty="0">
                <a:latin typeface="Arial" pitchFamily="34" charset="0"/>
                <a:cs typeface="Arial" pitchFamily="34" charset="0"/>
              </a:rPr>
              <a:t> on…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1052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8" y="1509727"/>
            <a:ext cx="8505825" cy="3990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ovéPole 2"/>
          <p:cNvSpPr txBox="1"/>
          <p:nvPr/>
        </p:nvSpPr>
        <p:spPr>
          <a:xfrm>
            <a:off x="2175927" y="5661248"/>
            <a:ext cx="4792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Gabaldón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T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&amp;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Huynen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MA (2004) BBA-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Bioenergetics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1659: 212-220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57252" y="173025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Mitochondrial</a:t>
            </a:r>
            <a:r>
              <a:rPr kumimoji="0" lang="cs-CZ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proteome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357290" y="3264099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650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proteins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608105" y="3143248"/>
            <a:ext cx="1188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50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proteins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(15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proteins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715008" y="3786190"/>
            <a:ext cx="2770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200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proteins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eukaryotic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origin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150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proteins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unknown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origin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79512" y="5408502"/>
            <a:ext cx="4189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Gabaldón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T a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Huynen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MA (2007) PLOS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Comp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Biol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3: e219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51" y="116632"/>
            <a:ext cx="8617362" cy="52918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E912CC2-EDF0-4A54-8A75-178854879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4830729"/>
            <a:ext cx="1872208" cy="202198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95E1E93-F970-44CA-BC6D-720004E7E915}"/>
              </a:ext>
            </a:extLst>
          </p:cNvPr>
          <p:cNvSpPr txBox="1"/>
          <p:nvPr/>
        </p:nvSpPr>
        <p:spPr>
          <a:xfrm>
            <a:off x="4568525" y="6463639"/>
            <a:ext cx="2580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Gray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MW (2015) PNAS 112: 10133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8456" y="764704"/>
            <a:ext cx="6858000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0" y="-41289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Protein import </a:t>
            </a:r>
            <a:r>
              <a:rPr kumimoji="0" lang="cs-CZ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into</a:t>
            </a: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the</a:t>
            </a: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mitochondrion</a:t>
            </a: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2095500" cy="2047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35"/>
            <a:ext cx="6726138" cy="62999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411760" y="6581001"/>
            <a:ext cx="3434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itchFamily="34" charset="0"/>
                <a:cs typeface="Arial" pitchFamily="34" charset="0"/>
              </a:rPr>
              <a:t>Cavalier-Smith T(2013) Eur J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Protistol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200" i="1" dirty="0">
                <a:latin typeface="Arial" pitchFamily="34" charset="0"/>
                <a:cs typeface="Arial" pitchFamily="34" charset="0"/>
              </a:rPr>
              <a:t>in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press</a:t>
            </a:r>
            <a:r>
              <a:rPr lang="cs-CZ" sz="1200" i="1" dirty="0">
                <a:latin typeface="Arial" pitchFamily="34" charset="0"/>
                <a:cs typeface="Arial" pitchFamily="34" charset="0"/>
              </a:rPr>
              <a:t>.</a:t>
            </a:r>
            <a:endParaRPr lang="cs-CZ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11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1"/>
            <a:ext cx="6413493" cy="6662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40768"/>
            <a:ext cx="3810000" cy="484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217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1"/>
            <a:ext cx="6413493" cy="6662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40768"/>
            <a:ext cx="3810000" cy="484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585" y="2085975"/>
            <a:ext cx="35623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423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0" y="116632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Functions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of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the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mitochondrion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9552" y="1488594"/>
            <a:ext cx="800257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energetic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metabolism</a:t>
            </a:r>
            <a:r>
              <a:rPr lang="cs-CZ" dirty="0">
                <a:latin typeface="Arial" pitchFamily="34" charset="0"/>
                <a:cs typeface="Arial" pitchFamily="34" charset="0"/>
              </a:rPr>
              <a:t> (TCA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cycle</a:t>
            </a:r>
            <a:r>
              <a:rPr lang="cs-CZ" dirty="0"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oxidative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phosphorylation</a:t>
            </a:r>
            <a:r>
              <a:rPr lang="cs-CZ" dirty="0">
                <a:latin typeface="Arial" pitchFamily="34" charset="0"/>
                <a:cs typeface="Arial" pitchFamily="34" charset="0"/>
              </a:rPr>
              <a:t>, </a:t>
            </a:r>
            <a:r>
              <a:rPr lang="el-GR" dirty="0">
                <a:latin typeface="Arial" pitchFamily="34" charset="0"/>
                <a:cs typeface="Arial" pitchFamily="34" charset="0"/>
              </a:rPr>
              <a:t>β</a:t>
            </a:r>
            <a:r>
              <a:rPr lang="cs-CZ" dirty="0">
                <a:latin typeface="Arial" pitchFamily="34" charset="0"/>
                <a:cs typeface="Arial" pitchFamily="34" charset="0"/>
              </a:rPr>
              <a:t>-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oxidation</a:t>
            </a:r>
            <a:r>
              <a:rPr lang="cs-CZ" dirty="0">
                <a:latin typeface="Arial" pitchFamily="34" charset="0"/>
                <a:cs typeface="Arial" pitchFamily="34" charset="0"/>
              </a:rPr>
              <a:t>…)</a:t>
            </a: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biosynthetic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pathwys</a:t>
            </a:r>
            <a:r>
              <a:rPr lang="cs-CZ" dirty="0">
                <a:latin typeface="Arial" pitchFamily="34" charset="0"/>
                <a:cs typeface="Arial" pitchFamily="34" charset="0"/>
              </a:rPr>
              <a:t>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Fe</a:t>
            </a:r>
            <a:r>
              <a:rPr lang="cs-CZ" dirty="0">
                <a:latin typeface="Arial" pitchFamily="34" charset="0"/>
                <a:cs typeface="Arial" pitchFamily="34" charset="0"/>
              </a:rPr>
              <a:t>-S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clusters</a:t>
            </a:r>
            <a:r>
              <a:rPr lang="cs-CZ" dirty="0"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haem</a:t>
            </a:r>
            <a:r>
              <a:rPr lang="cs-CZ" dirty="0"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steroids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oxygen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detoxification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heat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production</a:t>
            </a:r>
            <a:r>
              <a:rPr lang="cs-CZ" dirty="0">
                <a:latin typeface="Arial" pitchFamily="34" charset="0"/>
                <a:cs typeface="Arial" pitchFamily="34" charset="0"/>
              </a:rPr>
              <a:t>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brown</a:t>
            </a:r>
            <a:r>
              <a:rPr lang="cs-CZ" dirty="0">
                <a:latin typeface="Arial" pitchFamily="34" charset="0"/>
                <a:cs typeface="Arial" pitchFamily="34" charset="0"/>
              </a:rPr>
              <a:t> fat)</a:t>
            </a:r>
          </a:p>
          <a:p>
            <a:pPr>
              <a:buFont typeface="Arial" pitchFamily="34" charset="0"/>
              <a:buChar char="•"/>
            </a:pPr>
            <a:endParaRPr lang="cs-CZ" baseline="300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baseline="300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signalization</a:t>
            </a:r>
            <a:r>
              <a:rPr lang="cs-CZ" dirty="0">
                <a:latin typeface="Arial" pitchFamily="34" charset="0"/>
                <a:cs typeface="Arial" pitchFamily="34" charset="0"/>
              </a:rPr>
              <a:t>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induction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apoptosis</a:t>
            </a:r>
            <a:r>
              <a:rPr lang="cs-CZ" dirty="0">
                <a:latin typeface="Arial" pitchFamily="34" charset="0"/>
                <a:cs typeface="Arial" pitchFamily="34" charset="0"/>
              </a:rPr>
              <a:t>…) </a:t>
            </a: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regulation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metabolism</a:t>
            </a:r>
            <a:r>
              <a:rPr lang="cs-CZ" dirty="0">
                <a:latin typeface="Arial" pitchFamily="34" charset="0"/>
                <a:cs typeface="Arial" pitchFamily="34" charset="0"/>
              </a:rPr>
              <a:t>, cell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cycle</a:t>
            </a:r>
            <a:r>
              <a:rPr lang="cs-CZ" dirty="0"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membrane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potential</a:t>
            </a:r>
            <a:r>
              <a:rPr lang="cs-CZ" dirty="0">
                <a:latin typeface="Arial" pitchFamily="34" charset="0"/>
                <a:cs typeface="Arial" pitchFamily="34" charset="0"/>
              </a:rPr>
              <a:t>…</a:t>
            </a: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…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5B41AC9-B454-4431-AE4C-03C4C09CE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5121284"/>
            <a:ext cx="5580112" cy="155536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EA64FF8-A995-4F77-9A02-DF7817A30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6478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F021736-0DAE-4D20-B377-F17043D0E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7813"/>
            <a:ext cx="9144000" cy="418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937D832-A513-47C4-8C3D-C88C3D826CA7}"/>
              </a:ext>
            </a:extLst>
          </p:cNvPr>
          <p:cNvSpPr/>
          <p:nvPr/>
        </p:nvSpPr>
        <p:spPr>
          <a:xfrm>
            <a:off x="159186" y="781582"/>
            <a:ext cx="8856984" cy="5328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98" name="Picture 2" descr="Figure 1">
            <a:extLst>
              <a:ext uri="{FF2B5EF4-FFF2-40B4-BE49-F238E27FC236}">
                <a16:creationId xmlns:a16="http://schemas.microsoft.com/office/drawing/2014/main" id="{A289C108-0885-43DA-A22B-FAE80999D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46" y="925598"/>
            <a:ext cx="8600308" cy="500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691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ADD5C-C3B2-E1A3-FEB0-9EBDE6B4E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4A8A6FE-0BB3-4060-1D03-DC814293C3C0}"/>
              </a:ext>
            </a:extLst>
          </p:cNvPr>
          <p:cNvSpPr/>
          <p:nvPr/>
        </p:nvSpPr>
        <p:spPr>
          <a:xfrm>
            <a:off x="159186" y="781582"/>
            <a:ext cx="8856984" cy="5328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98" name="Picture 2" descr="Figure 1">
            <a:extLst>
              <a:ext uri="{FF2B5EF4-FFF2-40B4-BE49-F238E27FC236}">
                <a16:creationId xmlns:a16="http://schemas.microsoft.com/office/drawing/2014/main" id="{128B02A8-6D2F-87D8-4AC4-60479874C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46" y="925598"/>
            <a:ext cx="8600308" cy="500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itochondrial DNA in human identification: a review [PeerJ]">
            <a:extLst>
              <a:ext uri="{FF2B5EF4-FFF2-40B4-BE49-F238E27FC236}">
                <a16:creationId xmlns:a16="http://schemas.microsoft.com/office/drawing/2014/main" id="{4A2CCEF4-A059-B333-ACDA-7AE8F8D51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771103"/>
            <a:ext cx="7658100" cy="56102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1892705-0651-E63A-9562-28D8532E339E}"/>
              </a:ext>
            </a:extLst>
          </p:cNvPr>
          <p:cNvSpPr txBox="1"/>
          <p:nvPr/>
        </p:nvSpPr>
        <p:spPr>
          <a:xfrm>
            <a:off x="5933987" y="6104328"/>
            <a:ext cx="2495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Amorim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A (2019)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PeerJ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31428537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0150464-6373-C619-2535-841C6BF3D9FE}"/>
              </a:ext>
            </a:extLst>
          </p:cNvPr>
          <p:cNvSpPr txBox="1"/>
          <p:nvPr/>
        </p:nvSpPr>
        <p:spPr>
          <a:xfrm>
            <a:off x="1475656" y="115271"/>
            <a:ext cx="6526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Mitochondrial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genome of </a:t>
            </a:r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Homo sapiens</a:t>
            </a:r>
          </a:p>
        </p:txBody>
      </p:sp>
    </p:spTree>
    <p:extLst>
      <p:ext uri="{BB962C8B-B14F-4D97-AF65-F5344CB8AC3E}">
        <p14:creationId xmlns:p14="http://schemas.microsoft.com/office/powerpoint/2010/main" val="1551092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4337" y="-234280"/>
            <a:ext cx="4757742" cy="1143000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latin typeface="Arial" pitchFamily="34" charset="0"/>
                <a:cs typeface="Arial" pitchFamily="34" charset="0"/>
              </a:rPr>
              <a:t>Symbiont </a:t>
            </a:r>
            <a:r>
              <a:rPr lang="cs-CZ" sz="3600" dirty="0" err="1">
                <a:latin typeface="Arial" pitchFamily="34" charset="0"/>
                <a:cs typeface="Arial" pitchFamily="34" charset="0"/>
              </a:rPr>
              <a:t>or</a:t>
            </a:r>
            <a:r>
              <a:rPr lang="cs-CZ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dirty="0" err="1">
                <a:latin typeface="Arial" pitchFamily="34" charset="0"/>
                <a:cs typeface="Arial" pitchFamily="34" charset="0"/>
              </a:rPr>
              <a:t>organelle</a:t>
            </a:r>
            <a:r>
              <a:rPr lang="cs-CZ" sz="3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42868"/>
            <a:ext cx="3643314" cy="24288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6516216" y="2643182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Pachypsylla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venusta</a:t>
            </a:r>
            <a:endParaRPr lang="cs-CZ" i="1" dirty="0">
              <a:latin typeface="Arial" pitchFamily="34" charset="0"/>
              <a:cs typeface="Arial" pitchFamily="34" charset="0"/>
            </a:endParaRP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(jumping plant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lice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83568" y="6453336"/>
            <a:ext cx="4738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itchFamily="34" charset="0"/>
                <a:cs typeface="Arial" pitchFamily="34" charset="0"/>
              </a:rPr>
              <a:t>McCutcheon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JP et al. (2009)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PLoS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Genetics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5: e1000565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95881" y="3501008"/>
            <a:ext cx="317266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Nasuia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	             </a:t>
            </a:r>
            <a:r>
              <a:rPr lang="cs-CZ" dirty="0">
                <a:latin typeface="Arial" pitchFamily="34" charset="0"/>
                <a:cs typeface="Arial" pitchFamily="34" charset="0"/>
              </a:rPr>
              <a:t>112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endParaRPr lang="cs-CZ" i="1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Tremblaya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cs-CZ" dirty="0">
                <a:latin typeface="Arial" pitchFamily="34" charset="0"/>
                <a:cs typeface="Arial" pitchFamily="34" charset="0"/>
              </a:rPr>
              <a:t>139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Hodgkinia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cs-CZ" dirty="0">
                <a:latin typeface="Arial" pitchFamily="34" charset="0"/>
                <a:cs typeface="Arial" pitchFamily="34" charset="0"/>
              </a:rPr>
              <a:t> 144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Carsonella</a:t>
            </a:r>
            <a:r>
              <a:rPr lang="cs-CZ" dirty="0">
                <a:latin typeface="Arial" pitchFamily="34" charset="0"/>
                <a:cs typeface="Arial" pitchFamily="34" charset="0"/>
              </a:rPr>
              <a:t>           160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Sulcia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cs-CZ" dirty="0">
                <a:latin typeface="Arial" pitchFamily="34" charset="0"/>
                <a:cs typeface="Arial" pitchFamily="34" charset="0"/>
              </a:rPr>
              <a:t>245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r>
              <a:rPr lang="cs-CZ" dirty="0">
                <a:latin typeface="Arial" pitchFamily="34" charset="0"/>
                <a:cs typeface="Arial" pitchFamily="34" charset="0"/>
              </a:rPr>
              <a:t>       </a:t>
            </a:r>
          </a:p>
          <a:p>
            <a:endParaRPr lang="cs-CZ" i="1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Nanoarchaeum</a:t>
            </a:r>
            <a:r>
              <a:rPr lang="cs-CZ" dirty="0">
                <a:latin typeface="Arial" pitchFamily="34" charset="0"/>
                <a:cs typeface="Arial" pitchFamily="34" charset="0"/>
              </a:rPr>
              <a:t>    491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kb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5889104" cy="406937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30960" y="111545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symbioses</a:t>
            </a:r>
            <a:r>
              <a:rPr lang="cs-CZ" dirty="0">
                <a:latin typeface="Arial" pitchFamily="34" charset="0"/>
                <a:cs typeface="Arial" pitchFamily="34" charset="0"/>
              </a:rPr>
              <a:t> are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often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multipartite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455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0" y="101587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Mitochondrion-related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organelles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76374"/>
            <a:ext cx="8347945" cy="431008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-324544" y="5492013"/>
            <a:ext cx="4355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>
                <a:latin typeface="Arial" pitchFamily="34" charset="0"/>
                <a:cs typeface="Arial" pitchFamily="34" charset="0"/>
              </a:rPr>
              <a:t>Howe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CJ (2008)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Curr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Biol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18: R429-R431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259240" y="407707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oxymonads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8028384" y="4446404"/>
            <a:ext cx="432048" cy="78279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4BD197FC-7418-41DB-8976-12247E4C584E}"/>
              </a:ext>
            </a:extLst>
          </p:cNvPr>
          <p:cNvSpPr txBox="1"/>
          <p:nvPr/>
        </p:nvSpPr>
        <p:spPr>
          <a:xfrm>
            <a:off x="4960247" y="1481120"/>
            <a:ext cx="3788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Anaerobic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mitochondrion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Hydrogen-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producing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mitochondrion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Hydrogenosome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Mitosome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8228"/>
            <a:ext cx="7830249" cy="38164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440" y="158228"/>
            <a:ext cx="4932040" cy="658314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3999CF5-0B8C-401E-81B9-E262F1F9E106}"/>
              </a:ext>
            </a:extLst>
          </p:cNvPr>
          <p:cNvSpPr txBox="1"/>
          <p:nvPr/>
        </p:nvSpPr>
        <p:spPr>
          <a:xfrm>
            <a:off x="35496" y="4005064"/>
            <a:ext cx="8424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MROs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mitochondrion-related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organelles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Picture 4" descr="Výsledek obrázku pro mitosome">
            <a:extLst>
              <a:ext uri="{FF2B5EF4-FFF2-40B4-BE49-F238E27FC236}">
                <a16:creationId xmlns:a16="http://schemas.microsoft.com/office/drawing/2014/main" id="{1F6855F6-1959-4FB4-AE2B-4EB8A1E40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90054"/>
            <a:ext cx="1692083" cy="192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EF6003B-5482-4441-998F-2F69036B8373}"/>
              </a:ext>
            </a:extLst>
          </p:cNvPr>
          <p:cNvSpPr txBox="1"/>
          <p:nvPr/>
        </p:nvSpPr>
        <p:spPr>
          <a:xfrm>
            <a:off x="390263" y="6391995"/>
            <a:ext cx="2854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hydrogenosome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Trichomonas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71926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CAFAA30-F00C-47A9-A11F-0EF02F06E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0055"/>
            <a:ext cx="4295775" cy="15716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F41019-E2E5-4104-8A07-EA9B11864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88640"/>
            <a:ext cx="2066925" cy="1143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45A737C-CA9B-414A-8A5F-8445BE55C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859381"/>
            <a:ext cx="5472608" cy="369278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3280F69-E450-4D62-94A4-4A642519D480}"/>
              </a:ext>
            </a:extLst>
          </p:cNvPr>
          <p:cNvSpPr txBox="1"/>
          <p:nvPr/>
        </p:nvSpPr>
        <p:spPr>
          <a:xfrm>
            <a:off x="1425117" y="5787518"/>
            <a:ext cx="2693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5A3A898-6703-44A0-99E6-19A976A69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4455974"/>
            <a:ext cx="2085975" cy="107632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11FAEE54-B2EE-4025-BD17-4EB2DDCA39A6}"/>
              </a:ext>
            </a:extLst>
          </p:cNvPr>
          <p:cNvSpPr txBox="1"/>
          <p:nvPr/>
        </p:nvSpPr>
        <p:spPr>
          <a:xfrm>
            <a:off x="5292080" y="5805264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MROs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shown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but not ATP)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3028A124-7C4D-4A0B-A7B4-93000461E97E}"/>
              </a:ext>
            </a:extLst>
          </p:cNvPr>
          <p:cNvCxnSpPr>
            <a:cxnSpLocks/>
          </p:cNvCxnSpPr>
          <p:nvPr/>
        </p:nvCxnSpPr>
        <p:spPr>
          <a:xfrm flipH="1">
            <a:off x="7020272" y="4941168"/>
            <a:ext cx="288032" cy="3600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761539CF-B046-49E8-874F-1C7C84906F95}"/>
              </a:ext>
            </a:extLst>
          </p:cNvPr>
          <p:cNvCxnSpPr>
            <a:cxnSpLocks/>
          </p:cNvCxnSpPr>
          <p:nvPr/>
        </p:nvCxnSpPr>
        <p:spPr>
          <a:xfrm>
            <a:off x="7092280" y="4941168"/>
            <a:ext cx="216024" cy="3600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1449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ure thumbnail fx1">
            <a:extLst>
              <a:ext uri="{FF2B5EF4-FFF2-40B4-BE49-F238E27FC236}">
                <a16:creationId xmlns:a16="http://schemas.microsoft.com/office/drawing/2014/main" id="{456B3CF2-3D28-3EAA-F6C8-C93BC7CF1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3" y="740487"/>
            <a:ext cx="2855766" cy="285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Ã½sledek obrÃ¡zku pro cia iron sulfur">
            <a:extLst>
              <a:ext uri="{FF2B5EF4-FFF2-40B4-BE49-F238E27FC236}">
                <a16:creationId xmlns:a16="http://schemas.microsoft.com/office/drawing/2014/main" id="{55E20E81-70AA-7B75-172C-80A549787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582" y="748551"/>
            <a:ext cx="4240599" cy="317296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itosomes in Entamoeba histolytica | SpringerLink">
            <a:extLst>
              <a:ext uri="{FF2B5EF4-FFF2-40B4-BE49-F238E27FC236}">
                <a16:creationId xmlns:a16="http://schemas.microsoft.com/office/drawing/2014/main" id="{E75B0316-116E-A696-AA5F-6265BF351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3" y="4075959"/>
            <a:ext cx="4240599" cy="213180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2B525C1-E557-AF38-9C94-0E4E00857C65}"/>
              </a:ext>
            </a:extLst>
          </p:cNvPr>
          <p:cNvSpPr txBox="1"/>
          <p:nvPr/>
        </p:nvSpPr>
        <p:spPr>
          <a:xfrm>
            <a:off x="35496" y="97468"/>
            <a:ext cx="9169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K čemu jsou mitochondrie, které neumí syntetizovat ATP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C77A545-EA17-F8F0-836F-F0A745B06AD1}"/>
              </a:ext>
            </a:extLst>
          </p:cNvPr>
          <p:cNvSpPr txBox="1"/>
          <p:nvPr/>
        </p:nvSpPr>
        <p:spPr>
          <a:xfrm>
            <a:off x="107504" y="3583810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metabolismus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jednouhlíkatých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sloučenin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8C301AC-AC6A-00A4-A91B-E209103FA932}"/>
              </a:ext>
            </a:extLst>
          </p:cNvPr>
          <p:cNvSpPr txBox="1"/>
          <p:nvPr/>
        </p:nvSpPr>
        <p:spPr>
          <a:xfrm>
            <a:off x="1467476" y="6238259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aktivace síranů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0AD3D1E-3ED3-153F-0AE8-E0AA197B5C86}"/>
              </a:ext>
            </a:extLst>
          </p:cNvPr>
          <p:cNvSpPr txBox="1"/>
          <p:nvPr/>
        </p:nvSpPr>
        <p:spPr>
          <a:xfrm>
            <a:off x="6084168" y="5481004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Syntéza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-S center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819B32E-2E99-1499-28B6-717B83D2E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301" y="4006045"/>
            <a:ext cx="3630880" cy="14285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51492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AB3DE35-036A-1927-3F77-23ED06472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5657850" cy="9525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F9C8DB6-9E61-52D7-5C15-72EC434E9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24744"/>
            <a:ext cx="6010275" cy="9334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E31DF53-C5DD-8DEA-3611-8A62951DF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230" y="2136970"/>
            <a:ext cx="5673266" cy="451872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46F230A-4F8E-0872-B4BD-FC621941C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234962"/>
            <a:ext cx="2996229" cy="168909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607AFD5-5A6F-2447-2580-757D48E6F46E}"/>
              </a:ext>
            </a:extLst>
          </p:cNvPr>
          <p:cNvSpPr txBox="1"/>
          <p:nvPr/>
        </p:nvSpPr>
        <p:spPr>
          <a:xfrm>
            <a:off x="179512" y="5943446"/>
            <a:ext cx="28873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Hartikainen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H et al. 2014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Curr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24:807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A48D7D7-790B-758F-057C-1DF54D684816}"/>
              </a:ext>
            </a:extLst>
          </p:cNvPr>
          <p:cNvSpPr txBox="1"/>
          <p:nvPr/>
        </p:nvSpPr>
        <p:spPr>
          <a:xfrm>
            <a:off x="6084168" y="438993"/>
            <a:ext cx="2444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Genome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Evol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accepted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6982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5736D6E-F90E-4F7D-9322-CD44D5051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9020175" cy="29051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C52DA23-5129-4C8F-BA65-30EEA33E1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88" y="1700808"/>
            <a:ext cx="3924034" cy="50321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5E8F16D-950B-4F62-A1D4-B98C4F9D6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68488"/>
            <a:ext cx="4195968" cy="506443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7648711-BCBC-474B-BE28-1EE264844777}"/>
              </a:ext>
            </a:extLst>
          </p:cNvPr>
          <p:cNvSpPr txBox="1"/>
          <p:nvPr/>
        </p:nvSpPr>
        <p:spPr>
          <a:xfrm>
            <a:off x="6948264" y="125076"/>
            <a:ext cx="1906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Curr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(2018) 28: 2536</a:t>
            </a:r>
          </a:p>
        </p:txBody>
      </p:sp>
    </p:spTree>
    <p:extLst>
      <p:ext uri="{BB962C8B-B14F-4D97-AF65-F5344CB8AC3E}">
        <p14:creationId xmlns:p14="http://schemas.microsoft.com/office/powerpoint/2010/main" val="22726278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8CBF022-52A3-42FE-9C8B-31D833D93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495" y="0"/>
            <a:ext cx="4172505" cy="114551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2BB1932-1C1F-442A-88B2-AB27E0683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375528"/>
            <a:ext cx="3000375" cy="2190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8FC8687-E0C3-4808-8DC0-FDD3410FF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971495" cy="68580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23F13E2-AE50-400A-9777-478D0BB3FABB}"/>
              </a:ext>
            </a:extLst>
          </p:cNvPr>
          <p:cNvSpPr txBox="1"/>
          <p:nvPr/>
        </p:nvSpPr>
        <p:spPr>
          <a:xfrm>
            <a:off x="4971495" y="2348880"/>
            <a:ext cx="4065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complexes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biogenesis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mitochondrial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cristae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4" descr="Výsledek obrázku pro mitosome">
            <a:extLst>
              <a:ext uri="{FF2B5EF4-FFF2-40B4-BE49-F238E27FC236}">
                <a16:creationId xmlns:a16="http://schemas.microsoft.com/office/drawing/2014/main" id="{0E5A79D8-4964-5174-3E04-7E855EBD6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01008"/>
            <a:ext cx="2446494" cy="278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0644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6785ABD-F3F8-4F53-B388-F6EED1E13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62" t="16401" r="33021" b="34600"/>
          <a:stretch/>
        </p:blipFill>
        <p:spPr>
          <a:xfrm>
            <a:off x="1835697" y="3098875"/>
            <a:ext cx="4680519" cy="364249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4D5A333-D436-469F-AF00-6F9D6F549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3" t="17801" r="31101" b="48600"/>
          <a:stretch/>
        </p:blipFill>
        <p:spPr>
          <a:xfrm>
            <a:off x="1835696" y="704452"/>
            <a:ext cx="4680520" cy="22925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45765A6-D71A-4B92-BF9A-49D92EBAC5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00" t="47198" r="56300" b="50002"/>
          <a:stretch/>
        </p:blipFill>
        <p:spPr>
          <a:xfrm>
            <a:off x="5347133" y="6483251"/>
            <a:ext cx="1152128" cy="14401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2DE2F5D-78C5-4AB2-90E3-60F5209E912F}"/>
              </a:ext>
            </a:extLst>
          </p:cNvPr>
          <p:cNvSpPr txBox="1"/>
          <p:nvPr/>
        </p:nvSpPr>
        <p:spPr>
          <a:xfrm>
            <a:off x="549104" y="132212"/>
            <a:ext cx="80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Mitochodnrial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genome has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lost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parasitic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aerobic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dinoflagellate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6322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60350"/>
            <a:ext cx="6353175" cy="5514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716463" y="2636838"/>
            <a:ext cx="3113087" cy="3138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557338" y="2349500"/>
            <a:ext cx="186213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 err="1">
                <a:latin typeface="+mn-lt"/>
              </a:rPr>
              <a:t>Curr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Biol</a:t>
            </a:r>
            <a:r>
              <a:rPr lang="cs-CZ" sz="1200" dirty="0">
                <a:latin typeface="+mn-lt"/>
              </a:rPr>
              <a:t> 26:1274 (2016)</a:t>
            </a:r>
          </a:p>
        </p:txBody>
      </p:sp>
      <p:pic>
        <p:nvPicPr>
          <p:cNvPr id="32773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6"/>
          <a:stretch>
            <a:fillRect/>
          </a:stretch>
        </p:blipFill>
        <p:spPr bwMode="auto">
          <a:xfrm>
            <a:off x="5357813" y="2247900"/>
            <a:ext cx="2238375" cy="3341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435600" y="5056188"/>
            <a:ext cx="212090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i="1" dirty="0" err="1">
                <a:latin typeface="+mn-lt"/>
              </a:rPr>
              <a:t>Monocercomonoides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exilis</a:t>
            </a:r>
            <a:endParaRPr lang="cs-CZ" sz="1200" i="1" dirty="0">
              <a:latin typeface="+mn-lt"/>
            </a:endParaRPr>
          </a:p>
          <a:p>
            <a:pPr>
              <a:defRPr/>
            </a:pPr>
            <a:r>
              <a:rPr lang="cs-CZ" sz="1200" dirty="0">
                <a:latin typeface="+mn-lt"/>
              </a:rPr>
              <a:t>(</a:t>
            </a:r>
            <a:r>
              <a:rPr lang="cs-CZ" sz="1200" dirty="0" err="1">
                <a:latin typeface="+mn-lt"/>
              </a:rPr>
              <a:t>Preaxostyla</a:t>
            </a:r>
            <a:r>
              <a:rPr lang="cs-CZ" sz="1200" dirty="0">
                <a:latin typeface="+mn-lt"/>
              </a:rPr>
              <a:t>: </a:t>
            </a:r>
            <a:r>
              <a:rPr lang="cs-CZ" sz="1200" dirty="0" err="1">
                <a:latin typeface="+mn-lt"/>
              </a:rPr>
              <a:t>Oxymonadida</a:t>
            </a:r>
            <a:r>
              <a:rPr lang="cs-CZ" sz="1200" dirty="0">
                <a:latin typeface="+mn-lt"/>
              </a:rPr>
              <a:t>)</a:t>
            </a:r>
          </a:p>
        </p:txBody>
      </p:sp>
      <p:sp>
        <p:nvSpPr>
          <p:cNvPr id="8" name="Obdélník 7"/>
          <p:cNvSpPr/>
          <p:nvPr/>
        </p:nvSpPr>
        <p:spPr>
          <a:xfrm>
            <a:off x="1606550" y="4005064"/>
            <a:ext cx="3092450" cy="1052711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603375" y="5057775"/>
            <a:ext cx="771525" cy="15875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7EE4B57-3015-4B08-89AE-D309C04EEC4A}"/>
              </a:ext>
            </a:extLst>
          </p:cNvPr>
          <p:cNvSpPr/>
          <p:nvPr/>
        </p:nvSpPr>
        <p:spPr>
          <a:xfrm>
            <a:off x="3014663" y="3846314"/>
            <a:ext cx="1684337" cy="15875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65995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642910" y="30149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Plastids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0418" name="Picture 2" descr="http://img.wallpaperstock.net:81/green-forest-wallpapers_24571_192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6" y="1216024"/>
            <a:ext cx="8264487" cy="5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31434" y="3140968"/>
            <a:ext cx="35605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err="1">
                <a:latin typeface="Arial" pitchFamily="34" charset="0"/>
                <a:cs typeface="Arial" pitchFamily="34" charset="0"/>
              </a:rPr>
              <a:t>Homalodisca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vitripennis</a:t>
            </a:r>
            <a:endParaRPr lang="cs-CZ" sz="1600" i="1" dirty="0">
              <a:latin typeface="Arial" pitchFamily="34" charset="0"/>
              <a:cs typeface="Arial" pitchFamily="34" charset="0"/>
            </a:endParaRPr>
          </a:p>
          <a:p>
            <a:endParaRPr lang="cs-CZ" sz="1600" i="1" dirty="0">
              <a:latin typeface="Arial" pitchFamily="34" charset="0"/>
              <a:cs typeface="Arial" pitchFamily="34" charset="0"/>
            </a:endParaRPr>
          </a:p>
          <a:p>
            <a:r>
              <a:rPr lang="cs-CZ" sz="1600" i="1" dirty="0" err="1">
                <a:latin typeface="Arial" pitchFamily="34" charset="0"/>
                <a:cs typeface="Arial" pitchFamily="34" charset="0"/>
              </a:rPr>
              <a:t>Sulcia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muelleri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Bacteroidetes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cs-CZ" sz="1600" i="1" dirty="0" err="1">
                <a:latin typeface="Arial" pitchFamily="34" charset="0"/>
                <a:cs typeface="Arial" pitchFamily="34" charset="0"/>
              </a:rPr>
              <a:t>Baumannia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cicadellinicola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(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γ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-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proteo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33518"/>
            <a:ext cx="3017912" cy="22634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16" y="730002"/>
            <a:ext cx="3810000" cy="2266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259632" y="3140968"/>
            <a:ext cx="30716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err="1">
                <a:latin typeface="Arial" pitchFamily="34" charset="0"/>
                <a:cs typeface="Arial" pitchFamily="34" charset="0"/>
              </a:rPr>
              <a:t>Diceroprocta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semicincta</a:t>
            </a:r>
            <a:endParaRPr lang="cs-CZ" sz="1600" i="1" dirty="0">
              <a:latin typeface="Arial" pitchFamily="34" charset="0"/>
              <a:cs typeface="Arial" pitchFamily="34" charset="0"/>
            </a:endParaRPr>
          </a:p>
          <a:p>
            <a:endParaRPr lang="cs-CZ" sz="1600" i="1" dirty="0">
              <a:latin typeface="Arial" pitchFamily="34" charset="0"/>
              <a:cs typeface="Arial" pitchFamily="34" charset="0"/>
            </a:endParaRPr>
          </a:p>
          <a:p>
            <a:r>
              <a:rPr lang="cs-CZ" sz="1600" i="1" dirty="0" err="1">
                <a:latin typeface="Arial" pitchFamily="34" charset="0"/>
                <a:cs typeface="Arial" pitchFamily="34" charset="0"/>
              </a:rPr>
              <a:t>Sulcia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muelleri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Bacteroidetes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cs-CZ" sz="1600" i="1" dirty="0" err="1">
                <a:latin typeface="Arial" pitchFamily="34" charset="0"/>
                <a:cs typeface="Arial" pitchFamily="34" charset="0"/>
              </a:rPr>
              <a:t>Hodgkinia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cicadicola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(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α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-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proteo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2548"/>
            <a:ext cx="2425452" cy="24254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483768" y="6495915"/>
            <a:ext cx="4738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itchFamily="34" charset="0"/>
                <a:cs typeface="Arial" pitchFamily="34" charset="0"/>
              </a:rPr>
              <a:t>McCutcheon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JP et al. (2009)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PLoS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Genetics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5: e1000565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77B9F7E-DB74-4EB0-B9AF-1B5BB3C80281}"/>
              </a:ext>
            </a:extLst>
          </p:cNvPr>
          <p:cNvSpPr txBox="1"/>
          <p:nvPr/>
        </p:nvSpPr>
        <p:spPr>
          <a:xfrm>
            <a:off x="2332854" y="179348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Auchenorrhyncha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cicadas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leafhoppers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35934494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207604"/>
              </p:ext>
            </p:extLst>
          </p:nvPr>
        </p:nvGraphicFramePr>
        <p:xfrm>
          <a:off x="200954" y="287610"/>
          <a:ext cx="5256213" cy="638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038095" imgH="12193702" progId="">
                  <p:embed/>
                </p:oleObj>
              </mc:Choice>
              <mc:Fallback>
                <p:oleObj name="Photo Editor Photo" r:id="rId2" imgW="10038095" imgH="12193702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954" y="287610"/>
                        <a:ext cx="5256213" cy="63817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8757207A-5394-401B-ACB7-8A2CD7DEC32D}"/>
              </a:ext>
            </a:extLst>
          </p:cNvPr>
          <p:cNvSpPr/>
          <p:nvPr/>
        </p:nvSpPr>
        <p:spPr>
          <a:xfrm>
            <a:off x="5759574" y="2096856"/>
            <a:ext cx="2988890" cy="45682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3DC3D7-3504-468F-BDEB-A06E90AB7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744" y="2240301"/>
            <a:ext cx="2726550" cy="42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03552DA-4B6E-4EC1-84B8-E502770447B1}"/>
              </a:ext>
            </a:extLst>
          </p:cNvPr>
          <p:cNvSpPr txBox="1"/>
          <p:nvPr/>
        </p:nvSpPr>
        <p:spPr>
          <a:xfrm>
            <a:off x="5666495" y="566819"/>
            <a:ext cx="30828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tertiary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quaternary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plastids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97134"/>
              </p:ext>
            </p:extLst>
          </p:nvPr>
        </p:nvGraphicFramePr>
        <p:xfrm>
          <a:off x="323528" y="260648"/>
          <a:ext cx="5256213" cy="638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038095" imgH="12193702" progId="">
                  <p:embed/>
                </p:oleObj>
              </mc:Choice>
              <mc:Fallback>
                <p:oleObj name="Photo Editor Photo" r:id="rId2" imgW="10038095" imgH="1219370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60648"/>
                        <a:ext cx="5256213" cy="63817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ál 1"/>
          <p:cNvSpPr/>
          <p:nvPr/>
        </p:nvSpPr>
        <p:spPr>
          <a:xfrm>
            <a:off x="1598582" y="523030"/>
            <a:ext cx="3528392" cy="18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 rot="1251517">
            <a:off x="136520" y="2758125"/>
            <a:ext cx="4425142" cy="23093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5940152" y="716503"/>
            <a:ext cx="29674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Archaeplastida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Plantae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almost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universaly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accepted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940152" y="3429000"/>
            <a:ext cx="28392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Chromalveolata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Chromista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widely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accepted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349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642910" y="30149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Primary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plastids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85" y="1772816"/>
            <a:ext cx="8672450" cy="45720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53E0A1C-0AF5-4BDA-93A5-CDAFCA646B88}"/>
              </a:ext>
            </a:extLst>
          </p:cNvPr>
          <p:cNvSpPr txBox="1"/>
          <p:nvPr/>
        </p:nvSpPr>
        <p:spPr>
          <a:xfrm>
            <a:off x="899592" y="1156769"/>
            <a:ext cx="7821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Two independent origins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Archaeplastida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Paulinella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Rhizaria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6561011" cy="561662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95850E9-574D-4452-9269-D03FB0585F5E}"/>
              </a:ext>
            </a:extLst>
          </p:cNvPr>
          <p:cNvSpPr txBox="1"/>
          <p:nvPr/>
        </p:nvSpPr>
        <p:spPr>
          <a:xfrm>
            <a:off x="1498883" y="146759"/>
            <a:ext cx="6146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plastids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922559" cy="52565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249332" y="4725144"/>
            <a:ext cx="3715155" cy="216024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37067" y="4941168"/>
            <a:ext cx="8727421" cy="216024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237067" y="5157192"/>
            <a:ext cx="2030677" cy="216024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6372751" y="1340768"/>
            <a:ext cx="2519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Mol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Evol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(2011) 28: 3019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738" y="2060848"/>
            <a:ext cx="3836750" cy="11521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7580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6B60E0B-69BD-49C6-B4D5-61F9BF453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8" t="17801" r="32675" b="59799"/>
          <a:stretch/>
        </p:blipFill>
        <p:spPr>
          <a:xfrm>
            <a:off x="1635423" y="692696"/>
            <a:ext cx="5873153" cy="208823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1464A07-A977-481B-B749-3B868795A8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2201" r="19288" b="38800"/>
          <a:stretch/>
        </p:blipFill>
        <p:spPr>
          <a:xfrm>
            <a:off x="1635423" y="3203234"/>
            <a:ext cx="5873154" cy="260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425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DE93AB9-AB61-4B98-B864-BEE1B9D01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0"/>
            <a:ext cx="8545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BAD28F9-7EB3-4122-89F6-93F145096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51" t="36793" r="19288" b="38800"/>
          <a:stretch/>
        </p:blipFill>
        <p:spPr>
          <a:xfrm>
            <a:off x="298450" y="116632"/>
            <a:ext cx="2617366" cy="77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395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0" y="30149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Genomes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of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primary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plastids</a:t>
            </a: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4976"/>
            <a:ext cx="5643602" cy="563344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-396552" y="6350524"/>
            <a:ext cx="4071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Rogers</a:t>
            </a:r>
            <a:r>
              <a:rPr lang="cs-CZ" sz="1400" dirty="0"/>
              <a:t> MB </a:t>
            </a:r>
            <a:r>
              <a:rPr lang="cs-CZ" sz="1400" dirty="0" err="1"/>
              <a:t>et</a:t>
            </a:r>
            <a:r>
              <a:rPr lang="cs-CZ" sz="1400" dirty="0"/>
              <a:t> </a:t>
            </a:r>
            <a:r>
              <a:rPr lang="cs-CZ" sz="1400" dirty="0" err="1"/>
              <a:t>al</a:t>
            </a:r>
            <a:r>
              <a:rPr lang="cs-CZ" sz="1400" dirty="0"/>
              <a:t>. (2007) MBE 24: 54-62</a:t>
            </a:r>
            <a:endParaRPr lang="cs-CZ" sz="1400" i="1" dirty="0"/>
          </a:p>
        </p:txBody>
      </p:sp>
      <p:sp>
        <p:nvSpPr>
          <p:cNvPr id="5" name="Obdélník 4"/>
          <p:cNvSpPr/>
          <p:nvPr/>
        </p:nvSpPr>
        <p:spPr>
          <a:xfrm>
            <a:off x="4981248" y="809457"/>
            <a:ext cx="800552" cy="53942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2148032" y="809457"/>
            <a:ext cx="2313219" cy="53942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4765224" y="809457"/>
            <a:ext cx="216024" cy="53942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5748030-EFC3-4E32-975F-C57470EA811F}"/>
              </a:ext>
            </a:extLst>
          </p:cNvPr>
          <p:cNvSpPr txBox="1"/>
          <p:nvPr/>
        </p:nvSpPr>
        <p:spPr>
          <a:xfrm>
            <a:off x="5971981" y="1772816"/>
            <a:ext cx="3044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few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non-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photosynthetic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plastidic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lineages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 plastid genome…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mitochondria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igh-quality image (207K) - Opens new windo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9294" y="1000108"/>
            <a:ext cx="4640094" cy="521497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0" y="30149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Proteome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primary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plastid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472727" y="6309320"/>
            <a:ext cx="339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Jarvis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P (2004)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Curr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14: R317-R319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692696"/>
            <a:ext cx="5500726" cy="54208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3184142" y="6208364"/>
            <a:ext cx="2828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Dyall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SD et al.(2004) Science 304: 253</a:t>
            </a:r>
          </a:p>
        </p:txBody>
      </p:sp>
    </p:spTree>
    <p:extLst>
      <p:ext uri="{BB962C8B-B14F-4D97-AF65-F5344CB8AC3E}">
        <p14:creationId xmlns:p14="http://schemas.microsoft.com/office/powerpoint/2010/main" val="777483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57" y="2303975"/>
            <a:ext cx="4676775" cy="3390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596336" cy="1711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29510" y="1700808"/>
            <a:ext cx="3758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Sloan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DB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&amp;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Moran DA (2012) Mol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Biol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Evol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29: 3781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648195A-61A7-490C-B379-989766B83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7429" y="3665756"/>
            <a:ext cx="3643314" cy="2428876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D937830-8FAC-4358-8F84-D9BBFA5B7EF0}"/>
              </a:ext>
            </a:extLst>
          </p:cNvPr>
          <p:cNvSpPr txBox="1"/>
          <p:nvPr/>
        </p:nvSpPr>
        <p:spPr>
          <a:xfrm>
            <a:off x="5317429" y="842229"/>
            <a:ext cx="2640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(jumping plant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lice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„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mery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“ in Czech)</a:t>
            </a:r>
          </a:p>
        </p:txBody>
      </p:sp>
    </p:spTree>
    <p:extLst>
      <p:ext uri="{BB962C8B-B14F-4D97-AF65-F5344CB8AC3E}">
        <p14:creationId xmlns:p14="http://schemas.microsoft.com/office/powerpoint/2010/main" val="10061733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8784976" cy="67476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63688" y="5877272"/>
            <a:ext cx="7056784" cy="216024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51520" y="6093296"/>
            <a:ext cx="8568952" cy="216024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251520" y="6309320"/>
            <a:ext cx="8568952" cy="34548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2665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0" y="437009"/>
            <a:ext cx="703897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592" y="3389337"/>
            <a:ext cx="3352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071827" y="1556792"/>
            <a:ext cx="2704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Plant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(2013) 18: 680</a:t>
            </a:r>
          </a:p>
        </p:txBody>
      </p:sp>
    </p:spTree>
    <p:extLst>
      <p:ext uri="{BB962C8B-B14F-4D97-AF65-F5344CB8AC3E}">
        <p14:creationId xmlns:p14="http://schemas.microsoft.com/office/powerpoint/2010/main" val="36127004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642910" y="30149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Paulinella</a:t>
            </a:r>
            <a:r>
              <a:rPr kumimoji="0" lang="cs-CZ" sz="4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cs-CZ" sz="4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chromatophora</a:t>
            </a:r>
            <a:endParaRPr kumimoji="0" lang="cs-CZ" sz="4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833210"/>
            <a:ext cx="4286280" cy="54318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Obdélník 5"/>
          <p:cNvSpPr/>
          <p:nvPr/>
        </p:nvSpPr>
        <p:spPr>
          <a:xfrm>
            <a:off x="7363473" y="2257417"/>
            <a:ext cx="1106660" cy="22535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788024" y="6309320"/>
            <a:ext cx="4071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Lara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(2007)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Protist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158: 229-237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697129"/>
            <a:ext cx="2824175" cy="33035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85728"/>
            <a:ext cx="7269968" cy="62235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6438900" cy="2600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72" y="2924944"/>
            <a:ext cx="4191000" cy="3209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132856"/>
            <a:ext cx="4061251" cy="45365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47296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85728"/>
            <a:ext cx="7269968" cy="622353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Obdélník 1"/>
          <p:cNvSpPr/>
          <p:nvPr/>
        </p:nvSpPr>
        <p:spPr>
          <a:xfrm>
            <a:off x="2324479" y="1931559"/>
            <a:ext cx="4464496" cy="27363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4519" y="2178270"/>
            <a:ext cx="3733792" cy="177938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2541643" y="4178534"/>
            <a:ext cx="4071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latin typeface="Arial" pitchFamily="34" charset="0"/>
                <a:cs typeface="Arial" pitchFamily="34" charset="0"/>
              </a:rPr>
              <a:t>Nowack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EMC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al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. (2007)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Curr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Biol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18: 410-418</a:t>
            </a:r>
          </a:p>
        </p:txBody>
      </p:sp>
    </p:spTree>
    <p:extLst>
      <p:ext uri="{BB962C8B-B14F-4D97-AF65-F5344CB8AC3E}">
        <p14:creationId xmlns:p14="http://schemas.microsoft.com/office/powerpoint/2010/main" val="1488442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50729" cy="6550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038600" y="3342510"/>
            <a:ext cx="749424" cy="216024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483768" y="3861048"/>
            <a:ext cx="2304256" cy="169085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755576" y="4030132"/>
            <a:ext cx="4032448" cy="76702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55576" y="4797152"/>
            <a:ext cx="1872208" cy="169085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513411" y="1268760"/>
            <a:ext cx="3163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Nowack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ECM et al. (2012) PNAS 109: 5340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929B8FA-58A8-4046-849F-F3EF774404EB}"/>
              </a:ext>
            </a:extLst>
          </p:cNvPr>
          <p:cNvSpPr/>
          <p:nvPr/>
        </p:nvSpPr>
        <p:spPr>
          <a:xfrm>
            <a:off x="5292080" y="2492896"/>
            <a:ext cx="2880320" cy="331236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DC340A9-5420-46C0-8789-58232F3004A3}"/>
              </a:ext>
            </a:extLst>
          </p:cNvPr>
          <p:cNvSpPr txBox="1"/>
          <p:nvPr/>
        </p:nvSpPr>
        <p:spPr>
          <a:xfrm>
            <a:off x="6156176" y="3093766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Mya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450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genes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4CA90A87-2BD5-4777-AB0E-C5C1C68EFFBB}"/>
              </a:ext>
            </a:extLst>
          </p:cNvPr>
          <p:cNvCxnSpPr/>
          <p:nvPr/>
        </p:nvCxnSpPr>
        <p:spPr>
          <a:xfrm flipV="1">
            <a:off x="4860032" y="3284984"/>
            <a:ext cx="1368152" cy="1655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CF8D4A1E-0623-477D-9D4F-D113054C2584}"/>
              </a:ext>
            </a:extLst>
          </p:cNvPr>
          <p:cNvCxnSpPr/>
          <p:nvPr/>
        </p:nvCxnSpPr>
        <p:spPr>
          <a:xfrm flipV="1">
            <a:off x="4860032" y="4099560"/>
            <a:ext cx="1350268" cy="495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8612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50729" cy="6550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038600" y="3342510"/>
            <a:ext cx="749424" cy="216024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785813" y="4953000"/>
            <a:ext cx="3376612" cy="1778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513411" y="1268760"/>
            <a:ext cx="3163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Nowack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ECM et al. (2012) PNAS 109: 5340</a:t>
            </a:r>
          </a:p>
        </p:txBody>
      </p:sp>
      <p:pic>
        <p:nvPicPr>
          <p:cNvPr id="62466" name="Picture 2" descr="Full-size image (72 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6369"/>
            <a:ext cx="48101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2627784" y="4775200"/>
            <a:ext cx="2120430" cy="1778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0947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642910" y="30149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Rhopalodia</a:t>
            </a:r>
            <a:r>
              <a:rPr kumimoji="0" lang="cs-CZ" sz="4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gibba</a:t>
            </a:r>
            <a:endParaRPr kumimoji="0" lang="cs-CZ" sz="4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3571875" cy="3209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3305" y="2928960"/>
            <a:ext cx="5514975" cy="37147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ovéPole 2"/>
          <p:cNvSpPr txBox="1"/>
          <p:nvPr/>
        </p:nvSpPr>
        <p:spPr>
          <a:xfrm>
            <a:off x="5076056" y="2276872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Spheroid</a:t>
            </a:r>
            <a:r>
              <a:rPr lang="cs-CZ" dirty="0">
                <a:latin typeface="Arial" pitchFamily="34" charset="0"/>
                <a:cs typeface="Arial" pitchFamily="34" charset="0"/>
              </a:rPr>
              <a:t> body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400050"/>
            <a:ext cx="7629525" cy="6057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220072" y="1196752"/>
            <a:ext cx="2145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PNAS (2014) 111: 11407</a:t>
            </a:r>
          </a:p>
        </p:txBody>
      </p:sp>
      <p:sp>
        <p:nvSpPr>
          <p:cNvPr id="5" name="Obdélník 4"/>
          <p:cNvSpPr/>
          <p:nvPr/>
        </p:nvSpPr>
        <p:spPr>
          <a:xfrm>
            <a:off x="1187624" y="4581128"/>
            <a:ext cx="3312368" cy="1296144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33F2A9F-42D3-7891-2572-D84CAE063166}"/>
              </a:ext>
            </a:extLst>
          </p:cNvPr>
          <p:cNvSpPr/>
          <p:nvPr/>
        </p:nvSpPr>
        <p:spPr>
          <a:xfrm>
            <a:off x="4499992" y="3578087"/>
            <a:ext cx="3220725" cy="54864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387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F56A060-AF72-5CF9-401D-0E41B4386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13"/>
            <a:ext cx="9144000" cy="580466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710F8B4-62C2-744B-9845-8CACD130D10F}"/>
              </a:ext>
            </a:extLst>
          </p:cNvPr>
          <p:cNvSpPr txBox="1"/>
          <p:nvPr/>
        </p:nvSpPr>
        <p:spPr>
          <a:xfrm>
            <a:off x="6156176" y="6318612"/>
            <a:ext cx="265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Dial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DT et al. (2022) ISME J 16: 642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9C17523-A1A8-EB3D-89DF-BE5A298E36BB}"/>
              </a:ext>
            </a:extLst>
          </p:cNvPr>
          <p:cNvSpPr txBox="1"/>
          <p:nvPr/>
        </p:nvSpPr>
        <p:spPr>
          <a:xfrm>
            <a:off x="131068" y="5949280"/>
            <a:ext cx="3102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EAA =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essential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amino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acids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4390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683254" y="188640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“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Secondary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”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plastids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(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complex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plastids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)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381" y="1071546"/>
            <a:ext cx="8006147" cy="5286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0" y="30149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Plastid </a:t>
            </a: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genomes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(</a:t>
            </a: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except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for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dinoflagellates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)</a:t>
            </a: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010263"/>
            <a:ext cx="5643602" cy="563344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1142976" y="6357958"/>
            <a:ext cx="4071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Rogers</a:t>
            </a:r>
            <a:r>
              <a:rPr lang="cs-CZ" sz="1400" dirty="0"/>
              <a:t> MB </a:t>
            </a:r>
            <a:r>
              <a:rPr lang="cs-CZ" sz="1400" dirty="0" err="1"/>
              <a:t>et</a:t>
            </a:r>
            <a:r>
              <a:rPr lang="cs-CZ" sz="1400" dirty="0"/>
              <a:t> </a:t>
            </a:r>
            <a:r>
              <a:rPr lang="cs-CZ" sz="1400" dirty="0" err="1"/>
              <a:t>al</a:t>
            </a:r>
            <a:r>
              <a:rPr lang="cs-CZ" sz="1400" dirty="0"/>
              <a:t>. (2007) MBE 24: 54-62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26608786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072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692754" y="1052736"/>
            <a:ext cx="407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itchFamily="34" charset="0"/>
                <a:cs typeface="Arial" pitchFamily="34" charset="0"/>
              </a:rPr>
              <a:t>Janouškovec J et al. (2010)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PNAS 107: 24</a:t>
            </a:r>
          </a:p>
        </p:txBody>
      </p:sp>
    </p:spTree>
    <p:extLst>
      <p:ext uri="{BB962C8B-B14F-4D97-AF65-F5344CB8AC3E}">
        <p14:creationId xmlns:p14="http://schemas.microsoft.com/office/powerpoint/2010/main" val="10733610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3" y="690586"/>
            <a:ext cx="8258175" cy="609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0" y="-57249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Protein import </a:t>
            </a:r>
            <a:r>
              <a:rPr kumimoji="0" lang="cs-CZ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into</a:t>
            </a: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cs-CZ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complex</a:t>
            </a: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cs-CZ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plastids</a:t>
            </a: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2114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4857750" cy="462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D1A3CDF5-B5E6-49D9-922F-D2102F59FAA7}"/>
              </a:ext>
            </a:extLst>
          </p:cNvPr>
          <p:cNvSpPr txBox="1">
            <a:spLocks/>
          </p:cNvSpPr>
          <p:nvPr/>
        </p:nvSpPr>
        <p:spPr>
          <a:xfrm>
            <a:off x="827584" y="101587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Nucleomorphs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49CA00C-A808-4B53-B10F-1A190D9BBBEC}"/>
              </a:ext>
            </a:extLst>
          </p:cNvPr>
          <p:cNvSpPr txBox="1"/>
          <p:nvPr/>
        </p:nvSpPr>
        <p:spPr>
          <a:xfrm>
            <a:off x="5220072" y="1916832"/>
            <a:ext cx="375615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Cryptophyta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Chlorarachiophyta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(green)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dinoflagellate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TGD (green)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dinoflgellate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MGD (green)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dinotoms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ochrophyte-derived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292295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27584" y="101587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Nucleomorphs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71546"/>
            <a:ext cx="7204537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28579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74900"/>
            <a:ext cx="4326774" cy="55904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4900"/>
            <a:ext cx="4458850" cy="52194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982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4999"/>
            <a:ext cx="8833131" cy="60716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75155" y="5858933"/>
            <a:ext cx="8445317" cy="186267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75155" y="6045200"/>
            <a:ext cx="4988934" cy="186267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5567363" y="5671607"/>
            <a:ext cx="3252787" cy="186267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6948264" y="3789040"/>
            <a:ext cx="1933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(2012) 492: 59</a:t>
            </a:r>
          </a:p>
        </p:txBody>
      </p:sp>
    </p:spTree>
    <p:extLst>
      <p:ext uri="{BB962C8B-B14F-4D97-AF65-F5344CB8AC3E}">
        <p14:creationId xmlns:p14="http://schemas.microsoft.com/office/powerpoint/2010/main" val="2084288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4624"/>
            <a:ext cx="6320053" cy="66967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000755" y="3874863"/>
            <a:ext cx="2715261" cy="286461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000755" y="6362658"/>
            <a:ext cx="2715261" cy="162685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2000755" y="4161325"/>
            <a:ext cx="1131086" cy="14323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2000755" y="6525343"/>
            <a:ext cx="1271488" cy="1273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2566298" y="6235358"/>
            <a:ext cx="2149718" cy="1273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3642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5144700"/>
              </p:ext>
            </p:extLst>
          </p:nvPr>
        </p:nvGraphicFramePr>
        <p:xfrm>
          <a:off x="323528" y="260648"/>
          <a:ext cx="5256213" cy="638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038095" imgH="12193702" progId="">
                  <p:embed/>
                </p:oleObj>
              </mc:Choice>
              <mc:Fallback>
                <p:oleObj name="Photo Editor Photo" r:id="rId2" imgW="10038095" imgH="1219370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60648"/>
                        <a:ext cx="5256213" cy="63817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ál 3"/>
          <p:cNvSpPr/>
          <p:nvPr/>
        </p:nvSpPr>
        <p:spPr>
          <a:xfrm rot="1251517">
            <a:off x="136520" y="2758125"/>
            <a:ext cx="4425142" cy="23093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5898438" y="332656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Chromalveolate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189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ull-size image (44 K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86" y="74094"/>
            <a:ext cx="3571875" cy="35718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76256" y="3356992"/>
            <a:ext cx="29523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err="1">
                <a:latin typeface="Arial" pitchFamily="34" charset="0"/>
                <a:cs typeface="Arial" pitchFamily="34" charset="0"/>
              </a:rPr>
              <a:t>Husnik</a:t>
            </a:r>
            <a:r>
              <a:rPr lang="cs-CZ" sz="1000" dirty="0">
                <a:latin typeface="Arial" pitchFamily="34" charset="0"/>
                <a:cs typeface="Arial" pitchFamily="34" charset="0"/>
              </a:rPr>
              <a:t> F et al. (2013) Cell 7: 1567</a:t>
            </a:r>
          </a:p>
        </p:txBody>
      </p:sp>
      <p:pic>
        <p:nvPicPr>
          <p:cNvPr id="60420" name="Picture 4" descr="http://www.bnhs.co.uk/focuson/scales/images/Planococcus%20citri%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07" y="92785"/>
            <a:ext cx="3600400" cy="23897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50242" y="2510860"/>
            <a:ext cx="45015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http://www.bnhs.co.uk/focuson/scales/images/Planococcus%20citri%201.jpg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67544" y="2708920"/>
            <a:ext cx="3845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Planococcus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citri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insect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„červec“)</a:t>
            </a:r>
            <a:endParaRPr 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3" t="48393" r="50709" b="22403"/>
          <a:stretch/>
        </p:blipFill>
        <p:spPr bwMode="auto">
          <a:xfrm>
            <a:off x="153276" y="3187285"/>
            <a:ext cx="3194588" cy="33380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351B2C88-ED8A-4C7D-AF21-A8D244D4C0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86"/>
          <a:stretch/>
        </p:blipFill>
        <p:spPr>
          <a:xfrm>
            <a:off x="4067944" y="3751343"/>
            <a:ext cx="4680520" cy="30110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15D0769-B4D2-4027-81AB-FE7F317785ED}"/>
              </a:ext>
            </a:extLst>
          </p:cNvPr>
          <p:cNvSpPr txBox="1"/>
          <p:nvPr/>
        </p:nvSpPr>
        <p:spPr>
          <a:xfrm>
            <a:off x="6732240" y="4221088"/>
            <a:ext cx="1165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Hoaglandella</a:t>
            </a:r>
            <a:r>
              <a:rPr 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7BAF351-A3F8-4501-8FFF-D776C43DD433}"/>
              </a:ext>
            </a:extLst>
          </p:cNvPr>
          <p:cNvSpPr/>
          <p:nvPr/>
        </p:nvSpPr>
        <p:spPr>
          <a:xfrm>
            <a:off x="5940222" y="6495147"/>
            <a:ext cx="29523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latin typeface="Arial" pitchFamily="34" charset="0"/>
                <a:cs typeface="Arial" pitchFamily="34" charset="0"/>
              </a:rPr>
              <a:t>Sieber KB et al. (2017) Exp Cell Res 358: 421</a:t>
            </a:r>
          </a:p>
        </p:txBody>
      </p:sp>
    </p:spTree>
    <p:extLst>
      <p:ext uri="{BB962C8B-B14F-4D97-AF65-F5344CB8AC3E}">
        <p14:creationId xmlns:p14="http://schemas.microsoft.com/office/powerpoint/2010/main" val="40463610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3"/>
          <p:cNvGraphicFramePr>
            <a:graphicFrameLocks noChangeAspect="1"/>
          </p:cNvGraphicFramePr>
          <p:nvPr/>
        </p:nvGraphicFramePr>
        <p:xfrm>
          <a:off x="323528" y="260648"/>
          <a:ext cx="5256213" cy="638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038095" imgH="12193702" progId="">
                  <p:embed/>
                </p:oleObj>
              </mc:Choice>
              <mc:Fallback>
                <p:oleObj name="Photo Editor Photo" r:id="rId2" imgW="10038095" imgH="12193702" progId="">
                  <p:embed/>
                  <p:pic>
                    <p:nvPicPr>
                      <p:cNvPr id="5939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60648"/>
                        <a:ext cx="5256213" cy="63817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ál 3"/>
          <p:cNvSpPr/>
          <p:nvPr/>
        </p:nvSpPr>
        <p:spPr>
          <a:xfrm rot="1251517">
            <a:off x="136520" y="2758125"/>
            <a:ext cx="4425142" cy="23093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5898438" y="332656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Chromalveolate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CA6C93F4-EE44-4AEF-A59D-B07343DCD4EE}"/>
              </a:ext>
            </a:extLst>
          </p:cNvPr>
          <p:cNvCxnSpPr/>
          <p:nvPr/>
        </p:nvCxnSpPr>
        <p:spPr>
          <a:xfrm>
            <a:off x="323528" y="2348880"/>
            <a:ext cx="4680520" cy="28083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AF8A0FEE-94A1-4CDA-AAB5-995EDBB0431E}"/>
              </a:ext>
            </a:extLst>
          </p:cNvPr>
          <p:cNvCxnSpPr/>
          <p:nvPr/>
        </p:nvCxnSpPr>
        <p:spPr>
          <a:xfrm flipV="1">
            <a:off x="251520" y="2924944"/>
            <a:ext cx="4576272" cy="172819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0506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8703995" cy="49958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59764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231" y="2105412"/>
            <a:ext cx="4554265" cy="4635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4"/>
            <a:ext cx="4215841" cy="24242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76141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0055A90-B564-4C74-A6A0-941C365C0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988840"/>
            <a:ext cx="7920880" cy="47671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029824C-D088-4092-8AFF-A28C64666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29428"/>
            <a:ext cx="6851463" cy="17428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AFC392E-9B6F-E949-CB21-CB3D79F22E33}"/>
              </a:ext>
            </a:extLst>
          </p:cNvPr>
          <p:cNvSpPr txBox="1"/>
          <p:nvPr/>
        </p:nvSpPr>
        <p:spPr>
          <a:xfrm>
            <a:off x="6732240" y="2060848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F9E7446-7A6E-5E2E-4B51-23AD205068A4}"/>
              </a:ext>
            </a:extLst>
          </p:cNvPr>
          <p:cNvSpPr txBox="1"/>
          <p:nvPr/>
        </p:nvSpPr>
        <p:spPr>
          <a:xfrm>
            <a:off x="5076056" y="1196752"/>
            <a:ext cx="2044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Comm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12: 1879 (2021)</a:t>
            </a:r>
          </a:p>
        </p:txBody>
      </p:sp>
    </p:spTree>
    <p:extLst>
      <p:ext uri="{BB962C8B-B14F-4D97-AF65-F5344CB8AC3E}">
        <p14:creationId xmlns:p14="http://schemas.microsoft.com/office/powerpoint/2010/main" val="37130879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95" y="188640"/>
            <a:ext cx="8640085" cy="6408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95537" y="5106392"/>
            <a:ext cx="8352928" cy="216024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1740437" y="4890368"/>
            <a:ext cx="7008027" cy="216024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395537" y="5322416"/>
            <a:ext cx="2923396" cy="180917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05429" y="2708920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cs-CZ" sz="1100" dirty="0">
                <a:latin typeface="Arial" charset="0"/>
              </a:rPr>
              <a:t>Genome </a:t>
            </a:r>
            <a:r>
              <a:rPr lang="en-GB" altLang="cs-CZ" sz="1100" dirty="0" err="1">
                <a:latin typeface="Arial" charset="0"/>
              </a:rPr>
              <a:t>Biol</a:t>
            </a:r>
            <a:r>
              <a:rPr lang="en-GB" altLang="cs-CZ" sz="1100" dirty="0">
                <a:latin typeface="Arial" charset="0"/>
              </a:rPr>
              <a:t> </a:t>
            </a:r>
            <a:r>
              <a:rPr lang="en-GB" altLang="cs-CZ" sz="1100" dirty="0" err="1">
                <a:latin typeface="Arial" charset="0"/>
              </a:rPr>
              <a:t>Evol</a:t>
            </a:r>
            <a:r>
              <a:rPr lang="en-GB" altLang="cs-CZ" sz="1100" dirty="0">
                <a:latin typeface="Arial" charset="0"/>
              </a:rPr>
              <a:t> </a:t>
            </a:r>
            <a:r>
              <a:rPr lang="cs-CZ" altLang="cs-CZ" sz="1100" dirty="0">
                <a:latin typeface="Arial" charset="0"/>
              </a:rPr>
              <a:t>(</a:t>
            </a:r>
            <a:r>
              <a:rPr lang="en-GB" altLang="cs-CZ" sz="1100" dirty="0">
                <a:latin typeface="Arial" charset="0"/>
              </a:rPr>
              <a:t>2012</a:t>
            </a:r>
            <a:r>
              <a:rPr lang="cs-CZ" altLang="cs-CZ" sz="1100" dirty="0">
                <a:latin typeface="Arial" charset="0"/>
              </a:rPr>
              <a:t>) 3</a:t>
            </a:r>
            <a:r>
              <a:rPr lang="en-GB" altLang="cs-CZ" sz="1100" dirty="0">
                <a:latin typeface="Arial" charset="0"/>
              </a:rPr>
              <a:t>:</a:t>
            </a:r>
            <a:r>
              <a:rPr lang="cs-CZ" altLang="cs-CZ" sz="1100" dirty="0">
                <a:latin typeface="Arial" charset="0"/>
              </a:rPr>
              <a:t> 1220</a:t>
            </a:r>
            <a:endParaRPr lang="en-GB" altLang="cs-CZ" sz="11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8251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79512" y="381640"/>
            <a:ext cx="8639048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cs-CZ" sz="1500" b="1" dirty="0">
                <a:latin typeface="Arial" charset="0"/>
              </a:rPr>
              <a:t>Venn diagram showing the number of overlapping genes between this study and </a:t>
            </a:r>
            <a:r>
              <a:rPr lang="en-GB" altLang="cs-CZ" sz="1500" b="1" dirty="0" err="1">
                <a:latin typeface="Arial" charset="0"/>
              </a:rPr>
              <a:t>Woehle</a:t>
            </a:r>
            <a:r>
              <a:rPr lang="en-GB" altLang="cs-CZ" sz="1500" b="1" dirty="0">
                <a:latin typeface="Arial" charset="0"/>
              </a:rPr>
              <a:t> et al.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520" y="6283380"/>
            <a:ext cx="2534400" cy="50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121" y="979303"/>
            <a:ext cx="490464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121121" y="5972308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cs-CZ" sz="1100" dirty="0" err="1">
                <a:latin typeface="Arial" charset="0"/>
              </a:rPr>
              <a:t>Burki</a:t>
            </a:r>
            <a:r>
              <a:rPr lang="en-GB" altLang="cs-CZ" sz="1100" dirty="0">
                <a:latin typeface="Arial" charset="0"/>
              </a:rPr>
              <a:t> F et al. Genome </a:t>
            </a:r>
            <a:r>
              <a:rPr lang="en-GB" altLang="cs-CZ" sz="1100" dirty="0" err="1">
                <a:latin typeface="Arial" charset="0"/>
              </a:rPr>
              <a:t>Biol</a:t>
            </a:r>
            <a:r>
              <a:rPr lang="en-GB" altLang="cs-CZ" sz="1100" dirty="0">
                <a:latin typeface="Arial" charset="0"/>
              </a:rPr>
              <a:t> </a:t>
            </a:r>
            <a:r>
              <a:rPr lang="en-GB" altLang="cs-CZ" sz="1100" dirty="0" err="1">
                <a:latin typeface="Arial" charset="0"/>
              </a:rPr>
              <a:t>Evol</a:t>
            </a:r>
            <a:r>
              <a:rPr lang="en-GB" altLang="cs-CZ" sz="1100" dirty="0">
                <a:latin typeface="Arial" charset="0"/>
              </a:rPr>
              <a:t> 2012;4:evs049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450438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cs-CZ" sz="900">
                <a:latin typeface="Arial" charset="0"/>
              </a:rPr>
              <a:t>© The Author(s) 2012. Published by Oxford University Press on behalf of the Society for Molecular Biology and Evolution.</a:t>
            </a:r>
          </a:p>
        </p:txBody>
      </p:sp>
    </p:spTree>
    <p:extLst>
      <p:ext uri="{BB962C8B-B14F-4D97-AF65-F5344CB8AC3E}">
        <p14:creationId xmlns:p14="http://schemas.microsoft.com/office/powerpoint/2010/main" val="34376021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EC41233-71A0-4480-9427-CF1562583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8" t="15981" r="31100" b="56300"/>
          <a:stretch/>
        </p:blipFill>
        <p:spPr>
          <a:xfrm>
            <a:off x="107504" y="44624"/>
            <a:ext cx="5384235" cy="252028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084CC9F-7FC3-4E41-B65E-58AD7B09A7C1}"/>
              </a:ext>
            </a:extLst>
          </p:cNvPr>
          <p:cNvSpPr txBox="1"/>
          <p:nvPr/>
        </p:nvSpPr>
        <p:spPr>
          <a:xfrm>
            <a:off x="147601" y="2627620"/>
            <a:ext cx="5576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Euglenids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(Novák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Vanclová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AMG et al. (2020) New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Phytologist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225: 1578)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ED5E82-D245-4444-AE7C-27E0F7A55C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1" t="21020" r="56300" b="29840"/>
          <a:stretch/>
        </p:blipFill>
        <p:spPr>
          <a:xfrm>
            <a:off x="6141732" y="805354"/>
            <a:ext cx="2791695" cy="38884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D3B6DEA-8C3F-44CF-B464-3AAD1BAE0E8E}"/>
              </a:ext>
            </a:extLst>
          </p:cNvPr>
          <p:cNvSpPr txBox="1"/>
          <p:nvPr/>
        </p:nvSpPr>
        <p:spPr>
          <a:xfrm>
            <a:off x="6141732" y="127665"/>
            <a:ext cx="29738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Ochrophyta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Haptophyta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Dorrell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RG et al. (2017)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eLife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6: e23717)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634C8BE-302A-497E-A9C2-038D34F253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63" t="26060" r="60237" b="42441"/>
          <a:stretch/>
        </p:blipFill>
        <p:spPr>
          <a:xfrm>
            <a:off x="268137" y="3645024"/>
            <a:ext cx="2592288" cy="27003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F6A8828-66DC-41FC-A3E1-E37BC6C462A2}"/>
              </a:ext>
            </a:extLst>
          </p:cNvPr>
          <p:cNvSpPr txBox="1"/>
          <p:nvPr/>
        </p:nvSpPr>
        <p:spPr>
          <a:xfrm>
            <a:off x="3059832" y="5498648"/>
            <a:ext cx="39037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Chlorarachiophyta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euglenids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Ponce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-Toledo RA et al. (2018) Mol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Evol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35: 2198)</a:t>
            </a:r>
          </a:p>
        </p:txBody>
      </p:sp>
    </p:spTree>
    <p:extLst>
      <p:ext uri="{BB962C8B-B14F-4D97-AF65-F5344CB8AC3E}">
        <p14:creationId xmlns:p14="http://schemas.microsoft.com/office/powerpoint/2010/main" val="35239405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D2FCCFB-69BD-44A4-9E09-9BF80BC705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8" t="22280" r="17712" b="7160"/>
          <a:stretch/>
        </p:blipFill>
        <p:spPr>
          <a:xfrm>
            <a:off x="827584" y="476672"/>
            <a:ext cx="7200800" cy="504056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DDB2CD6-9B53-4C67-AFC4-5760D4340907}"/>
              </a:ext>
            </a:extLst>
          </p:cNvPr>
          <p:cNvSpPr/>
          <p:nvPr/>
        </p:nvSpPr>
        <p:spPr>
          <a:xfrm>
            <a:off x="2555776" y="5877272"/>
            <a:ext cx="43027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Morozov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AA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Galachyants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YP (2019) Marine Genom 45: 72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5650571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514376" y="30149"/>
            <a:ext cx="8738144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„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Tertiary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 (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quaternary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?)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plastids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740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748115"/>
              </p:ext>
            </p:extLst>
          </p:nvPr>
        </p:nvGraphicFramePr>
        <p:xfrm>
          <a:off x="2285984" y="871529"/>
          <a:ext cx="4714908" cy="5724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038095" imgH="12193702" progId="">
                  <p:embed/>
                </p:oleObj>
              </mc:Choice>
              <mc:Fallback>
                <p:oleObj name="Photo Editor Photo" r:id="rId2" imgW="10038095" imgH="12193702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871529"/>
                        <a:ext cx="4714908" cy="572453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ál 3">
            <a:extLst>
              <a:ext uri="{FF2B5EF4-FFF2-40B4-BE49-F238E27FC236}">
                <a16:creationId xmlns:a16="http://schemas.microsoft.com/office/drawing/2014/main" id="{7FCE3EED-5FA1-4D18-BA75-C9F4DACA0952}"/>
              </a:ext>
            </a:extLst>
          </p:cNvPr>
          <p:cNvSpPr/>
          <p:nvPr/>
        </p:nvSpPr>
        <p:spPr>
          <a:xfrm rot="1251517">
            <a:off x="1990967" y="5027540"/>
            <a:ext cx="2771654" cy="13823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907" y="108016"/>
            <a:ext cx="5301913" cy="66437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5451820" y="6429396"/>
            <a:ext cx="3759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Imanian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B a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Keeling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PJ (2007) BMC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Evol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Biol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7: 172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648" y="3284984"/>
            <a:ext cx="1944688" cy="2516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6632"/>
            <a:ext cx="4956571" cy="30684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9A364A4-2689-945A-16C5-0E15BD7DFE48}"/>
              </a:ext>
            </a:extLst>
          </p:cNvPr>
          <p:cNvSpPr txBox="1"/>
          <p:nvPr/>
        </p:nvSpPr>
        <p:spPr>
          <a:xfrm>
            <a:off x="6407105" y="5941166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Dinotoms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542CB4F-2897-4E9E-9D82-A68AF59DDB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8" t="11378" r="19288" b="3379"/>
          <a:stretch/>
        </p:blipFill>
        <p:spPr>
          <a:xfrm>
            <a:off x="251520" y="209416"/>
            <a:ext cx="6120680" cy="559584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A326A12-0F9A-416A-86FC-F9BC9D736D85}"/>
              </a:ext>
            </a:extLst>
          </p:cNvPr>
          <p:cNvSpPr txBox="1"/>
          <p:nvPr/>
        </p:nvSpPr>
        <p:spPr>
          <a:xfrm>
            <a:off x="6420304" y="281424"/>
            <a:ext cx="2651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itchFamily="34" charset="0"/>
                <a:cs typeface="Arial" pitchFamily="34" charset="0"/>
              </a:rPr>
              <a:t>Husnik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F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&amp;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Keeling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JP (2019) </a:t>
            </a:r>
          </a:p>
          <a:p>
            <a:r>
              <a:rPr lang="cs-CZ" sz="1400" dirty="0" err="1">
                <a:latin typeface="Arial" pitchFamily="34" charset="0"/>
                <a:cs typeface="Arial" pitchFamily="34" charset="0"/>
              </a:rPr>
              <a:t>Curr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Opin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Genet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Develop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58: 1</a:t>
            </a:r>
          </a:p>
        </p:txBody>
      </p:sp>
    </p:spTree>
    <p:extLst>
      <p:ext uri="{BB962C8B-B14F-4D97-AF65-F5344CB8AC3E}">
        <p14:creationId xmlns:p14="http://schemas.microsoft.com/office/powerpoint/2010/main" val="19450380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73" y="89286"/>
            <a:ext cx="6809479" cy="66520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915817" y="2780928"/>
            <a:ext cx="4261272" cy="140072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1187624" y="2921000"/>
            <a:ext cx="5989465" cy="140072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87624" y="3061072"/>
            <a:ext cx="2917651" cy="140072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6877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820" y="3645024"/>
            <a:ext cx="4313684" cy="31338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6648450" cy="397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079801" y="1196752"/>
            <a:ext cx="2462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Eukaryot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Cell (2014) 13: 246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01" y="6453336"/>
            <a:ext cx="4243283" cy="2853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9198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A3BC05F-82EA-4E03-8C93-02CB32371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66" t="21020" r="26376" b="21021"/>
          <a:stretch/>
        </p:blipFill>
        <p:spPr>
          <a:xfrm>
            <a:off x="1043608" y="692696"/>
            <a:ext cx="7217165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622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642910" y="30149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Plastid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functions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00100" y="1488594"/>
            <a:ext cx="671517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Photosynthesis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Biosynthetic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pathways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aromatic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haem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-S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clusters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aminoacids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terpenoids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  <a:p>
            <a:pPr>
              <a:buFont typeface="Arial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Gravireception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endParaRPr lang="cs-CZ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Signalization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chromoplasts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…) </a:t>
            </a:r>
          </a:p>
          <a:p>
            <a:pPr>
              <a:buFont typeface="Arial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Regulation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Oxygen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detoxification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carotenoids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undefined">
            <a:extLst>
              <a:ext uri="{FF2B5EF4-FFF2-40B4-BE49-F238E27FC236}">
                <a16:creationId xmlns:a16="http://schemas.microsoft.com/office/drawing/2014/main" id="{46B598CF-3539-2B00-6776-2DB86107C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0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4397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58FC0A3-2AF9-B19A-7C41-6A14F2ACB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46137"/>
            <a:ext cx="7015594" cy="496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4848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645404A-A3AC-0280-A0AC-6444BBECBD81}"/>
              </a:ext>
            </a:extLst>
          </p:cNvPr>
          <p:cNvSpPr/>
          <p:nvPr/>
        </p:nvSpPr>
        <p:spPr>
          <a:xfrm>
            <a:off x="4067944" y="1241376"/>
            <a:ext cx="4824536" cy="460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CD99966-373B-BE9B-61E8-2AAF318BD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268760"/>
            <a:ext cx="4636640" cy="450912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CE9802B-FF8C-B437-A5E5-8E35BDC381E6}"/>
              </a:ext>
            </a:extLst>
          </p:cNvPr>
          <p:cNvSpPr txBox="1"/>
          <p:nvPr/>
        </p:nvSpPr>
        <p:spPr>
          <a:xfrm>
            <a:off x="770318" y="129207"/>
            <a:ext cx="7603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Leontynka</a:t>
            </a:r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pallida</a:t>
            </a:r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Chlorophyta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Chlamydomonadales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AF607BC-B62D-9229-F783-F93A0E60B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83" y="1844824"/>
            <a:ext cx="3879939" cy="282591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7E0D8F0-C9C8-7B17-226D-579FE9B80BDF}"/>
              </a:ext>
            </a:extLst>
          </p:cNvPr>
          <p:cNvSpPr txBox="1"/>
          <p:nvPr/>
        </p:nvSpPr>
        <p:spPr>
          <a:xfrm>
            <a:off x="899592" y="5301208"/>
            <a:ext cx="64171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Pánek T et al. (2022) BMC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20:66</a:t>
            </a:r>
          </a:p>
          <a:p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known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losses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of the plastide genome)</a:t>
            </a:r>
          </a:p>
        </p:txBody>
      </p:sp>
    </p:spTree>
    <p:extLst>
      <p:ext uri="{BB962C8B-B14F-4D97-AF65-F5344CB8AC3E}">
        <p14:creationId xmlns:p14="http://schemas.microsoft.com/office/powerpoint/2010/main" val="176599364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-914384" y="30149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Non-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photosynthetic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plastids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3450132" cy="45481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42852"/>
            <a:ext cx="2943225" cy="3209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ovéPole 5"/>
          <p:cNvSpPr txBox="1"/>
          <p:nvPr/>
        </p:nvSpPr>
        <p:spPr>
          <a:xfrm>
            <a:off x="1215066" y="5702874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Orobanche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572264" y="5917188"/>
            <a:ext cx="142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Toxoplasma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358082" y="350043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Euglena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4316" y="3615793"/>
            <a:ext cx="2405072" cy="29564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699792" y="-129257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Apicoplast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929090" cy="39290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AutoShape 2" descr="Výsledek obrázku pro malari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24" name="Picture 4" descr="Výsledek obrázku pro mala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229" y="3955876"/>
            <a:ext cx="60102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Výsledek obrázku pro PICOPLAST APICAL COMPL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319" y="605755"/>
            <a:ext cx="2410830" cy="31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621508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Teles</a:t>
            </a:r>
            <a:r>
              <a:rPr lang="cs-CZ" dirty="0"/>
              <a:t>-</a:t>
            </a:r>
            <a:r>
              <a:rPr lang="cs-CZ" dirty="0" err="1"/>
              <a:t>Grilo</a:t>
            </a:r>
            <a:r>
              <a:rPr lang="cs-CZ" dirty="0"/>
              <a:t> ML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al</a:t>
            </a:r>
            <a:r>
              <a:rPr lang="cs-CZ" dirty="0"/>
              <a:t>. (2007) Eur J </a:t>
            </a:r>
            <a:r>
              <a:rPr lang="cs-CZ" dirty="0" err="1"/>
              <a:t>Protistol</a:t>
            </a:r>
            <a:r>
              <a:rPr lang="cs-CZ" dirty="0"/>
              <a:t> 43: 163-167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42910" y="30149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Perkinsus</a:t>
            </a:r>
            <a:r>
              <a:rPr kumimoji="0" lang="cs-CZ" sz="4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cs-CZ" sz="4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atlanticus</a:t>
            </a:r>
            <a:endParaRPr kumimoji="0" lang="cs-CZ" sz="4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857232"/>
            <a:ext cx="6572264" cy="49739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1839</Words>
  <Application>Microsoft Office PowerPoint</Application>
  <PresentationFormat>Předvádění na obrazovce (4:3)</PresentationFormat>
  <Paragraphs>350</Paragraphs>
  <Slides>103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103</vt:i4>
      </vt:variant>
    </vt:vector>
  </HeadingPairs>
  <TitlesOfParts>
    <vt:vector size="107" baseType="lpstr">
      <vt:lpstr>Arial</vt:lpstr>
      <vt:lpstr>Calibri</vt:lpstr>
      <vt:lpstr>Motiv sady Office</vt:lpstr>
      <vt:lpstr>Photo Editor Photo</vt:lpstr>
      <vt:lpstr>Semiautonomous organelles</vt:lpstr>
      <vt:lpstr>Symbiont or organelle?</vt:lpstr>
      <vt:lpstr>Symbiont or organelle?</vt:lpstr>
      <vt:lpstr>Symbiont or organelle?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Symbiont vs. organelle</vt:lpstr>
      <vt:lpstr>Prezentace aplikace PowerPoint</vt:lpstr>
      <vt:lpstr>Prezentace aplikace PowerPoint</vt:lpstr>
      <vt:lpstr>Reduction happens to the eukaryotic endosymbionts as well</vt:lpstr>
      <vt:lpstr>Prezentace aplikace PowerPoint</vt:lpstr>
      <vt:lpstr>Prezentace aplikace PowerPoint</vt:lpstr>
      <vt:lpstr>How many different s.o.? (those of prokaryotic origin underlined)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Ivan Čepička</dc:creator>
  <cp:lastModifiedBy>Čepička Ivan</cp:lastModifiedBy>
  <cp:revision>653</cp:revision>
  <dcterms:created xsi:type="dcterms:W3CDTF">2009-02-23T16:17:38Z</dcterms:created>
  <dcterms:modified xsi:type="dcterms:W3CDTF">2024-03-04T08:29:33Z</dcterms:modified>
</cp:coreProperties>
</file>