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379" r:id="rId2"/>
    <p:sldId id="380" r:id="rId3"/>
    <p:sldId id="381" r:id="rId4"/>
    <p:sldId id="382" r:id="rId5"/>
    <p:sldId id="461" r:id="rId6"/>
    <p:sldId id="433" r:id="rId7"/>
    <p:sldId id="443" r:id="rId8"/>
    <p:sldId id="383" r:id="rId9"/>
    <p:sldId id="466" r:id="rId10"/>
    <p:sldId id="467" r:id="rId11"/>
    <p:sldId id="384" r:id="rId12"/>
    <p:sldId id="442" r:id="rId13"/>
    <p:sldId id="444" r:id="rId14"/>
    <p:sldId id="386" r:id="rId15"/>
    <p:sldId id="471" r:id="rId16"/>
    <p:sldId id="469" r:id="rId17"/>
    <p:sldId id="470" r:id="rId18"/>
    <p:sldId id="446" r:id="rId19"/>
    <p:sldId id="468" r:id="rId20"/>
    <p:sldId id="463" r:id="rId21"/>
    <p:sldId id="387" r:id="rId22"/>
    <p:sldId id="447" r:id="rId23"/>
    <p:sldId id="374" r:id="rId24"/>
    <p:sldId id="465" r:id="rId25"/>
    <p:sldId id="395" r:id="rId26"/>
    <p:sldId id="397" r:id="rId27"/>
    <p:sldId id="398" r:id="rId28"/>
    <p:sldId id="399" r:id="rId29"/>
    <p:sldId id="462" r:id="rId30"/>
    <p:sldId id="400" r:id="rId31"/>
    <p:sldId id="401" r:id="rId32"/>
    <p:sldId id="402" r:id="rId33"/>
    <p:sldId id="403" r:id="rId34"/>
    <p:sldId id="458" r:id="rId35"/>
    <p:sldId id="405" r:id="rId36"/>
    <p:sldId id="435" r:id="rId37"/>
    <p:sldId id="406" r:id="rId38"/>
    <p:sldId id="407" r:id="rId39"/>
    <p:sldId id="408" r:id="rId40"/>
    <p:sldId id="409" r:id="rId41"/>
    <p:sldId id="410" r:id="rId42"/>
    <p:sldId id="411" r:id="rId43"/>
    <p:sldId id="413" r:id="rId44"/>
    <p:sldId id="412" r:id="rId45"/>
    <p:sldId id="445" r:id="rId46"/>
    <p:sldId id="414" r:id="rId47"/>
    <p:sldId id="434" r:id="rId48"/>
    <p:sldId id="415" r:id="rId49"/>
    <p:sldId id="416" r:id="rId50"/>
    <p:sldId id="417" r:id="rId51"/>
    <p:sldId id="418" r:id="rId52"/>
    <p:sldId id="419" r:id="rId53"/>
    <p:sldId id="420" r:id="rId54"/>
    <p:sldId id="459" r:id="rId55"/>
    <p:sldId id="422" r:id="rId56"/>
    <p:sldId id="423" r:id="rId57"/>
    <p:sldId id="424" r:id="rId58"/>
    <p:sldId id="425" r:id="rId59"/>
    <p:sldId id="426" r:id="rId60"/>
    <p:sldId id="427" r:id="rId61"/>
    <p:sldId id="428" r:id="rId62"/>
    <p:sldId id="429" r:id="rId63"/>
    <p:sldId id="430" r:id="rId6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Čepička Ivan" initials="ČI" lastIdx="2" clrIdx="0">
    <p:extLst>
      <p:ext uri="{19B8F6BF-5375-455C-9EA6-DF929625EA0E}">
        <p15:presenceInfo xmlns:p15="http://schemas.microsoft.com/office/powerpoint/2012/main" userId="Čepička Iv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9" autoAdjust="0"/>
  </p:normalViewPr>
  <p:slideViewPr>
    <p:cSldViewPr>
      <p:cViewPr varScale="1">
        <p:scale>
          <a:sx n="120" d="100"/>
          <a:sy n="120" d="100"/>
        </p:scale>
        <p:origin x="13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5T09:32:26.706" idx="2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13871-D6BA-4483-B1DF-CE6A8D723DC5}" type="datetimeFigureOut">
              <a:rPr lang="cs-CZ" smtClean="0"/>
              <a:pPr/>
              <a:t>18.03.2024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A541E-9643-4EB9-8B9F-F2AA531ACEC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08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18.03.2024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18.03.2024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18.03.2024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18.03.2024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18.03.2024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18.03.2024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18.03.2024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18.03.2024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18.03.2024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18.03.2024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57A6-E053-4C97-8E11-2A831A6E5E4D}" type="datetimeFigureOut">
              <a:rPr lang="cs-CZ" smtClean="0"/>
              <a:pPr/>
              <a:t>18.03.2024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58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557A6-E053-4C97-8E11-2A831A6E5E4D}" type="datetimeFigureOut">
              <a:rPr lang="cs-CZ" smtClean="0"/>
              <a:pPr/>
              <a:t>18.03.2024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7A6D1-A41B-48E8-8E1F-CDC6782CF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cademic.oup.com/femsmicrobes/article/doi/10.1093/femsmc/xtac002/6515944?login=true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pnas.org/content/suppl/2012/01/11/1115323109.DCSupplemental/pnas.201115323SI.pdf" TargetMode="Externa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0/02/Myxococcus_xanthus.png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0/02/Myxococcus_xanthus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928926" y="-142900"/>
            <a:ext cx="7772400" cy="1470025"/>
          </a:xfrm>
        </p:spPr>
        <p:txBody>
          <a:bodyPr/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Multicellularity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6810" name="Picture 10" descr="http://neatorama.cachefly.net/images/2007-03/baobab-toil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643050"/>
            <a:ext cx="4762500" cy="3562350"/>
          </a:xfrm>
          <a:prstGeom prst="rect">
            <a:avLst/>
          </a:prstGeom>
          <a:noFill/>
        </p:spPr>
      </p:pic>
      <p:pic>
        <p:nvPicPr>
          <p:cNvPr id="76812" name="Picture 12" descr="http://www.bigsurcalifornia.org/images2/06images/Humpback-wha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00438"/>
            <a:ext cx="4667247" cy="3175473"/>
          </a:xfrm>
          <a:prstGeom prst="rect">
            <a:avLst/>
          </a:prstGeom>
          <a:noFill/>
        </p:spPr>
      </p:pic>
      <p:pic>
        <p:nvPicPr>
          <p:cNvPr id="76814" name="Picture 14" descr="http://img256.imageshack.us/img256/21/giantmushroomac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04"/>
            <a:ext cx="3143272" cy="3457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4778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22A38CA-9E9E-25A2-963C-BF64E05C8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18" y="1124744"/>
            <a:ext cx="7647964" cy="437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71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8832"/>
            <a:ext cx="4360368" cy="63383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3" y="970058"/>
            <a:ext cx="3510542" cy="2879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49892"/>
            <a:ext cx="3528392" cy="27072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55576" y="6581001"/>
            <a:ext cx="2819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Ennis</a:t>
            </a:r>
            <a:r>
              <a:rPr lang="cs-CZ" sz="1200" dirty="0"/>
              <a:t> HL et al. (2000) PNAS 97: 3292-3297</a:t>
            </a:r>
          </a:p>
        </p:txBody>
      </p:sp>
      <p:cxnSp>
        <p:nvCxnSpPr>
          <p:cNvPr id="3" name="Přímá spojnice 2"/>
          <p:cNvCxnSpPr/>
          <p:nvPr/>
        </p:nvCxnSpPr>
        <p:spPr>
          <a:xfrm>
            <a:off x="4644008" y="1412776"/>
            <a:ext cx="34563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FD8D4E93-4519-4739-B601-26CA03F90DB0}"/>
              </a:ext>
            </a:extLst>
          </p:cNvPr>
          <p:cNvSpPr txBox="1"/>
          <p:nvPr/>
        </p:nvSpPr>
        <p:spPr>
          <a:xfrm>
            <a:off x="541467" y="294291"/>
            <a:ext cx="3092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Cheaters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Dictyostelium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54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755576" y="6165304"/>
            <a:ext cx="2819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Ennis</a:t>
            </a:r>
            <a:r>
              <a:rPr lang="cs-CZ" sz="1200" dirty="0"/>
              <a:t> HL et al. (2000) PNAS 97: 3292-3297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968827" cy="3728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458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29000"/>
            <a:ext cx="3190508" cy="3318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3520674" cy="3104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3"/>
            <a:ext cx="5842993" cy="3176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500921" y="960983"/>
            <a:ext cx="2276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Science 334: 1548 (2011)</a:t>
            </a:r>
          </a:p>
        </p:txBody>
      </p:sp>
      <p:sp>
        <p:nvSpPr>
          <p:cNvPr id="2" name="Obdélník 1"/>
          <p:cNvSpPr/>
          <p:nvPr/>
        </p:nvSpPr>
        <p:spPr>
          <a:xfrm>
            <a:off x="3105150" y="2886075"/>
            <a:ext cx="3672356" cy="166687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579265" y="3052762"/>
            <a:ext cx="3496791" cy="161925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http://www.sciencemag.org/content/334/6062/1548/F1.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828" y="872271"/>
            <a:ext cx="4440186" cy="51134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F12D99A-105D-46F9-AD65-63A2C20DF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 did a few modifications to Objective 5 and added an extra citation. I hope the methodology is now concise enough, if it exceeds your word limit, please let me know.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Also, if the PCR primers you chose will capture a broader range of archaea (not only methanogens), you might like to use the curated ribosomal operon database that was recently published (</a:t>
            </a: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6"/>
              </a:rPr>
              <a:t>https://academic.oup.com/femsmicrobes/article/doi/10.1093/femsmc/xtac002/6515944?login=true</a:t>
            </a: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). It does contain two Methanoregula spp. operons and several Methanobacterium spp. operons. I am attaching the database as well for your reference. Please let me know if anything else is needed.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973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29000"/>
            <a:ext cx="3190508" cy="3318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3520674" cy="3104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3"/>
            <a:ext cx="5842993" cy="3176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500921" y="960983"/>
            <a:ext cx="2276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Science 334: 1548 (2011)</a:t>
            </a:r>
          </a:p>
        </p:txBody>
      </p:sp>
      <p:sp>
        <p:nvSpPr>
          <p:cNvPr id="2" name="Obdélník 1"/>
          <p:cNvSpPr/>
          <p:nvPr/>
        </p:nvSpPr>
        <p:spPr>
          <a:xfrm>
            <a:off x="3105150" y="2886075"/>
            <a:ext cx="3672356" cy="166687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579265" y="3052762"/>
            <a:ext cx="3496791" cy="161925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113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D4CBC75-B593-0215-4D1F-EDEC26DF6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9" y="1752366"/>
            <a:ext cx="8068801" cy="33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56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6889BE6-E00C-0944-DD48-1DD9B12C4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44" y="2060848"/>
            <a:ext cx="806431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48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ED5E3F7-1FDE-8183-72FC-916581784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20" y="736000"/>
            <a:ext cx="6840760" cy="53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72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23453"/>
            <a:ext cx="6734175" cy="5857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4482703" y="1963613"/>
            <a:ext cx="3257649" cy="4417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955501"/>
            <a:ext cx="2929419" cy="524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47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0AB15C2-E4F3-B9C5-08A1-0A6A5932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89" y="494890"/>
            <a:ext cx="8040222" cy="58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72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-214338"/>
            <a:ext cx="9144000" cy="1470025"/>
          </a:xfrm>
        </p:spPr>
        <p:txBody>
          <a:bodyPr/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Which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organisms</a:t>
            </a:r>
            <a:r>
              <a:rPr lang="cs-CZ" dirty="0">
                <a:latin typeface="Arial" pitchFamily="34" charset="0"/>
                <a:cs typeface="Arial" pitchFamily="34" charset="0"/>
              </a:rPr>
              <a:t> are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multicellular</a:t>
            </a:r>
            <a:r>
              <a:rPr lang="cs-CZ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76802" name="Picture 2" descr="http://www.quoteannuity.net/images/image121c_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4551699" cy="37385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6804" name="Picture 4" descr="http://www.uni-magdeburg.de/abp/pics-sm/dictyostelium1-sma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357298"/>
            <a:ext cx="3628604" cy="35908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6806" name="Picture 6" descr="http://farm1.static.flickr.com/13/17087738_978e49f9e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2786058"/>
            <a:ext cx="3779578" cy="3748082"/>
          </a:xfrm>
          <a:prstGeom prst="rect">
            <a:avLst/>
          </a:prstGeom>
          <a:noFill/>
        </p:spPr>
      </p:pic>
      <p:sp>
        <p:nvSpPr>
          <p:cNvPr id="8" name="Obdélník s odříznutým rohem na stejné straně 7"/>
          <p:cNvSpPr/>
          <p:nvPr/>
        </p:nvSpPr>
        <p:spPr>
          <a:xfrm>
            <a:off x="4643438" y="6091238"/>
            <a:ext cx="1214446" cy="338158"/>
          </a:xfrm>
          <a:prstGeom prst="snip2Same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9336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m03">
            <a:hlinkClick r:id="" action="ppaction://media"/>
            <a:extLst>
              <a:ext uri="{FF2B5EF4-FFF2-40B4-BE49-F238E27FC236}">
                <a16:creationId xmlns:a16="http://schemas.microsoft.com/office/drawing/2014/main" id="{48A962AB-DF7D-74C0-DE2A-CB9CFC6DB4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" y="1916832"/>
            <a:ext cx="8928992" cy="446449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72C7B36-08D8-DD5F-4C0A-DEC682DEE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" y="72859"/>
            <a:ext cx="9036496" cy="1106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6287FEA-C71F-CE29-BC7C-3A7AB55C3614}"/>
              </a:ext>
            </a:extLst>
          </p:cNvPr>
          <p:cNvSpPr txBox="1"/>
          <p:nvPr/>
        </p:nvSpPr>
        <p:spPr>
          <a:xfrm>
            <a:off x="2699792" y="1412776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PNAS 109: 1595-1600 (2012)</a:t>
            </a:r>
          </a:p>
        </p:txBody>
      </p:sp>
    </p:spTree>
    <p:extLst>
      <p:ext uri="{BB962C8B-B14F-4D97-AF65-F5344CB8AC3E}">
        <p14:creationId xmlns:p14="http://schemas.microsoft.com/office/powerpoint/2010/main" val="148820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" y="72859"/>
            <a:ext cx="9036496" cy="1106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90935"/>
            <a:ext cx="3453316" cy="3010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055" y="2290936"/>
            <a:ext cx="3005337" cy="3010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699792" y="1412776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PNAS 109: 1595-1600 (2012)</a:t>
            </a:r>
          </a:p>
        </p:txBody>
      </p:sp>
      <p:sp>
        <p:nvSpPr>
          <p:cNvPr id="2" name="Obdélník 1">
            <a:hlinkClick r:id="rId5"/>
          </p:cNvPr>
          <p:cNvSpPr/>
          <p:nvPr/>
        </p:nvSpPr>
        <p:spPr>
          <a:xfrm>
            <a:off x="179512" y="5589240"/>
            <a:ext cx="8640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http://www.pnas.org/content/suppl/2012/01/11/1115323109.DCSupplemental/pnas.201115323SI.pdf#nameddest=SF3</a:t>
            </a:r>
          </a:p>
        </p:txBody>
      </p:sp>
    </p:spTree>
    <p:extLst>
      <p:ext uri="{BB962C8B-B14F-4D97-AF65-F5344CB8AC3E}">
        <p14:creationId xmlns:p14="http://schemas.microsoft.com/office/powerpoint/2010/main" val="1200091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Line 31"/>
          <p:cNvSpPr>
            <a:spLocks noChangeShapeType="1"/>
          </p:cNvSpPr>
          <p:nvPr/>
        </p:nvSpPr>
        <p:spPr bwMode="auto">
          <a:xfrm flipH="1">
            <a:off x="3203574" y="908050"/>
            <a:ext cx="72281" cy="594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1443" name="Picture 20" descr="rabbitinh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708275"/>
            <a:ext cx="2286000" cy="173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26" descr="Short%20leaf%20p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4581525"/>
            <a:ext cx="2162175" cy="216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765300"/>
            <a:ext cx="4891088" cy="427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86665" y="86713"/>
            <a:ext cx="220765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“water”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colonial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clonal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219447" y="901700"/>
            <a:ext cx="179568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“land”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aggregative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48" name="Picture 4" descr="http://upload.wikimedia.org/wikipedia/commons/thumb/b/b5/Gonium_pectorale_EPA.jpg/240px-Gonium_pectorale_EP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908050"/>
            <a:ext cx="2286000" cy="171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11960" y="-27384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Multicellularity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7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Obrázek 1">
            <a:extLst>
              <a:ext uri="{FF2B5EF4-FFF2-40B4-BE49-F238E27FC236}">
                <a16:creationId xmlns:a16="http://schemas.microsoft.com/office/drawing/2014/main" id="{9B5FCD4A-8AC7-4573-8D33-26F3ADB13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7586662" cy="598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4606BA9-4C1A-1C8A-2893-F464A637E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5" y="116632"/>
            <a:ext cx="4876363" cy="185999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75691C4-EB90-F3A0-0B03-E13F333EEB91}"/>
              </a:ext>
            </a:extLst>
          </p:cNvPr>
          <p:cNvSpPr txBox="1"/>
          <p:nvPr/>
        </p:nvSpPr>
        <p:spPr>
          <a:xfrm>
            <a:off x="5437310" y="5661248"/>
            <a:ext cx="3347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E7A63BD-B4DF-1F9B-AB02-40249241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098" y="116632"/>
            <a:ext cx="3855817" cy="52292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B7EE4EB-8D43-E323-67AB-208B8F416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213131"/>
            <a:ext cx="3855817" cy="447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92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0" y="116632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Aggregative</a:t>
            </a:r>
            <a:r>
              <a:rPr kumimoji="0" lang="cs-CZ" sz="40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0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multicellularity</a:t>
            </a:r>
            <a:r>
              <a:rPr kumimoji="0" lang="cs-CZ" sz="40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(</a:t>
            </a:r>
            <a:r>
              <a: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“land”</a:t>
            </a:r>
            <a:r>
              <a:rPr kumimoji="0" lang="cs-CZ" sz="40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)</a:t>
            </a:r>
          </a:p>
        </p:txBody>
      </p:sp>
      <p:pic>
        <p:nvPicPr>
          <p:cNvPr id="7170" name="Picture 2" descr="Dicty fruiting bod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14" y="4074633"/>
            <a:ext cx="1752938" cy="21035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988389" y="625654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Dictyostelium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976213" y="342565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Acrasis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258" y="1268760"/>
            <a:ext cx="1409700" cy="392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516282" y="534032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Sorogena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37" y="1285549"/>
            <a:ext cx="2160240" cy="21035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09" y="1285549"/>
            <a:ext cx="2099071" cy="21035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5523659" y="346746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Fonticula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 descr="Soubor:Myxococcus xanthus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247" y="4047794"/>
            <a:ext cx="2142009" cy="21420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5071648" y="625654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Myxococcus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76" y="1285549"/>
            <a:ext cx="1925368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611560" y="602128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Copromyxa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51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16506" cy="56166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99614" y="6464369"/>
            <a:ext cx="3212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Brown MW et al. (2011) Protist 162: 277-287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56628" y="5950150"/>
            <a:ext cx="400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Copromyxa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latin typeface="Arial" pitchFamily="34" charset="0"/>
                <a:cs typeface="Arial" pitchFamily="34" charset="0"/>
              </a:rPr>
              <a:t>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Amoebozoa</a:t>
            </a:r>
            <a:r>
              <a:rPr lang="cs-CZ" dirty="0">
                <a:latin typeface="Arial" pitchFamily="34" charset="0"/>
                <a:cs typeface="Arial" pitchFamily="34" charset="0"/>
              </a:rPr>
              <a:t>: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Tubulinea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943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0114"/>
            <a:ext cx="5231962" cy="5522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671894" y="6464369"/>
            <a:ext cx="3844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itchFamily="34" charset="0"/>
                <a:cs typeface="Arial" pitchFamily="34" charset="0"/>
              </a:rPr>
              <a:t>Brown MW et al. (2009) Mol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Biol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Evol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26: 2699-2709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754836" y="5933697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itchFamily="34" charset="0"/>
                <a:cs typeface="Arial" pitchFamily="34" charset="0"/>
              </a:rPr>
              <a:t>Fonticula</a:t>
            </a:r>
            <a:r>
              <a:rPr lang="cs-CZ" dirty="0"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Obazoa</a:t>
            </a:r>
            <a:r>
              <a:rPr lang="cs-CZ" dirty="0">
                <a:latin typeface="Arial" pitchFamily="34" charset="0"/>
                <a:cs typeface="Arial" pitchFamily="34" charset="0"/>
              </a:rPr>
              <a:t>: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Opisthokonta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58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amninteresting.net/content/slimemol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6483" y="1435111"/>
            <a:ext cx="6904541" cy="49942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0" y="315901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Dictyostelium</a:t>
            </a:r>
            <a:r>
              <a:rPr kumimoji="0" lang="cs-CZ" sz="4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discoideum</a:t>
            </a:r>
            <a:endParaRPr kumimoji="0" lang="cs-CZ" sz="4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70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cty">
            <a:hlinkClick r:id="" action="ppaction://media"/>
            <a:extLst>
              <a:ext uri="{FF2B5EF4-FFF2-40B4-BE49-F238E27FC236}">
                <a16:creationId xmlns:a16="http://schemas.microsoft.com/office/drawing/2014/main" id="{09327369-FD98-1807-8C6A-AA8FAEE592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02" y="908720"/>
            <a:ext cx="883298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0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0947"/>
            <a:ext cx="6491635" cy="559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39552" y="6551766"/>
            <a:ext cx="29851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>
                <a:latin typeface="Arial" pitchFamily="34" charset="0"/>
                <a:cs typeface="Arial" pitchFamily="34" charset="0"/>
              </a:rPr>
              <a:t>Abreu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 F et al. (2006) </a:t>
            </a:r>
            <a:r>
              <a:rPr lang="cs-CZ" sz="1100" dirty="0" err="1">
                <a:latin typeface="Arial" pitchFamily="34" charset="0"/>
                <a:cs typeface="Arial" pitchFamily="34" charset="0"/>
              </a:rPr>
              <a:t>Int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latin typeface="Arial" pitchFamily="34" charset="0"/>
                <a:cs typeface="Arial" pitchFamily="34" charset="0"/>
              </a:rPr>
              <a:t>Microbiol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 9: 267-272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0947"/>
            <a:ext cx="33147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912451" y="2487131"/>
            <a:ext cx="2124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Wenter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R et al. (2009) </a:t>
            </a:r>
          </a:p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Env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Microbiol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11: 1493-1505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288915" y="4464446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latin typeface="Arial" pitchFamily="34" charset="0"/>
                <a:cs typeface="Arial" pitchFamily="34" charset="0"/>
              </a:rPr>
              <a:t>MMPs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  <a:p>
            <a:r>
              <a:rPr lang="cs-CZ" sz="2400" b="1" dirty="0" err="1">
                <a:latin typeface="Arial" pitchFamily="34" charset="0"/>
                <a:cs typeface="Arial" pitchFamily="34" charset="0"/>
              </a:rPr>
              <a:t>nMMPs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5AE9F7C-39B7-4C58-B35C-9C9E6D5E5927}"/>
              </a:ext>
            </a:extLst>
          </p:cNvPr>
          <p:cNvSpPr txBox="1"/>
          <p:nvPr/>
        </p:nvSpPr>
        <p:spPr>
          <a:xfrm>
            <a:off x="1691680" y="96507"/>
            <a:ext cx="5314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multicellular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prokaryotes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exist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6438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lifesci.dundee.ac.uk/groups/pauline_schaap/lifecy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772" y="714356"/>
            <a:ext cx="7350004" cy="53578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3436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00166" y="1285860"/>
            <a:ext cx="6286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CMF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conditioned</a:t>
            </a:r>
            <a:r>
              <a:rPr lang="cs-CZ" dirty="0">
                <a:latin typeface="Arial" pitchFamily="34" charset="0"/>
                <a:cs typeface="Arial" pitchFamily="34" charset="0"/>
              </a:rPr>
              <a:t> medium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factor</a:t>
            </a:r>
            <a:r>
              <a:rPr lang="cs-CZ" dirty="0">
                <a:latin typeface="Arial" pitchFamily="34" charset="0"/>
                <a:cs typeface="Arial" pitchFamily="34" charset="0"/>
              </a:rPr>
              <a:t>) –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signal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starving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cAMP</a:t>
            </a:r>
            <a:r>
              <a:rPr lang="cs-CZ" dirty="0">
                <a:latin typeface="Arial" pitchFamily="34" charset="0"/>
                <a:cs typeface="Arial" pitchFamily="34" charset="0"/>
              </a:rPr>
              <a:t> –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most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versatile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molecule</a:t>
            </a:r>
            <a:r>
              <a:rPr lang="cs-CZ" dirty="0">
                <a:latin typeface="Arial" pitchFamily="34" charset="0"/>
                <a:cs typeface="Arial" pitchFamily="34" charset="0"/>
              </a:rPr>
              <a:t> in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dicty</a:t>
            </a:r>
            <a:r>
              <a:rPr lang="cs-CZ" dirty="0">
                <a:latin typeface="Arial" pitchFamily="34" charset="0"/>
                <a:cs typeface="Arial" pitchFamily="34" charset="0"/>
              </a:rPr>
              <a:t>, cell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polarization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attraction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etc</a:t>
            </a:r>
            <a:r>
              <a:rPr lang="cs-CZ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CAR1 –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cAMP</a:t>
            </a:r>
            <a:r>
              <a:rPr lang="cs-CZ" dirty="0">
                <a:latin typeface="Arial" pitchFamily="34" charset="0"/>
                <a:cs typeface="Arial" pitchFamily="34" charset="0"/>
              </a:rPr>
              <a:t> receptor,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asociation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cs-CZ" dirty="0">
                <a:latin typeface="Arial" pitchFamily="34" charset="0"/>
                <a:cs typeface="Arial" pitchFamily="34" charset="0"/>
              </a:rPr>
              <a:t> G-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proteins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PDE -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phosphodiesterase</a:t>
            </a:r>
            <a:endParaRPr lang="cs-CZ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PDI – inhibitor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phosphodiesterase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formation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pacemakers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cs-CZ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CF –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counting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factor</a:t>
            </a:r>
            <a:endParaRPr lang="cs-CZ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ACTIVATION- ADAPTATION </a:t>
            </a:r>
            <a:r>
              <a:rPr lang="cs-CZ" b="1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system</a:t>
            </a:r>
            <a:endParaRPr lang="cs-CZ" b="1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Myxamoebae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aggregation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386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36" y="148326"/>
            <a:ext cx="3514725" cy="29622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5604" name="Picture 4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6576" y="2994880"/>
            <a:ext cx="6786610" cy="379768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3786182" y="446807"/>
            <a:ext cx="528638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000" dirty="0" err="1">
                <a:latin typeface="Arial" pitchFamily="34" charset="0"/>
                <a:ea typeface="+mj-ea"/>
                <a:cs typeface="Arial" pitchFamily="34" charset="0"/>
              </a:rPr>
              <a:t>Polarization</a:t>
            </a:r>
            <a:r>
              <a:rPr lang="cs-CZ" sz="4000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cs-CZ" sz="4000" dirty="0" err="1">
                <a:latin typeface="Arial" pitchFamily="34" charset="0"/>
                <a:ea typeface="+mj-ea"/>
                <a:cs typeface="Arial" pitchFamily="34" charset="0"/>
              </a:rPr>
              <a:t>of</a:t>
            </a:r>
            <a:r>
              <a:rPr lang="cs-CZ" sz="4000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cs-CZ" sz="4000" dirty="0" err="1">
                <a:latin typeface="Arial" pitchFamily="34" charset="0"/>
                <a:ea typeface="+mj-ea"/>
                <a:cs typeface="Arial" pitchFamily="34" charset="0"/>
              </a:rPr>
              <a:t>myxamoebae</a:t>
            </a: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21070" y="6491845"/>
            <a:ext cx="455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Kimmel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AR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&amp;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Firtel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RA (1996)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Curr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Opin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Genet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Dev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14: 540-549</a:t>
            </a:r>
          </a:p>
        </p:txBody>
      </p:sp>
    </p:spTree>
    <p:extLst>
      <p:ext uri="{BB962C8B-B14F-4D97-AF65-F5344CB8AC3E}">
        <p14:creationId xmlns:p14="http://schemas.microsoft.com/office/powerpoint/2010/main" val="799700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1395"/>
            <a:ext cx="8593138" cy="48979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11560" y="766863"/>
            <a:ext cx="3837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latin typeface="Arial" pitchFamily="34" charset="0"/>
                <a:cs typeface="Arial" pitchFamily="34" charset="0"/>
              </a:rPr>
              <a:t>Asghar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A et al. (2012) Protist 163: 25-37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824386" cy="14334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1816031" cy="14334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992990" y="1314310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cAMP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656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00166" y="1285860"/>
            <a:ext cx="6286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CMF (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conditioned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medium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factor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) –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signal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starving</a:t>
            </a:r>
            <a:endParaRPr lang="cs-CZ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cAMP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most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versatile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molecule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dicty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, cell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polarization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attraction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etc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cs-CZ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CAR1 –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cAMP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receptor,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asociation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G-proteiny</a:t>
            </a: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PDE -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phosphodiesterase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PDI – inhibitor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phosphodiesterase</a:t>
            </a:r>
            <a:r>
              <a:rPr lang="cs-CZ" dirty="0"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formation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pacemakers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CF –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counting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factor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b="1" dirty="0">
                <a:latin typeface="Arial" pitchFamily="34" charset="0"/>
                <a:cs typeface="Arial" pitchFamily="34" charset="0"/>
              </a:rPr>
              <a:t>ACTIVATION- ADAPTATION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system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Myxamoebae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aggregation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64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metafysica.nl/dictyo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397" y="2095500"/>
            <a:ext cx="3257550" cy="2667000"/>
          </a:xfrm>
          <a:prstGeom prst="rect">
            <a:avLst/>
          </a:prstGeom>
          <a:noFill/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2000264" y="642918"/>
            <a:ext cx="528638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cAMP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pulses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Dicty2">
            <a:hlinkClick r:id="" action="ppaction://media"/>
            <a:extLst>
              <a:ext uri="{FF2B5EF4-FFF2-40B4-BE49-F238E27FC236}">
                <a16:creationId xmlns:a16="http://schemas.microsoft.com/office/drawing/2014/main" id="{ACAF6BD4-27B2-A861-99C1-7F4B913664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3928" y="1772816"/>
            <a:ext cx="499255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69" y="16024"/>
            <a:ext cx="4064031" cy="68419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39552" y="404664"/>
            <a:ext cx="4076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Brock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DA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&amp;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Gomer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RH (1999)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Genes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Dev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13: 1960-1969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078B6B3-03C8-4851-B04E-60123C5C8822}"/>
              </a:ext>
            </a:extLst>
          </p:cNvPr>
          <p:cNvSpPr txBox="1"/>
          <p:nvPr/>
        </p:nvSpPr>
        <p:spPr>
          <a:xfrm>
            <a:off x="1187624" y="2060848"/>
            <a:ext cx="2473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Counting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402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lifesci.dundee.ac.uk/groups/pauline_schaap/lifecy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772" y="714356"/>
            <a:ext cx="7350004" cy="53578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14611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309" y="1128726"/>
            <a:ext cx="7779905" cy="487204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ovéPole 2"/>
          <p:cNvSpPr txBox="1"/>
          <p:nvPr/>
        </p:nvSpPr>
        <p:spPr>
          <a:xfrm>
            <a:off x="2731454" y="6237312"/>
            <a:ext cx="3587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Jermyn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K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 (1996)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Development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122: 753-760</a:t>
            </a:r>
          </a:p>
        </p:txBody>
      </p:sp>
    </p:spTree>
    <p:extLst>
      <p:ext uri="{BB962C8B-B14F-4D97-AF65-F5344CB8AC3E}">
        <p14:creationId xmlns:p14="http://schemas.microsoft.com/office/powerpoint/2010/main" val="1620056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0" y="71414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Cell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differentiation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452527" y="2285992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DIF-1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962050"/>
            <a:ext cx="3738606" cy="57530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Zástupný symbol pro obsah 6"/>
          <p:cNvSpPr>
            <a:spLocks noGrp="1"/>
          </p:cNvSpPr>
          <p:nvPr>
            <p:ph sz="half" idx="2"/>
          </p:nvPr>
        </p:nvSpPr>
        <p:spPr>
          <a:xfrm>
            <a:off x="357158" y="1142984"/>
            <a:ext cx="4038600" cy="5214974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Do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first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cells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start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differentiation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program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randomly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?</a:t>
            </a: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cAMP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triggers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PSP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cells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differentiation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  <a:p>
            <a:r>
              <a:rPr lang="cs-CZ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DIF-1 id </a:t>
            </a:r>
            <a:r>
              <a:rPr lang="cs-CZ" sz="18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produced</a:t>
            </a:r>
            <a:r>
              <a:rPr lang="cs-CZ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by PSP </a:t>
            </a:r>
            <a:r>
              <a:rPr lang="cs-CZ" sz="18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cells</a:t>
            </a:r>
            <a:endParaRPr lang="cs-CZ" sz="1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cs-CZ" sz="1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DIF-1 </a:t>
            </a:r>
            <a:r>
              <a:rPr lang="cs-CZ" sz="18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induces</a:t>
            </a:r>
            <a:r>
              <a:rPr lang="cs-CZ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PST-0 </a:t>
            </a:r>
            <a:r>
              <a:rPr lang="cs-CZ" sz="18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cs-CZ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differentiation</a:t>
            </a:r>
            <a:endParaRPr lang="cs-CZ" sz="1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cs-CZ" sz="1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PST-A </a:t>
            </a:r>
            <a:r>
              <a:rPr lang="cs-CZ" sz="18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cs-CZ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cs-CZ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18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different</a:t>
            </a:r>
            <a:r>
              <a:rPr lang="cs-CZ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trigger</a:t>
            </a:r>
            <a:r>
              <a:rPr lang="cs-CZ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differentiation</a:t>
            </a:r>
            <a:endParaRPr lang="cs-CZ" sz="1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cs-CZ" sz="1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DIF-1 </a:t>
            </a:r>
            <a:r>
              <a:rPr lang="cs-CZ" sz="18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inhibits</a:t>
            </a:r>
            <a:r>
              <a:rPr lang="cs-CZ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PSP </a:t>
            </a:r>
            <a:r>
              <a:rPr lang="cs-CZ" sz="18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differentiation</a:t>
            </a:r>
            <a:endParaRPr lang="cs-CZ" sz="1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172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9" y="107454"/>
            <a:ext cx="6829425" cy="2457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020272" y="971436"/>
            <a:ext cx="2089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>
                <a:latin typeface="Arial" pitchFamily="34" charset="0"/>
                <a:cs typeface="Arial" pitchFamily="34" charset="0"/>
              </a:rPr>
              <a:t>Myxococcus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xanthus</a:t>
            </a:r>
            <a:endParaRPr lang="cs-CZ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99592" y="2636912"/>
            <a:ext cx="3882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>
                <a:latin typeface="Arial" pitchFamily="34" charset="0"/>
                <a:cs typeface="Arial" pitchFamily="34" charset="0"/>
              </a:rPr>
              <a:t>Konovalova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 A et al. (2010) FEMS </a:t>
            </a:r>
            <a:r>
              <a:rPr lang="cs-CZ" sz="1100" dirty="0" err="1">
                <a:latin typeface="Arial" pitchFamily="34" charset="0"/>
                <a:cs typeface="Arial" pitchFamily="34" charset="0"/>
              </a:rPr>
              <a:t>Microbiol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100" dirty="0" err="1">
                <a:latin typeface="Arial" pitchFamily="34" charset="0"/>
                <a:cs typeface="Arial" pitchFamily="34" charset="0"/>
              </a:rPr>
              <a:t>Rev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 34: 89-106</a:t>
            </a:r>
          </a:p>
        </p:txBody>
      </p:sp>
      <p:pic>
        <p:nvPicPr>
          <p:cNvPr id="2052" name="Picture 4" descr="Soubor:Myxococcus xanthus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8920"/>
            <a:ext cx="4086225" cy="40862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32F7B2A-6F50-483D-B903-F55E3C013437}"/>
              </a:ext>
            </a:extLst>
          </p:cNvPr>
          <p:cNvSpPr txBox="1"/>
          <p:nvPr/>
        </p:nvSpPr>
        <p:spPr>
          <a:xfrm>
            <a:off x="323528" y="3959479"/>
            <a:ext cx="40862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Huge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genomes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are not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absolutely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multicellularity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(many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consider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biofilms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multicellular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9107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357158" y="1142984"/>
            <a:ext cx="4038600" cy="5214974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cs-CZ" sz="1800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first</a:t>
            </a:r>
            <a:r>
              <a:rPr lang="cs-CZ" sz="18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cs-CZ" sz="18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start </a:t>
            </a:r>
            <a:r>
              <a:rPr lang="cs-CZ" sz="1800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differentiation</a:t>
            </a:r>
            <a:r>
              <a:rPr lang="cs-CZ" sz="18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program </a:t>
            </a:r>
            <a:r>
              <a:rPr lang="cs-CZ" sz="1800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randomly</a:t>
            </a:r>
            <a:r>
              <a:rPr lang="cs-CZ" sz="18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endParaRPr lang="cs-CZ" sz="18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800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cAMP</a:t>
            </a:r>
            <a:r>
              <a:rPr lang="cs-CZ" sz="18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triggers</a:t>
            </a:r>
            <a:r>
              <a:rPr lang="cs-CZ" sz="18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PSP </a:t>
            </a:r>
            <a:r>
              <a:rPr lang="cs-CZ" sz="1800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cs-CZ" sz="18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differentiation</a:t>
            </a:r>
            <a:endParaRPr lang="cs-CZ" sz="18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DIF-1 id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produced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by PSP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cells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DIF-1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induces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PST-0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cells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differentiation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PST-A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cells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different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trigger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differentiation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DIF-1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inhibits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PSP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differentiation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 descr="Fig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79" y="1571612"/>
            <a:ext cx="3857625" cy="316230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0" y="71414"/>
            <a:ext cx="9144000" cy="1470025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cs-CZ" sz="4400" dirty="0">
                <a:latin typeface="Arial" pitchFamily="34" charset="0"/>
                <a:cs typeface="Arial" pitchFamily="34" charset="0"/>
              </a:rPr>
              <a:t>Cell </a:t>
            </a:r>
            <a:r>
              <a:rPr lang="cs-CZ" sz="4400" dirty="0" err="1">
                <a:latin typeface="Arial" pitchFamily="34" charset="0"/>
                <a:cs typeface="Arial" pitchFamily="34" charset="0"/>
              </a:rPr>
              <a:t>differentiation</a:t>
            </a:r>
            <a:endParaRPr lang="cs-CZ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452527" y="2285992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DIF-1</a:t>
            </a:r>
          </a:p>
        </p:txBody>
      </p:sp>
    </p:spTree>
    <p:extLst>
      <p:ext uri="{BB962C8B-B14F-4D97-AF65-F5344CB8AC3E}">
        <p14:creationId xmlns:p14="http://schemas.microsoft.com/office/powerpoint/2010/main" val="4604217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7000875" cy="3114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116427" y="4293096"/>
            <a:ext cx="5143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Chatwood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A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&amp;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Thompson CRL (2011)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Develop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Growth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Differ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53: 558-566</a:t>
            </a:r>
          </a:p>
        </p:txBody>
      </p:sp>
    </p:spTree>
    <p:extLst>
      <p:ext uri="{BB962C8B-B14F-4D97-AF65-F5344CB8AC3E}">
        <p14:creationId xmlns:p14="http://schemas.microsoft.com/office/powerpoint/2010/main" val="2843145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ig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714488"/>
            <a:ext cx="4810125" cy="353377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0" y="315901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Slug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987824" y="5589240"/>
            <a:ext cx="3078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Williams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JG (2006) EMBO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Rep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7: 694-698</a:t>
            </a:r>
          </a:p>
        </p:txBody>
      </p:sp>
    </p:spTree>
    <p:extLst>
      <p:ext uri="{BB962C8B-B14F-4D97-AF65-F5344CB8AC3E}">
        <p14:creationId xmlns:p14="http://schemas.microsoft.com/office/powerpoint/2010/main" val="1089420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01664"/>
            <a:ext cx="8864427" cy="4199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8470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309" y="1128726"/>
            <a:ext cx="7779905" cy="487204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ovéPole 2"/>
          <p:cNvSpPr txBox="1"/>
          <p:nvPr/>
        </p:nvSpPr>
        <p:spPr>
          <a:xfrm>
            <a:off x="2731454" y="6237312"/>
            <a:ext cx="3587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Jermyn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K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 (1996)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Development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122: 753-760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14348" y="173025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Culmination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071934" y="2285992"/>
            <a:ext cx="1116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latin typeface="Arial" pitchFamily="34" charset="0"/>
                <a:cs typeface="Arial" pitchFamily="34" charset="0"/>
              </a:rPr>
              <a:t>NH</a:t>
            </a:r>
            <a:r>
              <a:rPr lang="cs-CZ" sz="4000" baseline="-250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F8F3EA4-BD7C-4462-A477-349CE212A016}"/>
              </a:ext>
            </a:extLst>
          </p:cNvPr>
          <p:cNvSpPr txBox="1"/>
          <p:nvPr/>
        </p:nvSpPr>
        <p:spPr>
          <a:xfrm>
            <a:off x="6444208" y="1844824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Fruiting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body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sorocarp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5233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116632"/>
            <a:ext cx="79046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Dictyostelium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has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sexual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involves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Signalling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sex in the social amoebozoans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http://onlinelibrary.wiley.com/doi/10.1111/j.1469-185X.2011.00200.x/abstract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844824"/>
            <a:ext cx="4789450" cy="49268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996952"/>
            <a:ext cx="4158952" cy="27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12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lifesci.dundee.ac.uk/groups/pauline_schaap/gene%20regul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952643"/>
            <a:ext cx="7705725" cy="40481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0" y="315901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Dictyostelium</a:t>
            </a:r>
            <a:r>
              <a:rPr lang="cs-CZ" sz="4400" dirty="0">
                <a:latin typeface="Arial" pitchFamily="34" charset="0"/>
                <a:ea typeface="+mj-ea"/>
                <a:cs typeface="Arial" pitchFamily="34" charset="0"/>
              </a:rPr>
              <a:t> - </a:t>
            </a:r>
            <a:r>
              <a:rPr lang="cs-CZ" sz="4400" dirty="0" err="1">
                <a:latin typeface="Arial" pitchFamily="34" charset="0"/>
                <a:ea typeface="+mj-ea"/>
                <a:cs typeface="Arial" pitchFamily="34" charset="0"/>
              </a:rPr>
              <a:t>summary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0185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86" y="5445224"/>
            <a:ext cx="5581466" cy="9209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507780" y="6381328"/>
            <a:ext cx="3235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Acytostelium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subglobosum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86" y="0"/>
            <a:ext cx="5581466" cy="216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86" y="2163601"/>
            <a:ext cx="5581466" cy="311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578087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9083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0" y="71414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Volvox </a:t>
            </a:r>
            <a:r>
              <a:rPr kumimoji="0" lang="cs-CZ" sz="3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carteri</a:t>
            </a:r>
            <a:r>
              <a:rPr kumimoji="0" lang="cs-CZ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– </a:t>
            </a: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“water” </a:t>
            </a:r>
            <a:r>
              <a:rPr kumimoji="0" lang="en-US" sz="32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multicellularit</a:t>
            </a:r>
            <a:r>
              <a:rPr kumimoji="0" lang="cs-CZ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y</a:t>
            </a:r>
            <a:endParaRPr kumimoji="0" lang="cs-CZ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6" descr="http://farm1.static.flickr.com/13/17087738_978e49f9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008410"/>
            <a:ext cx="5572164" cy="5525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15608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96373"/>
            <a:ext cx="8229600" cy="5268931"/>
          </a:xfrm>
        </p:spPr>
        <p:txBody>
          <a:bodyPr>
            <a:noAutofit/>
          </a:bodyPr>
          <a:lstStyle/>
          <a:p>
            <a:r>
              <a:rPr lang="cs-CZ" sz="2800" dirty="0">
                <a:latin typeface="Arial" pitchFamily="34" charset="0"/>
                <a:cs typeface="Arial" pitchFamily="34" charset="0"/>
              </a:rPr>
              <a:t>+-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closely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related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to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unicellular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i="1" dirty="0" err="1">
                <a:latin typeface="Arial" pitchFamily="34" charset="0"/>
                <a:cs typeface="Arial" pitchFamily="34" charset="0"/>
              </a:rPr>
              <a:t>Chlamydomonas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endParaRPr lang="cs-CZ" sz="2800" dirty="0">
              <a:latin typeface="Arial" pitchFamily="34" charset="0"/>
              <a:cs typeface="Arial" pitchFamily="34" charset="0"/>
            </a:endParaRPr>
          </a:p>
          <a:p>
            <a:r>
              <a:rPr lang="cs-CZ" sz="2800" dirty="0" err="1">
                <a:latin typeface="Arial" pitchFamily="34" charset="0"/>
                <a:cs typeface="Arial" pitchFamily="34" charset="0"/>
              </a:rPr>
              <a:t>Coenobial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endParaRPr lang="cs-CZ" sz="2800" dirty="0">
              <a:latin typeface="Arial" pitchFamily="34" charset="0"/>
              <a:cs typeface="Arial" pitchFamily="34" charset="0"/>
            </a:endParaRPr>
          </a:p>
          <a:p>
            <a:r>
              <a:rPr lang="cs-CZ" sz="2800" dirty="0">
                <a:latin typeface="Arial" pitchFamily="34" charset="0"/>
                <a:cs typeface="Arial" pitchFamily="34" charset="0"/>
              </a:rPr>
              <a:t>1000 – 4000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somatic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cells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a 16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gonidia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endParaRPr lang="cs-CZ" sz="2800" dirty="0">
              <a:latin typeface="Arial" pitchFamily="34" charset="0"/>
              <a:cs typeface="Arial" pitchFamily="34" charset="0"/>
            </a:endParaRPr>
          </a:p>
          <a:p>
            <a:r>
              <a:rPr lang="cs-CZ" sz="2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interior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sphere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filled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structured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ECM</a:t>
            </a:r>
          </a:p>
          <a:p>
            <a:endParaRPr lang="cs-CZ" sz="2800" dirty="0">
              <a:latin typeface="Arial" pitchFamily="34" charset="0"/>
              <a:cs typeface="Arial" pitchFamily="34" charset="0"/>
            </a:endParaRPr>
          </a:p>
          <a:p>
            <a:r>
              <a:rPr lang="cs-CZ" sz="2800" dirty="0" err="1">
                <a:latin typeface="Arial" pitchFamily="34" charset="0"/>
                <a:cs typeface="Arial" pitchFamily="34" charset="0"/>
              </a:rPr>
              <a:t>Multicellular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during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most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life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cycle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both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asexual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and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sexual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Volvox </a:t>
            </a:r>
            <a:r>
              <a:rPr kumimoji="0" lang="cs-CZ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carteri</a:t>
            </a:r>
            <a:endParaRPr kumimoji="0" lang="cs-CZ" sz="4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6" descr="http://farm1.static.flickr.com/13/17087738_978e49f9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5392" y="1484784"/>
            <a:ext cx="1830824" cy="181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3644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loeotrichia (cyanoScope) · iNaturalist">
            <a:extLst>
              <a:ext uri="{FF2B5EF4-FFF2-40B4-BE49-F238E27FC236}">
                <a16:creationId xmlns:a16="http://schemas.microsoft.com/office/drawing/2014/main" id="{9B1ED9C2-EC04-4D33-BAC7-4454680B0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18" y="3242702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edium">
            <a:extLst>
              <a:ext uri="{FF2B5EF4-FFF2-40B4-BE49-F238E27FC236}">
                <a16:creationId xmlns:a16="http://schemas.microsoft.com/office/drawing/2014/main" id="{ADCECAA9-046D-43F8-AE1E-4544C128B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6" y="116632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E3CA3AB-B78B-4FC9-872C-987F756ACF8E}"/>
              </a:ext>
            </a:extLst>
          </p:cNvPr>
          <p:cNvSpPr txBox="1"/>
          <p:nvPr/>
        </p:nvSpPr>
        <p:spPr>
          <a:xfrm>
            <a:off x="6245364" y="1134609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Gloeotrichia</a:t>
            </a:r>
            <a:endParaRPr lang="cs-C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200BCC7-7135-4A7B-AC88-DE971ED78D24}"/>
              </a:ext>
            </a:extLst>
          </p:cNvPr>
          <p:cNvSpPr txBox="1"/>
          <p:nvPr/>
        </p:nvSpPr>
        <p:spPr>
          <a:xfrm>
            <a:off x="193404" y="5013176"/>
            <a:ext cx="4335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cyanobacterium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cell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differentiation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1387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00429"/>
            <a:ext cx="8229600" cy="5268931"/>
          </a:xfrm>
        </p:spPr>
        <p:txBody>
          <a:bodyPr>
            <a:normAutofit fontScale="77500" lnSpcReduction="20000"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Cell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differentiation</a:t>
            </a:r>
            <a:r>
              <a:rPr lang="cs-CZ" dirty="0"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mostly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terminal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err="1">
                <a:latin typeface="Arial" pitchFamily="34" charset="0"/>
                <a:cs typeface="Arial" pitchFamily="34" charset="0"/>
              </a:rPr>
              <a:t>Self-sacrifice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most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cells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err="1">
                <a:latin typeface="Arial" pitchFamily="34" charset="0"/>
                <a:cs typeface="Arial" pitchFamily="34" charset="0"/>
              </a:rPr>
              <a:t>Unicellular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forms</a:t>
            </a:r>
            <a:r>
              <a:rPr lang="cs-CZ" dirty="0">
                <a:latin typeface="Arial" pitchFamily="34" charset="0"/>
                <a:cs typeface="Arial" pitchFamily="34" charset="0"/>
              </a:rPr>
              <a:t> –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only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gametes</a:t>
            </a:r>
            <a:r>
              <a:rPr lang="cs-CZ" dirty="0">
                <a:latin typeface="Arial" pitchFamily="34" charset="0"/>
                <a:cs typeface="Arial" pitchFamily="34" charset="0"/>
              </a:rPr>
              <a:t> and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zygote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err="1">
                <a:latin typeface="Arial" pitchFamily="34" charset="0"/>
                <a:cs typeface="Arial" pitchFamily="34" charset="0"/>
              </a:rPr>
              <a:t>Chemical</a:t>
            </a:r>
            <a:r>
              <a:rPr lang="cs-CZ" dirty="0">
                <a:latin typeface="Arial" pitchFamily="34" charset="0"/>
                <a:cs typeface="Arial" pitchFamily="34" charset="0"/>
              </a:rPr>
              <a:t> and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mechanical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communication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within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colony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err="1">
                <a:latin typeface="Arial" pitchFamily="34" charset="0"/>
                <a:cs typeface="Arial" pitchFamily="34" charset="0"/>
              </a:rPr>
              <a:t>Migration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cells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during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ontogenesis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coenobium</a:t>
            </a:r>
            <a:r>
              <a:rPr lang="cs-CZ" dirty="0">
                <a:latin typeface="Arial" pitchFamily="34" charset="0"/>
                <a:cs typeface="Arial" pitchFamily="34" charset="0"/>
              </a:rPr>
              <a:t> („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embryogenic</a:t>
            </a:r>
            <a:r>
              <a:rPr lang="cs-CZ" dirty="0">
                <a:latin typeface="Arial" pitchFamily="34" charset="0"/>
                <a:cs typeface="Arial" pitchFamily="34" charset="0"/>
              </a:rPr>
              <a:t>“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multicellularity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err="1">
                <a:latin typeface="Arial" pitchFamily="34" charset="0"/>
                <a:cs typeface="Arial" pitchFamily="34" charset="0"/>
              </a:rPr>
              <a:t>Coenobium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is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polarized</a:t>
            </a:r>
            <a:r>
              <a:rPr lang="cs-CZ" dirty="0">
                <a:latin typeface="Arial" pitchFamily="34" charset="0"/>
                <a:cs typeface="Arial" pitchFamily="34" charset="0"/>
              </a:rPr>
              <a:t> –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gonidia</a:t>
            </a:r>
            <a:r>
              <a:rPr lang="cs-CZ" dirty="0">
                <a:latin typeface="Arial" pitchFamily="34" charset="0"/>
                <a:cs typeface="Arial" pitchFamily="34" charset="0"/>
              </a:rPr>
              <a:t> are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at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back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0" y="168526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Multicellularity</a:t>
            </a:r>
            <a:r>
              <a:rPr kumimoji="0" lang="cs-CZ" sz="4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of</a:t>
            </a:r>
            <a:r>
              <a:rPr kumimoji="0" lang="cs-CZ" sz="4400" b="0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Volvox </a:t>
            </a:r>
            <a:r>
              <a:rPr kumimoji="0" lang="cs-CZ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carteri</a:t>
            </a:r>
            <a:endParaRPr kumimoji="0" lang="cs-CZ" sz="4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345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56" y="186429"/>
            <a:ext cx="8833432" cy="63389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3361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00042"/>
            <a:ext cx="7019952" cy="613082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ovéPole 2"/>
          <p:cNvSpPr txBox="1"/>
          <p:nvPr/>
        </p:nvSpPr>
        <p:spPr>
          <a:xfrm>
            <a:off x="3645630" y="6356449"/>
            <a:ext cx="3374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Herron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MD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 (2009) PNAS 106: 3254-3258</a:t>
            </a:r>
          </a:p>
        </p:txBody>
      </p:sp>
    </p:spTree>
    <p:extLst>
      <p:ext uri="{BB962C8B-B14F-4D97-AF65-F5344CB8AC3E}">
        <p14:creationId xmlns:p14="http://schemas.microsoft.com/office/powerpoint/2010/main" val="563570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5720" y="1071546"/>
            <a:ext cx="8429684" cy="564360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6866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6000750" cy="5410200"/>
          </a:xfrm>
          <a:prstGeom prst="rect">
            <a:avLst/>
          </a:prstGeom>
          <a:noFill/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714348" y="-24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err="1">
                <a:latin typeface="Arial" pitchFamily="34" charset="0"/>
                <a:ea typeface="+mj-ea"/>
                <a:cs typeface="Arial" pitchFamily="34" charset="0"/>
              </a:rPr>
              <a:t>Asexual</a:t>
            </a:r>
            <a:r>
              <a:rPr lang="cs-CZ" sz="4400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cs-CZ" sz="4400" dirty="0" err="1">
                <a:latin typeface="Arial" pitchFamily="34" charset="0"/>
                <a:ea typeface="+mj-ea"/>
                <a:cs typeface="Arial" pitchFamily="34" charset="0"/>
              </a:rPr>
              <a:t>cycle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357422" y="1223946"/>
            <a:ext cx="4071966" cy="541976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2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714488"/>
            <a:ext cx="6019800" cy="4048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66338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7A37234-AE76-4155-BED9-8B674830D75D}"/>
              </a:ext>
            </a:extLst>
          </p:cNvPr>
          <p:cNvSpPr/>
          <p:nvPr/>
        </p:nvSpPr>
        <p:spPr>
          <a:xfrm>
            <a:off x="179512" y="1052736"/>
            <a:ext cx="2987824" cy="5472608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8" name="Picture 4" descr="Fig. 2">
            <a:extLst>
              <a:ext uri="{FF2B5EF4-FFF2-40B4-BE49-F238E27FC236}">
                <a16:creationId xmlns:a16="http://schemas.microsoft.com/office/drawing/2014/main" id="{13DFD859-8677-48B6-A0F7-E44AA4ED9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70" y="1162402"/>
            <a:ext cx="272415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82199D1-AE95-42B5-ADB2-71EA9E1671BF}"/>
              </a:ext>
            </a:extLst>
          </p:cNvPr>
          <p:cNvSpPr txBox="1"/>
          <p:nvPr/>
        </p:nvSpPr>
        <p:spPr>
          <a:xfrm>
            <a:off x="3191694" y="1720840"/>
            <a:ext cx="59168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glsA</a:t>
            </a:r>
            <a:r>
              <a:rPr lang="cs-CZ" dirty="0">
                <a:latin typeface="Arial" pitchFamily="34" charset="0"/>
                <a:cs typeface="Arial" pitchFamily="34" charset="0"/>
              </a:rPr>
              <a:t> and hsp70A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trigger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assymetric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divisions</a:t>
            </a:r>
            <a:r>
              <a:rPr lang="cs-CZ" dirty="0">
                <a:latin typeface="Arial" pitchFamily="34" charset="0"/>
                <a:cs typeface="Arial" pitchFamily="34" charset="0"/>
              </a:rPr>
              <a:t> in 16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cells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32-cell embryo,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diverting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axis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cytokinesis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err="1">
                <a:latin typeface="Arial" pitchFamily="34" charset="0"/>
                <a:cs typeface="Arial" pitchFamily="34" charset="0"/>
              </a:rPr>
              <a:t>regA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prevents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dedifferenciation</a:t>
            </a:r>
            <a:r>
              <a:rPr lang="cs-CZ" dirty="0">
                <a:latin typeface="Arial" pitchFamily="34" charset="0"/>
                <a:cs typeface="Arial" pitchFamily="34" charset="0"/>
              </a:rPr>
              <a:t> and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immortality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somatic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cells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err="1">
                <a:latin typeface="Arial" pitchFamily="34" charset="0"/>
                <a:cs typeface="Arial" pitchFamily="34" charset="0"/>
              </a:rPr>
              <a:t>lag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triggers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differentiation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gonidia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err="1">
                <a:latin typeface="Arial" pitchFamily="34" charset="0"/>
                <a:cs typeface="Arial" pitchFamily="34" charset="0"/>
              </a:rPr>
              <a:t>Expression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lag</a:t>
            </a:r>
            <a:r>
              <a:rPr lang="cs-CZ" dirty="0">
                <a:latin typeface="Arial" pitchFamily="34" charset="0"/>
                <a:cs typeface="Arial" pitchFamily="34" charset="0"/>
              </a:rPr>
              <a:t> id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dependent</a:t>
            </a:r>
            <a:r>
              <a:rPr lang="cs-CZ" dirty="0">
                <a:latin typeface="Arial" pitchFamily="34" charset="0"/>
                <a:cs typeface="Arial" pitchFamily="34" charset="0"/>
              </a:rPr>
              <a:t> on cell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size</a:t>
            </a:r>
            <a:r>
              <a:rPr lang="cs-CZ" dirty="0">
                <a:latin typeface="Arial" pitchFamily="34" charset="0"/>
                <a:cs typeface="Arial" pitchFamily="34" charset="0"/>
              </a:rPr>
              <a:t> –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larger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than</a:t>
            </a:r>
            <a:r>
              <a:rPr lang="cs-CZ" dirty="0">
                <a:latin typeface="Arial" pitchFamily="34" charset="0"/>
                <a:cs typeface="Arial" pitchFamily="34" charset="0"/>
              </a:rPr>
              <a:t> 8 </a:t>
            </a:r>
            <a:r>
              <a:rPr lang="el-GR" dirty="0">
                <a:latin typeface="Arial" pitchFamily="34" charset="0"/>
                <a:cs typeface="Arial" pitchFamily="34" charset="0"/>
              </a:rPr>
              <a:t>μ</a:t>
            </a:r>
            <a:r>
              <a:rPr lang="cs-CZ" dirty="0">
                <a:latin typeface="Arial" pitchFamily="34" charset="0"/>
                <a:cs typeface="Arial" pitchFamily="34" charset="0"/>
              </a:rPr>
              <a:t>m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after</a:t>
            </a:r>
            <a:r>
              <a:rPr lang="cs-CZ" dirty="0">
                <a:latin typeface="Arial" pitchFamily="34" charset="0"/>
                <a:cs typeface="Arial" pitchFamily="34" charset="0"/>
              </a:rPr>
              <a:t> 6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division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err="1">
                <a:latin typeface="Arial" pitchFamily="34" charset="0"/>
                <a:cs typeface="Arial" pitchFamily="34" charset="0"/>
              </a:rPr>
              <a:t>regA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-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glsA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-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mutants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survive</a:t>
            </a:r>
            <a:r>
              <a:rPr lang="cs-CZ" dirty="0">
                <a:latin typeface="Arial" pitchFamily="34" charset="0"/>
                <a:cs typeface="Arial" pitchFamily="34" charset="0"/>
              </a:rPr>
              <a:t> in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lab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latin typeface="Arial" pitchFamily="34" charset="0"/>
                <a:cs typeface="Arial" pitchFamily="34" charset="0"/>
                <a:sym typeface="Wingdings" pitchFamily="2" charset="2"/>
              </a:rPr>
              <a:t>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D82432A-2794-4C98-83E2-39E5EBAC563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Cell </a:t>
            </a:r>
            <a:r>
              <a:rPr kumimoji="0" lang="cs-CZ" sz="44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differentiation</a:t>
            </a:r>
            <a:r>
              <a:rPr kumimoji="0" lang="cs-CZ" sz="4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in </a:t>
            </a:r>
            <a:r>
              <a:rPr kumimoji="0" lang="cs-CZ" sz="4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V. </a:t>
            </a:r>
            <a:r>
              <a:rPr kumimoji="0" lang="cs-CZ" sz="4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carteri</a:t>
            </a:r>
            <a:endParaRPr kumimoji="0" lang="cs-CZ" sz="4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A7F26F5-CD4B-46F9-81D5-3A36B3254262}"/>
              </a:ext>
            </a:extLst>
          </p:cNvPr>
          <p:cNvSpPr txBox="1"/>
          <p:nvPr/>
        </p:nvSpPr>
        <p:spPr>
          <a:xfrm>
            <a:off x="4067944" y="692696"/>
            <a:ext cx="2735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minumum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CC2F086-172D-4E19-B27A-BA5740A7666F}"/>
              </a:ext>
            </a:extLst>
          </p:cNvPr>
          <p:cNvSpPr txBox="1"/>
          <p:nvPr/>
        </p:nvSpPr>
        <p:spPr>
          <a:xfrm>
            <a:off x="5680984" y="6063679"/>
            <a:ext cx="31159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Schmitt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R (2001)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Jpn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J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Protozool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34: 7-12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Klein B et al. (2017) BMC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Biol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15:111</a:t>
            </a:r>
          </a:p>
        </p:txBody>
      </p:sp>
    </p:spTree>
    <p:extLst>
      <p:ext uri="{BB962C8B-B14F-4D97-AF65-F5344CB8AC3E}">
        <p14:creationId xmlns:p14="http://schemas.microsoft.com/office/powerpoint/2010/main" val="20461393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925" y="1285860"/>
            <a:ext cx="8418917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ovéPole 2"/>
          <p:cNvSpPr txBox="1"/>
          <p:nvPr/>
        </p:nvSpPr>
        <p:spPr>
          <a:xfrm>
            <a:off x="3069245" y="5589240"/>
            <a:ext cx="3016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Kirk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DL (2001)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Develop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Biol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238: 213-223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14348" y="-24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Embryonal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inversion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560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6552728" cy="65674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948264" y="287457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Arial" pitchFamily="34" charset="0"/>
                <a:cs typeface="Arial" pitchFamily="34" charset="0"/>
              </a:rPr>
              <a:t>Volvox globator</a:t>
            </a:r>
          </a:p>
        </p:txBody>
      </p:sp>
    </p:spTree>
    <p:extLst>
      <p:ext uri="{BB962C8B-B14F-4D97-AF65-F5344CB8AC3E}">
        <p14:creationId xmlns:p14="http://schemas.microsoft.com/office/powerpoint/2010/main" val="11648795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981" y="56255"/>
            <a:ext cx="5119151" cy="670285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4" name="Picture 2" descr="http://www.botany.hawaii.edu/faculty/webb/BOT311/Chlorophyta/VolvoxInversion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7786" y="52477"/>
            <a:ext cx="1408990" cy="67234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8060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 descr="http://www.sciencedirect.com/science?_ob=MiamiCaptionURL&amp;_method=retrieve&amp;_udi=B6WSN-4C5HGH5-9&amp;_image=B6WSN-4C5HGH5-9-V&amp;_ba=&amp;_user=1490772&amp;_rdoc=1&amp;_fmt=full&amp;_orig=search&amp;_cdi=7051&amp;view=c&amp;_isHiQual=Y&amp;_acct=C000053052&amp;_version=1&amp;_urlVersion=0&amp;_userid=1490772&amp;md5=c16f74f0350f794c7de9ec2c0f95ced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0" name="AutoShape 4" descr="http://www.sciencedirect.com/science?_ob=MiamiCaptionURL&amp;_method=retrieve&amp;_udi=B6WSN-4C5HGH5-9&amp;_image=B6WSN-4C5HGH5-9-V&amp;_ba=&amp;_user=1490772&amp;_rdoc=1&amp;_fmt=full&amp;_orig=search&amp;_cdi=7051&amp;view=c&amp;_isHiQual=Y&amp;_acct=C000053052&amp;_version=1&amp;_urlVersion=0&amp;_userid=1490772&amp;md5=c16f74f0350f794c7de9ec2c0f95ced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 descr="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000240"/>
            <a:ext cx="8326110" cy="36523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14348" y="-24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Embryonal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inversion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1357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2066937"/>
            <a:ext cx="8772525" cy="30765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2555776" y="5301208"/>
            <a:ext cx="3433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Arial" pitchFamily="34" charset="0"/>
                <a:cs typeface="Arial" pitchFamily="34" charset="0"/>
              </a:rPr>
              <a:t>Fukada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K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 (2006)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Plant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Cell 18: 2554-2566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714348" y="173025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Hatching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of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young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coenobia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594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696474" y="-9939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latin typeface="Arial" pitchFamily="34" charset="0"/>
                <a:cs typeface="Arial" pitchFamily="34" charset="0"/>
              </a:rPr>
              <a:t>Multicellularity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>
            <a:noAutofit/>
          </a:bodyPr>
          <a:lstStyle/>
          <a:p>
            <a:r>
              <a:rPr lang="cs-CZ" sz="1600" dirty="0" err="1">
                <a:latin typeface="Arial" pitchFamily="34" charset="0"/>
                <a:cs typeface="Arial" pitchFamily="34" charset="0"/>
              </a:rPr>
              <a:t>Evolutionary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forces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work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at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the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whole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multicellular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body level (and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there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heritability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of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multicellular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traits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1600" dirty="0">
              <a:latin typeface="Arial" pitchFamily="34" charset="0"/>
              <a:cs typeface="Arial" pitchFamily="34" charset="0"/>
            </a:endParaRPr>
          </a:p>
          <a:p>
            <a:r>
              <a:rPr lang="cs-CZ" sz="1600" dirty="0" err="1">
                <a:latin typeface="Arial" pitchFamily="34" charset="0"/>
                <a:cs typeface="Arial" pitchFamily="34" charset="0"/>
              </a:rPr>
              <a:t>Further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possibility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body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compartmentalization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labor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division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more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efficient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utilization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resources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1600" dirty="0">
              <a:latin typeface="Arial" pitchFamily="34" charset="0"/>
              <a:cs typeface="Arial" pitchFamily="34" charset="0"/>
            </a:endParaRPr>
          </a:p>
          <a:p>
            <a:r>
              <a:rPr lang="cs-CZ" sz="1600" dirty="0" err="1">
                <a:latin typeface="Arial" pitchFamily="34" charset="0"/>
                <a:cs typeface="Arial" pitchFamily="34" charset="0"/>
              </a:rPr>
              <a:t>higher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spreading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ability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(in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some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cases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1600" dirty="0">
              <a:latin typeface="Arial" pitchFamily="34" charset="0"/>
              <a:cs typeface="Arial" pitchFamily="34" charset="0"/>
            </a:endParaRPr>
          </a:p>
          <a:p>
            <a:r>
              <a:rPr lang="cs-CZ" sz="1600" dirty="0" err="1">
                <a:latin typeface="Arial" pitchFamily="34" charset="0"/>
                <a:cs typeface="Arial" pitchFamily="34" charset="0"/>
              </a:rPr>
              <a:t>Antipredatory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strategy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Chlamydomonas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…)</a:t>
            </a:r>
          </a:p>
          <a:p>
            <a:endParaRPr lang="cs-CZ" sz="1600" dirty="0">
              <a:latin typeface="Arial" pitchFamily="34" charset="0"/>
              <a:cs typeface="Arial" pitchFamily="34" charset="0"/>
            </a:endParaRPr>
          </a:p>
          <a:p>
            <a:r>
              <a:rPr lang="cs-CZ" sz="1600" dirty="0">
                <a:latin typeface="Arial" pitchFamily="34" charset="0"/>
                <a:cs typeface="Arial" pitchFamily="34" charset="0"/>
              </a:rPr>
              <a:t>Cell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adhesion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communication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(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differentiation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1600" dirty="0">
              <a:latin typeface="Arial" pitchFamily="34" charset="0"/>
              <a:cs typeface="Arial" pitchFamily="34" charset="0"/>
            </a:endParaRPr>
          </a:p>
          <a:p>
            <a:r>
              <a:rPr lang="cs-CZ" sz="16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important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though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underestimated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role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ECM</a:t>
            </a:r>
          </a:p>
          <a:p>
            <a:endParaRPr lang="cs-CZ" sz="1600" dirty="0">
              <a:latin typeface="Arial" pitchFamily="34" charset="0"/>
              <a:cs typeface="Arial" pitchFamily="34" charset="0"/>
            </a:endParaRPr>
          </a:p>
          <a:p>
            <a:r>
              <a:rPr lang="cs-CZ" sz="1600" dirty="0" err="1">
                <a:latin typeface="Arial" pitchFamily="34" charset="0"/>
                <a:cs typeface="Arial" pitchFamily="34" charset="0"/>
              </a:rPr>
              <a:t>How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to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reproduce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multicellular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body?</a:t>
            </a:r>
          </a:p>
          <a:p>
            <a:endParaRPr lang="cs-CZ" sz="1600" dirty="0">
              <a:latin typeface="Arial" pitchFamily="34" charset="0"/>
              <a:cs typeface="Arial" pitchFamily="34" charset="0"/>
            </a:endParaRPr>
          </a:p>
          <a:p>
            <a:r>
              <a:rPr lang="cs-CZ" sz="1600" dirty="0" err="1">
                <a:latin typeface="Arial" pitchFamily="34" charset="0"/>
                <a:cs typeface="Arial" pitchFamily="34" charset="0"/>
              </a:rPr>
              <a:t>How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to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form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multicellular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body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during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ontogenesis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?</a:t>
            </a:r>
          </a:p>
          <a:p>
            <a:endParaRPr lang="cs-CZ" sz="1600" dirty="0">
              <a:latin typeface="Arial" pitchFamily="34" charset="0"/>
              <a:cs typeface="Arial" pitchFamily="34" charset="0"/>
            </a:endParaRPr>
          </a:p>
          <a:p>
            <a:r>
              <a:rPr lang="cs-CZ" sz="1600" b="1" dirty="0" err="1">
                <a:latin typeface="Arial" pitchFamily="34" charset="0"/>
                <a:cs typeface="Arial" pitchFamily="34" charset="0"/>
              </a:rPr>
              <a:t>How</a:t>
            </a:r>
            <a:r>
              <a:rPr lang="cs-CZ" sz="1600" b="1" dirty="0">
                <a:latin typeface="Arial" pitchFamily="34" charset="0"/>
                <a:cs typeface="Arial" pitchFamily="34" charset="0"/>
              </a:rPr>
              <a:t> to cope </a:t>
            </a:r>
            <a:r>
              <a:rPr lang="cs-CZ" sz="1600" b="1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cs-CZ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1" dirty="0" err="1">
                <a:latin typeface="Arial" pitchFamily="34" charset="0"/>
                <a:cs typeface="Arial" pitchFamily="34" charset="0"/>
              </a:rPr>
              <a:t>cheater</a:t>
            </a:r>
            <a:r>
              <a:rPr lang="cs-CZ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1" dirty="0" err="1">
                <a:latin typeface="Arial" pitchFamily="34" charset="0"/>
                <a:cs typeface="Arial" pitchFamily="34" charset="0"/>
              </a:rPr>
              <a:t>cells</a:t>
            </a:r>
            <a:r>
              <a:rPr lang="cs-CZ" sz="16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2699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500166" y="1071546"/>
            <a:ext cx="6286544" cy="564360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6866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14422"/>
            <a:ext cx="6000750" cy="5410200"/>
          </a:xfrm>
          <a:prstGeom prst="rect">
            <a:avLst/>
          </a:prstGeom>
          <a:noFill/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714348" y="-24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Sexual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cycle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695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714348" y="-24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Sexual</a:t>
            </a: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cycle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84" y="1046564"/>
            <a:ext cx="8684096" cy="56227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0638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071538" y="4071942"/>
            <a:ext cx="6858048" cy="271464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7890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4214818"/>
            <a:ext cx="3390900" cy="2257426"/>
          </a:xfrm>
          <a:prstGeom prst="rect">
            <a:avLst/>
          </a:prstGeom>
          <a:noFill/>
        </p:spPr>
      </p:pic>
      <p:pic>
        <p:nvPicPr>
          <p:cNvPr id="37892" name="Picture 4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86256"/>
            <a:ext cx="2828925" cy="2200275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-24"/>
            <a:ext cx="91440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Sexual</a:t>
            </a: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pheromone</a:t>
            </a: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and</a:t>
            </a:r>
            <a:r>
              <a:rPr kumimoji="0" lang="cs-CZ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cs-CZ" sz="4000" dirty="0" err="1">
                <a:latin typeface="Arial" pitchFamily="34" charset="0"/>
                <a:ea typeface="+mj-ea"/>
                <a:cs typeface="Arial" pitchFamily="34" charset="0"/>
              </a:rPr>
              <a:t>phe</a:t>
            </a:r>
            <a:r>
              <a:rPr kumimoji="0" lang="cs-CZ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rophorins</a:t>
            </a: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92202" y="857232"/>
            <a:ext cx="735220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V.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carteri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lives</a:t>
            </a:r>
            <a:r>
              <a:rPr lang="cs-CZ" dirty="0">
                <a:latin typeface="Arial" pitchFamily="34" charset="0"/>
                <a:cs typeface="Arial" pitchFamily="34" charset="0"/>
              </a:rPr>
              <a:t> in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temporary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ponds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only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zygote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survives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droughts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Need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sudden</a:t>
            </a:r>
            <a:r>
              <a:rPr lang="cs-CZ" dirty="0">
                <a:latin typeface="Arial" pitchFamily="34" charset="0"/>
                <a:cs typeface="Arial" pitchFamily="34" charset="0"/>
              </a:rPr>
              <a:t> and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synchronized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trigger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sexual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cycle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Sexual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pheromone</a:t>
            </a:r>
            <a:r>
              <a:rPr lang="cs-CZ" dirty="0"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glycoprotein</a:t>
            </a:r>
            <a:r>
              <a:rPr lang="cs-CZ" dirty="0">
                <a:latin typeface="Arial" pitchFamily="34" charset="0"/>
                <a:cs typeface="Arial" pitchFamily="34" charset="0"/>
              </a:rPr>
              <a:t>) –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works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at</a:t>
            </a:r>
            <a:r>
              <a:rPr lang="cs-CZ" dirty="0">
                <a:latin typeface="Arial" pitchFamily="34" charset="0"/>
                <a:cs typeface="Arial" pitchFamily="34" charset="0"/>
              </a:rPr>
              <a:t> 62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molecules</a:t>
            </a:r>
            <a:r>
              <a:rPr lang="cs-CZ" dirty="0">
                <a:latin typeface="Arial" pitchFamily="34" charset="0"/>
                <a:cs typeface="Arial" pitchFamily="34" charset="0"/>
              </a:rPr>
              <a:t>/ml</a:t>
            </a:r>
            <a:r>
              <a:rPr lang="en-US" dirty="0">
                <a:latin typeface="Arial" pitchFamily="34" charset="0"/>
                <a:cs typeface="Arial" pitchFamily="34" charset="0"/>
              </a:rPr>
              <a:t> !!!</a:t>
            </a:r>
          </a:p>
          <a:p>
            <a:pPr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Produces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during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heat</a:t>
            </a:r>
            <a:r>
              <a:rPr lang="cs-CZ" dirty="0">
                <a:latin typeface="Arial" pitchFamily="34" charset="0"/>
                <a:cs typeface="Arial" pitchFamily="34" charset="0"/>
              </a:rPr>
              <a:t> stress,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sometimes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spontaneously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Amplification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signal</a:t>
            </a:r>
            <a:r>
              <a:rPr lang="cs-CZ" dirty="0">
                <a:latin typeface="Arial" pitchFamily="34" charset="0"/>
                <a:cs typeface="Arial" pitchFamily="34" charset="0"/>
              </a:rPr>
              <a:t> in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spermatozooids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Unique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mechanism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signal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transduction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within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coenobium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328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8615"/>
            <a:ext cx="6984776" cy="65948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14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igns of Devil Facial Tumour Dise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4307"/>
            <a:ext cx="4742535" cy="35569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004048" y="2680411"/>
            <a:ext cx="41088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DFTD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devil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facial</a:t>
            </a:r>
            <a:r>
              <a:rPr lang="cs-CZ" dirty="0">
                <a:latin typeface="Arial" pitchFamily="34" charset="0"/>
                <a:cs typeface="Arial" pitchFamily="34" charset="0"/>
              </a:rPr>
              <a:t> tumor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disease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400" b="1" dirty="0">
              <a:latin typeface="Arial" pitchFamily="34" charset="0"/>
              <a:cs typeface="Arial" pitchFamily="34" charset="0"/>
            </a:endParaRPr>
          </a:p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CTVS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canine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transmissable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venereal</a:t>
            </a:r>
            <a:r>
              <a:rPr lang="cs-CZ" dirty="0">
                <a:latin typeface="Arial" pitchFamily="34" charset="0"/>
                <a:cs typeface="Arial" pitchFamily="34" charset="0"/>
              </a:rPr>
              <a:t> tumor)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5092CD5-FCE2-4315-AF8A-908ACBE838A1}"/>
              </a:ext>
            </a:extLst>
          </p:cNvPr>
          <p:cNvSpPr txBox="1"/>
          <p:nvPr/>
        </p:nvSpPr>
        <p:spPr>
          <a:xfrm>
            <a:off x="693374" y="428999"/>
            <a:ext cx="7877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De-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multicellularity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; and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cheaters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339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lifesci.dundee.ac.uk/groups/pauline_schaap/lifecy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772" y="1095486"/>
            <a:ext cx="7350004" cy="53578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B43AE33-57B6-4CB8-91CC-049DFC624C74}"/>
              </a:ext>
            </a:extLst>
          </p:cNvPr>
          <p:cNvSpPr txBox="1"/>
          <p:nvPr/>
        </p:nvSpPr>
        <p:spPr>
          <a:xfrm>
            <a:off x="611560" y="173831"/>
            <a:ext cx="820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Dictyostelium</a:t>
            </a:r>
            <a:r>
              <a:rPr 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discoideum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Amoebozoa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Eumycetozoa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41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9DDCE4B-C5DB-70D1-1782-F31CFF8A6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99" y="116632"/>
            <a:ext cx="8249801" cy="548716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956041F-0759-4794-BF73-2676B28BB9E0}"/>
              </a:ext>
            </a:extLst>
          </p:cNvPr>
          <p:cNvSpPr txBox="1"/>
          <p:nvPr/>
        </p:nvSpPr>
        <p:spPr>
          <a:xfrm>
            <a:off x="2898303" y="5733256"/>
            <a:ext cx="3347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5182245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6742</TotalTime>
  <Words>1136</Words>
  <Application>Microsoft Office PowerPoint</Application>
  <PresentationFormat>Předvádění na obrazovce (4:3)</PresentationFormat>
  <Paragraphs>210</Paragraphs>
  <Slides>63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6" baseType="lpstr">
      <vt:lpstr>Arial</vt:lpstr>
      <vt:lpstr>Calibri</vt:lpstr>
      <vt:lpstr>Motiv sady Office</vt:lpstr>
      <vt:lpstr>Multicellularity</vt:lpstr>
      <vt:lpstr>Which organisms are multicellular?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Ivan Čepička</dc:creator>
  <cp:lastModifiedBy>Čepička Ivan</cp:lastModifiedBy>
  <cp:revision>570</cp:revision>
  <dcterms:created xsi:type="dcterms:W3CDTF">2009-02-23T16:17:38Z</dcterms:created>
  <dcterms:modified xsi:type="dcterms:W3CDTF">2024-03-18T12:56:30Z</dcterms:modified>
</cp:coreProperties>
</file>