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02" r:id="rId2"/>
    <p:sldId id="276" r:id="rId3"/>
    <p:sldId id="310" r:id="rId4"/>
    <p:sldId id="334" r:id="rId5"/>
    <p:sldId id="354" r:id="rId6"/>
    <p:sldId id="335" r:id="rId7"/>
    <p:sldId id="363" r:id="rId8"/>
    <p:sldId id="301" r:id="rId9"/>
    <p:sldId id="303" r:id="rId10"/>
    <p:sldId id="317" r:id="rId11"/>
    <p:sldId id="319" r:id="rId12"/>
    <p:sldId id="300" r:id="rId13"/>
    <p:sldId id="296" r:id="rId14"/>
    <p:sldId id="355" r:id="rId15"/>
    <p:sldId id="364" r:id="rId16"/>
    <p:sldId id="305" r:id="rId17"/>
    <p:sldId id="362" r:id="rId18"/>
    <p:sldId id="327" r:id="rId19"/>
    <p:sldId id="360" r:id="rId20"/>
    <p:sldId id="333" r:id="rId21"/>
    <p:sldId id="350" r:id="rId22"/>
    <p:sldId id="351" r:id="rId23"/>
    <p:sldId id="266" r:id="rId24"/>
    <p:sldId id="358" r:id="rId25"/>
    <p:sldId id="359" r:id="rId26"/>
    <p:sldId id="342" r:id="rId27"/>
    <p:sldId id="365" r:id="rId28"/>
    <p:sldId id="366" r:id="rId29"/>
    <p:sldId id="356" r:id="rId30"/>
    <p:sldId id="361" r:id="rId31"/>
    <p:sldId id="339" r:id="rId32"/>
    <p:sldId id="367" r:id="rId33"/>
    <p:sldId id="347" r:id="rId34"/>
    <p:sldId id="315" r:id="rId35"/>
    <p:sldId id="316" r:id="rId36"/>
    <p:sldId id="357" r:id="rId37"/>
    <p:sldId id="340" r:id="rId38"/>
    <p:sldId id="346" r:id="rId39"/>
    <p:sldId id="325" r:id="rId4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7F0A"/>
    <a:srgbClr val="E37C08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5538" autoAdjust="0"/>
  </p:normalViewPr>
  <p:slideViewPr>
    <p:cSldViewPr>
      <p:cViewPr varScale="1">
        <p:scale>
          <a:sx n="75" d="100"/>
          <a:sy n="75" d="100"/>
        </p:scale>
        <p:origin x="1594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9" d="100"/>
        <a:sy n="3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8EA4F45-C2CF-41E9-A516-79D06E847A96}" type="datetimeFigureOut">
              <a:rPr lang="cs-CZ"/>
              <a:pPr>
                <a:defRPr/>
              </a:pPr>
              <a:t>10.04.2024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A8E4B8A-AF97-451B-B8F7-F18A679BEBD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86053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</a:rPr>
              <a:t>Eukaryotic cilia and flagella are long, thin organelles, and</a:t>
            </a:r>
            <a:r>
              <a:rPr lang="en-US" baseline="300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diffusion from the cytoplasm may not be able to support the</a:t>
            </a:r>
            <a:r>
              <a:rPr lang="en-US" baseline="300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high ATP concentrations needed for </a:t>
            </a:r>
            <a:r>
              <a:rPr lang="en-US" dirty="0" err="1">
                <a:solidFill>
                  <a:schemeClr val="bg1"/>
                </a:solidFill>
              </a:rPr>
              <a:t>dynein</a:t>
            </a:r>
            <a:r>
              <a:rPr lang="en-US" dirty="0">
                <a:solidFill>
                  <a:schemeClr val="bg1"/>
                </a:solidFill>
              </a:rPr>
              <a:t> motor activity. We</a:t>
            </a:r>
            <a:r>
              <a:rPr lang="en-US" baseline="300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discovered enzyme activities in the </a:t>
            </a:r>
            <a:r>
              <a:rPr lang="en-US" i="1" dirty="0" err="1">
                <a:solidFill>
                  <a:schemeClr val="bg1"/>
                </a:solidFill>
              </a:rPr>
              <a:t>Chlamydomonas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reinhardtii</a:t>
            </a:r>
            <a:r>
              <a:rPr lang="en-US" baseline="300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flagellum that catalyze three steps of the lower half of </a:t>
            </a:r>
            <a:r>
              <a:rPr lang="en-US" dirty="0" err="1">
                <a:solidFill>
                  <a:schemeClr val="bg1"/>
                </a:solidFill>
              </a:rPr>
              <a:t>glycolysis</a:t>
            </a:r>
            <a:r>
              <a:rPr lang="en-US" baseline="300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phosphoglycerate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mutase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enolase</a:t>
            </a:r>
            <a:r>
              <a:rPr lang="en-US" dirty="0">
                <a:solidFill>
                  <a:schemeClr val="bg1"/>
                </a:solidFill>
              </a:rPr>
              <a:t>, and </a:t>
            </a:r>
            <a:r>
              <a:rPr lang="en-US" dirty="0" err="1">
                <a:solidFill>
                  <a:schemeClr val="bg1"/>
                </a:solidFill>
              </a:rPr>
              <a:t>pyruvate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kinase</a:t>
            </a:r>
            <a:r>
              <a:rPr lang="en-US" dirty="0">
                <a:solidFill>
                  <a:schemeClr val="bg1"/>
                </a:solidFill>
              </a:rPr>
              <a:t>). These</a:t>
            </a:r>
            <a:r>
              <a:rPr lang="en-US" baseline="300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enzymes can generate one ATP molecule for every substrate molecule</a:t>
            </a:r>
            <a:r>
              <a:rPr lang="en-US" baseline="300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consumed. </a:t>
            </a:r>
            <a:r>
              <a:rPr lang="en-US" dirty="0" err="1">
                <a:solidFill>
                  <a:schemeClr val="bg1"/>
                </a:solidFill>
              </a:rPr>
              <a:t>Flagellar</a:t>
            </a:r>
            <a:r>
              <a:rPr lang="en-US" dirty="0">
                <a:solidFill>
                  <a:schemeClr val="bg1"/>
                </a:solidFill>
              </a:rPr>
              <a:t> fractionation shows that </a:t>
            </a:r>
            <a:r>
              <a:rPr lang="en-US" dirty="0" err="1">
                <a:solidFill>
                  <a:schemeClr val="bg1"/>
                </a:solidFill>
              </a:rPr>
              <a:t>enolase</a:t>
            </a:r>
            <a:r>
              <a:rPr lang="en-US" dirty="0">
                <a:solidFill>
                  <a:schemeClr val="bg1"/>
                </a:solidFill>
              </a:rPr>
              <a:t> is at least</a:t>
            </a:r>
            <a:r>
              <a:rPr lang="en-US" baseline="300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partially associated with the </a:t>
            </a:r>
            <a:r>
              <a:rPr lang="en-US" dirty="0" err="1">
                <a:solidFill>
                  <a:schemeClr val="bg1"/>
                </a:solidFill>
              </a:rPr>
              <a:t>axoneme</a:t>
            </a:r>
            <a:r>
              <a:rPr lang="en-US" dirty="0">
                <a:solidFill>
                  <a:schemeClr val="bg1"/>
                </a:solidFill>
              </a:rPr>
              <a:t>, whereas </a:t>
            </a:r>
            <a:r>
              <a:rPr lang="en-US" dirty="0" err="1">
                <a:solidFill>
                  <a:schemeClr val="bg1"/>
                </a:solidFill>
              </a:rPr>
              <a:t>phosphoglycerate</a:t>
            </a:r>
            <a:r>
              <a:rPr lang="en-US" baseline="30000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mutase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dirty="0" err="1">
                <a:solidFill>
                  <a:schemeClr val="bg1"/>
                </a:solidFill>
              </a:rPr>
              <a:t>pyruvate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kinase</a:t>
            </a:r>
            <a:r>
              <a:rPr lang="en-US" dirty="0">
                <a:solidFill>
                  <a:schemeClr val="bg1"/>
                </a:solidFill>
              </a:rPr>
              <a:t> primarily reside in the detergent-soluble</a:t>
            </a:r>
            <a:r>
              <a:rPr lang="en-US" baseline="300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(membrane + matrix) compartments. We further show that </a:t>
            </a:r>
            <a:r>
              <a:rPr lang="en-US" dirty="0" err="1">
                <a:solidFill>
                  <a:schemeClr val="bg1"/>
                </a:solidFill>
              </a:rPr>
              <a:t>axonemal</a:t>
            </a:r>
            <a:r>
              <a:rPr lang="en-US" baseline="30000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enolase</a:t>
            </a:r>
            <a:r>
              <a:rPr lang="en-US" dirty="0">
                <a:solidFill>
                  <a:schemeClr val="bg1"/>
                </a:solidFill>
              </a:rPr>
              <a:t> is a subunit of the CPC1 central pair complex and that</a:t>
            </a:r>
            <a:r>
              <a:rPr lang="en-US" baseline="300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reduced </a:t>
            </a:r>
            <a:r>
              <a:rPr lang="en-US" dirty="0" err="1">
                <a:solidFill>
                  <a:schemeClr val="bg1"/>
                </a:solidFill>
              </a:rPr>
              <a:t>flagellar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enolase</a:t>
            </a:r>
            <a:r>
              <a:rPr lang="en-US" dirty="0">
                <a:solidFill>
                  <a:schemeClr val="bg1"/>
                </a:solidFill>
              </a:rPr>
              <a:t> levels in the </a:t>
            </a:r>
            <a:r>
              <a:rPr lang="en-US" i="1" dirty="0">
                <a:solidFill>
                  <a:schemeClr val="bg1"/>
                </a:solidFill>
              </a:rPr>
              <a:t>cpc1</a:t>
            </a:r>
            <a:r>
              <a:rPr lang="en-US" dirty="0">
                <a:solidFill>
                  <a:schemeClr val="bg1"/>
                </a:solidFill>
              </a:rPr>
              <a:t> mutant correlate</a:t>
            </a:r>
            <a:r>
              <a:rPr lang="en-US" baseline="300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with the reduced </a:t>
            </a:r>
            <a:r>
              <a:rPr lang="en-US" dirty="0" err="1">
                <a:solidFill>
                  <a:schemeClr val="bg1"/>
                </a:solidFill>
              </a:rPr>
              <a:t>flagellar</a:t>
            </a:r>
            <a:r>
              <a:rPr lang="en-US" dirty="0">
                <a:solidFill>
                  <a:schemeClr val="bg1"/>
                </a:solidFill>
              </a:rPr>
              <a:t> ATP concentrations and reduced in</a:t>
            </a:r>
            <a:r>
              <a:rPr lang="en-US" baseline="300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vivo beat frequencies reported previously in the </a:t>
            </a:r>
            <a:r>
              <a:rPr lang="en-US" i="1" dirty="0">
                <a:solidFill>
                  <a:schemeClr val="bg1"/>
                </a:solidFill>
              </a:rPr>
              <a:t>cpc1</a:t>
            </a:r>
            <a:r>
              <a:rPr lang="en-US" dirty="0">
                <a:solidFill>
                  <a:schemeClr val="bg1"/>
                </a:solidFill>
              </a:rPr>
              <a:t> strain.</a:t>
            </a:r>
            <a:r>
              <a:rPr lang="en-US" baseline="300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We conclude that in situ ATP synthesis throughout the </a:t>
            </a:r>
            <a:r>
              <a:rPr lang="en-US" dirty="0" err="1">
                <a:solidFill>
                  <a:schemeClr val="bg1"/>
                </a:solidFill>
              </a:rPr>
              <a:t>flagellar</a:t>
            </a:r>
            <a:r>
              <a:rPr lang="en-US" baseline="300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compartment is essential for normal </a:t>
            </a:r>
            <a:r>
              <a:rPr lang="en-US" dirty="0" err="1">
                <a:solidFill>
                  <a:schemeClr val="bg1"/>
                </a:solidFill>
              </a:rPr>
              <a:t>flagellar</a:t>
            </a:r>
            <a:r>
              <a:rPr lang="en-US" dirty="0">
                <a:solidFill>
                  <a:schemeClr val="bg1"/>
                </a:solidFill>
              </a:rPr>
              <a:t> motility.</a:t>
            </a:r>
            <a:endParaRPr lang="cs-CZ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</a:pPr>
            <a:endParaRPr lang="cs-CZ" dirty="0"/>
          </a:p>
        </p:txBody>
      </p:sp>
      <p:sp>
        <p:nvSpPr>
          <p:cNvPr id="307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09A1A7A-9832-4946-B643-CA2A7E97A20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65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/>
              <a:t>The subcellular location of the myc-tagged glucose transporter GT1 in intracellular and extracellular </a:t>
            </a:r>
            <a:r>
              <a:rPr lang="cs-CZ" i="1"/>
              <a:t>Toxoplasma</a:t>
            </a:r>
            <a:r>
              <a:rPr lang="cs-CZ"/>
              <a:t> tachyzoites was determined by immunofluorescence microscopy using antibodies to the myc-epitope (green) and to the membrane skeleton protein IMC1 (red). Overlays of DIC and DAPI fluorescence images are shown on the right. Bars = 2 µm.</a:t>
            </a:r>
          </a:p>
        </p:txBody>
      </p:sp>
      <p:sp>
        <p:nvSpPr>
          <p:cNvPr id="286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B961950-0F79-4FB5-93C6-5C07A1D89BBC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9874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E3014-0ACE-4CAF-A346-C56DE4EF1560}" type="datetimeFigureOut">
              <a:rPr lang="cs-CZ"/>
              <a:pPr>
                <a:defRPr/>
              </a:pPr>
              <a:t>10.04.2024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F7639-77A9-4A5E-98E6-AD3439A48F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B8261-ACE0-4C1F-8E76-2E3DA5FD663F}" type="datetimeFigureOut">
              <a:rPr lang="cs-CZ"/>
              <a:pPr>
                <a:defRPr/>
              </a:pPr>
              <a:t>10.04.2024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54D2D-5AB0-41F3-A94E-9346B1FE8F0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342A5-FD5F-4508-8500-FF1B43D18DAC}" type="datetimeFigureOut">
              <a:rPr lang="cs-CZ"/>
              <a:pPr>
                <a:defRPr/>
              </a:pPr>
              <a:t>10.04.2024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19D23-873F-4F14-A0F3-05DEBDB56D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D64DC-0B56-4DFC-85EB-43D8CB64D3F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57EAF-AA47-4BEB-9D6D-6079555FA5D8}" type="datetimeFigureOut">
              <a:rPr lang="cs-CZ"/>
              <a:pPr>
                <a:defRPr/>
              </a:pPr>
              <a:t>10.04.2024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EB29A-2A11-4332-9208-8913B59AF8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49032-0647-48D8-B744-ED3B85142EF6}" type="datetimeFigureOut">
              <a:rPr lang="cs-CZ"/>
              <a:pPr>
                <a:defRPr/>
              </a:pPr>
              <a:t>10.04.2024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DE914-EB9F-4C74-971B-CCC34A89BD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E34F5-18CC-4AC6-9F94-15D9007ADCFF}" type="datetimeFigureOut">
              <a:rPr lang="cs-CZ"/>
              <a:pPr>
                <a:defRPr/>
              </a:pPr>
              <a:t>10.04.2024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54C4F-2C32-4D84-ABED-77651AB9A1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0E3A9-F75B-4AC9-81E4-5C2E12709E21}" type="datetimeFigureOut">
              <a:rPr lang="cs-CZ"/>
              <a:pPr>
                <a:defRPr/>
              </a:pPr>
              <a:t>10.04.2024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ACB83-11F7-4458-AC4C-8D2C04BB93D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1F8D6-32ED-48D8-9AE2-64C5FCD93F6F}" type="datetimeFigureOut">
              <a:rPr lang="cs-CZ"/>
              <a:pPr>
                <a:defRPr/>
              </a:pPr>
              <a:t>10.04.2024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F25D2-F983-4933-B8D2-11BD3AE487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69D15-BD89-4585-B5ED-BBD564415EC0}" type="datetimeFigureOut">
              <a:rPr lang="cs-CZ"/>
              <a:pPr>
                <a:defRPr/>
              </a:pPr>
              <a:t>10.04.2024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AD82D-6840-4E63-AF3F-CA39ACD23E1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CA73B-E432-4208-96F9-9C4993640834}" type="datetimeFigureOut">
              <a:rPr lang="cs-CZ"/>
              <a:pPr>
                <a:defRPr/>
              </a:pPr>
              <a:t>10.04.2024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2D087-DC79-46B2-AC23-6C0276FC9C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73DF3-051D-401F-966F-0D8A6F4A1688}" type="datetimeFigureOut">
              <a:rPr lang="cs-CZ"/>
              <a:pPr>
                <a:defRPr/>
              </a:pPr>
              <a:t>10.04.2024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71080-7A73-4F39-9AA0-92D1B57F293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6CE74F-FC2C-478A-8319-1821E9487080}" type="datetimeFigureOut">
              <a:rPr lang="cs-CZ"/>
              <a:pPr>
                <a:defRPr/>
              </a:pPr>
              <a:t>10.04.2024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10AF302-6B08-4EFB-8B01-9DC4ADC04C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xbJ0nbzt5Kw?feature=oembed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738" y="838200"/>
            <a:ext cx="931703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70"/>
          <p:cNvSpPr txBox="1">
            <a:spLocks noChangeArrowheads="1"/>
          </p:cNvSpPr>
          <p:nvPr/>
        </p:nvSpPr>
        <p:spPr bwMode="auto">
          <a:xfrm>
            <a:off x="-76200" y="228600"/>
            <a:ext cx="9372600" cy="52387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>
                  <a:alpha val="14999"/>
                </a:srgbClr>
              </a:gs>
            </a:gsLst>
            <a:lin ang="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tellar" pitchFamily="18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Energy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metabolism</a:t>
            </a:r>
            <a:endParaRPr lang="en-US" sz="2400" b="1" dirty="0">
              <a:solidFill>
                <a:schemeClr val="bg1"/>
              </a:solidFill>
              <a:latin typeface="Courier New" pitchFamily="49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19376" t="17570" r="16251" b="6976"/>
          <a:stretch>
            <a:fillRect/>
          </a:stretch>
        </p:blipFill>
        <p:spPr bwMode="auto">
          <a:xfrm>
            <a:off x="152400" y="593725"/>
            <a:ext cx="701132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-142875" y="76200"/>
            <a:ext cx="9515475" cy="52387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>
                  <a:alpha val="14999"/>
                </a:srgbClr>
              </a:gs>
            </a:gsLst>
            <a:lin ang="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tellar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ourier New" pitchFamily="49" charset="0"/>
              </a:rPr>
              <a:t>Trypanosom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es</a:t>
            </a:r>
            <a:r>
              <a:rPr lang="en-US" sz="2800" b="1" dirty="0">
                <a:solidFill>
                  <a:schemeClr val="bg1"/>
                </a:solidFill>
                <a:latin typeface="Courier New" pitchFamily="49" charset="0"/>
              </a:rPr>
              <a:t>–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autophagy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of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glycosomes</a:t>
            </a:r>
            <a:endParaRPr lang="en-US" b="1" dirty="0">
              <a:solidFill>
                <a:schemeClr val="bg1"/>
              </a:solidFill>
              <a:latin typeface="Courier New" pitchFamily="49" charset="0"/>
            </a:endParaRPr>
          </a:p>
        </p:txBody>
      </p:sp>
      <p:pic>
        <p:nvPicPr>
          <p:cNvPr id="31748" name="Picture 1"/>
          <p:cNvPicPr>
            <a:picLocks noChangeAspect="1" noChangeArrowheads="1"/>
          </p:cNvPicPr>
          <p:nvPr/>
        </p:nvPicPr>
        <p:blipFill>
          <a:blip r:embed="rId3" cstate="print"/>
          <a:srcRect l="45580" t="20000" b="17143"/>
          <a:stretch>
            <a:fillRect/>
          </a:stretch>
        </p:blipFill>
        <p:spPr bwMode="auto">
          <a:xfrm>
            <a:off x="7948613" y="0"/>
            <a:ext cx="11953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419600" y="676275"/>
            <a:ext cx="268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Michels</a:t>
            </a:r>
            <a:r>
              <a:rPr lang="en-US" dirty="0"/>
              <a:t> PAM 2006, BBA</a:t>
            </a:r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2D7A3E7-94BB-E5CE-AE69-18F89F582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22" y="5627638"/>
            <a:ext cx="880777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The biochemical processes and protein composition of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glycosom</a:t>
            </a:r>
            <a:r>
              <a:rPr lang="cs-CZ" sz="2400" dirty="0">
                <a:solidFill>
                  <a:schemeClr val="bg1"/>
                </a:solidFill>
                <a:latin typeface="Calibri" pitchFamily="34" charset="0"/>
              </a:rPr>
              <a:t>es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undergo changes </a:t>
            </a:r>
            <a:r>
              <a:rPr lang="cs-CZ" sz="2400" dirty="0" err="1">
                <a:solidFill>
                  <a:schemeClr val="bg1"/>
                </a:solidFill>
                <a:latin typeface="Calibri" pitchFamily="34" charset="0"/>
              </a:rPr>
              <a:t>during</a:t>
            </a:r>
            <a:r>
              <a:rPr lang="cs-CZ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sz="2400" dirty="0" err="1">
                <a:solidFill>
                  <a:schemeClr val="bg1"/>
                </a:solidFill>
                <a:latin typeface="Calibri" pitchFamily="34" charset="0"/>
              </a:rPr>
              <a:t>transformation</a:t>
            </a:r>
            <a:r>
              <a:rPr lang="cs-CZ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of trypanosome</a:t>
            </a:r>
            <a:r>
              <a:rPr lang="cs-CZ" sz="2400" dirty="0">
                <a:solidFill>
                  <a:schemeClr val="bg1"/>
                </a:solidFill>
                <a:latin typeface="Calibri" pitchFamily="34" charset="0"/>
              </a:rPr>
              <a:t>s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from blood stage to the </a:t>
            </a:r>
            <a:r>
              <a:rPr lang="cs-CZ" sz="2400" dirty="0" err="1">
                <a:solidFill>
                  <a:schemeClr val="bg1"/>
                </a:solidFill>
                <a:latin typeface="Calibri" pitchFamily="34" charset="0"/>
              </a:rPr>
              <a:t>procyclic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stage.</a:t>
            </a:r>
            <a:endParaRPr lang="cs-CZ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76200"/>
            <a:ext cx="9144000" cy="52387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>
                  <a:alpha val="14999"/>
                </a:srgbClr>
              </a:gs>
            </a:gsLst>
            <a:lin ang="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tellar" pitchFamily="18" charset="0"/>
              </a:rPr>
              <a:t> </a:t>
            </a:r>
            <a:r>
              <a:rPr lang="cs-CZ" sz="2800" b="1" i="1" dirty="0" err="1">
                <a:solidFill>
                  <a:schemeClr val="bg1"/>
                </a:solidFill>
                <a:latin typeface="Courier New" pitchFamily="49" charset="0"/>
              </a:rPr>
              <a:t>Diplonema</a:t>
            </a:r>
            <a:r>
              <a:rPr lang="en-US" sz="2800" b="1" dirty="0">
                <a:solidFill>
                  <a:schemeClr val="bg1"/>
                </a:solidFill>
                <a:latin typeface="Courier New" pitchFamily="49" charset="0"/>
              </a:rPr>
              <a:t> –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glycosomes</a:t>
            </a:r>
            <a:endParaRPr lang="en-US" b="1" dirty="0">
              <a:solidFill>
                <a:schemeClr val="bg1"/>
              </a:solidFill>
              <a:latin typeface="Courier New" pitchFamily="49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52400" y="7620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Glycolitic</a:t>
            </a:r>
            <a:r>
              <a:rPr lang="cs-CZ" b="1" dirty="0">
                <a:solidFill>
                  <a:schemeClr val="bg1"/>
                </a:solidFill>
              </a:rPr>
              <a:t>  </a:t>
            </a:r>
            <a:r>
              <a:rPr lang="cs-CZ" b="1" dirty="0" err="1">
                <a:solidFill>
                  <a:schemeClr val="bg1"/>
                </a:solidFill>
              </a:rPr>
              <a:t>enzymes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were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localized</a:t>
            </a:r>
            <a:r>
              <a:rPr lang="cs-CZ" b="1" dirty="0">
                <a:solidFill>
                  <a:schemeClr val="bg1"/>
                </a:solidFill>
              </a:rPr>
              <a:t> to </a:t>
            </a:r>
            <a:r>
              <a:rPr lang="cs-CZ" b="1" dirty="0" err="1">
                <a:solidFill>
                  <a:schemeClr val="bg1"/>
                </a:solidFill>
              </a:rPr>
              <a:t>the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peroxisome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of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i="1" dirty="0" err="1">
                <a:solidFill>
                  <a:schemeClr val="bg1"/>
                </a:solidFill>
              </a:rPr>
              <a:t>Diplonema</a:t>
            </a:r>
            <a:r>
              <a:rPr lang="cs-CZ" b="1" i="1" dirty="0">
                <a:solidFill>
                  <a:schemeClr val="bg1"/>
                </a:solidFill>
              </a:rPr>
              <a:t> </a:t>
            </a:r>
            <a:r>
              <a:rPr lang="cs-CZ" b="1" i="1" dirty="0" err="1">
                <a:solidFill>
                  <a:schemeClr val="bg1"/>
                </a:solidFill>
              </a:rPr>
              <a:t>papilatum</a:t>
            </a:r>
            <a:r>
              <a:rPr lang="cs-CZ" b="1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</a:blip>
          <a:srcRect l="25143" r="31429"/>
          <a:stretch>
            <a:fillRect/>
          </a:stretch>
        </p:blipFill>
        <p:spPr bwMode="auto">
          <a:xfrm>
            <a:off x="4076702" y="762000"/>
            <a:ext cx="14478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ED5F336-C6F0-40BD-86A7-01E30E3B7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881" y="0"/>
            <a:ext cx="3331119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E424865-A588-428D-B4C1-D26CFD779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" y="4286250"/>
            <a:ext cx="5808665" cy="257175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3125D7EC-3B0D-40D0-A037-680E87734EB5}"/>
              </a:ext>
            </a:extLst>
          </p:cNvPr>
          <p:cNvSpPr txBox="1"/>
          <p:nvPr/>
        </p:nvSpPr>
        <p:spPr>
          <a:xfrm>
            <a:off x="209013" y="1847255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Morales</a:t>
            </a:r>
            <a:r>
              <a:rPr lang="cs-CZ" dirty="0">
                <a:solidFill>
                  <a:schemeClr val="bg1"/>
                </a:solidFill>
              </a:rPr>
              <a:t> et al. 2016 </a:t>
            </a:r>
            <a:r>
              <a:rPr lang="cs-CZ" dirty="0" err="1">
                <a:solidFill>
                  <a:schemeClr val="bg1"/>
                </a:solidFill>
              </a:rPr>
              <a:t>Proc</a:t>
            </a:r>
            <a:r>
              <a:rPr lang="cs-CZ" dirty="0">
                <a:solidFill>
                  <a:schemeClr val="bg1"/>
                </a:solidFill>
              </a:rPr>
              <a:t>. R. Soc. B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762000"/>
            <a:ext cx="7391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70"/>
          <p:cNvSpPr txBox="1">
            <a:spLocks noChangeArrowheads="1"/>
          </p:cNvSpPr>
          <p:nvPr/>
        </p:nvSpPr>
        <p:spPr bwMode="auto">
          <a:xfrm>
            <a:off x="-76200" y="228600"/>
            <a:ext cx="9372600" cy="52387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>
                  <a:alpha val="14999"/>
                </a:srgbClr>
              </a:gs>
            </a:gsLst>
            <a:lin ang="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tellar" pitchFamily="18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Glycolysis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Courier New" pitchFamily="49" charset="0"/>
              </a:rPr>
              <a:t>(EMP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pathway</a:t>
            </a:r>
            <a:r>
              <a:rPr lang="en-US" sz="2800" b="1" dirty="0">
                <a:solidFill>
                  <a:schemeClr val="bg1"/>
                </a:solidFill>
                <a:latin typeface="Courier New" pitchFamily="49" charset="0"/>
              </a:rPr>
              <a:t>)</a:t>
            </a:r>
            <a:r>
              <a:rPr lang="cs-CZ" sz="2400" b="1" dirty="0">
                <a:solidFill>
                  <a:schemeClr val="bg1"/>
                </a:solidFill>
                <a:latin typeface="Courier New" pitchFamily="49" charset="0"/>
              </a:rPr>
              <a:t>– </a:t>
            </a:r>
            <a:r>
              <a:rPr lang="cs-CZ" sz="2400" b="1" i="1" dirty="0" err="1">
                <a:solidFill>
                  <a:schemeClr val="bg1"/>
                </a:solidFill>
                <a:latin typeface="Courier New" pitchFamily="49" charset="0"/>
              </a:rPr>
              <a:t>Chlamydomonas</a:t>
            </a:r>
            <a:endParaRPr lang="en-US" sz="2400" b="1" i="1" dirty="0">
              <a:solidFill>
                <a:schemeClr val="bg1"/>
              </a:solidFill>
              <a:latin typeface="Courier New" pitchFamily="49" charset="0"/>
            </a:endParaRP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 cstate="print"/>
          <a:srcRect l="38182"/>
          <a:stretch>
            <a:fillRect/>
          </a:stretch>
        </p:blipFill>
        <p:spPr bwMode="auto">
          <a:xfrm>
            <a:off x="6781800" y="914400"/>
            <a:ext cx="25908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bdélník 16"/>
          <p:cNvSpPr/>
          <p:nvPr/>
        </p:nvSpPr>
        <p:spPr>
          <a:xfrm>
            <a:off x="5170488" y="5114925"/>
            <a:ext cx="762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5486400" y="6172200"/>
            <a:ext cx="1143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5065713" y="6259513"/>
            <a:ext cx="550862" cy="357187"/>
          </a:xfrm>
          <a:prstGeom prst="ellipse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0" name="Zaoblený obdélník 19"/>
          <p:cNvSpPr/>
          <p:nvPr/>
        </p:nvSpPr>
        <p:spPr>
          <a:xfrm>
            <a:off x="4876800" y="4953000"/>
            <a:ext cx="1219200" cy="1752600"/>
          </a:xfrm>
          <a:prstGeom prst="round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1" name="Šipka ohnutá nahoru 20"/>
          <p:cNvSpPr/>
          <p:nvPr/>
        </p:nvSpPr>
        <p:spPr>
          <a:xfrm>
            <a:off x="6096000" y="1828800"/>
            <a:ext cx="1371600" cy="3657600"/>
          </a:xfrm>
          <a:prstGeom prst="bentUpArrow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228600" y="990600"/>
            <a:ext cx="6553200" cy="2362200"/>
          </a:xfrm>
          <a:prstGeom prst="rect">
            <a:avLst/>
          </a:prstGeom>
          <a:solidFill>
            <a:schemeClr val="accent3">
              <a:alpha val="46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13323" name="TextovéPole 12"/>
          <p:cNvSpPr txBox="1">
            <a:spLocks noChangeArrowheads="1"/>
          </p:cNvSpPr>
          <p:nvPr/>
        </p:nvSpPr>
        <p:spPr bwMode="auto">
          <a:xfrm>
            <a:off x="2971800" y="914400"/>
            <a:ext cx="1235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chemeClr val="bg1"/>
                </a:solidFill>
                <a:latin typeface="Calibri" pitchFamily="34" charset="0"/>
              </a:rPr>
              <a:t>PLASTID</a:t>
            </a:r>
          </a:p>
        </p:txBody>
      </p:sp>
      <p:pic>
        <p:nvPicPr>
          <p:cNvPr id="13324" name="Picture 2"/>
          <p:cNvPicPr>
            <a:picLocks noChangeAspect="1" noChangeArrowheads="1"/>
          </p:cNvPicPr>
          <p:nvPr/>
        </p:nvPicPr>
        <p:blipFill>
          <a:blip r:embed="rId5" cstate="print"/>
          <a:srcRect l="10242" r="19640"/>
          <a:stretch>
            <a:fillRect/>
          </a:stretch>
        </p:blipFill>
        <p:spPr bwMode="auto">
          <a:xfrm>
            <a:off x="8242300" y="0"/>
            <a:ext cx="9017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6147318" y="5429954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Enolase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is</a:t>
            </a:r>
            <a:r>
              <a:rPr lang="cs-CZ" dirty="0">
                <a:solidFill>
                  <a:schemeClr val="bg1"/>
                </a:solidFill>
              </a:rPr>
              <a:t> a </a:t>
            </a:r>
            <a:r>
              <a:rPr lang="cs-CZ" dirty="0" err="1">
                <a:solidFill>
                  <a:schemeClr val="bg1"/>
                </a:solidFill>
              </a:rPr>
              <a:t>structural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component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protein </a:t>
            </a:r>
            <a:r>
              <a:rPr lang="cs-CZ" dirty="0" err="1">
                <a:solidFill>
                  <a:schemeClr val="bg1"/>
                </a:solidFill>
              </a:rPr>
              <a:t>complex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central</a:t>
            </a:r>
            <a:r>
              <a:rPr lang="cs-CZ" dirty="0">
                <a:solidFill>
                  <a:schemeClr val="bg1"/>
                </a:solidFill>
              </a:rPr>
              <a:t> pair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axonemal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microtubules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4876800" y="2819400"/>
            <a:ext cx="1219200" cy="2133600"/>
          </a:xfrm>
          <a:prstGeom prst="round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5943600" y="3505200"/>
            <a:ext cx="21336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Also</a:t>
            </a:r>
            <a:r>
              <a:rPr lang="cs-CZ" dirty="0"/>
              <a:t> these </a:t>
            </a:r>
            <a:r>
              <a:rPr lang="cs-CZ" dirty="0" err="1"/>
              <a:t>enzymes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been</a:t>
            </a:r>
            <a:r>
              <a:rPr lang="cs-CZ" dirty="0"/>
              <a:t> </a:t>
            </a:r>
            <a:r>
              <a:rPr lang="cs-CZ" dirty="0" err="1"/>
              <a:t>found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flagellar</a:t>
            </a:r>
            <a:r>
              <a:rPr lang="cs-CZ" dirty="0"/>
              <a:t> </a:t>
            </a:r>
            <a:r>
              <a:rPr lang="cs-CZ" dirty="0" err="1"/>
              <a:t>proteome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7056514" y="6551221"/>
            <a:ext cx="21002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Mitchell BF, 2005 </a:t>
            </a:r>
            <a:r>
              <a:rPr lang="en-US" sz="1100" dirty="0" err="1">
                <a:solidFill>
                  <a:schemeClr val="bg1"/>
                </a:solidFill>
              </a:rPr>
              <a:t>Mol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Biol</a:t>
            </a:r>
            <a:r>
              <a:rPr lang="en-US" sz="1100" dirty="0">
                <a:solidFill>
                  <a:schemeClr val="bg1"/>
                </a:solidFill>
              </a:rPr>
              <a:t> Cell</a:t>
            </a:r>
            <a:endParaRPr lang="cs-CZ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0"/>
          <p:cNvSpPr txBox="1">
            <a:spLocks noChangeArrowheads="1"/>
          </p:cNvSpPr>
          <p:nvPr/>
        </p:nvSpPr>
        <p:spPr bwMode="auto">
          <a:xfrm>
            <a:off x="-76200" y="228600"/>
            <a:ext cx="9372600" cy="52387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>
                  <a:alpha val="14999"/>
                </a:srgbClr>
              </a:gs>
            </a:gsLst>
            <a:lin ang="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tellar" pitchFamily="18" charset="0"/>
              </a:rPr>
              <a:t> 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Glykolýza </a:t>
            </a:r>
            <a:r>
              <a:rPr lang="en-US" sz="2800" b="1" dirty="0">
                <a:solidFill>
                  <a:schemeClr val="bg1"/>
                </a:solidFill>
                <a:latin typeface="Courier New" pitchFamily="49" charset="0"/>
              </a:rPr>
              <a:t>(EMP </a:t>
            </a:r>
            <a:r>
              <a:rPr lang="en-US" sz="2800" b="1" dirty="0" err="1">
                <a:solidFill>
                  <a:schemeClr val="bg1"/>
                </a:solidFill>
                <a:latin typeface="Courier New" pitchFamily="49" charset="0"/>
              </a:rPr>
              <a:t>dr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áha</a:t>
            </a:r>
            <a:r>
              <a:rPr lang="en-US" sz="2800" b="1" dirty="0">
                <a:solidFill>
                  <a:schemeClr val="bg1"/>
                </a:solidFill>
                <a:latin typeface="Courier New" pitchFamily="49" charset="0"/>
              </a:rPr>
              <a:t>)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Courier New" pitchFamily="49" charset="0"/>
              </a:rPr>
              <a:t>- </a:t>
            </a:r>
            <a:r>
              <a:rPr lang="cs-CZ" sz="2800" b="1" i="1" dirty="0">
                <a:solidFill>
                  <a:schemeClr val="bg1"/>
                </a:solidFill>
                <a:latin typeface="Courier New" pitchFamily="49" charset="0"/>
              </a:rPr>
              <a:t>Toxoplasma</a:t>
            </a:r>
            <a:endParaRPr lang="en-US" sz="2400" b="1" i="1" dirty="0">
              <a:solidFill>
                <a:schemeClr val="bg1"/>
              </a:solidFill>
              <a:latin typeface="Courier New" pitchFamily="49" charset="0"/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 cstate="print"/>
          <a:srcRect r="19830" b="47047"/>
          <a:stretch>
            <a:fillRect/>
          </a:stretch>
        </p:blipFill>
        <p:spPr bwMode="auto">
          <a:xfrm>
            <a:off x="990600" y="1752600"/>
            <a:ext cx="688022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ovéPole 7"/>
          <p:cNvSpPr txBox="1">
            <a:spLocks noChangeArrowheads="1"/>
          </p:cNvSpPr>
          <p:nvPr/>
        </p:nvSpPr>
        <p:spPr bwMode="auto">
          <a:xfrm>
            <a:off x="228600" y="1066800"/>
            <a:ext cx="868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alibri" pitchFamily="34" charset="0"/>
              </a:rPr>
              <a:t>Glykol</a:t>
            </a:r>
            <a:r>
              <a:rPr lang="cs-CZ" dirty="0">
                <a:solidFill>
                  <a:schemeClr val="bg1"/>
                </a:solidFill>
                <a:latin typeface="Calibri" pitchFamily="34" charset="0"/>
              </a:rPr>
              <a:t>y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tick</a:t>
            </a:r>
            <a:r>
              <a:rPr lang="cs-CZ" dirty="0">
                <a:solidFill>
                  <a:schemeClr val="bg1"/>
                </a:solidFill>
                <a:latin typeface="Calibri" pitchFamily="34" charset="0"/>
              </a:rPr>
              <a:t>é enzymy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(HK, ALD, GAPDH, PK a LDH) </a:t>
            </a:r>
            <a:r>
              <a:rPr lang="cs-CZ" dirty="0">
                <a:solidFill>
                  <a:schemeClr val="bg1"/>
                </a:solidFill>
                <a:latin typeface="Calibri" pitchFamily="34" charset="0"/>
              </a:rPr>
              <a:t>extracelulární a pronikající </a:t>
            </a:r>
            <a:r>
              <a:rPr lang="cs-CZ" i="1" dirty="0" err="1">
                <a:solidFill>
                  <a:schemeClr val="bg1"/>
                </a:solidFill>
                <a:latin typeface="Calibri" pitchFamily="34" charset="0"/>
              </a:rPr>
              <a:t>Toxoplasmy</a:t>
            </a:r>
            <a:r>
              <a:rPr lang="cs-CZ" i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alibri" pitchFamily="34" charset="0"/>
              </a:rPr>
              <a:t>jsou </a:t>
            </a:r>
            <a:r>
              <a:rPr lang="cs-CZ" dirty="0" err="1">
                <a:solidFill>
                  <a:schemeClr val="bg1"/>
                </a:solidFill>
                <a:latin typeface="Calibri" pitchFamily="34" charset="0"/>
              </a:rPr>
              <a:t>lokalizolvány</a:t>
            </a:r>
            <a:r>
              <a:rPr lang="cs-CZ" dirty="0">
                <a:solidFill>
                  <a:schemeClr val="bg1"/>
                </a:solidFill>
                <a:latin typeface="Calibri" pitchFamily="34" charset="0"/>
              </a:rPr>
              <a:t> u povrchu. U intracelulárního stádia se přesouvají dovnitř buňky.</a:t>
            </a:r>
            <a:endParaRPr lang="cs-CZ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198" name="TextovéPole 9"/>
          <p:cNvSpPr txBox="1">
            <a:spLocks noChangeArrowheads="1"/>
          </p:cNvSpPr>
          <p:nvPr/>
        </p:nvSpPr>
        <p:spPr bwMode="auto">
          <a:xfrm>
            <a:off x="152400" y="5983288"/>
            <a:ext cx="8610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P</a:t>
            </a:r>
            <a:r>
              <a:rPr lang="cs-CZ">
                <a:solidFill>
                  <a:schemeClr val="bg1"/>
                </a:solidFill>
                <a:latin typeface="Calibri" pitchFamily="34" charset="0"/>
              </a:rPr>
              <a:t>ř</a:t>
            </a:r>
            <a:r>
              <a:rPr lang="en-US">
                <a:solidFill>
                  <a:schemeClr val="bg1"/>
                </a:solidFill>
                <a:latin typeface="Calibri" pitchFamily="34" charset="0"/>
              </a:rPr>
              <a:t>esun</a:t>
            </a:r>
            <a:r>
              <a:rPr lang="cs-CZ">
                <a:solidFill>
                  <a:schemeClr val="bg1"/>
                </a:solidFill>
                <a:latin typeface="Calibri" pitchFamily="34" charset="0"/>
              </a:rPr>
              <a:t> je regu</a:t>
            </a:r>
            <a:r>
              <a:rPr lang="en-US">
                <a:solidFill>
                  <a:schemeClr val="bg1"/>
                </a:solidFill>
                <a:latin typeface="Calibri" pitchFamily="34" charset="0"/>
              </a:rPr>
              <a:t>l</a:t>
            </a:r>
            <a:r>
              <a:rPr lang="cs-CZ">
                <a:solidFill>
                  <a:schemeClr val="bg1"/>
                </a:solidFill>
                <a:latin typeface="Calibri" pitchFamily="34" charset="0"/>
              </a:rPr>
              <a:t>ován koncentrací K</a:t>
            </a:r>
            <a:r>
              <a:rPr lang="en-US" baseline="30000">
                <a:solidFill>
                  <a:schemeClr val="bg1"/>
                </a:solidFill>
                <a:latin typeface="Calibri" pitchFamily="34" charset="0"/>
              </a:rPr>
              <a:t>+</a:t>
            </a:r>
            <a:r>
              <a:rPr lang="en-US">
                <a:solidFill>
                  <a:schemeClr val="bg1"/>
                </a:solidFill>
                <a:latin typeface="Calibri" pitchFamily="34" charset="0"/>
              </a:rPr>
              <a:t> ve vn</a:t>
            </a:r>
            <a:r>
              <a:rPr lang="cs-CZ">
                <a:solidFill>
                  <a:schemeClr val="bg1"/>
                </a:solidFill>
                <a:latin typeface="Calibri" pitchFamily="34" charset="0"/>
              </a:rPr>
              <a:t>ějším prostředí parazita </a:t>
            </a:r>
            <a:r>
              <a:rPr lang="en-US">
                <a:solidFill>
                  <a:schemeClr val="bg1"/>
                </a:solidFill>
                <a:latin typeface="Calibri" pitchFamily="34" charset="0"/>
              </a:rPr>
              <a:t>(vy</a:t>
            </a:r>
            <a:r>
              <a:rPr lang="cs-CZ">
                <a:solidFill>
                  <a:schemeClr val="bg1"/>
                </a:solidFill>
                <a:latin typeface="Calibri" pitchFamily="34" charset="0"/>
              </a:rPr>
              <a:t>šší uvnitř hostitelské buňky</a:t>
            </a:r>
            <a:r>
              <a:rPr lang="en-US">
                <a:solidFill>
                  <a:schemeClr val="bg1"/>
                </a:solidFill>
                <a:latin typeface="Calibri" pitchFamily="34" charset="0"/>
              </a:rPr>
              <a:t>)</a:t>
            </a:r>
            <a:r>
              <a:rPr lang="cs-CZ">
                <a:solidFill>
                  <a:schemeClr val="bg1"/>
                </a:solidFill>
                <a:latin typeface="Calibri" pitchFamily="34" charset="0"/>
              </a:rPr>
              <a:t>. Pokles K</a:t>
            </a:r>
            <a:r>
              <a:rPr lang="en-US" baseline="30000">
                <a:solidFill>
                  <a:schemeClr val="bg1"/>
                </a:solidFill>
                <a:latin typeface="Calibri" pitchFamily="34" charset="0"/>
              </a:rPr>
              <a:t>+</a:t>
            </a:r>
            <a:r>
              <a:rPr lang="en-US">
                <a:solidFill>
                  <a:schemeClr val="bg1"/>
                </a:solidFill>
                <a:latin typeface="Calibri" pitchFamily="34" charset="0"/>
              </a:rPr>
              <a:t> vn</a:t>
            </a:r>
            <a:r>
              <a:rPr lang="cs-CZ">
                <a:solidFill>
                  <a:schemeClr val="bg1"/>
                </a:solidFill>
                <a:latin typeface="Calibri" pitchFamily="34" charset="0"/>
              </a:rPr>
              <a:t>ě vyvolá růst konc. Ca2</a:t>
            </a:r>
            <a:r>
              <a:rPr lang="en-US" baseline="30000">
                <a:solidFill>
                  <a:schemeClr val="bg1"/>
                </a:solidFill>
                <a:latin typeface="Calibri" pitchFamily="34" charset="0"/>
              </a:rPr>
              <a:t>+ </a:t>
            </a:r>
            <a:r>
              <a:rPr lang="en-US">
                <a:solidFill>
                  <a:schemeClr val="bg1"/>
                </a:solidFill>
                <a:latin typeface="Calibri" pitchFamily="34" charset="0"/>
              </a:rPr>
              <a:t>v bu</a:t>
            </a:r>
            <a:r>
              <a:rPr lang="cs-CZ">
                <a:solidFill>
                  <a:schemeClr val="bg1"/>
                </a:solidFill>
                <a:latin typeface="Calibri" pitchFamily="34" charset="0"/>
              </a:rPr>
              <a:t>ň</a:t>
            </a:r>
            <a:r>
              <a:rPr lang="en-US">
                <a:solidFill>
                  <a:schemeClr val="bg1"/>
                </a:solidFill>
                <a:latin typeface="Calibri" pitchFamily="34" charset="0"/>
              </a:rPr>
              <a:t>ce toxoplasmy. </a:t>
            </a:r>
            <a:endParaRPr lang="cs-CZ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8199" name="Picture 1"/>
          <p:cNvPicPr>
            <a:picLocks noChangeAspect="1" noChangeArrowheads="1"/>
          </p:cNvPicPr>
          <p:nvPr/>
        </p:nvPicPr>
        <p:blipFill>
          <a:blip r:embed="rId4" cstate="print"/>
          <a:srcRect l="47333" t="50000" b="7552"/>
          <a:stretch>
            <a:fillRect/>
          </a:stretch>
        </p:blipFill>
        <p:spPr bwMode="auto">
          <a:xfrm>
            <a:off x="7639050" y="0"/>
            <a:ext cx="15049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6465047" y="6444734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Pomel</a:t>
            </a:r>
            <a:r>
              <a:rPr lang="en-US" dirty="0">
                <a:solidFill>
                  <a:schemeClr val="bg1"/>
                </a:solidFill>
              </a:rPr>
              <a:t> 2008, </a:t>
            </a:r>
            <a:r>
              <a:rPr lang="en-US" dirty="0" err="1">
                <a:solidFill>
                  <a:schemeClr val="bg1"/>
                </a:solidFill>
              </a:rPr>
              <a:t>PLoS</a:t>
            </a:r>
            <a:r>
              <a:rPr lang="en-US" dirty="0">
                <a:solidFill>
                  <a:schemeClr val="bg1"/>
                </a:solidFill>
              </a:rPr>
              <a:t> ONE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98FF109-FCCA-4D4C-9629-9BF081FEB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53" y="1219200"/>
            <a:ext cx="7576280" cy="510305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F544D59-B349-4B96-AD9B-CBCCEC3C22BD}"/>
              </a:ext>
            </a:extLst>
          </p:cNvPr>
          <p:cNvSpPr txBox="1"/>
          <p:nvPr/>
        </p:nvSpPr>
        <p:spPr>
          <a:xfrm>
            <a:off x="-2313" y="6469618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Boakye</a:t>
            </a:r>
            <a:r>
              <a:rPr lang="cs-CZ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6" name="Text Box 70">
            <a:extLst>
              <a:ext uri="{FF2B5EF4-FFF2-40B4-BE49-F238E27FC236}">
                <a16:creationId xmlns:a16="http://schemas.microsoft.com/office/drawing/2014/main" id="{C5D7C63F-8E71-4B52-80ED-D68D4FD76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228600"/>
            <a:ext cx="9372600" cy="523220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>
                  <a:alpha val="14999"/>
                </a:srgbClr>
              </a:gs>
            </a:gsLst>
            <a:lin ang="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tellar" pitchFamily="18" charset="0"/>
              </a:rPr>
              <a:t> </a:t>
            </a:r>
            <a:r>
              <a:rPr lang="cs-CZ" sz="2600" b="1" dirty="0" err="1">
                <a:solidFill>
                  <a:schemeClr val="bg1"/>
                </a:solidFill>
                <a:latin typeface="Courier New" pitchFamily="49" charset="0"/>
              </a:rPr>
              <a:t>Enterocytozoon</a:t>
            </a:r>
            <a:r>
              <a:rPr lang="cs-CZ" sz="2600" b="1" dirty="0">
                <a:solidFill>
                  <a:schemeClr val="bg1"/>
                </a:solidFill>
                <a:latin typeface="Courier New" pitchFamily="49" charset="0"/>
              </a:rPr>
              <a:t> – </a:t>
            </a:r>
            <a:r>
              <a:rPr lang="cs-CZ" sz="2600" b="1" dirty="0" err="1">
                <a:solidFill>
                  <a:schemeClr val="bg1"/>
                </a:solidFill>
                <a:latin typeface="Courier New" pitchFamily="49" charset="0"/>
              </a:rPr>
              <a:t>eukaryote</a:t>
            </a:r>
            <a:r>
              <a:rPr lang="cs-CZ" sz="26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600" b="1" dirty="0" err="1">
                <a:solidFill>
                  <a:schemeClr val="bg1"/>
                </a:solidFill>
                <a:latin typeface="Courier New" pitchFamily="49" charset="0"/>
              </a:rPr>
              <a:t>without</a:t>
            </a:r>
            <a:r>
              <a:rPr lang="cs-CZ" sz="26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600" b="1" dirty="0" err="1">
                <a:solidFill>
                  <a:schemeClr val="bg1"/>
                </a:solidFill>
                <a:latin typeface="Courier New" pitchFamily="49" charset="0"/>
              </a:rPr>
              <a:t>glycolysis</a:t>
            </a:r>
            <a:endParaRPr lang="en-US" sz="2600" b="1" i="1" dirty="0">
              <a:solidFill>
                <a:schemeClr val="bg1"/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661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ke A Break - YouTube">
            <a:extLst>
              <a:ext uri="{FF2B5EF4-FFF2-40B4-BE49-F238E27FC236}">
                <a16:creationId xmlns:a16="http://schemas.microsoft.com/office/drawing/2014/main" id="{2F573E7D-77D5-89DE-C4D8-1A9886FBD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0" y="609600"/>
            <a:ext cx="5486400" cy="54864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357803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738" y="838200"/>
            <a:ext cx="931703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70"/>
          <p:cNvSpPr txBox="1">
            <a:spLocks noChangeArrowheads="1"/>
          </p:cNvSpPr>
          <p:nvPr/>
        </p:nvSpPr>
        <p:spPr bwMode="auto">
          <a:xfrm>
            <a:off x="-76200" y="228600"/>
            <a:ext cx="9372600" cy="52387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>
                  <a:alpha val="14999"/>
                </a:srgbClr>
              </a:gs>
            </a:gsLst>
            <a:lin ang="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tellar" pitchFamily="18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Energy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metabolism</a:t>
            </a:r>
            <a:endParaRPr lang="en-US" sz="2400" b="1" dirty="0">
              <a:solidFill>
                <a:schemeClr val="bg1"/>
              </a:solidFill>
              <a:latin typeface="Courier New" pitchFamily="49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6248400" y="5486400"/>
            <a:ext cx="2667000" cy="92333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cs-CZ" dirty="0"/>
              <a:t>http://www.</a:t>
            </a:r>
            <a:r>
              <a:rPr lang="cs-CZ" dirty="0" err="1"/>
              <a:t>youtube.com</a:t>
            </a:r>
            <a:r>
              <a:rPr lang="cs-CZ" dirty="0"/>
              <a:t>/</a:t>
            </a:r>
            <a:r>
              <a:rPr lang="cs-CZ" dirty="0" err="1"/>
              <a:t>watch</a:t>
            </a:r>
            <a:r>
              <a:rPr lang="cs-CZ" dirty="0"/>
              <a:t>?v=xbJ0nbzt5Kw&amp;feature=</a:t>
            </a:r>
            <a:r>
              <a:rPr lang="cs-CZ" dirty="0" err="1"/>
              <a:t>related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édium 2" title="Cellular Respiration (Electron Transport Chain)">
            <a:hlinkClick r:id="" action="ppaction://media"/>
            <a:extLst>
              <a:ext uri="{FF2B5EF4-FFF2-40B4-BE49-F238E27FC236}">
                <a16:creationId xmlns:a16="http://schemas.microsoft.com/office/drawing/2014/main" id="{083E4ED3-4269-4188-AB3A-C8765E5DDC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2286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0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0"/>
          <p:cNvSpPr txBox="1">
            <a:spLocks noChangeArrowheads="1"/>
          </p:cNvSpPr>
          <p:nvPr/>
        </p:nvSpPr>
        <p:spPr bwMode="auto">
          <a:xfrm>
            <a:off x="-76200" y="228600"/>
            <a:ext cx="9372600" cy="523220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>
                  <a:alpha val="14999"/>
                </a:srgbClr>
              </a:gs>
            </a:gsLst>
            <a:lin ang="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tellar" pitchFamily="18" charset="0"/>
              </a:rPr>
              <a:t> 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Cl</a:t>
            </a:r>
            <a:r>
              <a:rPr lang="en-US" sz="2800" b="1" dirty="0">
                <a:solidFill>
                  <a:schemeClr val="bg1"/>
                </a:solidFill>
                <a:latin typeface="Courier New" pitchFamily="49" charset="0"/>
              </a:rPr>
              <a:t>a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s</a:t>
            </a:r>
            <a:r>
              <a:rPr lang="en-US" sz="2800" b="1" dirty="0">
                <a:solidFill>
                  <a:schemeClr val="bg1"/>
                </a:solidFill>
                <a:latin typeface="Courier New" pitchFamily="49" charset="0"/>
              </a:rPr>
              <a:t>sic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al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mitochondrion</a:t>
            </a:r>
            <a:endParaRPr lang="en-US" sz="2400" b="1" dirty="0">
              <a:solidFill>
                <a:schemeClr val="bg1"/>
              </a:solidFill>
              <a:latin typeface="Courier New" pitchFamily="49" charset="0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-762000" y="1533331"/>
            <a:ext cx="8953500" cy="3581400"/>
            <a:chOff x="152400" y="1600200"/>
            <a:chExt cx="8953500" cy="35814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45" t="7950" r="27441" b="73500"/>
            <a:stretch>
              <a:fillRect/>
            </a:stretch>
          </p:blipFill>
          <p:spPr bwMode="auto">
            <a:xfrm>
              <a:off x="152400" y="1600200"/>
              <a:ext cx="8953500" cy="3581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Obdélník 11"/>
            <p:cNvSpPr/>
            <p:nvPr/>
          </p:nvSpPr>
          <p:spPr>
            <a:xfrm>
              <a:off x="152400" y="1828800"/>
              <a:ext cx="3505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0">
            <a:extLst>
              <a:ext uri="{FF2B5EF4-FFF2-40B4-BE49-F238E27FC236}">
                <a16:creationId xmlns:a16="http://schemas.microsoft.com/office/drawing/2014/main" id="{6E6AA00F-D82E-475E-9D67-31C558D45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228600"/>
            <a:ext cx="9372600" cy="523220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>
                  <a:alpha val="14999"/>
                </a:srgbClr>
              </a:gs>
            </a:gsLst>
            <a:lin ang="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tellar" pitchFamily="18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Mitochondrial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cristae</a:t>
            </a:r>
            <a:endParaRPr lang="en-US" sz="2400" b="1" dirty="0">
              <a:solidFill>
                <a:schemeClr val="bg1"/>
              </a:solidFill>
              <a:latin typeface="Courier New" pitchFamily="49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87209AE-6F02-416D-9848-AA67541A5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83316"/>
            <a:ext cx="8174516" cy="416988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12875D0-903E-49D1-94DE-A1DB25F8E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91" y="1027376"/>
            <a:ext cx="8172425" cy="126956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07952DD-293A-4083-B4FA-AA4B4B257DE1}"/>
              </a:ext>
            </a:extLst>
          </p:cNvPr>
          <p:cNvSpPr txBox="1"/>
          <p:nvPr/>
        </p:nvSpPr>
        <p:spPr>
          <a:xfrm>
            <a:off x="5562600" y="1622342"/>
            <a:ext cx="3581400" cy="769441"/>
          </a:xfrm>
          <a:prstGeom prst="rect">
            <a:avLst/>
          </a:prstGeom>
          <a:solidFill>
            <a:srgbClr val="C00000"/>
          </a:solidFill>
          <a:ln w="762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400" b="1" dirty="0" err="1">
                <a:latin typeface="+mn-lt"/>
              </a:rPr>
              <a:t>Topic</a:t>
            </a:r>
            <a:r>
              <a:rPr lang="cs-CZ" sz="4400" b="1" dirty="0">
                <a:latin typeface="+mn-lt"/>
              </a:rPr>
              <a:t> </a:t>
            </a:r>
            <a:r>
              <a:rPr lang="cs-CZ" sz="4400" b="1" dirty="0" err="1">
                <a:latin typeface="+mn-lt"/>
              </a:rPr>
              <a:t>of</a:t>
            </a:r>
            <a:r>
              <a:rPr lang="cs-CZ" sz="4400" b="1" dirty="0">
                <a:latin typeface="+mn-lt"/>
              </a:rPr>
              <a:t> </a:t>
            </a:r>
            <a:r>
              <a:rPr lang="cs-CZ" sz="4400" b="1" dirty="0" err="1">
                <a:latin typeface="+mn-lt"/>
              </a:rPr>
              <a:t>essay</a:t>
            </a:r>
            <a:endParaRPr lang="cs-CZ" sz="4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941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7391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0"/>
          <p:cNvSpPr txBox="1">
            <a:spLocks noChangeArrowheads="1"/>
          </p:cNvSpPr>
          <p:nvPr/>
        </p:nvSpPr>
        <p:spPr bwMode="auto">
          <a:xfrm>
            <a:off x="-76200" y="228600"/>
            <a:ext cx="9372600" cy="523220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>
                  <a:alpha val="14999"/>
                </a:srgbClr>
              </a:gs>
            </a:gsLst>
            <a:lin ang="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tellar" pitchFamily="18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Glycolysis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Courier New" pitchFamily="49" charset="0"/>
              </a:rPr>
              <a:t>(EMP</a:t>
            </a:r>
            <a:r>
              <a:rPr lang="en-GB" sz="2800" b="1" dirty="0">
                <a:solidFill>
                  <a:schemeClr val="bg1"/>
                </a:solidFill>
                <a:latin typeface="Courier New" pitchFamily="49" charset="0"/>
              </a:rPr>
              <a:t>*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,</a:t>
            </a:r>
            <a:r>
              <a:rPr lang="en-US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pathway</a:t>
            </a:r>
            <a:r>
              <a:rPr lang="en-US" sz="2800" b="1" dirty="0">
                <a:solidFill>
                  <a:schemeClr val="bg1"/>
                </a:solidFill>
                <a:latin typeface="Courier New" pitchFamily="49" charset="0"/>
              </a:rPr>
              <a:t>)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400" b="1" dirty="0">
                <a:solidFill>
                  <a:schemeClr val="bg1"/>
                </a:solidFill>
                <a:latin typeface="Courier New" pitchFamily="49" charset="0"/>
              </a:rPr>
              <a:t>–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Courier New" pitchFamily="49" charset="0"/>
              </a:rPr>
              <a:t>Preaxostyla</a:t>
            </a:r>
            <a:endParaRPr lang="en-US" sz="2400" b="1" i="1" dirty="0">
              <a:solidFill>
                <a:schemeClr val="bg1"/>
              </a:solidFill>
              <a:latin typeface="Courier New" pitchFamily="49" charset="0"/>
            </a:endParaRPr>
          </a:p>
        </p:txBody>
      </p:sp>
      <p:sp>
        <p:nvSpPr>
          <p:cNvPr id="6" name="Elipsa 5"/>
          <p:cNvSpPr/>
          <p:nvPr/>
        </p:nvSpPr>
        <p:spPr>
          <a:xfrm>
            <a:off x="5105400" y="2209800"/>
            <a:ext cx="1143000" cy="533400"/>
          </a:xfrm>
          <a:prstGeom prst="ellipse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Elipsa 6"/>
          <p:cNvSpPr/>
          <p:nvPr/>
        </p:nvSpPr>
        <p:spPr>
          <a:xfrm>
            <a:off x="5029200" y="2743200"/>
            <a:ext cx="2209800" cy="533400"/>
          </a:xfrm>
          <a:prstGeom prst="ellipse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5105400" y="4953000"/>
            <a:ext cx="1295400" cy="533400"/>
          </a:xfrm>
          <a:prstGeom prst="ellipse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Elipsa 8"/>
          <p:cNvSpPr/>
          <p:nvPr/>
        </p:nvSpPr>
        <p:spPr>
          <a:xfrm>
            <a:off x="5181600" y="6172200"/>
            <a:ext cx="1828800" cy="533400"/>
          </a:xfrm>
          <a:prstGeom prst="ellipse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128" name="TextovéPole 10"/>
          <p:cNvSpPr txBox="1">
            <a:spLocks noChangeArrowheads="1"/>
          </p:cNvSpPr>
          <p:nvPr/>
        </p:nvSpPr>
        <p:spPr bwMode="auto">
          <a:xfrm>
            <a:off x="7054850" y="6248400"/>
            <a:ext cx="21407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chemeClr val="bg1"/>
                </a:solidFill>
                <a:latin typeface="Calibri" pitchFamily="34" charset="0"/>
              </a:rPr>
              <a:t>Liapounova</a:t>
            </a:r>
            <a:r>
              <a:rPr lang="cs-CZ" sz="1600" dirty="0">
                <a:solidFill>
                  <a:schemeClr val="bg1"/>
                </a:solidFill>
                <a:latin typeface="Calibri" pitchFamily="34" charset="0"/>
              </a:rPr>
              <a:t> et al.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sz="1600" dirty="0">
                <a:solidFill>
                  <a:schemeClr val="bg1"/>
                </a:solidFill>
                <a:latin typeface="Calibri" pitchFamily="34" charset="0"/>
              </a:rPr>
              <a:t>2006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,</a:t>
            </a:r>
          </a:p>
          <a:p>
            <a:r>
              <a:rPr lang="en-US" sz="1600" dirty="0" err="1">
                <a:solidFill>
                  <a:schemeClr val="bg1"/>
                </a:solidFill>
                <a:latin typeface="Calibri" pitchFamily="34" charset="0"/>
              </a:rPr>
              <a:t>Stechmann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et al. 2006</a:t>
            </a:r>
            <a:endParaRPr lang="cs-CZ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129" name="Picture 32" descr="C:\Vlada\prezentace\ctvrtek\Trimasti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3212" y="3251201"/>
            <a:ext cx="1066800" cy="2660650"/>
          </a:xfrm>
          <a:prstGeom prst="rect">
            <a:avLst/>
          </a:prstGeom>
          <a:noFill/>
          <a:ln w="57150" cap="rnd">
            <a:noFill/>
            <a:round/>
            <a:headEnd/>
            <a:tailEnd/>
          </a:ln>
        </p:spPr>
      </p:pic>
      <p:pic>
        <p:nvPicPr>
          <p:cNvPr id="5130" name="Picture 7"/>
          <p:cNvPicPr preferRelativeResize="0">
            <a:picLocks noChangeAspect="1" noChangeArrowheads="1"/>
          </p:cNvPicPr>
          <p:nvPr/>
        </p:nvPicPr>
        <p:blipFill>
          <a:blip r:embed="rId4" cstate="print">
            <a:lum contrast="18000"/>
            <a:grayscl/>
          </a:blip>
          <a:srcRect/>
          <a:stretch>
            <a:fillRect/>
          </a:stretch>
        </p:blipFill>
        <p:spPr bwMode="auto">
          <a:xfrm>
            <a:off x="7915274" y="1204258"/>
            <a:ext cx="1082675" cy="1906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" name="TextovéPole 13"/>
          <p:cNvSpPr txBox="1">
            <a:spLocks noChangeArrowheads="1"/>
          </p:cNvSpPr>
          <p:nvPr/>
        </p:nvSpPr>
        <p:spPr bwMode="auto">
          <a:xfrm>
            <a:off x="4137025" y="5943600"/>
            <a:ext cx="587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chemeClr val="bg1"/>
                </a:solidFill>
                <a:latin typeface="Calibri" pitchFamily="34" charset="0"/>
              </a:rPr>
              <a:t>PPi</a:t>
            </a:r>
          </a:p>
        </p:txBody>
      </p:sp>
      <p:sp>
        <p:nvSpPr>
          <p:cNvPr id="15" name="Zahnutá šipka nahoru 14"/>
          <p:cNvSpPr/>
          <p:nvPr/>
        </p:nvSpPr>
        <p:spPr>
          <a:xfrm rot="5400000">
            <a:off x="3679825" y="6172200"/>
            <a:ext cx="457200" cy="381000"/>
          </a:xfrm>
          <a:prstGeom prst="curved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TextovéPole 15"/>
          <p:cNvSpPr txBox="1">
            <a:spLocks noChangeArrowheads="1"/>
          </p:cNvSpPr>
          <p:nvPr/>
        </p:nvSpPr>
        <p:spPr bwMode="auto">
          <a:xfrm>
            <a:off x="4114800" y="2133600"/>
            <a:ext cx="587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chemeClr val="bg1"/>
                </a:solidFill>
                <a:latin typeface="Calibri" pitchFamily="34" charset="0"/>
              </a:rPr>
              <a:t>PPi</a:t>
            </a:r>
          </a:p>
        </p:txBody>
      </p:sp>
      <p:sp>
        <p:nvSpPr>
          <p:cNvPr id="17" name="Zahnutá šipka nahoru 16"/>
          <p:cNvSpPr/>
          <p:nvPr/>
        </p:nvSpPr>
        <p:spPr>
          <a:xfrm rot="5400000">
            <a:off x="3657600" y="2362200"/>
            <a:ext cx="457200" cy="381000"/>
          </a:xfrm>
          <a:prstGeom prst="curved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>
            <a:spLocks noChangeArrowheads="1"/>
          </p:cNvSpPr>
          <p:nvPr/>
        </p:nvSpPr>
        <p:spPr bwMode="auto">
          <a:xfrm>
            <a:off x="6248399" y="2057400"/>
            <a:ext cx="16668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200" b="1" dirty="0" err="1">
                <a:solidFill>
                  <a:schemeClr val="bg1"/>
                </a:solidFill>
                <a:latin typeface="Calibri" pitchFamily="34" charset="0"/>
              </a:rPr>
              <a:t>pyrophosfate-fructose</a:t>
            </a:r>
            <a:r>
              <a:rPr lang="cs-CZ" sz="1200" b="1" dirty="0">
                <a:solidFill>
                  <a:schemeClr val="bg1"/>
                </a:solidFill>
                <a:latin typeface="Calibri" pitchFamily="34" charset="0"/>
              </a:rPr>
              <a:t> 6-phosphate </a:t>
            </a:r>
            <a:r>
              <a:rPr lang="cs-CZ" sz="1200" b="1" dirty="0" err="1">
                <a:solidFill>
                  <a:schemeClr val="bg1"/>
                </a:solidFill>
                <a:latin typeface="Calibri" pitchFamily="34" charset="0"/>
              </a:rPr>
              <a:t>phosphotransferase</a:t>
            </a:r>
            <a:endParaRPr lang="cs-CZ" sz="1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TextovéPole 18"/>
          <p:cNvSpPr txBox="1">
            <a:spLocks noChangeArrowheads="1"/>
          </p:cNvSpPr>
          <p:nvPr/>
        </p:nvSpPr>
        <p:spPr bwMode="auto">
          <a:xfrm>
            <a:off x="6324600" y="5938838"/>
            <a:ext cx="23777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 dirty="0" err="1">
                <a:solidFill>
                  <a:schemeClr val="bg1"/>
                </a:solidFill>
                <a:latin typeface="Calibri" pitchFamily="34" charset="0"/>
              </a:rPr>
              <a:t>pyruvate</a:t>
            </a:r>
            <a:r>
              <a:rPr lang="cs-CZ" sz="1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sz="1200" b="1" dirty="0" err="1">
                <a:solidFill>
                  <a:schemeClr val="bg1"/>
                </a:solidFill>
                <a:latin typeface="Calibri" pitchFamily="34" charset="0"/>
              </a:rPr>
              <a:t>ortophosphate</a:t>
            </a:r>
            <a:r>
              <a:rPr lang="cs-CZ" sz="1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sz="1200" b="1" dirty="0" err="1">
                <a:solidFill>
                  <a:schemeClr val="bg1"/>
                </a:solidFill>
                <a:latin typeface="Calibri" pitchFamily="34" charset="0"/>
              </a:rPr>
              <a:t>dikinase</a:t>
            </a:r>
            <a:endParaRPr lang="cs-CZ" sz="1200" b="1" dirty="0">
              <a:solidFill>
                <a:schemeClr val="bg1"/>
              </a:solidFill>
              <a:latin typeface="Calibri" pitchFamily="34" charset="0"/>
            </a:endParaRPr>
          </a:p>
          <a:p>
            <a:endParaRPr lang="cs-CZ" sz="1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FBDB898-04CD-E5CB-3939-DA338EB43988}"/>
              </a:ext>
            </a:extLst>
          </p:cNvPr>
          <p:cNvSpPr txBox="1"/>
          <p:nvPr/>
        </p:nvSpPr>
        <p:spPr>
          <a:xfrm>
            <a:off x="6294120" y="813375"/>
            <a:ext cx="2833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j-lt"/>
              </a:rPr>
              <a:t>*</a:t>
            </a:r>
            <a:r>
              <a:rPr lang="cs-CZ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cs-CZ" b="0" i="0" dirty="0" err="1">
                <a:solidFill>
                  <a:schemeClr val="bg1"/>
                </a:solidFill>
                <a:effectLst/>
                <a:latin typeface="+mj-lt"/>
              </a:rPr>
              <a:t>Embden</a:t>
            </a:r>
            <a:r>
              <a:rPr lang="cs-CZ" b="0" i="0" dirty="0">
                <a:solidFill>
                  <a:schemeClr val="bg1"/>
                </a:solidFill>
                <a:effectLst/>
                <a:latin typeface="+mj-lt"/>
              </a:rPr>
              <a:t>-</a:t>
            </a:r>
            <a:r>
              <a:rPr lang="cs-CZ" b="0" i="0" dirty="0" err="1">
                <a:solidFill>
                  <a:schemeClr val="bg1"/>
                </a:solidFill>
                <a:effectLst/>
                <a:latin typeface="+mj-lt"/>
              </a:rPr>
              <a:t>Meyerhof</a:t>
            </a:r>
            <a:r>
              <a:rPr lang="cs-CZ" b="0" i="0" dirty="0">
                <a:solidFill>
                  <a:schemeClr val="bg1"/>
                </a:solidFill>
                <a:effectLst/>
                <a:latin typeface="+mj-lt"/>
              </a:rPr>
              <a:t>-Parnas</a:t>
            </a:r>
            <a:endParaRPr lang="cs-CZ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/>
      <p:bldP spid="15" grpId="0" animBg="1"/>
      <p:bldP spid="16" grpId="0"/>
      <p:bldP spid="17" grpId="0" animBg="1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448708"/>
            <a:ext cx="1907810" cy="507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2996"/>
            <a:ext cx="2793578" cy="511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7525" y="1447800"/>
            <a:ext cx="3543075" cy="5080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304800" y="9144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Ciliate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i="1" dirty="0" err="1">
                <a:solidFill>
                  <a:schemeClr val="bg1"/>
                </a:solidFill>
              </a:rPr>
              <a:t>Histiobalantium</a:t>
            </a:r>
            <a:r>
              <a:rPr lang="cs-CZ" i="1" dirty="0">
                <a:solidFill>
                  <a:schemeClr val="bg1"/>
                </a:solidFill>
              </a:rPr>
              <a:t> </a:t>
            </a:r>
            <a:r>
              <a:rPr lang="cs-CZ" i="1" dirty="0" err="1">
                <a:solidFill>
                  <a:schemeClr val="bg1"/>
                </a:solidFill>
              </a:rPr>
              <a:t>natans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 Box 33"/>
          <p:cNvSpPr txBox="1">
            <a:spLocks noChangeArrowheads="1"/>
          </p:cNvSpPr>
          <p:nvPr/>
        </p:nvSpPr>
        <p:spPr bwMode="auto">
          <a:xfrm>
            <a:off x="-228600" y="214313"/>
            <a:ext cx="9525000" cy="523220"/>
          </a:xfrm>
          <a:prstGeom prst="rect">
            <a:avLst/>
          </a:prstGeom>
          <a:gradFill rotWithShape="1">
            <a:gsLst>
              <a:gs pos="0">
                <a:srgbClr val="765E00"/>
              </a:gs>
              <a:gs pos="100000">
                <a:srgbClr val="FFCC00">
                  <a:alpha val="14998"/>
                </a:srgbClr>
              </a:gs>
            </a:gsLst>
            <a:lin ang="0" scaled="1"/>
          </a:gra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FF0000"/>
                </a:solidFill>
                <a:latin typeface="Castellar" pitchFamily="18" charset="0"/>
              </a:rPr>
              <a:t>  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Stolen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plastids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as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the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source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of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oxygen</a:t>
            </a:r>
            <a:endParaRPr lang="en-US" sz="2800" b="1" baseline="30000" dirty="0">
              <a:solidFill>
                <a:schemeClr val="bg1"/>
              </a:solidFill>
              <a:latin typeface="Courier New" pitchFamily="49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839062" y="6523482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Esteban et al. 2009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b="19708"/>
          <a:stretch/>
        </p:blipFill>
        <p:spPr>
          <a:xfrm>
            <a:off x="-177976" y="742444"/>
            <a:ext cx="9728551" cy="5569549"/>
          </a:xfrm>
          <a:prstGeom prst="rect">
            <a:avLst/>
          </a:prstGeom>
        </p:spPr>
      </p:pic>
      <p:sp>
        <p:nvSpPr>
          <p:cNvPr id="4" name="Text Box 33"/>
          <p:cNvSpPr txBox="1">
            <a:spLocks noChangeArrowheads="1"/>
          </p:cNvSpPr>
          <p:nvPr/>
        </p:nvSpPr>
        <p:spPr bwMode="auto">
          <a:xfrm>
            <a:off x="-76200" y="214313"/>
            <a:ext cx="9525000" cy="584775"/>
          </a:xfrm>
          <a:prstGeom prst="rect">
            <a:avLst/>
          </a:prstGeom>
          <a:gradFill rotWithShape="1">
            <a:gsLst>
              <a:gs pos="0">
                <a:srgbClr val="765E00"/>
              </a:gs>
              <a:gs pos="100000">
                <a:srgbClr val="FFCC00">
                  <a:alpha val="14998"/>
                </a:srgbClr>
              </a:gs>
            </a:gsLst>
            <a:lin ang="0" scaled="1"/>
          </a:gra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200" b="1" dirty="0">
                <a:latin typeface="Castellar" pitchFamily="18" charset="0"/>
              </a:rPr>
              <a:t>  </a:t>
            </a:r>
            <a:r>
              <a:rPr lang="cs-CZ" sz="3200" b="1" dirty="0" err="1">
                <a:latin typeface="Courier New" pitchFamily="49" charset="0"/>
              </a:rPr>
              <a:t>Alternative</a:t>
            </a:r>
            <a:r>
              <a:rPr lang="cs-CZ" sz="3200" b="1" dirty="0">
                <a:latin typeface="Courier New" pitchFamily="49" charset="0"/>
              </a:rPr>
              <a:t> </a:t>
            </a:r>
            <a:r>
              <a:rPr lang="cs-CZ" sz="3200" b="1" dirty="0" err="1">
                <a:latin typeface="Courier New" pitchFamily="49" charset="0"/>
              </a:rPr>
              <a:t>acceptors</a:t>
            </a:r>
            <a:r>
              <a:rPr lang="cs-CZ" sz="3200" b="1" dirty="0">
                <a:latin typeface="Courier New" pitchFamily="49" charset="0"/>
              </a:rPr>
              <a:t> </a:t>
            </a:r>
            <a:r>
              <a:rPr lang="cs-CZ" sz="3200" b="1" dirty="0" err="1">
                <a:latin typeface="Courier New" pitchFamily="49" charset="0"/>
              </a:rPr>
              <a:t>of</a:t>
            </a:r>
            <a:r>
              <a:rPr lang="cs-CZ" sz="3200" b="1" dirty="0">
                <a:latin typeface="Courier New" pitchFamily="49" charset="0"/>
              </a:rPr>
              <a:t> e</a:t>
            </a:r>
            <a:r>
              <a:rPr lang="cs-CZ" sz="3200" b="1" baseline="30000" dirty="0">
                <a:latin typeface="Courier New" pitchFamily="49" charset="0"/>
              </a:rPr>
              <a:t>- </a:t>
            </a:r>
            <a:r>
              <a:rPr lang="cs-CZ" sz="3200" b="1" dirty="0">
                <a:latin typeface="Courier New" pitchFamily="49" charset="0"/>
              </a:rPr>
              <a:t>- </a:t>
            </a:r>
            <a:r>
              <a:rPr lang="cs-CZ" sz="3200" b="1" dirty="0"/>
              <a:t>NO</a:t>
            </a:r>
            <a:r>
              <a:rPr lang="cs-CZ" sz="3200" b="1" baseline="-25000" dirty="0"/>
              <a:t>3</a:t>
            </a:r>
            <a:r>
              <a:rPr lang="cs-CZ" sz="3200" b="1" baseline="30000" dirty="0"/>
              <a:t>-</a:t>
            </a:r>
            <a:r>
              <a:rPr lang="cs-CZ" sz="3200" b="1" baseline="30000" dirty="0">
                <a:latin typeface="Courier New" pitchFamily="49" charset="0"/>
              </a:rPr>
              <a:t> </a:t>
            </a:r>
            <a:endParaRPr lang="en-US" sz="3200" b="1" baseline="30000" dirty="0">
              <a:latin typeface="Courier New" pitchFamily="49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934200" y="6255349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Kampl</a:t>
            </a:r>
            <a:r>
              <a:rPr lang="cs-CZ" dirty="0"/>
              <a:t> et al. 2015</a:t>
            </a:r>
          </a:p>
        </p:txBody>
      </p:sp>
    </p:spTree>
    <p:extLst>
      <p:ext uri="{BB962C8B-B14F-4D97-AF65-F5344CB8AC3E}">
        <p14:creationId xmlns:p14="http://schemas.microsoft.com/office/powerpoint/2010/main" val="1594384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3"/>
          <p:cNvSpPr txBox="1">
            <a:spLocks noChangeArrowheads="1"/>
          </p:cNvSpPr>
          <p:nvPr/>
        </p:nvSpPr>
        <p:spPr bwMode="auto">
          <a:xfrm>
            <a:off x="-76200" y="214313"/>
            <a:ext cx="9525000" cy="584775"/>
          </a:xfrm>
          <a:prstGeom prst="rect">
            <a:avLst/>
          </a:prstGeom>
          <a:gradFill rotWithShape="1">
            <a:gsLst>
              <a:gs pos="0">
                <a:srgbClr val="765E00"/>
              </a:gs>
              <a:gs pos="100000">
                <a:srgbClr val="FFCC00">
                  <a:alpha val="14998"/>
                </a:srgbClr>
              </a:gs>
            </a:gsLst>
            <a:lin ang="0" scaled="1"/>
          </a:gra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200" b="1" dirty="0">
                <a:latin typeface="Castellar" pitchFamily="18" charset="0"/>
              </a:rPr>
              <a:t>  </a:t>
            </a:r>
            <a:r>
              <a:rPr lang="cs-CZ" sz="3200" b="1" dirty="0">
                <a:latin typeface="Courier New" pitchFamily="49" charset="0"/>
              </a:rPr>
              <a:t>Alternativní akceptory e</a:t>
            </a:r>
            <a:r>
              <a:rPr lang="cs-CZ" sz="3200" b="1" baseline="30000" dirty="0">
                <a:latin typeface="Courier New" pitchFamily="49" charset="0"/>
              </a:rPr>
              <a:t>- </a:t>
            </a:r>
            <a:r>
              <a:rPr lang="cs-CZ" sz="3200" b="1" dirty="0">
                <a:latin typeface="Courier New" pitchFamily="49" charset="0"/>
              </a:rPr>
              <a:t>- </a:t>
            </a:r>
            <a:r>
              <a:rPr lang="cs-CZ" sz="3200" b="1" dirty="0"/>
              <a:t>NO</a:t>
            </a:r>
            <a:r>
              <a:rPr lang="cs-CZ" sz="3200" b="1" baseline="-25000" dirty="0"/>
              <a:t>3</a:t>
            </a:r>
            <a:r>
              <a:rPr lang="cs-CZ" sz="3200" b="1" baseline="30000" dirty="0"/>
              <a:t>-</a:t>
            </a:r>
            <a:r>
              <a:rPr lang="cs-CZ" sz="3200" b="1" baseline="30000" dirty="0">
                <a:latin typeface="Courier New" pitchFamily="49" charset="0"/>
              </a:rPr>
              <a:t> </a:t>
            </a:r>
            <a:endParaRPr lang="en-US" sz="3200" b="1" baseline="30000" dirty="0">
              <a:latin typeface="Courier New" pitchFamily="49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92350"/>
            <a:ext cx="8813125" cy="59189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873" y="1905000"/>
            <a:ext cx="2440127" cy="280832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7746674" y="6627597"/>
            <a:ext cx="1412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Kampl</a:t>
            </a:r>
            <a:r>
              <a:rPr lang="cs-CZ" sz="1200" dirty="0"/>
              <a:t> et al. 2015</a:t>
            </a:r>
          </a:p>
        </p:txBody>
      </p:sp>
    </p:spTree>
    <p:extLst>
      <p:ext uri="{BB962C8B-B14F-4D97-AF65-F5344CB8AC3E}">
        <p14:creationId xmlns:p14="http://schemas.microsoft.com/office/powerpoint/2010/main" val="2176422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délník 25"/>
          <p:cNvSpPr/>
          <p:nvPr/>
        </p:nvSpPr>
        <p:spPr>
          <a:xfrm>
            <a:off x="-488236" y="223935"/>
            <a:ext cx="10760725" cy="45444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 Box 70"/>
          <p:cNvSpPr txBox="1">
            <a:spLocks noChangeArrowheads="1"/>
          </p:cNvSpPr>
          <p:nvPr/>
        </p:nvSpPr>
        <p:spPr bwMode="auto">
          <a:xfrm>
            <a:off x="-36513" y="228600"/>
            <a:ext cx="10171113" cy="430887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>
                  <a:alpha val="14999"/>
                </a:srgbClr>
              </a:gs>
            </a:gsLst>
            <a:lin ang="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tellar" pitchFamily="18" charset="0"/>
              </a:rPr>
              <a:t> </a:t>
            </a:r>
            <a:r>
              <a:rPr lang="cs-CZ" sz="2200" b="1" dirty="0" err="1">
                <a:solidFill>
                  <a:schemeClr val="bg1"/>
                </a:solidFill>
                <a:latin typeface="Courier New" pitchFamily="49" charset="0"/>
              </a:rPr>
              <a:t>Distribution</a:t>
            </a:r>
            <a:r>
              <a:rPr lang="cs-CZ" sz="22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200" b="1" dirty="0" err="1">
                <a:solidFill>
                  <a:schemeClr val="bg1"/>
                </a:solidFill>
                <a:latin typeface="Courier New" pitchFamily="49" charset="0"/>
              </a:rPr>
              <a:t>of</a:t>
            </a:r>
            <a:r>
              <a:rPr lang="cs-CZ" sz="22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200" b="1" dirty="0" err="1">
                <a:solidFill>
                  <a:schemeClr val="bg1"/>
                </a:solidFill>
                <a:latin typeface="Courier New" pitchFamily="49" charset="0"/>
              </a:rPr>
              <a:t>anaerobic</a:t>
            </a:r>
            <a:r>
              <a:rPr lang="cs-CZ" sz="22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200" b="1" dirty="0" err="1">
                <a:solidFill>
                  <a:schemeClr val="bg1"/>
                </a:solidFill>
                <a:latin typeface="Courier New" pitchFamily="49" charset="0"/>
              </a:rPr>
              <a:t>derivate</a:t>
            </a:r>
            <a:r>
              <a:rPr lang="cs-CZ" sz="22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200" b="1" dirty="0" err="1">
                <a:solidFill>
                  <a:schemeClr val="bg1"/>
                </a:solidFill>
                <a:latin typeface="Courier New" pitchFamily="49" charset="0"/>
              </a:rPr>
              <a:t>of</a:t>
            </a:r>
            <a:r>
              <a:rPr lang="cs-CZ" sz="22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200" b="1" dirty="0" err="1">
                <a:solidFill>
                  <a:schemeClr val="bg1"/>
                </a:solidFill>
                <a:latin typeface="Courier New" pitchFamily="49" charset="0"/>
              </a:rPr>
              <a:t>mitochondrion</a:t>
            </a:r>
            <a:endParaRPr lang="en-US" sz="2200" b="1" i="1" dirty="0">
              <a:solidFill>
                <a:schemeClr val="bg1"/>
              </a:solidFill>
              <a:latin typeface="Courier New" pitchFamily="49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07BF83A8-4CAD-41C6-807C-ACD8F7804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80281"/>
            <a:ext cx="5969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01933626-EB87-4C2B-B5CB-E03BABD1DDEC}"/>
              </a:ext>
            </a:extLst>
          </p:cNvPr>
          <p:cNvSpPr txBox="1"/>
          <p:nvPr/>
        </p:nvSpPr>
        <p:spPr>
          <a:xfrm>
            <a:off x="6840599" y="6296462"/>
            <a:ext cx="233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Roger et al. 2017</a:t>
            </a:r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a 3"/>
          <p:cNvSpPr/>
          <p:nvPr/>
        </p:nvSpPr>
        <p:spPr>
          <a:xfrm>
            <a:off x="4147456" y="4709887"/>
            <a:ext cx="402773" cy="1850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125686" y="4673600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PNO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E9A954FE-91EF-47BC-A0FB-5DDE6EE058CB}"/>
              </a:ext>
            </a:extLst>
          </p:cNvPr>
          <p:cNvGrpSpPr/>
          <p:nvPr/>
        </p:nvGrpSpPr>
        <p:grpSpPr>
          <a:xfrm>
            <a:off x="-968829" y="-1110343"/>
            <a:ext cx="11522076" cy="13966826"/>
            <a:chOff x="-968829" y="-1110343"/>
            <a:chExt cx="11522076" cy="1396682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8829" y="-1110343"/>
              <a:ext cx="11522076" cy="13966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09BE9892-8038-45DC-A5A5-DD61EFB71FB1}"/>
                </a:ext>
              </a:extLst>
            </p:cNvPr>
            <p:cNvSpPr txBox="1"/>
            <p:nvPr/>
          </p:nvSpPr>
          <p:spPr>
            <a:xfrm>
              <a:off x="6613063" y="3690560"/>
              <a:ext cx="1288003" cy="307777"/>
            </a:xfrm>
            <a:prstGeom prst="rect">
              <a:avLst/>
            </a:prstGeom>
            <a:solidFill>
              <a:srgbClr val="DE7F0A"/>
            </a:solidFill>
          </p:spPr>
          <p:txBody>
            <a:bodyPr wrap="square" rtlCol="0">
              <a:spAutoFit/>
            </a:bodyPr>
            <a:lstStyle/>
            <a:p>
              <a:r>
                <a:rPr lang="cs-CZ" sz="1400" b="1" i="1" dirty="0" err="1">
                  <a:solidFill>
                    <a:schemeClr val="bg1"/>
                  </a:solidFill>
                </a:rPr>
                <a:t>Blastocystis</a:t>
              </a:r>
              <a:endParaRPr lang="cs-CZ" sz="1400" b="1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775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4E81318-C339-4FBC-8C05-7B3DA6B7E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7" y="3276600"/>
            <a:ext cx="8915400" cy="3034555"/>
          </a:xfrm>
          <a:prstGeom prst="rect">
            <a:avLst/>
          </a:prstGeom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id="{C2118D8A-2EFA-40EE-88B7-E217C0992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75" y="76200"/>
            <a:ext cx="9515475" cy="58477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>
                  <a:alpha val="14999"/>
                </a:srgbClr>
              </a:gs>
            </a:gsLst>
            <a:lin ang="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latin typeface="Courier New" pitchFamily="49" charset="0"/>
              </a:rPr>
              <a:t> </a:t>
            </a:r>
            <a:r>
              <a:rPr lang="cs-CZ" sz="3200" b="1" i="1" dirty="0" err="1">
                <a:latin typeface="Courier New" pitchFamily="49" charset="0"/>
              </a:rPr>
              <a:t>Brevimastigomonas</a:t>
            </a:r>
            <a:r>
              <a:rPr lang="cs-CZ" sz="3200" b="1" i="1" dirty="0">
                <a:latin typeface="Courier New" pitchFamily="49" charset="0"/>
              </a:rPr>
              <a:t> </a:t>
            </a:r>
            <a:r>
              <a:rPr lang="cs-CZ" sz="3200" b="1" i="1" dirty="0" err="1">
                <a:latin typeface="Courier New" pitchFamily="49" charset="0"/>
              </a:rPr>
              <a:t>motovehiculus</a:t>
            </a:r>
            <a:endParaRPr lang="en-US" sz="3200" b="1" i="1" dirty="0">
              <a:latin typeface="Courier New" pitchFamily="49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6ED1C0A-6B96-453A-940F-A1A3B64FD592}"/>
              </a:ext>
            </a:extLst>
          </p:cNvPr>
          <p:cNvSpPr txBox="1"/>
          <p:nvPr/>
        </p:nvSpPr>
        <p:spPr>
          <a:xfrm>
            <a:off x="22817" y="683392"/>
            <a:ext cx="9112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Transformation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classical</a:t>
            </a:r>
            <a:r>
              <a:rPr lang="cs-CZ" dirty="0"/>
              <a:t> </a:t>
            </a:r>
            <a:r>
              <a:rPr lang="cs-CZ" dirty="0" err="1"/>
              <a:t>mitochondron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 </a:t>
            </a:r>
            <a:r>
              <a:rPr lang="cs-CZ" dirty="0" err="1"/>
              <a:t>anaerobic</a:t>
            </a:r>
            <a:r>
              <a:rPr lang="cs-CZ" dirty="0"/>
              <a:t> </a:t>
            </a:r>
            <a:r>
              <a:rPr lang="cs-CZ" dirty="0" err="1"/>
              <a:t>mitochondrion</a:t>
            </a:r>
            <a:r>
              <a:rPr lang="cs-CZ" dirty="0"/>
              <a:t>. Very </a:t>
            </a:r>
            <a:r>
              <a:rPr lang="cs-CZ" dirty="0" err="1"/>
              <a:t>reduced</a:t>
            </a:r>
            <a:r>
              <a:rPr lang="cs-CZ" dirty="0"/>
              <a:t> and </a:t>
            </a:r>
            <a:r>
              <a:rPr lang="cs-CZ" dirty="0" err="1"/>
              <a:t>probably</a:t>
            </a:r>
            <a:r>
              <a:rPr lang="cs-CZ" dirty="0"/>
              <a:t> </a:t>
            </a:r>
            <a:r>
              <a:rPr lang="cs-CZ" dirty="0" err="1"/>
              <a:t>nonfunctional</a:t>
            </a:r>
            <a:r>
              <a:rPr lang="cs-CZ" dirty="0"/>
              <a:t> </a:t>
            </a:r>
            <a:r>
              <a:rPr lang="cs-CZ" dirty="0" err="1"/>
              <a:t>complexes</a:t>
            </a:r>
            <a:r>
              <a:rPr lang="cs-CZ" dirty="0"/>
              <a:t> III and IV. ATP </a:t>
            </a:r>
            <a:r>
              <a:rPr lang="cs-CZ" dirty="0" err="1"/>
              <a:t>synthase</a:t>
            </a:r>
            <a:r>
              <a:rPr lang="cs-CZ" dirty="0"/>
              <a:t> </a:t>
            </a:r>
            <a:r>
              <a:rPr lang="cs-CZ" dirty="0" err="1"/>
              <a:t>present</a:t>
            </a:r>
            <a:r>
              <a:rPr lang="cs-CZ" dirty="0"/>
              <a:t>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DFD911C-69F1-40C5-8F3F-B86A818F7CA4}"/>
              </a:ext>
            </a:extLst>
          </p:cNvPr>
          <p:cNvSpPr txBox="1"/>
          <p:nvPr/>
        </p:nvSpPr>
        <p:spPr>
          <a:xfrm>
            <a:off x="7422721" y="6400800"/>
            <a:ext cx="1617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Gawryluk</a:t>
            </a:r>
            <a:r>
              <a:rPr lang="cs-CZ" sz="1200" dirty="0"/>
              <a:t> et al. 2016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B91CBB5-8E70-431B-B855-2EA6112AD7E1}"/>
              </a:ext>
            </a:extLst>
          </p:cNvPr>
          <p:cNvSpPr txBox="1"/>
          <p:nvPr/>
        </p:nvSpPr>
        <p:spPr>
          <a:xfrm>
            <a:off x="31284" y="5181600"/>
            <a:ext cx="4800600" cy="769441"/>
          </a:xfrm>
          <a:prstGeom prst="rect">
            <a:avLst/>
          </a:prstGeom>
          <a:solidFill>
            <a:srgbClr val="C00000"/>
          </a:solidFill>
          <a:ln w="762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400" b="1" dirty="0" err="1">
                <a:latin typeface="+mn-lt"/>
              </a:rPr>
              <a:t>Topic</a:t>
            </a:r>
            <a:r>
              <a:rPr lang="cs-CZ" sz="4400" b="1" dirty="0">
                <a:latin typeface="+mn-lt"/>
              </a:rPr>
              <a:t> </a:t>
            </a:r>
            <a:r>
              <a:rPr lang="cs-CZ" sz="4400" b="1" dirty="0" err="1">
                <a:latin typeface="+mn-lt"/>
              </a:rPr>
              <a:t>of</a:t>
            </a:r>
            <a:r>
              <a:rPr lang="cs-CZ" sz="4400" b="1" dirty="0">
                <a:latin typeface="+mn-lt"/>
              </a:rPr>
              <a:t> </a:t>
            </a:r>
            <a:r>
              <a:rPr lang="cs-CZ" sz="4400" b="1" dirty="0" err="1">
                <a:latin typeface="+mn-lt"/>
              </a:rPr>
              <a:t>essay</a:t>
            </a:r>
            <a:r>
              <a:rPr lang="cs-CZ" sz="4400" b="1" dirty="0">
                <a:latin typeface="+mn-lt"/>
              </a:rPr>
              <a:t>                                                                   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131DAE-34FB-40FD-9981-2C66C653A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-33867" y="1380366"/>
            <a:ext cx="9144000" cy="207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28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B9810CD9-B5BA-4239-B83F-909CE3210B39}"/>
              </a:ext>
            </a:extLst>
          </p:cNvPr>
          <p:cNvGrpSpPr/>
          <p:nvPr/>
        </p:nvGrpSpPr>
        <p:grpSpPr>
          <a:xfrm>
            <a:off x="-968829" y="-1106224"/>
            <a:ext cx="11522076" cy="13966826"/>
            <a:chOff x="-968829" y="-1106224"/>
            <a:chExt cx="11522076" cy="13966826"/>
          </a:xfrm>
        </p:grpSpPr>
        <p:grpSp>
          <p:nvGrpSpPr>
            <p:cNvPr id="8" name="Skupina 7"/>
            <p:cNvGrpSpPr/>
            <p:nvPr/>
          </p:nvGrpSpPr>
          <p:grpSpPr>
            <a:xfrm>
              <a:off x="-968829" y="-1106224"/>
              <a:ext cx="11522076" cy="13966826"/>
              <a:chOff x="-968829" y="-1106224"/>
              <a:chExt cx="11522076" cy="13966826"/>
            </a:xfrm>
          </p:grpSpPr>
          <p:grpSp>
            <p:nvGrpSpPr>
              <p:cNvPr id="6" name="Skupina 5"/>
              <p:cNvGrpSpPr/>
              <p:nvPr/>
            </p:nvGrpSpPr>
            <p:grpSpPr>
              <a:xfrm>
                <a:off x="-968829" y="-1106224"/>
                <a:ext cx="11522076" cy="13966826"/>
                <a:chOff x="-968829" y="-1106224"/>
                <a:chExt cx="11522076" cy="13966826"/>
              </a:xfrm>
            </p:grpSpPr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968829" y="-1106224"/>
                  <a:ext cx="11522076" cy="139668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" name="Elipsa 3"/>
                <p:cNvSpPr/>
                <p:nvPr/>
              </p:nvSpPr>
              <p:spPr>
                <a:xfrm>
                  <a:off x="4147457" y="4709886"/>
                  <a:ext cx="402773" cy="185056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" name="TextovéPole 4"/>
                <p:cNvSpPr txBox="1"/>
                <p:nvPr/>
              </p:nvSpPr>
              <p:spPr>
                <a:xfrm>
                  <a:off x="4953000" y="4572000"/>
                  <a:ext cx="46198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sz="1000" dirty="0">
                      <a:solidFill>
                        <a:schemeClr val="bg1"/>
                      </a:solidFill>
                    </a:rPr>
                    <a:t>PNO</a:t>
                  </a:r>
                </a:p>
              </p:txBody>
            </p:sp>
          </p:grpSp>
          <p:sp>
            <p:nvSpPr>
              <p:cNvPr id="7" name="TextovéPole 6"/>
              <p:cNvSpPr txBox="1"/>
              <p:nvPr/>
            </p:nvSpPr>
            <p:spPr>
              <a:xfrm>
                <a:off x="4119217" y="4676887"/>
                <a:ext cx="46198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dirty="0">
                    <a:solidFill>
                      <a:schemeClr val="bg1"/>
                    </a:solidFill>
                  </a:rPr>
                  <a:t>PNO</a:t>
                </a:r>
              </a:p>
            </p:txBody>
          </p:sp>
        </p:grp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22F9552E-9229-4D6E-82C9-98F64930492F}"/>
                </a:ext>
              </a:extLst>
            </p:cNvPr>
            <p:cNvSpPr txBox="1"/>
            <p:nvPr/>
          </p:nvSpPr>
          <p:spPr>
            <a:xfrm>
              <a:off x="6620558" y="3683065"/>
              <a:ext cx="1288003" cy="307777"/>
            </a:xfrm>
            <a:prstGeom prst="rect">
              <a:avLst/>
            </a:prstGeom>
            <a:solidFill>
              <a:srgbClr val="DE7F0A"/>
            </a:solidFill>
          </p:spPr>
          <p:txBody>
            <a:bodyPr wrap="square" rtlCol="0">
              <a:spAutoFit/>
            </a:bodyPr>
            <a:lstStyle/>
            <a:p>
              <a:r>
                <a:rPr lang="cs-CZ" sz="1400" b="1" i="1" dirty="0" err="1">
                  <a:solidFill>
                    <a:schemeClr val="bg1"/>
                  </a:solidFill>
                </a:rPr>
                <a:t>Blastocystis</a:t>
              </a:r>
              <a:endParaRPr lang="cs-CZ" sz="14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Ovál 2">
            <a:extLst>
              <a:ext uri="{FF2B5EF4-FFF2-40B4-BE49-F238E27FC236}">
                <a16:creationId xmlns:a16="http://schemas.microsoft.com/office/drawing/2014/main" id="{68F29178-7ABE-F404-7661-AEF5F12B4D01}"/>
              </a:ext>
            </a:extLst>
          </p:cNvPr>
          <p:cNvSpPr/>
          <p:nvPr/>
        </p:nvSpPr>
        <p:spPr>
          <a:xfrm>
            <a:off x="5333999" y="4129110"/>
            <a:ext cx="452783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660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192F2BB-71B7-0A5A-EC2A-272E81B6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01" y="373115"/>
            <a:ext cx="7597798" cy="6111770"/>
          </a:xfrm>
          <a:prstGeom prst="rect">
            <a:avLst/>
          </a:prstGeom>
        </p:spPr>
      </p:pic>
      <p:sp>
        <p:nvSpPr>
          <p:cNvPr id="5" name="Šipka: doprava 4">
            <a:extLst>
              <a:ext uri="{FF2B5EF4-FFF2-40B4-BE49-F238E27FC236}">
                <a16:creationId xmlns:a16="http://schemas.microsoft.com/office/drawing/2014/main" id="{81A0F164-4ED1-BA54-C9B7-B6CFA26773D0}"/>
              </a:ext>
            </a:extLst>
          </p:cNvPr>
          <p:cNvSpPr/>
          <p:nvPr/>
        </p:nvSpPr>
        <p:spPr>
          <a:xfrm rot="2243624">
            <a:off x="110133" y="2169991"/>
            <a:ext cx="1219200" cy="990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Bifurkace </a:t>
            </a:r>
            <a:r>
              <a:rPr lang="cs-CZ" sz="1600" dirty="0" err="1"/>
              <a:t>malátu</a:t>
            </a:r>
            <a:endParaRPr lang="cs-CZ" sz="1600" dirty="0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45FB09B9-7DF7-1D03-EE8C-6F2E0ACE0D0D}"/>
              </a:ext>
            </a:extLst>
          </p:cNvPr>
          <p:cNvSpPr/>
          <p:nvPr/>
        </p:nvSpPr>
        <p:spPr>
          <a:xfrm>
            <a:off x="2133600" y="2286000"/>
            <a:ext cx="2133600" cy="609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Oxidativní větev</a:t>
            </a:r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710003EC-061B-397A-B877-3C307EB224BF}"/>
              </a:ext>
            </a:extLst>
          </p:cNvPr>
          <p:cNvSpPr/>
          <p:nvPr/>
        </p:nvSpPr>
        <p:spPr>
          <a:xfrm rot="5400000">
            <a:off x="-152400" y="4700062"/>
            <a:ext cx="2133600" cy="609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Reduktivní větev</a:t>
            </a:r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6F401CAB-C0BB-93B8-A498-23A399EB8E19}"/>
              </a:ext>
            </a:extLst>
          </p:cNvPr>
          <p:cNvSpPr/>
          <p:nvPr/>
        </p:nvSpPr>
        <p:spPr>
          <a:xfrm rot="19170265">
            <a:off x="2463034" y="5574161"/>
            <a:ext cx="1629335" cy="11394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Elektrony uloženy v inertních voscích</a:t>
            </a:r>
          </a:p>
        </p:txBody>
      </p:sp>
    </p:spTree>
    <p:extLst>
      <p:ext uri="{BB962C8B-B14F-4D97-AF65-F5344CB8AC3E}">
        <p14:creationId xmlns:p14="http://schemas.microsoft.com/office/powerpoint/2010/main" val="285003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a 3"/>
          <p:cNvSpPr/>
          <p:nvPr/>
        </p:nvSpPr>
        <p:spPr>
          <a:xfrm>
            <a:off x="4147456" y="4709887"/>
            <a:ext cx="402773" cy="1850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125686" y="4673600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PNO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E9A954FE-91EF-47BC-A0FB-5DDE6EE058CB}"/>
              </a:ext>
            </a:extLst>
          </p:cNvPr>
          <p:cNvGrpSpPr/>
          <p:nvPr/>
        </p:nvGrpSpPr>
        <p:grpSpPr>
          <a:xfrm>
            <a:off x="-968829" y="-1110343"/>
            <a:ext cx="11522076" cy="13966826"/>
            <a:chOff x="-968829" y="-1110343"/>
            <a:chExt cx="11522076" cy="1396682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8829" y="-1110343"/>
              <a:ext cx="11522076" cy="13966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09BE9892-8038-45DC-A5A5-DD61EFB71FB1}"/>
                </a:ext>
              </a:extLst>
            </p:cNvPr>
            <p:cNvSpPr txBox="1"/>
            <p:nvPr/>
          </p:nvSpPr>
          <p:spPr>
            <a:xfrm>
              <a:off x="6613063" y="3690560"/>
              <a:ext cx="1288003" cy="307777"/>
            </a:xfrm>
            <a:prstGeom prst="rect">
              <a:avLst/>
            </a:prstGeom>
            <a:solidFill>
              <a:srgbClr val="DE7F0A"/>
            </a:solidFill>
          </p:spPr>
          <p:txBody>
            <a:bodyPr wrap="square" rtlCol="0">
              <a:spAutoFit/>
            </a:bodyPr>
            <a:lstStyle/>
            <a:p>
              <a:r>
                <a:rPr lang="cs-CZ" sz="1400" b="1" i="1" dirty="0" err="1">
                  <a:solidFill>
                    <a:schemeClr val="bg1"/>
                  </a:solidFill>
                </a:rPr>
                <a:t>Blastocystis</a:t>
              </a:r>
              <a:endParaRPr lang="cs-CZ" sz="14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Ovál 2">
            <a:extLst>
              <a:ext uri="{FF2B5EF4-FFF2-40B4-BE49-F238E27FC236}">
                <a16:creationId xmlns:a16="http://schemas.microsoft.com/office/drawing/2014/main" id="{D2E0FE6C-1354-5B69-C2C2-01B85A621792}"/>
              </a:ext>
            </a:extLst>
          </p:cNvPr>
          <p:cNvSpPr/>
          <p:nvPr/>
        </p:nvSpPr>
        <p:spPr>
          <a:xfrm>
            <a:off x="3960882" y="3844448"/>
            <a:ext cx="452783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371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3B815A7-C198-4097-8C83-2A4DDAFB6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986" y="1232314"/>
            <a:ext cx="6945751" cy="5307500"/>
          </a:xfrm>
          <a:prstGeom prst="rect">
            <a:avLst/>
          </a:prstGeom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692D740A-388F-4E58-B414-D4158759C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75" y="76200"/>
            <a:ext cx="9515475" cy="523220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>
                  <a:alpha val="14999"/>
                </a:srgbClr>
              </a:gs>
            </a:gsLst>
            <a:lin ang="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dirty="0">
                <a:latin typeface="Courier New" pitchFamily="49" charset="0"/>
              </a:rPr>
              <a:t> </a:t>
            </a:r>
            <a:r>
              <a:rPr lang="cs-CZ" sz="2800" b="1" dirty="0"/>
              <a:t>UQ (</a:t>
            </a:r>
            <a:r>
              <a:rPr lang="cs-CZ" sz="2800" b="1" dirty="0" err="1"/>
              <a:t>ubiquinone</a:t>
            </a:r>
            <a:r>
              <a:rPr lang="cs-CZ" sz="2800" b="1" dirty="0"/>
              <a:t>) methyl </a:t>
            </a:r>
            <a:r>
              <a:rPr lang="cs-CZ" sz="2800" b="1" dirty="0" err="1"/>
              <a:t>transferase</a:t>
            </a:r>
            <a:r>
              <a:rPr lang="cs-CZ" sz="2800" b="1" dirty="0"/>
              <a:t> - </a:t>
            </a:r>
            <a:r>
              <a:rPr lang="cs-CZ" sz="2800" b="1" dirty="0" err="1"/>
              <a:t>RquA</a:t>
            </a:r>
            <a:endParaRPr lang="en-US" b="1" dirty="0">
              <a:latin typeface="Courier New" pitchFamily="49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3A29F46-8AD1-429E-A5BB-A2517F3185F6}"/>
              </a:ext>
            </a:extLst>
          </p:cNvPr>
          <p:cNvSpPr txBox="1"/>
          <p:nvPr/>
        </p:nvSpPr>
        <p:spPr>
          <a:xfrm>
            <a:off x="6493316" y="6433066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Stair</a:t>
            </a:r>
            <a:r>
              <a:rPr lang="cs-CZ" dirty="0"/>
              <a:t> et al. 2018, </a:t>
            </a:r>
            <a:r>
              <a:rPr lang="cs-CZ" dirty="0" err="1"/>
              <a:t>eLife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AB3C6F3-386E-40F5-8FD6-4D1D987A7BA2}"/>
              </a:ext>
            </a:extLst>
          </p:cNvPr>
          <p:cNvSpPr txBox="1"/>
          <p:nvPr/>
        </p:nvSpPr>
        <p:spPr>
          <a:xfrm>
            <a:off x="5562600" y="661401"/>
            <a:ext cx="3581400" cy="769441"/>
          </a:xfrm>
          <a:prstGeom prst="rect">
            <a:avLst/>
          </a:prstGeom>
          <a:solidFill>
            <a:srgbClr val="C00000"/>
          </a:solidFill>
          <a:ln w="762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400" b="1" dirty="0" err="1">
                <a:latin typeface="+mn-lt"/>
              </a:rPr>
              <a:t>Topic</a:t>
            </a:r>
            <a:r>
              <a:rPr lang="cs-CZ" sz="4400" b="1" dirty="0">
                <a:latin typeface="+mn-lt"/>
              </a:rPr>
              <a:t> </a:t>
            </a:r>
            <a:r>
              <a:rPr lang="cs-CZ" sz="4400" b="1" dirty="0" err="1">
                <a:latin typeface="+mn-lt"/>
              </a:rPr>
              <a:t>of</a:t>
            </a:r>
            <a:r>
              <a:rPr lang="cs-CZ" sz="4400" b="1" dirty="0">
                <a:latin typeface="+mn-lt"/>
              </a:rPr>
              <a:t> </a:t>
            </a:r>
            <a:r>
              <a:rPr lang="cs-CZ" sz="4400" b="1" dirty="0" err="1">
                <a:latin typeface="+mn-lt"/>
              </a:rPr>
              <a:t>essay</a:t>
            </a:r>
            <a:endParaRPr lang="cs-CZ" sz="4400" b="1" dirty="0">
              <a:latin typeface="+mn-lt"/>
            </a:endParaRP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26B6EE92-EB93-4AB9-8FDD-10D02C0FD5FD}"/>
              </a:ext>
            </a:extLst>
          </p:cNvPr>
          <p:cNvSpPr/>
          <p:nvPr/>
        </p:nvSpPr>
        <p:spPr>
          <a:xfrm>
            <a:off x="1752600" y="1828800"/>
            <a:ext cx="762000" cy="457200"/>
          </a:xfrm>
          <a:prstGeom prst="ellipse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590A3294-D379-4560-A70C-6B1FD25F54A0}"/>
              </a:ext>
            </a:extLst>
          </p:cNvPr>
          <p:cNvSpPr/>
          <p:nvPr/>
        </p:nvSpPr>
        <p:spPr>
          <a:xfrm>
            <a:off x="4800600" y="1828800"/>
            <a:ext cx="762000" cy="457200"/>
          </a:xfrm>
          <a:prstGeom prst="ellipse">
            <a:avLst/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652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7391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bdélník 18"/>
          <p:cNvSpPr/>
          <p:nvPr/>
        </p:nvSpPr>
        <p:spPr>
          <a:xfrm>
            <a:off x="5181600" y="6019800"/>
            <a:ext cx="3962400" cy="685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20" name="Obdélník 19"/>
          <p:cNvSpPr/>
          <p:nvPr/>
        </p:nvSpPr>
        <p:spPr>
          <a:xfrm>
            <a:off x="5029200" y="4495800"/>
            <a:ext cx="3962400" cy="1676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4419600" y="990600"/>
            <a:ext cx="3962400" cy="228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9" name="Volný tvar 8"/>
          <p:cNvSpPr/>
          <p:nvPr/>
        </p:nvSpPr>
        <p:spPr>
          <a:xfrm>
            <a:off x="5105400" y="3200400"/>
            <a:ext cx="1225550" cy="1371600"/>
          </a:xfrm>
          <a:custGeom>
            <a:avLst/>
            <a:gdLst>
              <a:gd name="connsiteX0" fmla="*/ 999189 w 1226164"/>
              <a:gd name="connsiteY0" fmla="*/ 19202 h 2429893"/>
              <a:gd name="connsiteX1" fmla="*/ 1141692 w 1226164"/>
              <a:gd name="connsiteY1" fmla="*/ 185457 h 2429893"/>
              <a:gd name="connsiteX2" fmla="*/ 1165443 w 1226164"/>
              <a:gd name="connsiteY2" fmla="*/ 232958 h 2429893"/>
              <a:gd name="connsiteX3" fmla="*/ 1177318 w 1226164"/>
              <a:gd name="connsiteY3" fmla="*/ 304210 h 2429893"/>
              <a:gd name="connsiteX4" fmla="*/ 1201069 w 1226164"/>
              <a:gd name="connsiteY4" fmla="*/ 399213 h 2429893"/>
              <a:gd name="connsiteX5" fmla="*/ 1212944 w 1226164"/>
              <a:gd name="connsiteY5" fmla="*/ 434839 h 2429893"/>
              <a:gd name="connsiteX6" fmla="*/ 1224820 w 1226164"/>
              <a:gd name="connsiteY6" fmla="*/ 494215 h 2429893"/>
              <a:gd name="connsiteX7" fmla="*/ 1212944 w 1226164"/>
              <a:gd name="connsiteY7" fmla="*/ 696096 h 2429893"/>
              <a:gd name="connsiteX8" fmla="*/ 1177318 w 1226164"/>
              <a:gd name="connsiteY8" fmla="*/ 731722 h 2429893"/>
              <a:gd name="connsiteX9" fmla="*/ 1153568 w 1226164"/>
              <a:gd name="connsiteY9" fmla="*/ 767348 h 2429893"/>
              <a:gd name="connsiteX10" fmla="*/ 1129817 w 1226164"/>
              <a:gd name="connsiteY10" fmla="*/ 814849 h 2429893"/>
              <a:gd name="connsiteX11" fmla="*/ 1094191 w 1226164"/>
              <a:gd name="connsiteY11" fmla="*/ 826724 h 2429893"/>
              <a:gd name="connsiteX12" fmla="*/ 1046690 w 1226164"/>
              <a:gd name="connsiteY12" fmla="*/ 897976 h 2429893"/>
              <a:gd name="connsiteX13" fmla="*/ 1022939 w 1226164"/>
              <a:gd name="connsiteY13" fmla="*/ 933602 h 2429893"/>
              <a:gd name="connsiteX14" fmla="*/ 999189 w 1226164"/>
              <a:gd name="connsiteY14" fmla="*/ 1064231 h 2429893"/>
              <a:gd name="connsiteX15" fmla="*/ 1022939 w 1226164"/>
              <a:gd name="connsiteY15" fmla="*/ 1479867 h 2429893"/>
              <a:gd name="connsiteX16" fmla="*/ 1058565 w 1226164"/>
              <a:gd name="connsiteY16" fmla="*/ 1562994 h 2429893"/>
              <a:gd name="connsiteX17" fmla="*/ 1106067 w 1226164"/>
              <a:gd name="connsiteY17" fmla="*/ 1622371 h 2429893"/>
              <a:gd name="connsiteX18" fmla="*/ 1129817 w 1226164"/>
              <a:gd name="connsiteY18" fmla="*/ 1657997 h 2429893"/>
              <a:gd name="connsiteX19" fmla="*/ 1189194 w 1226164"/>
              <a:gd name="connsiteY19" fmla="*/ 1729249 h 2429893"/>
              <a:gd name="connsiteX20" fmla="*/ 1212944 w 1226164"/>
              <a:gd name="connsiteY20" fmla="*/ 1812376 h 2429893"/>
              <a:gd name="connsiteX21" fmla="*/ 1224820 w 1226164"/>
              <a:gd name="connsiteY21" fmla="*/ 1848002 h 2429893"/>
              <a:gd name="connsiteX22" fmla="*/ 1153568 w 1226164"/>
              <a:gd name="connsiteY22" fmla="*/ 2180511 h 2429893"/>
              <a:gd name="connsiteX23" fmla="*/ 1106067 w 1226164"/>
              <a:gd name="connsiteY23" fmla="*/ 2251763 h 2429893"/>
              <a:gd name="connsiteX24" fmla="*/ 1070441 w 1226164"/>
              <a:gd name="connsiteY24" fmla="*/ 2287389 h 2429893"/>
              <a:gd name="connsiteX25" fmla="*/ 1022939 w 1226164"/>
              <a:gd name="connsiteY25" fmla="*/ 2346766 h 2429893"/>
              <a:gd name="connsiteX26" fmla="*/ 939812 w 1226164"/>
              <a:gd name="connsiteY26" fmla="*/ 2429893 h 2429893"/>
              <a:gd name="connsiteX27" fmla="*/ 702305 w 1226164"/>
              <a:gd name="connsiteY27" fmla="*/ 2406142 h 2429893"/>
              <a:gd name="connsiteX28" fmla="*/ 607303 w 1226164"/>
              <a:gd name="connsiteY28" fmla="*/ 2358641 h 2429893"/>
              <a:gd name="connsiteX29" fmla="*/ 571677 w 1226164"/>
              <a:gd name="connsiteY29" fmla="*/ 2323015 h 2429893"/>
              <a:gd name="connsiteX30" fmla="*/ 524176 w 1226164"/>
              <a:gd name="connsiteY30" fmla="*/ 2299265 h 2429893"/>
              <a:gd name="connsiteX31" fmla="*/ 441048 w 1226164"/>
              <a:gd name="connsiteY31" fmla="*/ 2251763 h 2429893"/>
              <a:gd name="connsiteX32" fmla="*/ 369796 w 1226164"/>
              <a:gd name="connsiteY32" fmla="*/ 2192387 h 2429893"/>
              <a:gd name="connsiteX33" fmla="*/ 334170 w 1226164"/>
              <a:gd name="connsiteY33" fmla="*/ 2156761 h 2429893"/>
              <a:gd name="connsiteX34" fmla="*/ 286669 w 1226164"/>
              <a:gd name="connsiteY34" fmla="*/ 2121135 h 2429893"/>
              <a:gd name="connsiteX35" fmla="*/ 262918 w 1226164"/>
              <a:gd name="connsiteY35" fmla="*/ 2085509 h 2429893"/>
              <a:gd name="connsiteX36" fmla="*/ 203542 w 1226164"/>
              <a:gd name="connsiteY36" fmla="*/ 2026132 h 2429893"/>
              <a:gd name="connsiteX37" fmla="*/ 120415 w 1226164"/>
              <a:gd name="connsiteY37" fmla="*/ 1907379 h 2429893"/>
              <a:gd name="connsiteX38" fmla="*/ 84789 w 1226164"/>
              <a:gd name="connsiteY38" fmla="*/ 1859878 h 2429893"/>
              <a:gd name="connsiteX39" fmla="*/ 84789 w 1226164"/>
              <a:gd name="connsiteY39" fmla="*/ 1622371 h 2429893"/>
              <a:gd name="connsiteX40" fmla="*/ 108539 w 1226164"/>
              <a:gd name="connsiteY40" fmla="*/ 1551119 h 2429893"/>
              <a:gd name="connsiteX41" fmla="*/ 156041 w 1226164"/>
              <a:gd name="connsiteY41" fmla="*/ 1479867 h 2429893"/>
              <a:gd name="connsiteX42" fmla="*/ 167916 w 1226164"/>
              <a:gd name="connsiteY42" fmla="*/ 1432366 h 2429893"/>
              <a:gd name="connsiteX43" fmla="*/ 203542 w 1226164"/>
              <a:gd name="connsiteY43" fmla="*/ 1337363 h 2429893"/>
              <a:gd name="connsiteX44" fmla="*/ 227292 w 1226164"/>
              <a:gd name="connsiteY44" fmla="*/ 1111732 h 2429893"/>
              <a:gd name="connsiteX45" fmla="*/ 215417 w 1226164"/>
              <a:gd name="connsiteY45" fmla="*/ 862350 h 2429893"/>
              <a:gd name="connsiteX46" fmla="*/ 191667 w 1226164"/>
              <a:gd name="connsiteY46" fmla="*/ 826724 h 2429893"/>
              <a:gd name="connsiteX47" fmla="*/ 108539 w 1226164"/>
              <a:gd name="connsiteY47" fmla="*/ 696096 h 2429893"/>
              <a:gd name="connsiteX48" fmla="*/ 84789 w 1226164"/>
              <a:gd name="connsiteY48" fmla="*/ 648594 h 2429893"/>
              <a:gd name="connsiteX49" fmla="*/ 72913 w 1226164"/>
              <a:gd name="connsiteY49" fmla="*/ 612968 h 2429893"/>
              <a:gd name="connsiteX50" fmla="*/ 49163 w 1226164"/>
              <a:gd name="connsiteY50" fmla="*/ 577342 h 2429893"/>
              <a:gd name="connsiteX51" fmla="*/ 13537 w 1226164"/>
              <a:gd name="connsiteY51" fmla="*/ 506091 h 2429893"/>
              <a:gd name="connsiteX52" fmla="*/ 37287 w 1226164"/>
              <a:gd name="connsiteY52" fmla="*/ 327961 h 2429893"/>
              <a:gd name="connsiteX53" fmla="*/ 96664 w 1226164"/>
              <a:gd name="connsiteY53" fmla="*/ 256709 h 2429893"/>
              <a:gd name="connsiteX54" fmla="*/ 167916 w 1226164"/>
              <a:gd name="connsiteY54" fmla="*/ 209207 h 2429893"/>
              <a:gd name="connsiteX55" fmla="*/ 227292 w 1226164"/>
              <a:gd name="connsiteY55" fmla="*/ 161706 h 2429893"/>
              <a:gd name="connsiteX56" fmla="*/ 286669 w 1226164"/>
              <a:gd name="connsiteY56" fmla="*/ 126080 h 2429893"/>
              <a:gd name="connsiteX57" fmla="*/ 322295 w 1226164"/>
              <a:gd name="connsiteY57" fmla="*/ 102329 h 2429893"/>
              <a:gd name="connsiteX58" fmla="*/ 346046 w 1226164"/>
              <a:gd name="connsiteY58" fmla="*/ 66703 h 2429893"/>
              <a:gd name="connsiteX59" fmla="*/ 381672 w 1226164"/>
              <a:gd name="connsiteY59" fmla="*/ 42953 h 2429893"/>
              <a:gd name="connsiteX60" fmla="*/ 714181 w 1226164"/>
              <a:gd name="connsiteY60" fmla="*/ 19202 h 2429893"/>
              <a:gd name="connsiteX61" fmla="*/ 714181 w 1226164"/>
              <a:gd name="connsiteY61" fmla="*/ 19202 h 242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226164" h="2429893">
                <a:moveTo>
                  <a:pt x="999189" y="19202"/>
                </a:moveTo>
                <a:cubicBezTo>
                  <a:pt x="1060956" y="80969"/>
                  <a:pt x="1069876" y="87526"/>
                  <a:pt x="1141692" y="185457"/>
                </a:cubicBezTo>
                <a:cubicBezTo>
                  <a:pt x="1152161" y="199733"/>
                  <a:pt x="1157526" y="217124"/>
                  <a:pt x="1165443" y="232958"/>
                </a:cubicBezTo>
                <a:cubicBezTo>
                  <a:pt x="1169401" y="256709"/>
                  <a:pt x="1172273" y="280666"/>
                  <a:pt x="1177318" y="304210"/>
                </a:cubicBezTo>
                <a:cubicBezTo>
                  <a:pt x="1184157" y="336128"/>
                  <a:pt x="1190747" y="368246"/>
                  <a:pt x="1201069" y="399213"/>
                </a:cubicBezTo>
                <a:cubicBezTo>
                  <a:pt x="1205027" y="411088"/>
                  <a:pt x="1209908" y="422695"/>
                  <a:pt x="1212944" y="434839"/>
                </a:cubicBezTo>
                <a:cubicBezTo>
                  <a:pt x="1217839" y="454420"/>
                  <a:pt x="1220861" y="474423"/>
                  <a:pt x="1224820" y="494215"/>
                </a:cubicBezTo>
                <a:cubicBezTo>
                  <a:pt x="1220861" y="561509"/>
                  <a:pt x="1226164" y="629995"/>
                  <a:pt x="1212944" y="696096"/>
                </a:cubicBezTo>
                <a:cubicBezTo>
                  <a:pt x="1209650" y="712564"/>
                  <a:pt x="1188069" y="718820"/>
                  <a:pt x="1177318" y="731722"/>
                </a:cubicBezTo>
                <a:cubicBezTo>
                  <a:pt x="1168181" y="742686"/>
                  <a:pt x="1160649" y="754956"/>
                  <a:pt x="1153568" y="767348"/>
                </a:cubicBezTo>
                <a:cubicBezTo>
                  <a:pt x="1144785" y="782718"/>
                  <a:pt x="1142335" y="802331"/>
                  <a:pt x="1129817" y="814849"/>
                </a:cubicBezTo>
                <a:cubicBezTo>
                  <a:pt x="1120966" y="823700"/>
                  <a:pt x="1106066" y="822766"/>
                  <a:pt x="1094191" y="826724"/>
                </a:cubicBezTo>
                <a:lnTo>
                  <a:pt x="1046690" y="897976"/>
                </a:lnTo>
                <a:lnTo>
                  <a:pt x="1022939" y="933602"/>
                </a:lnTo>
                <a:cubicBezTo>
                  <a:pt x="1019355" y="951523"/>
                  <a:pt x="998859" y="1050689"/>
                  <a:pt x="999189" y="1064231"/>
                </a:cubicBezTo>
                <a:cubicBezTo>
                  <a:pt x="1002573" y="1202961"/>
                  <a:pt x="1006535" y="1342069"/>
                  <a:pt x="1022939" y="1479867"/>
                </a:cubicBezTo>
                <a:cubicBezTo>
                  <a:pt x="1026503" y="1509802"/>
                  <a:pt x="1043375" y="1536954"/>
                  <a:pt x="1058565" y="1562994"/>
                </a:cubicBezTo>
                <a:cubicBezTo>
                  <a:pt x="1071337" y="1584888"/>
                  <a:pt x="1090859" y="1602094"/>
                  <a:pt x="1106067" y="1622371"/>
                </a:cubicBezTo>
                <a:cubicBezTo>
                  <a:pt x="1114630" y="1633789"/>
                  <a:pt x="1120680" y="1647033"/>
                  <a:pt x="1129817" y="1657997"/>
                </a:cubicBezTo>
                <a:cubicBezTo>
                  <a:pt x="1206019" y="1749441"/>
                  <a:pt x="1130220" y="1640790"/>
                  <a:pt x="1189194" y="1729249"/>
                </a:cubicBezTo>
                <a:cubicBezTo>
                  <a:pt x="1217673" y="1814688"/>
                  <a:pt x="1183113" y="1707971"/>
                  <a:pt x="1212944" y="1812376"/>
                </a:cubicBezTo>
                <a:cubicBezTo>
                  <a:pt x="1216383" y="1824412"/>
                  <a:pt x="1220861" y="1836127"/>
                  <a:pt x="1224820" y="1848002"/>
                </a:cubicBezTo>
                <a:cubicBezTo>
                  <a:pt x="1216518" y="1895737"/>
                  <a:pt x="1201753" y="2092171"/>
                  <a:pt x="1153568" y="2180511"/>
                </a:cubicBezTo>
                <a:cubicBezTo>
                  <a:pt x="1139899" y="2205570"/>
                  <a:pt x="1123592" y="2229231"/>
                  <a:pt x="1106067" y="2251763"/>
                </a:cubicBezTo>
                <a:cubicBezTo>
                  <a:pt x="1095756" y="2265020"/>
                  <a:pt x="1081500" y="2274750"/>
                  <a:pt x="1070441" y="2287389"/>
                </a:cubicBezTo>
                <a:cubicBezTo>
                  <a:pt x="1053750" y="2306464"/>
                  <a:pt x="1040066" y="2328082"/>
                  <a:pt x="1022939" y="2346766"/>
                </a:cubicBezTo>
                <a:cubicBezTo>
                  <a:pt x="996460" y="2375652"/>
                  <a:pt x="939812" y="2429893"/>
                  <a:pt x="939812" y="2429893"/>
                </a:cubicBezTo>
                <a:cubicBezTo>
                  <a:pt x="860643" y="2421976"/>
                  <a:pt x="781201" y="2416433"/>
                  <a:pt x="702305" y="2406142"/>
                </a:cubicBezTo>
                <a:cubicBezTo>
                  <a:pt x="672824" y="2402297"/>
                  <a:pt x="625706" y="2372443"/>
                  <a:pt x="607303" y="2358641"/>
                </a:cubicBezTo>
                <a:cubicBezTo>
                  <a:pt x="593868" y="2348564"/>
                  <a:pt x="585343" y="2332776"/>
                  <a:pt x="571677" y="2323015"/>
                </a:cubicBezTo>
                <a:cubicBezTo>
                  <a:pt x="557272" y="2312726"/>
                  <a:pt x="539546" y="2308048"/>
                  <a:pt x="524176" y="2299265"/>
                </a:cubicBezTo>
                <a:cubicBezTo>
                  <a:pt x="406670" y="2232119"/>
                  <a:pt x="584606" y="2323542"/>
                  <a:pt x="441048" y="2251763"/>
                </a:cubicBezTo>
                <a:cubicBezTo>
                  <a:pt x="394227" y="2181530"/>
                  <a:pt x="446500" y="2247174"/>
                  <a:pt x="369796" y="2192387"/>
                </a:cubicBezTo>
                <a:cubicBezTo>
                  <a:pt x="356130" y="2182626"/>
                  <a:pt x="346921" y="2167691"/>
                  <a:pt x="334170" y="2156761"/>
                </a:cubicBezTo>
                <a:cubicBezTo>
                  <a:pt x="319143" y="2143880"/>
                  <a:pt x="300664" y="2135130"/>
                  <a:pt x="286669" y="2121135"/>
                </a:cubicBezTo>
                <a:cubicBezTo>
                  <a:pt x="276577" y="2111043"/>
                  <a:pt x="272316" y="2096250"/>
                  <a:pt x="262918" y="2085509"/>
                </a:cubicBezTo>
                <a:cubicBezTo>
                  <a:pt x="244486" y="2064444"/>
                  <a:pt x="222138" y="2047052"/>
                  <a:pt x="203542" y="2026132"/>
                </a:cubicBezTo>
                <a:cubicBezTo>
                  <a:pt x="171097" y="1989631"/>
                  <a:pt x="149606" y="1946301"/>
                  <a:pt x="120415" y="1907379"/>
                </a:cubicBezTo>
                <a:lnTo>
                  <a:pt x="84789" y="1859878"/>
                </a:lnTo>
                <a:cubicBezTo>
                  <a:pt x="60057" y="1760955"/>
                  <a:pt x="62035" y="1789230"/>
                  <a:pt x="84789" y="1622371"/>
                </a:cubicBezTo>
                <a:cubicBezTo>
                  <a:pt x="88172" y="1597565"/>
                  <a:pt x="94652" y="1571950"/>
                  <a:pt x="108539" y="1551119"/>
                </a:cubicBezTo>
                <a:lnTo>
                  <a:pt x="156041" y="1479867"/>
                </a:lnTo>
                <a:cubicBezTo>
                  <a:pt x="159999" y="1464033"/>
                  <a:pt x="163432" y="1448059"/>
                  <a:pt x="167916" y="1432366"/>
                </a:cubicBezTo>
                <a:cubicBezTo>
                  <a:pt x="177225" y="1399784"/>
                  <a:pt x="190991" y="1368739"/>
                  <a:pt x="203542" y="1337363"/>
                </a:cubicBezTo>
                <a:cubicBezTo>
                  <a:pt x="213820" y="1265417"/>
                  <a:pt x="227292" y="1182731"/>
                  <a:pt x="227292" y="1111732"/>
                </a:cubicBezTo>
                <a:cubicBezTo>
                  <a:pt x="227292" y="1028510"/>
                  <a:pt x="225739" y="944929"/>
                  <a:pt x="215417" y="862350"/>
                </a:cubicBezTo>
                <a:cubicBezTo>
                  <a:pt x="213647" y="848188"/>
                  <a:pt x="198501" y="839254"/>
                  <a:pt x="191667" y="826724"/>
                </a:cubicBezTo>
                <a:cubicBezTo>
                  <a:pt x="125654" y="705700"/>
                  <a:pt x="174418" y="761975"/>
                  <a:pt x="108539" y="696096"/>
                </a:cubicBezTo>
                <a:cubicBezTo>
                  <a:pt x="100622" y="680262"/>
                  <a:pt x="91762" y="664865"/>
                  <a:pt x="84789" y="648594"/>
                </a:cubicBezTo>
                <a:cubicBezTo>
                  <a:pt x="79858" y="637088"/>
                  <a:pt x="78511" y="624164"/>
                  <a:pt x="72913" y="612968"/>
                </a:cubicBezTo>
                <a:cubicBezTo>
                  <a:pt x="66530" y="600203"/>
                  <a:pt x="55546" y="590107"/>
                  <a:pt x="49163" y="577342"/>
                </a:cubicBezTo>
                <a:cubicBezTo>
                  <a:pt x="0" y="479017"/>
                  <a:pt x="81597" y="608181"/>
                  <a:pt x="13537" y="506091"/>
                </a:cubicBezTo>
                <a:cubicBezTo>
                  <a:pt x="16189" y="474260"/>
                  <a:pt x="13034" y="376467"/>
                  <a:pt x="37287" y="327961"/>
                </a:cubicBezTo>
                <a:cubicBezTo>
                  <a:pt x="49762" y="303011"/>
                  <a:pt x="75176" y="273422"/>
                  <a:pt x="96664" y="256709"/>
                </a:cubicBezTo>
                <a:cubicBezTo>
                  <a:pt x="119196" y="239184"/>
                  <a:pt x="145626" y="227039"/>
                  <a:pt x="167916" y="209207"/>
                </a:cubicBezTo>
                <a:cubicBezTo>
                  <a:pt x="187708" y="193373"/>
                  <a:pt x="206528" y="176241"/>
                  <a:pt x="227292" y="161706"/>
                </a:cubicBezTo>
                <a:cubicBezTo>
                  <a:pt x="246201" y="148470"/>
                  <a:pt x="267096" y="138313"/>
                  <a:pt x="286669" y="126080"/>
                </a:cubicBezTo>
                <a:cubicBezTo>
                  <a:pt x="298772" y="118516"/>
                  <a:pt x="310420" y="110246"/>
                  <a:pt x="322295" y="102329"/>
                </a:cubicBezTo>
                <a:cubicBezTo>
                  <a:pt x="330212" y="90454"/>
                  <a:pt x="335954" y="76795"/>
                  <a:pt x="346046" y="66703"/>
                </a:cubicBezTo>
                <a:cubicBezTo>
                  <a:pt x="356138" y="56611"/>
                  <a:pt x="368259" y="47830"/>
                  <a:pt x="381672" y="42953"/>
                </a:cubicBezTo>
                <a:cubicBezTo>
                  <a:pt x="499792" y="0"/>
                  <a:pt x="574243" y="19202"/>
                  <a:pt x="714181" y="19202"/>
                </a:cubicBezTo>
                <a:lnTo>
                  <a:pt x="714181" y="19202"/>
                </a:lnTo>
              </a:path>
            </a:pathLst>
          </a:custGeom>
          <a:solidFill>
            <a:srgbClr val="FF0000">
              <a:alpha val="44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" name="Text Box 70"/>
          <p:cNvSpPr txBox="1">
            <a:spLocks noChangeArrowheads="1"/>
          </p:cNvSpPr>
          <p:nvPr/>
        </p:nvSpPr>
        <p:spPr bwMode="auto">
          <a:xfrm>
            <a:off x="-76200" y="228600"/>
            <a:ext cx="9372600" cy="523220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>
                  <a:alpha val="14999"/>
                </a:srgbClr>
              </a:gs>
            </a:gsLst>
            <a:lin ang="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tellar" pitchFamily="18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Glycolysis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400" b="1" dirty="0">
                <a:solidFill>
                  <a:schemeClr val="bg1"/>
                </a:solidFill>
                <a:latin typeface="Courier New" pitchFamily="49" charset="0"/>
              </a:rPr>
              <a:t>–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diatoms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and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oomycetes</a:t>
            </a:r>
            <a:endParaRPr lang="en-US" sz="2400" b="1" i="1" dirty="0">
              <a:solidFill>
                <a:schemeClr val="bg1"/>
              </a:solidFill>
              <a:latin typeface="Courier New" pitchFamily="49" charset="0"/>
            </a:endParaRPr>
          </a:p>
        </p:txBody>
      </p:sp>
      <p:pic>
        <p:nvPicPr>
          <p:cNvPr id="61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3225" y="3505200"/>
            <a:ext cx="2390775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0050" y="790575"/>
            <a:ext cx="239395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4196859" y="6460371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Nakayama et al. 2012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>
            <a:extLst>
              <a:ext uri="{FF2B5EF4-FFF2-40B4-BE49-F238E27FC236}">
                <a16:creationId xmlns:a16="http://schemas.microsoft.com/office/drawing/2014/main" id="{E14EE8A9-0CC5-4104-AE0C-DCAB7C246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75" y="76200"/>
            <a:ext cx="9515475" cy="523220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>
                  <a:alpha val="14999"/>
                </a:srgbClr>
              </a:gs>
            </a:gsLst>
            <a:lin ang="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dirty="0">
                <a:latin typeface="Courier New" pitchFamily="49" charset="0"/>
              </a:rPr>
              <a:t> </a:t>
            </a:r>
            <a:r>
              <a:rPr lang="cs-CZ" sz="2800" b="1" dirty="0">
                <a:solidFill>
                  <a:schemeClr val="bg1"/>
                </a:solidFill>
              </a:rPr>
              <a:t>MRO </a:t>
            </a:r>
            <a:r>
              <a:rPr lang="cs-CZ" sz="2800" b="1" dirty="0" err="1">
                <a:solidFill>
                  <a:schemeClr val="bg1"/>
                </a:solidFill>
              </a:rPr>
              <a:t>metabolism</a:t>
            </a:r>
            <a:r>
              <a:rPr lang="cs-CZ" sz="2800" b="1" dirty="0">
                <a:solidFill>
                  <a:schemeClr val="bg1"/>
                </a:solidFill>
              </a:rPr>
              <a:t> </a:t>
            </a:r>
            <a:r>
              <a:rPr lang="cs-CZ" sz="2800" b="1" dirty="0" err="1">
                <a:solidFill>
                  <a:schemeClr val="bg1"/>
                </a:solidFill>
              </a:rPr>
              <a:t>of</a:t>
            </a:r>
            <a:r>
              <a:rPr lang="cs-CZ" sz="2800" b="1" dirty="0">
                <a:solidFill>
                  <a:schemeClr val="bg1"/>
                </a:solidFill>
              </a:rPr>
              <a:t> </a:t>
            </a:r>
            <a:r>
              <a:rPr lang="cs-CZ" sz="2800" b="1" dirty="0" err="1">
                <a:solidFill>
                  <a:schemeClr val="bg1"/>
                </a:solidFill>
              </a:rPr>
              <a:t>cilliates</a:t>
            </a:r>
            <a:endParaRPr lang="en-US" b="1" dirty="0">
              <a:solidFill>
                <a:schemeClr val="bg1"/>
              </a:solidFill>
              <a:latin typeface="Courier New" pitchFamily="49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E01346E-2CCE-4A1A-9BC6-FD04825B45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699"/>
          <a:stretch/>
        </p:blipFill>
        <p:spPr>
          <a:xfrm>
            <a:off x="218604" y="2286000"/>
            <a:ext cx="8484365" cy="19812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4501781-0EDC-483F-8217-1D2F674E0A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3088"/>
          <a:stretch/>
        </p:blipFill>
        <p:spPr>
          <a:xfrm>
            <a:off x="218604" y="709718"/>
            <a:ext cx="8475896" cy="153371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C3D7C01-F669-499E-9B75-DF3959BBC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04" y="3142127"/>
            <a:ext cx="4894496" cy="366507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C4B4840-4678-4503-8EF3-B5D05AA12FA3}"/>
              </a:ext>
            </a:extLst>
          </p:cNvPr>
          <p:cNvSpPr txBox="1"/>
          <p:nvPr/>
        </p:nvSpPr>
        <p:spPr>
          <a:xfrm>
            <a:off x="5257800" y="5105400"/>
            <a:ext cx="3581400" cy="769441"/>
          </a:xfrm>
          <a:prstGeom prst="rect">
            <a:avLst/>
          </a:prstGeom>
          <a:solidFill>
            <a:srgbClr val="C00000"/>
          </a:solidFill>
          <a:ln w="762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400" b="1" dirty="0" err="1">
                <a:latin typeface="+mn-lt"/>
              </a:rPr>
              <a:t>Topic</a:t>
            </a:r>
            <a:r>
              <a:rPr lang="cs-CZ" sz="4400" b="1" dirty="0">
                <a:latin typeface="+mn-lt"/>
              </a:rPr>
              <a:t> </a:t>
            </a:r>
            <a:r>
              <a:rPr lang="cs-CZ" sz="4400" b="1" dirty="0" err="1">
                <a:latin typeface="+mn-lt"/>
              </a:rPr>
              <a:t>of</a:t>
            </a:r>
            <a:r>
              <a:rPr lang="cs-CZ" sz="4400" b="1" dirty="0">
                <a:latin typeface="+mn-lt"/>
              </a:rPr>
              <a:t> </a:t>
            </a:r>
            <a:r>
              <a:rPr lang="cs-CZ" sz="4400" b="1" dirty="0" err="1">
                <a:latin typeface="+mn-lt"/>
              </a:rPr>
              <a:t>essay</a:t>
            </a:r>
            <a:endParaRPr lang="cs-CZ" sz="4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057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286000" y="6659404"/>
            <a:ext cx="14093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Mi</a:t>
            </a:r>
            <a:r>
              <a:rPr lang="cs-CZ" sz="1100" dirty="0"/>
              <a:t>-</a:t>
            </a:r>
            <a:r>
              <a:rPr lang="cs-CZ" sz="1100" dirty="0" err="1"/>
              <a:t>ichi</a:t>
            </a:r>
            <a:r>
              <a:rPr lang="cs-CZ" sz="1100" dirty="0"/>
              <a:t> 2015, PNAS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33EEE38D-11EA-4A8E-81DA-91BDC89781D8}"/>
              </a:ext>
            </a:extLst>
          </p:cNvPr>
          <p:cNvGrpSpPr/>
          <p:nvPr/>
        </p:nvGrpSpPr>
        <p:grpSpPr>
          <a:xfrm>
            <a:off x="-1006476" y="-3603626"/>
            <a:ext cx="11522076" cy="13966826"/>
            <a:chOff x="-1006476" y="-3603626"/>
            <a:chExt cx="11522076" cy="13966826"/>
          </a:xfrm>
        </p:grpSpPr>
        <p:grpSp>
          <p:nvGrpSpPr>
            <p:cNvPr id="8" name="Skupina 7"/>
            <p:cNvGrpSpPr/>
            <p:nvPr/>
          </p:nvGrpSpPr>
          <p:grpSpPr>
            <a:xfrm>
              <a:off x="-1006476" y="-3603626"/>
              <a:ext cx="11522076" cy="13966826"/>
              <a:chOff x="-1006476" y="-3603626"/>
              <a:chExt cx="11522076" cy="13966826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06476" y="-3603626"/>
                <a:ext cx="11522076" cy="13966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Elipsa 5"/>
              <p:cNvSpPr/>
              <p:nvPr/>
            </p:nvSpPr>
            <p:spPr>
              <a:xfrm>
                <a:off x="4114800" y="2209800"/>
                <a:ext cx="402773" cy="18505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" name="TextovéPole 6"/>
              <p:cNvSpPr txBox="1"/>
              <p:nvPr/>
            </p:nvSpPr>
            <p:spPr>
              <a:xfrm>
                <a:off x="4084320" y="2170355"/>
                <a:ext cx="46198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dirty="0">
                    <a:solidFill>
                      <a:schemeClr val="bg1"/>
                    </a:solidFill>
                  </a:rPr>
                  <a:t>PNO</a:t>
                </a:r>
              </a:p>
            </p:txBody>
          </p:sp>
        </p:grpSp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id="{BF56D7B8-B213-4AAC-99EF-0300B8C78EBD}"/>
                </a:ext>
              </a:extLst>
            </p:cNvPr>
            <p:cNvSpPr txBox="1"/>
            <p:nvPr/>
          </p:nvSpPr>
          <p:spPr>
            <a:xfrm>
              <a:off x="6560597" y="1179707"/>
              <a:ext cx="1288003" cy="307777"/>
            </a:xfrm>
            <a:prstGeom prst="rect">
              <a:avLst/>
            </a:prstGeom>
            <a:solidFill>
              <a:srgbClr val="DE7F0A"/>
            </a:solidFill>
          </p:spPr>
          <p:txBody>
            <a:bodyPr wrap="square" rtlCol="0">
              <a:spAutoFit/>
            </a:bodyPr>
            <a:lstStyle/>
            <a:p>
              <a:r>
                <a:rPr lang="cs-CZ" sz="1400" b="1" i="1" dirty="0" err="1">
                  <a:solidFill>
                    <a:schemeClr val="bg1"/>
                  </a:solidFill>
                </a:rPr>
                <a:t>Blastocystis</a:t>
              </a:r>
              <a:endParaRPr lang="cs-CZ" sz="1400" b="1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408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286000" y="6659404"/>
            <a:ext cx="14093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Mi</a:t>
            </a:r>
            <a:r>
              <a:rPr lang="cs-CZ" sz="1100" dirty="0"/>
              <a:t>-</a:t>
            </a:r>
            <a:r>
              <a:rPr lang="cs-CZ" sz="1100" dirty="0" err="1"/>
              <a:t>ichi</a:t>
            </a:r>
            <a:r>
              <a:rPr lang="cs-CZ" sz="1100" dirty="0"/>
              <a:t> 2015, PNAS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33EEE38D-11EA-4A8E-81DA-91BDC89781D8}"/>
              </a:ext>
            </a:extLst>
          </p:cNvPr>
          <p:cNvGrpSpPr/>
          <p:nvPr/>
        </p:nvGrpSpPr>
        <p:grpSpPr>
          <a:xfrm>
            <a:off x="-1006476" y="-5562600"/>
            <a:ext cx="11522076" cy="13966826"/>
            <a:chOff x="-1006476" y="-5257800"/>
            <a:chExt cx="11522076" cy="13966826"/>
          </a:xfrm>
        </p:grpSpPr>
        <p:grpSp>
          <p:nvGrpSpPr>
            <p:cNvPr id="8" name="Skupina 7"/>
            <p:cNvGrpSpPr/>
            <p:nvPr/>
          </p:nvGrpSpPr>
          <p:grpSpPr>
            <a:xfrm>
              <a:off x="-1006476" y="-5257800"/>
              <a:ext cx="11522076" cy="13966826"/>
              <a:chOff x="-1006476" y="-5257800"/>
              <a:chExt cx="11522076" cy="13966826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06476" y="-5257800"/>
                <a:ext cx="11522076" cy="13966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Elipsa 5"/>
              <p:cNvSpPr/>
              <p:nvPr/>
            </p:nvSpPr>
            <p:spPr>
              <a:xfrm>
                <a:off x="4114800" y="2209800"/>
                <a:ext cx="402773" cy="18505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" name="TextovéPole 6"/>
              <p:cNvSpPr txBox="1"/>
              <p:nvPr/>
            </p:nvSpPr>
            <p:spPr>
              <a:xfrm>
                <a:off x="4084320" y="2170355"/>
                <a:ext cx="46198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dirty="0">
                    <a:solidFill>
                      <a:schemeClr val="bg1"/>
                    </a:solidFill>
                  </a:rPr>
                  <a:t>PNO</a:t>
                </a:r>
              </a:p>
            </p:txBody>
          </p:sp>
        </p:grpSp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id="{BF56D7B8-B213-4AAC-99EF-0300B8C78EBD}"/>
                </a:ext>
              </a:extLst>
            </p:cNvPr>
            <p:cNvSpPr txBox="1"/>
            <p:nvPr/>
          </p:nvSpPr>
          <p:spPr>
            <a:xfrm>
              <a:off x="6560597" y="1179707"/>
              <a:ext cx="1288003" cy="307777"/>
            </a:xfrm>
            <a:prstGeom prst="rect">
              <a:avLst/>
            </a:prstGeom>
            <a:solidFill>
              <a:srgbClr val="DE7F0A"/>
            </a:solidFill>
          </p:spPr>
          <p:txBody>
            <a:bodyPr wrap="square" rtlCol="0">
              <a:spAutoFit/>
            </a:bodyPr>
            <a:lstStyle/>
            <a:p>
              <a:r>
                <a:rPr lang="cs-CZ" sz="1400" b="1" i="1" dirty="0" err="1">
                  <a:solidFill>
                    <a:schemeClr val="bg1"/>
                  </a:solidFill>
                </a:rPr>
                <a:t>Blastocystis</a:t>
              </a:r>
              <a:endParaRPr lang="cs-CZ" sz="1400" b="1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923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416127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562600" y="6324600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Karnkowska</a:t>
            </a:r>
            <a:r>
              <a:rPr lang="cs-CZ" dirty="0"/>
              <a:t> et al. </a:t>
            </a:r>
            <a:r>
              <a:rPr lang="cs-CZ" dirty="0" err="1"/>
              <a:t>unpublished</a:t>
            </a:r>
            <a:endParaRPr lang="cs-CZ" dirty="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-142875" y="76200"/>
            <a:ext cx="9515475" cy="523220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>
                  <a:alpha val="14999"/>
                </a:srgbClr>
              </a:gs>
            </a:gsLst>
            <a:lin ang="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latin typeface="Courier New" pitchFamily="49" charset="0"/>
              </a:rPr>
              <a:t> </a:t>
            </a:r>
            <a:r>
              <a:rPr lang="cs-CZ" sz="2800" b="1" dirty="0" err="1">
                <a:latin typeface="Courier New" pitchFamily="49" charset="0"/>
              </a:rPr>
              <a:t>Oxymonads</a:t>
            </a:r>
            <a:r>
              <a:rPr lang="en-US" sz="2800" b="1" dirty="0">
                <a:latin typeface="Courier New" pitchFamily="49" charset="0"/>
              </a:rPr>
              <a:t> –</a:t>
            </a:r>
            <a:r>
              <a:rPr lang="cs-CZ" sz="2800" b="1" dirty="0">
                <a:latin typeface="Courier New" pitchFamily="49" charset="0"/>
              </a:rPr>
              <a:t> </a:t>
            </a:r>
            <a:r>
              <a:rPr lang="cs-CZ" sz="2800" b="1" dirty="0" err="1">
                <a:latin typeface="Courier New" pitchFamily="49" charset="0"/>
              </a:rPr>
              <a:t>loss</a:t>
            </a:r>
            <a:r>
              <a:rPr lang="cs-CZ" sz="2800" b="1" dirty="0">
                <a:latin typeface="Courier New" pitchFamily="49" charset="0"/>
              </a:rPr>
              <a:t> </a:t>
            </a:r>
            <a:r>
              <a:rPr lang="cs-CZ" sz="2800" b="1" dirty="0" err="1">
                <a:latin typeface="Courier New" pitchFamily="49" charset="0"/>
              </a:rPr>
              <a:t>of</a:t>
            </a:r>
            <a:r>
              <a:rPr lang="cs-CZ" sz="2800" b="1" dirty="0">
                <a:latin typeface="Courier New" pitchFamily="49" charset="0"/>
              </a:rPr>
              <a:t> </a:t>
            </a:r>
            <a:r>
              <a:rPr lang="cs-CZ" sz="2800" b="1" dirty="0" err="1">
                <a:latin typeface="Courier New" pitchFamily="49" charset="0"/>
              </a:rPr>
              <a:t>mitochondrion</a:t>
            </a:r>
            <a:endParaRPr lang="en-US" b="1" dirty="0">
              <a:latin typeface="Courier New" pitchFamily="49" charset="0"/>
            </a:endParaRPr>
          </a:p>
        </p:txBody>
      </p:sp>
      <p:pic>
        <p:nvPicPr>
          <p:cNvPr id="9" name="Picture 7"/>
          <p:cNvPicPr preferRelativeResize="0">
            <a:picLocks noChangeAspect="1" noChangeArrowheads="1"/>
          </p:cNvPicPr>
          <p:nvPr/>
        </p:nvPicPr>
        <p:blipFill>
          <a:blip r:embed="rId3" cstate="print">
            <a:lum contrast="18000"/>
            <a:grayscl/>
          </a:blip>
          <a:srcRect/>
          <a:stretch>
            <a:fillRect/>
          </a:stretch>
        </p:blipFill>
        <p:spPr bwMode="auto">
          <a:xfrm>
            <a:off x="8229600" y="0"/>
            <a:ext cx="914400" cy="16102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CE902C19-5796-DFAD-2098-883CA5362F01}"/>
              </a:ext>
            </a:extLst>
          </p:cNvPr>
          <p:cNvSpPr/>
          <p:nvPr/>
        </p:nvSpPr>
        <p:spPr>
          <a:xfrm rot="2439773">
            <a:off x="4074801" y="1266832"/>
            <a:ext cx="1676400" cy="7322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err="1"/>
              <a:t>Loss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1C </a:t>
            </a:r>
            <a:r>
              <a:rPr lang="cs-CZ" sz="1200" dirty="0" err="1"/>
              <a:t>metabolism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797249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-142875" y="76200"/>
            <a:ext cx="9515475" cy="52387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>
                  <a:alpha val="14999"/>
                </a:srgbClr>
              </a:gs>
            </a:gsLst>
            <a:lin ang="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tellar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ourier New" pitchFamily="49" charset="0"/>
              </a:rPr>
              <a:t>Trypanosom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es</a:t>
            </a:r>
            <a:r>
              <a:rPr lang="en-US" sz="2800" b="1" dirty="0">
                <a:solidFill>
                  <a:schemeClr val="bg1"/>
                </a:solidFill>
                <a:latin typeface="Courier New" pitchFamily="49" charset="0"/>
              </a:rPr>
              <a:t> –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vector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stage</a:t>
            </a:r>
            <a:endParaRPr lang="en-US" sz="2800" b="1" dirty="0">
              <a:solidFill>
                <a:schemeClr val="bg1"/>
              </a:solidFill>
              <a:latin typeface="Courier New" pitchFamily="49" charset="0"/>
            </a:endParaRPr>
          </a:p>
        </p:txBody>
      </p:sp>
      <p:pic>
        <p:nvPicPr>
          <p:cNvPr id="29699" name="Obrázek 3" descr="img001.jpg"/>
          <p:cNvPicPr>
            <a:picLocks noChangeAspect="1"/>
          </p:cNvPicPr>
          <p:nvPr/>
        </p:nvPicPr>
        <p:blipFill>
          <a:blip r:embed="rId2" cstate="print"/>
          <a:srcRect r="42528"/>
          <a:stretch>
            <a:fillRect/>
          </a:stretch>
        </p:blipFill>
        <p:spPr bwMode="auto">
          <a:xfrm>
            <a:off x="1030288" y="628650"/>
            <a:ext cx="2932112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 cstate="print"/>
          <a:srcRect l="49489"/>
          <a:stretch>
            <a:fillRect/>
          </a:stretch>
        </p:blipFill>
        <p:spPr bwMode="auto">
          <a:xfrm>
            <a:off x="4098925" y="635000"/>
            <a:ext cx="4283075" cy="617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"/>
          <p:cNvPicPr>
            <a:picLocks noChangeAspect="1" noChangeArrowheads="1"/>
          </p:cNvPicPr>
          <p:nvPr/>
        </p:nvPicPr>
        <p:blipFill>
          <a:blip r:embed="rId4" cstate="print"/>
          <a:srcRect l="45580" t="20000" b="17143"/>
          <a:stretch>
            <a:fillRect/>
          </a:stretch>
        </p:blipFill>
        <p:spPr bwMode="auto">
          <a:xfrm>
            <a:off x="7948613" y="0"/>
            <a:ext cx="11953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aoblený obdélník 5"/>
          <p:cNvSpPr/>
          <p:nvPr/>
        </p:nvSpPr>
        <p:spPr>
          <a:xfrm>
            <a:off x="4757854" y="6096000"/>
            <a:ext cx="271346" cy="381000"/>
          </a:xfrm>
          <a:prstGeom prst="roundRect">
            <a:avLst/>
          </a:prstGeom>
          <a:solidFill>
            <a:srgbClr val="92D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 cstate="print"/>
          <a:srcRect r="50511" b="19466"/>
          <a:stretch>
            <a:fillRect/>
          </a:stretch>
        </p:blipFill>
        <p:spPr bwMode="auto">
          <a:xfrm>
            <a:off x="4343400" y="1219200"/>
            <a:ext cx="46291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-142875" y="76200"/>
            <a:ext cx="9515475" cy="52387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>
                  <a:alpha val="14999"/>
                </a:srgbClr>
              </a:gs>
            </a:gsLst>
            <a:lin ang="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tellar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ourier New" pitchFamily="49" charset="0"/>
              </a:rPr>
              <a:t>Trypanosom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es</a:t>
            </a:r>
            <a:r>
              <a:rPr lang="en-US" sz="2800" b="1" dirty="0">
                <a:solidFill>
                  <a:schemeClr val="bg1"/>
                </a:solidFill>
                <a:latin typeface="Courier New" pitchFamily="49" charset="0"/>
              </a:rPr>
              <a:t> –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bloodstream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form</a:t>
            </a:r>
            <a:endParaRPr lang="en-US" sz="2800" b="1" dirty="0">
              <a:solidFill>
                <a:schemeClr val="bg1"/>
              </a:solidFill>
              <a:latin typeface="Courier New" pitchFamily="49" charset="0"/>
            </a:endParaRPr>
          </a:p>
        </p:txBody>
      </p:sp>
      <p:pic>
        <p:nvPicPr>
          <p:cNvPr id="30724" name="Obrázek 6" descr="img003.jpg"/>
          <p:cNvPicPr>
            <a:picLocks noChangeAspect="1"/>
          </p:cNvPicPr>
          <p:nvPr/>
        </p:nvPicPr>
        <p:blipFill>
          <a:blip r:embed="rId3" cstate="print"/>
          <a:srcRect l="4639" r="10339"/>
          <a:stretch>
            <a:fillRect/>
          </a:stretch>
        </p:blipFill>
        <p:spPr bwMode="auto">
          <a:xfrm>
            <a:off x="76200" y="1236663"/>
            <a:ext cx="4191000" cy="478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1"/>
          <p:cNvPicPr>
            <a:picLocks noChangeAspect="1" noChangeArrowheads="1"/>
          </p:cNvPicPr>
          <p:nvPr/>
        </p:nvPicPr>
        <p:blipFill>
          <a:blip r:embed="rId4" cstate="print"/>
          <a:srcRect l="45580" t="20000" b="17143"/>
          <a:stretch>
            <a:fillRect/>
          </a:stretch>
        </p:blipFill>
        <p:spPr bwMode="auto">
          <a:xfrm>
            <a:off x="7948613" y="0"/>
            <a:ext cx="11953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aoblený obdélník 6"/>
          <p:cNvSpPr/>
          <p:nvPr/>
        </p:nvSpPr>
        <p:spPr>
          <a:xfrm>
            <a:off x="5105400" y="5791200"/>
            <a:ext cx="271346" cy="381000"/>
          </a:xfrm>
          <a:prstGeom prst="roundRect">
            <a:avLst/>
          </a:prstGeom>
          <a:solidFill>
            <a:srgbClr val="92D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C8CFAB9-616B-4AE0-AA85-F21E55DEB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74" y="785439"/>
            <a:ext cx="9144000" cy="5287121"/>
          </a:xfrm>
          <a:prstGeom prst="rect">
            <a:avLst/>
          </a:prstGeom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3907C25F-5EBF-4933-8D54-2AA91E95C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75" y="76200"/>
            <a:ext cx="9515475" cy="52387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>
                  <a:alpha val="14999"/>
                </a:srgbClr>
              </a:gs>
            </a:gsLst>
            <a:lin ang="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tellar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ourier New" pitchFamily="49" charset="0"/>
              </a:rPr>
              <a:t>Trypanosom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es</a:t>
            </a:r>
            <a:r>
              <a:rPr lang="en-US" sz="2800" b="1" dirty="0">
                <a:solidFill>
                  <a:schemeClr val="bg1"/>
                </a:solidFill>
                <a:latin typeface="Courier New" pitchFamily="49" charset="0"/>
              </a:rPr>
              <a:t> –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bloodstream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form</a:t>
            </a:r>
            <a:endParaRPr lang="en-US" sz="2800" b="1" dirty="0">
              <a:solidFill>
                <a:schemeClr val="bg1"/>
              </a:solidFill>
              <a:latin typeface="Courier New" pitchFamily="49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2BB4EBC-E1F2-4AA3-B013-C921BAD6811D}"/>
              </a:ext>
            </a:extLst>
          </p:cNvPr>
          <p:cNvSpPr txBox="1"/>
          <p:nvPr/>
        </p:nvSpPr>
        <p:spPr>
          <a:xfrm>
            <a:off x="5257800" y="6383658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Zíková</a:t>
            </a:r>
            <a:r>
              <a:rPr lang="en-US" dirty="0">
                <a:solidFill>
                  <a:schemeClr val="bg1"/>
                </a:solidFill>
              </a:rPr>
              <a:t> et al. 20</a:t>
            </a:r>
            <a:r>
              <a:rPr lang="cs-CZ" dirty="0">
                <a:solidFill>
                  <a:schemeClr val="bg1"/>
                </a:solidFill>
              </a:rPr>
              <a:t>17, </a:t>
            </a:r>
            <a:r>
              <a:rPr lang="cs-CZ" dirty="0" err="1">
                <a:solidFill>
                  <a:schemeClr val="bg1"/>
                </a:solidFill>
              </a:rPr>
              <a:t>PLoS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Pathogens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3692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-142875" y="228600"/>
            <a:ext cx="9515475" cy="52387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>
                  <a:alpha val="14999"/>
                </a:srgbClr>
              </a:gs>
            </a:gsLst>
            <a:lin ang="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tellar" pitchFamily="18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Alveolates</a:t>
            </a:r>
            <a:endParaRPr lang="en-US" sz="2800" b="1" dirty="0">
              <a:solidFill>
                <a:schemeClr val="bg1"/>
              </a:solidFill>
              <a:latin typeface="Courier New" pitchFamily="49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405" y="-32657"/>
            <a:ext cx="6012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5999" y="1143000"/>
            <a:ext cx="29258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dirty="0">
                <a:solidFill>
                  <a:schemeClr val="bg1"/>
                </a:solidFill>
              </a:rPr>
              <a:t> </a:t>
            </a:r>
            <a:r>
              <a:rPr lang="cs-CZ" sz="3200" dirty="0" err="1">
                <a:solidFill>
                  <a:schemeClr val="bg1"/>
                </a:solidFill>
              </a:rPr>
              <a:t>Ciliates</a:t>
            </a:r>
            <a:endParaRPr lang="cs-CZ" sz="32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3200" dirty="0">
                <a:solidFill>
                  <a:schemeClr val="bg1"/>
                </a:solidFill>
              </a:rPr>
              <a:t> </a:t>
            </a:r>
            <a:r>
              <a:rPr lang="cs-CZ" sz="3200" dirty="0" err="1">
                <a:solidFill>
                  <a:schemeClr val="bg1"/>
                </a:solidFill>
              </a:rPr>
              <a:t>Dinoflagellata</a:t>
            </a:r>
            <a:endParaRPr lang="cs-CZ" sz="32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3200" dirty="0">
                <a:solidFill>
                  <a:schemeClr val="bg1"/>
                </a:solidFill>
              </a:rPr>
              <a:t> </a:t>
            </a:r>
            <a:r>
              <a:rPr lang="cs-CZ" sz="3200" dirty="0" err="1">
                <a:solidFill>
                  <a:schemeClr val="bg1"/>
                </a:solidFill>
              </a:rPr>
              <a:t>Apicomplexa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50555" y="632460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Danne</a:t>
            </a:r>
            <a:r>
              <a:rPr lang="en-US" dirty="0">
                <a:solidFill>
                  <a:schemeClr val="bg1"/>
                </a:solidFill>
              </a:rPr>
              <a:t> et al. 2012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D781BE3-6005-4CB5-808F-22F9D4752026}"/>
              </a:ext>
            </a:extLst>
          </p:cNvPr>
          <p:cNvSpPr txBox="1"/>
          <p:nvPr/>
        </p:nvSpPr>
        <p:spPr>
          <a:xfrm>
            <a:off x="32655" y="4495800"/>
            <a:ext cx="7130145" cy="1446550"/>
          </a:xfrm>
          <a:prstGeom prst="rect">
            <a:avLst/>
          </a:prstGeom>
          <a:solidFill>
            <a:srgbClr val="C00000"/>
          </a:solidFill>
          <a:ln w="762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400" b="1" dirty="0" err="1">
                <a:latin typeface="+mn-lt"/>
              </a:rPr>
              <a:t>Topic</a:t>
            </a:r>
            <a:r>
              <a:rPr lang="cs-CZ" sz="4400" b="1" dirty="0">
                <a:latin typeface="+mn-lt"/>
              </a:rPr>
              <a:t> </a:t>
            </a:r>
            <a:r>
              <a:rPr lang="cs-CZ" sz="4400" b="1" dirty="0" err="1">
                <a:latin typeface="+mn-lt"/>
              </a:rPr>
              <a:t>of</a:t>
            </a:r>
            <a:r>
              <a:rPr lang="cs-CZ" sz="4400" b="1" dirty="0">
                <a:latin typeface="+mn-lt"/>
              </a:rPr>
              <a:t> </a:t>
            </a:r>
            <a:r>
              <a:rPr lang="cs-CZ" sz="4400" b="1" dirty="0" err="1">
                <a:latin typeface="+mn-lt"/>
              </a:rPr>
              <a:t>essay</a:t>
            </a:r>
            <a:r>
              <a:rPr lang="cs-CZ" sz="4400" b="1" dirty="0">
                <a:latin typeface="+mn-lt"/>
              </a:rPr>
              <a:t>:</a:t>
            </a:r>
            <a:br>
              <a:rPr lang="cs-CZ" sz="4400" b="1" dirty="0">
                <a:latin typeface="+mn-lt"/>
              </a:rPr>
            </a:br>
            <a:r>
              <a:rPr lang="cs-CZ" sz="4400" b="1" dirty="0" err="1">
                <a:latin typeface="+mn-lt"/>
              </a:rPr>
              <a:t>Mitochondrion</a:t>
            </a:r>
            <a:r>
              <a:rPr lang="cs-CZ" sz="4400" b="1" dirty="0">
                <a:latin typeface="+mn-lt"/>
              </a:rPr>
              <a:t> </a:t>
            </a:r>
            <a:r>
              <a:rPr lang="cs-CZ" sz="4400" b="1" dirty="0" err="1">
                <a:latin typeface="+mn-lt"/>
              </a:rPr>
              <a:t>of</a:t>
            </a:r>
            <a:r>
              <a:rPr lang="cs-CZ" sz="4400" b="1" dirty="0">
                <a:latin typeface="+mn-lt"/>
              </a:rPr>
              <a:t> </a:t>
            </a:r>
            <a:r>
              <a:rPr lang="cs-CZ" sz="4400" b="1" dirty="0" err="1">
                <a:latin typeface="+mn-lt"/>
              </a:rPr>
              <a:t>chromerida</a:t>
            </a:r>
            <a:endParaRPr lang="cs-CZ" sz="4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494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62000"/>
            <a:ext cx="6400800" cy="477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287523" y="5334000"/>
            <a:ext cx="85689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It is highly dependent on the physiological state of the cell. Starving cells become smaller and their metabolism slows down significantly</a:t>
            </a:r>
            <a:r>
              <a:rPr lang="cs-CZ" sz="2800" dirty="0"/>
              <a:t>.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035257E7-D7F0-432B-A7F4-CC18649C7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438"/>
            <a:ext cx="9144000" cy="114300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err="1">
                <a:solidFill>
                  <a:schemeClr val="accent6">
                    <a:lumMod val="50000"/>
                  </a:schemeClr>
                </a:solidFill>
              </a:rPr>
              <a:t>Metabolic</a:t>
            </a: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 speed in </a:t>
            </a:r>
            <a:r>
              <a:rPr lang="cs-CZ" b="1" dirty="0" err="1">
                <a:solidFill>
                  <a:schemeClr val="accent6">
                    <a:lumMod val="50000"/>
                  </a:schemeClr>
                </a:solidFill>
              </a:rPr>
              <a:t>protists</a:t>
            </a:r>
            <a:endParaRPr lang="cs-CZ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9518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524000" y="152400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END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0"/>
            <a:ext cx="9144000" cy="3279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70"/>
          <p:cNvSpPr txBox="1">
            <a:spLocks noChangeArrowheads="1"/>
          </p:cNvSpPr>
          <p:nvPr/>
        </p:nvSpPr>
        <p:spPr bwMode="auto">
          <a:xfrm>
            <a:off x="-76200" y="228600"/>
            <a:ext cx="9372600" cy="523220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>
                  <a:alpha val="14999"/>
                </a:srgbClr>
              </a:gs>
            </a:gsLst>
            <a:lin ang="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tellar" pitchFamily="18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Glycolysis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400" b="1" dirty="0">
                <a:solidFill>
                  <a:schemeClr val="bg1"/>
                </a:solidFill>
                <a:latin typeface="Courier New" pitchFamily="49" charset="0"/>
              </a:rPr>
              <a:t>–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Courier New" pitchFamily="49" charset="0"/>
              </a:rPr>
              <a:t>mitochondrial</a:t>
            </a:r>
            <a:r>
              <a:rPr lang="cs-CZ" sz="24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Courier New" pitchFamily="49" charset="0"/>
              </a:rPr>
              <a:t>localisation</a:t>
            </a:r>
            <a:endParaRPr lang="en-US" sz="2400" b="1" i="1" dirty="0">
              <a:solidFill>
                <a:schemeClr val="bg1"/>
              </a:solidFill>
              <a:latin typeface="Courier New" pitchFamily="49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663834" y="6410714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Nakayama et al. 2012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AAA40E-A3DA-431E-92EA-C46F69453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F8E881C-6C46-4BFF-9B11-DC200BF2F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56" y="762000"/>
            <a:ext cx="3327993" cy="6096000"/>
          </a:xfrm>
          <a:prstGeom prst="rect">
            <a:avLst/>
          </a:prstGeom>
        </p:spPr>
      </p:pic>
      <p:sp>
        <p:nvSpPr>
          <p:cNvPr id="4" name="Text Box 70">
            <a:extLst>
              <a:ext uri="{FF2B5EF4-FFF2-40B4-BE49-F238E27FC236}">
                <a16:creationId xmlns:a16="http://schemas.microsoft.com/office/drawing/2014/main" id="{912361B0-F3CA-4BFF-9CD0-D88B00DAF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228600"/>
            <a:ext cx="5486400" cy="892552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>
                  <a:alpha val="14999"/>
                </a:srgbClr>
              </a:gs>
            </a:gsLst>
            <a:lin ang="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tellar" pitchFamily="18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Glycolysis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400" b="1" dirty="0">
                <a:solidFill>
                  <a:schemeClr val="bg1"/>
                </a:solidFill>
                <a:latin typeface="Courier New" pitchFamily="49" charset="0"/>
              </a:rPr>
              <a:t>–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Courier New" pitchFamily="49" charset="0"/>
              </a:rPr>
              <a:t>mitochondrial</a:t>
            </a:r>
            <a:r>
              <a:rPr lang="cs-CZ" sz="24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Courier New" pitchFamily="49" charset="0"/>
              </a:rPr>
              <a:t>localisation</a:t>
            </a:r>
            <a:endParaRPr lang="en-US" sz="2400" b="1" i="1" dirty="0">
              <a:solidFill>
                <a:schemeClr val="bg1"/>
              </a:solidFill>
              <a:latin typeface="Courier New" pitchFamily="49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A339C3A-80DB-40CB-B43E-3EE38898A52B}"/>
              </a:ext>
            </a:extLst>
          </p:cNvPr>
          <p:cNvSpPr txBox="1"/>
          <p:nvPr/>
        </p:nvSpPr>
        <p:spPr>
          <a:xfrm>
            <a:off x="6588656" y="6488668"/>
            <a:ext cx="250581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Abrahamian</a:t>
            </a:r>
            <a:r>
              <a:rPr lang="cs-CZ" dirty="0">
                <a:solidFill>
                  <a:schemeClr val="bg1"/>
                </a:solidFill>
              </a:rPr>
              <a:t> et al 2017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10392C0-8B61-40AD-8BBC-9BBD0CCE9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2" y="1655158"/>
            <a:ext cx="5703570" cy="154336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5C48AD9-2A01-4A8C-8A23-8288843FD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02" y="3815803"/>
            <a:ext cx="5770536" cy="288217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1E89807-0126-4F71-BBD2-1D08523AFCBA}"/>
              </a:ext>
            </a:extLst>
          </p:cNvPr>
          <p:cNvSpPr txBox="1"/>
          <p:nvPr/>
        </p:nvSpPr>
        <p:spPr>
          <a:xfrm>
            <a:off x="3636069" y="6513314"/>
            <a:ext cx="204414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Barulos</a:t>
            </a:r>
            <a:r>
              <a:rPr lang="cs-CZ" dirty="0">
                <a:solidFill>
                  <a:schemeClr val="bg1"/>
                </a:solidFill>
              </a:rPr>
              <a:t> et al 2018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1F5C7E9-F81A-46C6-88CC-EE7896A19F59}"/>
              </a:ext>
            </a:extLst>
          </p:cNvPr>
          <p:cNvSpPr txBox="1"/>
          <p:nvPr/>
        </p:nvSpPr>
        <p:spPr>
          <a:xfrm>
            <a:off x="3298709" y="3198527"/>
            <a:ext cx="204414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Barulos</a:t>
            </a:r>
            <a:r>
              <a:rPr lang="cs-CZ" dirty="0">
                <a:solidFill>
                  <a:schemeClr val="bg1"/>
                </a:solidFill>
              </a:rPr>
              <a:t> et al 2018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6B07BAB-1A7F-437B-9B96-FBC2383F0B79}"/>
              </a:ext>
            </a:extLst>
          </p:cNvPr>
          <p:cNvSpPr txBox="1"/>
          <p:nvPr/>
        </p:nvSpPr>
        <p:spPr>
          <a:xfrm>
            <a:off x="5732185" y="-69274"/>
            <a:ext cx="287450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err="1">
                <a:solidFill>
                  <a:schemeClr val="bg1"/>
                </a:solidFill>
              </a:rPr>
              <a:t>Phytophthora</a:t>
            </a:r>
            <a:r>
              <a:rPr lang="cs-CZ" sz="2400" i="1" dirty="0">
                <a:solidFill>
                  <a:schemeClr val="bg1"/>
                </a:solidFill>
              </a:rPr>
              <a:t> </a:t>
            </a:r>
            <a:br>
              <a:rPr lang="cs-CZ" sz="2400" i="1" dirty="0">
                <a:solidFill>
                  <a:schemeClr val="bg1"/>
                </a:solidFill>
              </a:rPr>
            </a:br>
            <a:r>
              <a:rPr lang="cs-CZ" sz="2800" dirty="0">
                <a:solidFill>
                  <a:schemeClr val="bg1"/>
                </a:solidFill>
              </a:rPr>
              <a:t>(PGK, PGM, PK)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6F0887C-909C-412F-A792-11491411EE5F}"/>
              </a:ext>
            </a:extLst>
          </p:cNvPr>
          <p:cNvSpPr txBox="1"/>
          <p:nvPr/>
        </p:nvSpPr>
        <p:spPr>
          <a:xfrm>
            <a:off x="-4302" y="1138263"/>
            <a:ext cx="2749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err="1">
                <a:solidFill>
                  <a:schemeClr val="bg1"/>
                </a:solidFill>
              </a:rPr>
              <a:t>Blastocystis</a:t>
            </a:r>
            <a:r>
              <a:rPr lang="cs-CZ" sz="2400" i="1" dirty="0">
                <a:solidFill>
                  <a:schemeClr val="bg1"/>
                </a:solidFill>
              </a:rPr>
              <a:t> </a:t>
            </a:r>
            <a:r>
              <a:rPr lang="cs-CZ" sz="2400" dirty="0">
                <a:solidFill>
                  <a:schemeClr val="bg1"/>
                </a:solidFill>
              </a:rPr>
              <a:t>(PGK)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BED441E-35FA-479E-A8F4-1934E09AC1AC}"/>
              </a:ext>
            </a:extLst>
          </p:cNvPr>
          <p:cNvSpPr txBox="1"/>
          <p:nvPr/>
        </p:nvSpPr>
        <p:spPr>
          <a:xfrm>
            <a:off x="-11430" y="3253757"/>
            <a:ext cx="3127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err="1">
                <a:solidFill>
                  <a:schemeClr val="bg1"/>
                </a:solidFill>
              </a:rPr>
              <a:t>Phaedactylum</a:t>
            </a:r>
            <a:r>
              <a:rPr lang="cs-CZ" sz="2400" i="1" dirty="0">
                <a:solidFill>
                  <a:schemeClr val="bg1"/>
                </a:solidFill>
              </a:rPr>
              <a:t> </a:t>
            </a:r>
            <a:r>
              <a:rPr lang="cs-CZ" sz="2400" dirty="0">
                <a:solidFill>
                  <a:schemeClr val="bg1"/>
                </a:solidFill>
              </a:rPr>
              <a:t>(PGM)</a:t>
            </a:r>
          </a:p>
        </p:txBody>
      </p:sp>
    </p:spTree>
    <p:extLst>
      <p:ext uri="{BB962C8B-B14F-4D97-AF65-F5344CB8AC3E}">
        <p14:creationId xmlns:p14="http://schemas.microsoft.com/office/powerpoint/2010/main" val="3562287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0"/>
          <p:cNvSpPr txBox="1">
            <a:spLocks noChangeArrowheads="1"/>
          </p:cNvSpPr>
          <p:nvPr/>
        </p:nvSpPr>
        <p:spPr bwMode="auto">
          <a:xfrm>
            <a:off x="-76200" y="228600"/>
            <a:ext cx="9372600" cy="523220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>
                  <a:alpha val="14999"/>
                </a:srgbClr>
              </a:gs>
            </a:gsLst>
            <a:lin ang="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tellar" pitchFamily="18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Glycolysis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400" b="1" dirty="0">
                <a:solidFill>
                  <a:schemeClr val="bg1"/>
                </a:solidFill>
                <a:latin typeface="Courier New" pitchFamily="49" charset="0"/>
              </a:rPr>
              <a:t>–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Courier New" pitchFamily="49" charset="0"/>
              </a:rPr>
              <a:t>mitochondrial</a:t>
            </a:r>
            <a:r>
              <a:rPr lang="cs-CZ" sz="24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Courier New" pitchFamily="49" charset="0"/>
              </a:rPr>
              <a:t>localisation</a:t>
            </a:r>
            <a:endParaRPr lang="en-US" sz="2400" b="1" i="1" dirty="0">
              <a:solidFill>
                <a:schemeClr val="bg1"/>
              </a:solidFill>
              <a:latin typeface="Courier New" pitchFamily="49" charset="0"/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2743"/>
            <a:ext cx="7543800" cy="556525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762000" y="926068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Glycolysis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i="1" dirty="0" err="1">
                <a:solidFill>
                  <a:schemeClr val="bg1"/>
                </a:solidFill>
              </a:rPr>
              <a:t>Phaeodactylum</a:t>
            </a:r>
            <a:r>
              <a:rPr lang="cs-CZ" i="1" dirty="0">
                <a:solidFill>
                  <a:schemeClr val="bg1"/>
                </a:solidFill>
              </a:rPr>
              <a:t> </a:t>
            </a:r>
            <a:r>
              <a:rPr lang="cs-CZ" i="1" dirty="0" err="1">
                <a:solidFill>
                  <a:schemeClr val="bg1"/>
                </a:solidFill>
              </a:rPr>
              <a:t>tricornutum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086600" y="83761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Kroth</a:t>
            </a:r>
            <a:r>
              <a:rPr lang="en-US" dirty="0">
                <a:solidFill>
                  <a:schemeClr val="bg1"/>
                </a:solidFill>
              </a:rPr>
              <a:t> et al. 2008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DBC23-B199-ED70-F80A-139F7CB04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Z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E828E5-8698-8D15-0224-0E66DB2C1E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68" t="8593" r="9804" b="12353"/>
          <a:stretch/>
        </p:blipFill>
        <p:spPr>
          <a:xfrm>
            <a:off x="381000" y="846138"/>
            <a:ext cx="8382000" cy="6034542"/>
          </a:xfrm>
          <a:prstGeom prst="rect">
            <a:avLst/>
          </a:prstGeom>
        </p:spPr>
      </p:pic>
      <p:sp>
        <p:nvSpPr>
          <p:cNvPr id="4" name="Text Box 70">
            <a:extLst>
              <a:ext uri="{FF2B5EF4-FFF2-40B4-BE49-F238E27FC236}">
                <a16:creationId xmlns:a16="http://schemas.microsoft.com/office/drawing/2014/main" id="{02C684F4-7E5F-84F7-5212-B4F2D61BB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228600"/>
            <a:ext cx="9372600" cy="523220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>
                  <a:alpha val="14999"/>
                </a:srgbClr>
              </a:gs>
            </a:gsLst>
            <a:lin ang="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tellar" pitchFamily="18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Glycolysis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400" b="1" dirty="0">
                <a:solidFill>
                  <a:schemeClr val="bg1"/>
                </a:solidFill>
                <a:latin typeface="Courier New" pitchFamily="49" charset="0"/>
              </a:rPr>
              <a:t>–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Courier New" pitchFamily="49" charset="0"/>
              </a:rPr>
              <a:t>mitochondrial</a:t>
            </a:r>
            <a:r>
              <a:rPr lang="cs-CZ" sz="24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Courier New" pitchFamily="49" charset="0"/>
              </a:rPr>
              <a:t>localisation</a:t>
            </a:r>
            <a:endParaRPr lang="en-US" sz="2400" b="1" i="1" dirty="0">
              <a:solidFill>
                <a:schemeClr val="bg1"/>
              </a:solidFill>
              <a:latin typeface="Courier New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3F57CB-DCD0-7DCA-27EA-FC030F273CA9}"/>
              </a:ext>
            </a:extLst>
          </p:cNvPr>
          <p:cNvSpPr txBox="1"/>
          <p:nvPr/>
        </p:nvSpPr>
        <p:spPr>
          <a:xfrm>
            <a:off x="381000" y="6287869"/>
            <a:ext cx="4695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dirty="0">
                <a:effectLst/>
                <a:latin typeface="FrutigerLTStd"/>
              </a:rPr>
              <a:t>Ioana </a:t>
            </a:r>
            <a:r>
              <a:rPr lang="en-GB" sz="1800" b="0" dirty="0" err="1">
                <a:effectLst/>
                <a:latin typeface="FrutigerLTStd"/>
              </a:rPr>
              <a:t>Onut</a:t>
            </a:r>
            <a:r>
              <a:rPr lang="en-GB" sz="1800" dirty="0">
                <a:effectLst/>
                <a:latin typeface="TimesNewRomanPSMT"/>
              </a:rPr>
              <a:t>̦ </a:t>
            </a:r>
            <a:r>
              <a:rPr lang="en-GB" sz="1800" b="0" dirty="0">
                <a:effectLst/>
                <a:latin typeface="FrutigerLTStd"/>
              </a:rPr>
              <a:t>-</a:t>
            </a:r>
            <a:br>
              <a:rPr lang="en-GB" sz="1800" b="0" dirty="0">
                <a:effectLst/>
                <a:latin typeface="FrutigerLTStd"/>
              </a:rPr>
            </a:br>
            <a:r>
              <a:rPr lang="en-GB" sz="1800" b="0" dirty="0" err="1">
                <a:effectLst/>
                <a:latin typeface="FrutigerLTStd"/>
              </a:rPr>
              <a:t>Brännström</a:t>
            </a:r>
            <a:r>
              <a:rPr lang="en-GB" sz="1800" b="0" dirty="0">
                <a:effectLst/>
                <a:latin typeface="FrutigerLTStd"/>
              </a:rPr>
              <a:t> et al. 2023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3551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7391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70"/>
          <p:cNvSpPr txBox="1">
            <a:spLocks noChangeArrowheads="1"/>
          </p:cNvSpPr>
          <p:nvPr/>
        </p:nvSpPr>
        <p:spPr bwMode="auto">
          <a:xfrm>
            <a:off x="-76200" y="228600"/>
            <a:ext cx="9372600" cy="52387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>
                  <a:alpha val="14999"/>
                </a:srgbClr>
              </a:gs>
            </a:gsLst>
            <a:lin ang="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tellar" pitchFamily="18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Glycolysis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Courier New" pitchFamily="49" charset="0"/>
              </a:rPr>
              <a:t>(EMP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pathway</a:t>
            </a:r>
            <a:r>
              <a:rPr lang="en-US" sz="2800" b="1" dirty="0">
                <a:solidFill>
                  <a:schemeClr val="bg1"/>
                </a:solidFill>
                <a:latin typeface="Courier New" pitchFamily="49" charset="0"/>
              </a:rPr>
              <a:t>)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400" b="1" dirty="0">
                <a:solidFill>
                  <a:schemeClr val="bg1"/>
                </a:solidFill>
                <a:latin typeface="Courier New" pitchFamily="49" charset="0"/>
              </a:rPr>
              <a:t>–</a:t>
            </a:r>
            <a:r>
              <a:rPr lang="cs-CZ" sz="2800" b="1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cs-CZ" sz="2400" b="1" dirty="0" err="1">
                <a:solidFill>
                  <a:schemeClr val="bg1"/>
                </a:solidFill>
                <a:latin typeface="Courier New" pitchFamily="49" charset="0"/>
              </a:rPr>
              <a:t>Kinetoplastids</a:t>
            </a:r>
            <a:endParaRPr lang="en-US" sz="2400" b="1" i="1" dirty="0">
              <a:solidFill>
                <a:schemeClr val="bg1"/>
              </a:solidFill>
              <a:latin typeface="Courier New" pitchFamily="49" charset="0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4876800" y="914400"/>
            <a:ext cx="3962400" cy="5943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grpSp>
        <p:nvGrpSpPr>
          <p:cNvPr id="2" name="Skupina 11"/>
          <p:cNvGrpSpPr>
            <a:grpSpLocks/>
          </p:cNvGrpSpPr>
          <p:nvPr/>
        </p:nvGrpSpPr>
        <p:grpSpPr bwMode="auto">
          <a:xfrm>
            <a:off x="228600" y="990600"/>
            <a:ext cx="5638800" cy="4038600"/>
            <a:chOff x="228600" y="990600"/>
            <a:chExt cx="5638800" cy="4191000"/>
          </a:xfrm>
        </p:grpSpPr>
        <p:sp>
          <p:nvSpPr>
            <p:cNvPr id="10" name="Obdélník 9"/>
            <p:cNvSpPr/>
            <p:nvPr/>
          </p:nvSpPr>
          <p:spPr>
            <a:xfrm>
              <a:off x="228600" y="990600"/>
              <a:ext cx="5638800" cy="4191000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/>
            </a:p>
          </p:txBody>
        </p:sp>
        <p:sp>
          <p:nvSpPr>
            <p:cNvPr id="10249" name="TextovéPole 10"/>
            <p:cNvSpPr txBox="1">
              <a:spLocks noChangeArrowheads="1"/>
            </p:cNvSpPr>
            <p:nvPr/>
          </p:nvSpPr>
          <p:spPr bwMode="auto">
            <a:xfrm>
              <a:off x="3810000" y="1066800"/>
              <a:ext cx="2037609" cy="542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800" b="1" dirty="0">
                  <a:solidFill>
                    <a:schemeClr val="bg1"/>
                  </a:solidFill>
                  <a:latin typeface="Calibri" pitchFamily="34" charset="0"/>
                </a:rPr>
                <a:t>GLYCOSOME</a:t>
              </a:r>
            </a:p>
          </p:txBody>
        </p:sp>
      </p:grpSp>
      <p:pic>
        <p:nvPicPr>
          <p:cNvPr id="1024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2963" y="838200"/>
            <a:ext cx="322103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4740216-AFD6-471B-942D-8D500FCADA2C}"/>
              </a:ext>
            </a:extLst>
          </p:cNvPr>
          <p:cNvSpPr txBox="1"/>
          <p:nvPr/>
        </p:nvSpPr>
        <p:spPr>
          <a:xfrm>
            <a:off x="3074266" y="4419600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+NADH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Picture 4" descr="glykosomy">
            <a:extLst>
              <a:ext uri="{FF2B5EF4-FFF2-40B4-BE49-F238E27FC236}">
                <a16:creationId xmlns:a16="http://schemas.microsoft.com/office/drawing/2014/main" id="{B15B6407-E6BB-CFB9-6488-2B5950B04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581400"/>
            <a:ext cx="3174248" cy="304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1"/>
          <p:cNvPicPr>
            <a:picLocks noChangeAspect="1" noChangeArrowheads="1"/>
          </p:cNvPicPr>
          <p:nvPr/>
        </p:nvPicPr>
        <p:blipFill>
          <a:blip r:embed="rId2" cstate="print"/>
          <a:srcRect l="13437" t="8749" r="3876" b="25626"/>
          <a:stretch>
            <a:fillRect/>
          </a:stretch>
        </p:blipFill>
        <p:spPr bwMode="auto">
          <a:xfrm>
            <a:off x="0" y="0"/>
            <a:ext cx="5224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486400" y="1371600"/>
            <a:ext cx="364920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  <a:latin typeface="Calibri" pitchFamily="34" charset="0"/>
              </a:rPr>
              <a:t>Why</a:t>
            </a:r>
            <a:r>
              <a:rPr lang="cs-CZ" dirty="0">
                <a:solidFill>
                  <a:schemeClr val="bg1"/>
                </a:solidFill>
                <a:latin typeface="Calibri" pitchFamily="34" charset="0"/>
              </a:rPr>
              <a:t> to </a:t>
            </a:r>
            <a:r>
              <a:rPr lang="cs-CZ" dirty="0" err="1">
                <a:solidFill>
                  <a:schemeClr val="bg1"/>
                </a:solidFill>
                <a:latin typeface="Calibri" pitchFamily="34" charset="0"/>
              </a:rPr>
              <a:t>compartmentalise</a:t>
            </a:r>
            <a:r>
              <a:rPr lang="cs-CZ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libri" pitchFamily="34" charset="0"/>
              </a:rPr>
              <a:t>glycolysis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?</a:t>
            </a:r>
          </a:p>
          <a:p>
            <a:endParaRPr lang="en-US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libri" pitchFamily="34" charset="0"/>
              </a:rPr>
              <a:t>Higher</a:t>
            </a:r>
            <a:r>
              <a:rPr lang="cs-CZ" dirty="0">
                <a:solidFill>
                  <a:schemeClr val="bg1"/>
                </a:solidFill>
                <a:latin typeface="Calibri" pitchFamily="34" charset="0"/>
              </a:rPr>
              <a:t> speed</a:t>
            </a:r>
          </a:p>
          <a:p>
            <a:pPr>
              <a:buFont typeface="Arial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libri" pitchFamily="34" charset="0"/>
              </a:rPr>
              <a:t>Better</a:t>
            </a:r>
            <a:r>
              <a:rPr lang="cs-CZ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Calibri" pitchFamily="34" charset="0"/>
              </a:rPr>
              <a:t>regulation</a:t>
            </a:r>
            <a:endParaRPr lang="cs-CZ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cs-CZ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Text Box 70"/>
          <p:cNvSpPr txBox="1">
            <a:spLocks noChangeArrowheads="1"/>
          </p:cNvSpPr>
          <p:nvPr/>
        </p:nvSpPr>
        <p:spPr bwMode="auto">
          <a:xfrm>
            <a:off x="5201816" y="200025"/>
            <a:ext cx="4114800" cy="523875"/>
          </a:xfrm>
          <a:prstGeom prst="rect">
            <a:avLst/>
          </a:prstGeom>
          <a:gradFill rotWithShape="1">
            <a:gsLst>
              <a:gs pos="0">
                <a:srgbClr val="FFCC00">
                  <a:gamma/>
                  <a:shade val="46275"/>
                  <a:invGamma/>
                </a:srgbClr>
              </a:gs>
              <a:gs pos="100000">
                <a:srgbClr val="FFCC00">
                  <a:alpha val="14999"/>
                </a:srgbClr>
              </a:gs>
            </a:gsLst>
            <a:lin ang="0" scaled="1"/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stellar" pitchFamily="18" charset="0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Courier New" pitchFamily="49" charset="0"/>
              </a:rPr>
              <a:t>Glycosome</a:t>
            </a:r>
            <a:endParaRPr lang="en-US" sz="2400" b="1" i="1" dirty="0">
              <a:solidFill>
                <a:schemeClr val="bg1"/>
              </a:solidFill>
              <a:latin typeface="Courier New" pitchFamily="49" charset="0"/>
            </a:endParaRPr>
          </a:p>
        </p:txBody>
      </p:sp>
      <p:pic>
        <p:nvPicPr>
          <p:cNvPr id="11273" name="Picture 1"/>
          <p:cNvPicPr>
            <a:picLocks noChangeAspect="1" noChangeArrowheads="1"/>
          </p:cNvPicPr>
          <p:nvPr/>
        </p:nvPicPr>
        <p:blipFill>
          <a:blip r:embed="rId3" cstate="print"/>
          <a:srcRect l="45580" t="20000" b="17143"/>
          <a:stretch>
            <a:fillRect/>
          </a:stretch>
        </p:blipFill>
        <p:spPr bwMode="auto">
          <a:xfrm>
            <a:off x="7948613" y="0"/>
            <a:ext cx="11953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6073929" y="6477000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Haanstra</a:t>
            </a:r>
            <a:r>
              <a:rPr lang="en-US" dirty="0">
                <a:solidFill>
                  <a:schemeClr val="bg1"/>
                </a:solidFill>
              </a:rPr>
              <a:t> et al. 2008, PNAS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" name="Šipka: zahnutá doleva 1">
            <a:extLst>
              <a:ext uri="{FF2B5EF4-FFF2-40B4-BE49-F238E27FC236}">
                <a16:creationId xmlns:a16="http://schemas.microsoft.com/office/drawing/2014/main" id="{ABCAEB96-4416-40E7-8649-4B383F6C4970}"/>
              </a:ext>
            </a:extLst>
          </p:cNvPr>
          <p:cNvSpPr/>
          <p:nvPr/>
        </p:nvSpPr>
        <p:spPr>
          <a:xfrm>
            <a:off x="1905000" y="3657600"/>
            <a:ext cx="1188720" cy="3048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F24210C-4FC5-46AE-996D-FE39ED3B9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666" y="2707705"/>
            <a:ext cx="3942184" cy="288545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C7A260A-4595-4C3D-93DE-43BC293AD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2540844"/>
            <a:ext cx="3962400" cy="3861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5763</TotalTime>
  <Words>845</Words>
  <Application>Microsoft Office PowerPoint</Application>
  <PresentationFormat>Předvádění na obrazovce (4:3)</PresentationFormat>
  <Paragraphs>111</Paragraphs>
  <Slides>39</Slides>
  <Notes>2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6" baseType="lpstr">
      <vt:lpstr>Arial</vt:lpstr>
      <vt:lpstr>Calibri</vt:lpstr>
      <vt:lpstr>Castellar</vt:lpstr>
      <vt:lpstr>Courier New</vt:lpstr>
      <vt:lpstr>FrutigerLTStd</vt:lpstr>
      <vt:lpstr>TimesNewRomanPSMT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Metabolic speed in protists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Vladimir Hampl</dc:creator>
  <cp:lastModifiedBy>Vladimír Hampl</cp:lastModifiedBy>
  <cp:revision>486</cp:revision>
  <dcterms:created xsi:type="dcterms:W3CDTF">2008-05-02T03:48:20Z</dcterms:created>
  <dcterms:modified xsi:type="dcterms:W3CDTF">2024-04-10T11:45:03Z</dcterms:modified>
</cp:coreProperties>
</file>