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2"/>
  </p:handoutMasterIdLst>
  <p:sldIdLst>
    <p:sldId id="256" r:id="rId2"/>
    <p:sldId id="400" r:id="rId3"/>
    <p:sldId id="401" r:id="rId4"/>
    <p:sldId id="402" r:id="rId5"/>
    <p:sldId id="679" r:id="rId6"/>
    <p:sldId id="680" r:id="rId7"/>
    <p:sldId id="681" r:id="rId8"/>
    <p:sldId id="267" r:id="rId9"/>
    <p:sldId id="395" r:id="rId10"/>
    <p:sldId id="398" r:id="rId11"/>
    <p:sldId id="305" r:id="rId12"/>
    <p:sldId id="677" r:id="rId13"/>
    <p:sldId id="377" r:id="rId14"/>
    <p:sldId id="399" r:id="rId15"/>
    <p:sldId id="392" r:id="rId16"/>
    <p:sldId id="287" r:id="rId17"/>
    <p:sldId id="388" r:id="rId18"/>
    <p:sldId id="385" r:id="rId19"/>
    <p:sldId id="386" r:id="rId20"/>
    <p:sldId id="390" r:id="rId21"/>
    <p:sldId id="376" r:id="rId22"/>
    <p:sldId id="257" r:id="rId23"/>
    <p:sldId id="293" r:id="rId24"/>
    <p:sldId id="356" r:id="rId25"/>
    <p:sldId id="357" r:id="rId26"/>
    <p:sldId id="369" r:id="rId27"/>
    <p:sldId id="397" r:id="rId28"/>
    <p:sldId id="676" r:id="rId29"/>
    <p:sldId id="365" r:id="rId30"/>
    <p:sldId id="294" r:id="rId31"/>
    <p:sldId id="260" r:id="rId32"/>
    <p:sldId id="280" r:id="rId33"/>
    <p:sldId id="279" r:id="rId34"/>
    <p:sldId id="259" r:id="rId35"/>
    <p:sldId id="366" r:id="rId36"/>
    <p:sldId id="300" r:id="rId37"/>
    <p:sldId id="291" r:id="rId38"/>
    <p:sldId id="281" r:id="rId39"/>
    <p:sldId id="337" r:id="rId40"/>
    <p:sldId id="329" r:id="rId41"/>
    <p:sldId id="328" r:id="rId42"/>
    <p:sldId id="286" r:id="rId43"/>
    <p:sldId id="335" r:id="rId44"/>
    <p:sldId id="331" r:id="rId45"/>
    <p:sldId id="339" r:id="rId46"/>
    <p:sldId id="367" r:id="rId47"/>
    <p:sldId id="282" r:id="rId48"/>
    <p:sldId id="304" r:id="rId49"/>
    <p:sldId id="296" r:id="rId50"/>
    <p:sldId id="320" r:id="rId51"/>
    <p:sldId id="323" r:id="rId52"/>
    <p:sldId id="298" r:id="rId53"/>
    <p:sldId id="301" r:id="rId54"/>
    <p:sldId id="311" r:id="rId55"/>
    <p:sldId id="321" r:id="rId56"/>
    <p:sldId id="302" r:id="rId57"/>
    <p:sldId id="315" r:id="rId58"/>
    <p:sldId id="283" r:id="rId59"/>
    <p:sldId id="333" r:id="rId60"/>
    <p:sldId id="319" r:id="rId61"/>
    <p:sldId id="342" r:id="rId62"/>
    <p:sldId id="368" r:id="rId63"/>
    <p:sldId id="362" r:id="rId64"/>
    <p:sldId id="379" r:id="rId65"/>
    <p:sldId id="363" r:id="rId66"/>
    <p:sldId id="378" r:id="rId67"/>
    <p:sldId id="364" r:id="rId68"/>
    <p:sldId id="371" r:id="rId69"/>
    <p:sldId id="672" r:id="rId70"/>
    <p:sldId id="372" r:id="rId71"/>
    <p:sldId id="673" r:id="rId72"/>
    <p:sldId id="382" r:id="rId73"/>
    <p:sldId id="674" r:id="rId74"/>
    <p:sldId id="678" r:id="rId75"/>
    <p:sldId id="373" r:id="rId76"/>
    <p:sldId id="374" r:id="rId77"/>
    <p:sldId id="347" r:id="rId78"/>
    <p:sldId id="359" r:id="rId79"/>
    <p:sldId id="310" r:id="rId80"/>
    <p:sldId id="375" r:id="rId81"/>
  </p:sldIdLst>
  <p:sldSz cx="9144000" cy="6858000" type="screen4x3"/>
  <p:notesSz cx="9926638" cy="6797675"/>
  <p:defaultTextStyle>
    <a:defPPr>
      <a:defRPr lang="cs-CZ"/>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43"/>
    <a:srgbClr val="E77942"/>
    <a:srgbClr val="CC9900"/>
    <a:srgbClr val="FF9900"/>
    <a:srgbClr val="B6F0B6"/>
    <a:srgbClr val="79E379"/>
    <a:srgbClr val="6600C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15" autoAdjust="0"/>
    <p:restoredTop sz="94660"/>
  </p:normalViewPr>
  <p:slideViewPr>
    <p:cSldViewPr>
      <p:cViewPr>
        <p:scale>
          <a:sx n="125" d="100"/>
          <a:sy n="125" d="100"/>
        </p:scale>
        <p:origin x="402"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2F8E358-BD33-4138-90C7-D146EA4CF94C}"/>
              </a:ext>
            </a:extLst>
          </p:cNvPr>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a:extLst>
              <a:ext uri="{FF2B5EF4-FFF2-40B4-BE49-F238E27FC236}">
                <a16:creationId xmlns:a16="http://schemas.microsoft.com/office/drawing/2014/main" id="{77C35F33-FF97-4AE0-983F-5A66C2A23805}"/>
              </a:ext>
            </a:extLst>
          </p:cNvPr>
          <p:cNvSpPr>
            <a:spLocks noGrp="1"/>
          </p:cNvSpPr>
          <p:nvPr>
            <p:ph type="dt" sz="quarter" idx="1"/>
          </p:nvPr>
        </p:nvSpPr>
        <p:spPr>
          <a:xfrm>
            <a:off x="5622925" y="0"/>
            <a:ext cx="4302125" cy="339725"/>
          </a:xfrm>
          <a:prstGeom prst="rect">
            <a:avLst/>
          </a:prstGeom>
        </p:spPr>
        <p:txBody>
          <a:bodyPr vert="horz" lIns="91440" tIns="45720" rIns="91440" bIns="45720" rtlCol="0"/>
          <a:lstStyle>
            <a:lvl1pPr algn="r" eaLnBrk="1" hangingPunct="1">
              <a:defRPr sz="1200"/>
            </a:lvl1pPr>
          </a:lstStyle>
          <a:p>
            <a:pPr>
              <a:defRPr/>
            </a:pPr>
            <a:fld id="{04927168-34B4-428D-B6DD-E06A9BF0ECE0}" type="datetimeFigureOut">
              <a:rPr lang="cs-CZ"/>
              <a:pPr>
                <a:defRPr/>
              </a:pPr>
              <a:t>04.10.2023</a:t>
            </a:fld>
            <a:endParaRPr lang="cs-CZ"/>
          </a:p>
        </p:txBody>
      </p:sp>
      <p:sp>
        <p:nvSpPr>
          <p:cNvPr id="4" name="Zástupný symbol pro zápatí 3">
            <a:extLst>
              <a:ext uri="{FF2B5EF4-FFF2-40B4-BE49-F238E27FC236}">
                <a16:creationId xmlns:a16="http://schemas.microsoft.com/office/drawing/2014/main" id="{CFD0F091-65A0-4B93-BB18-20F47F0BC66B}"/>
              </a:ext>
            </a:extLst>
          </p:cNvPr>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5" name="Zástupný symbol pro číslo snímku 4">
            <a:extLst>
              <a:ext uri="{FF2B5EF4-FFF2-40B4-BE49-F238E27FC236}">
                <a16:creationId xmlns:a16="http://schemas.microsoft.com/office/drawing/2014/main" id="{61814B8C-6FF3-496F-A07E-738DCD8833A4}"/>
              </a:ext>
            </a:extLst>
          </p:cNvPr>
          <p:cNvSpPr>
            <a:spLocks noGrp="1"/>
          </p:cNvSpPr>
          <p:nvPr>
            <p:ph type="sldNum" sz="quarter" idx="3"/>
          </p:nvPr>
        </p:nvSpPr>
        <p:spPr>
          <a:xfrm>
            <a:off x="5622925" y="6456363"/>
            <a:ext cx="4302125"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BA7DA20-E350-48CE-A0B5-EED5164E5F0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5A2163B8-47DC-4967-976A-BB455807667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CB450EE-8F9E-497E-A828-167610258DF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1DEC8F6-CFCC-4780-98A8-3AE21098A8D6}"/>
              </a:ext>
            </a:extLst>
          </p:cNvPr>
          <p:cNvSpPr>
            <a:spLocks noGrp="1" noChangeArrowheads="1"/>
          </p:cNvSpPr>
          <p:nvPr>
            <p:ph type="sldNum" sz="quarter" idx="12"/>
          </p:nvPr>
        </p:nvSpPr>
        <p:spPr>
          <a:ln/>
        </p:spPr>
        <p:txBody>
          <a:bodyPr/>
          <a:lstStyle>
            <a:lvl1pPr>
              <a:defRPr/>
            </a:lvl1pPr>
          </a:lstStyle>
          <a:p>
            <a:pPr>
              <a:defRPr/>
            </a:pPr>
            <a:fld id="{F3467EE1-F79F-4AB0-9DC9-7A98FC74F351}" type="slidenum">
              <a:rPr lang="cs-CZ" altLang="cs-CZ"/>
              <a:pPr>
                <a:defRPr/>
              </a:pPr>
              <a:t>‹#›</a:t>
            </a:fld>
            <a:endParaRPr lang="cs-CZ" altLang="cs-CZ"/>
          </a:p>
        </p:txBody>
      </p:sp>
    </p:spTree>
    <p:extLst>
      <p:ext uri="{BB962C8B-B14F-4D97-AF65-F5344CB8AC3E}">
        <p14:creationId xmlns:p14="http://schemas.microsoft.com/office/powerpoint/2010/main" val="109103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C34A445-0EAB-48E8-92AD-F7DF698E683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F46A351-E0E6-4BC1-89FD-F3F6BF6198E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03B8AA5-A82A-4756-8BB9-03F60087D6D8}"/>
              </a:ext>
            </a:extLst>
          </p:cNvPr>
          <p:cNvSpPr>
            <a:spLocks noGrp="1" noChangeArrowheads="1"/>
          </p:cNvSpPr>
          <p:nvPr>
            <p:ph type="sldNum" sz="quarter" idx="12"/>
          </p:nvPr>
        </p:nvSpPr>
        <p:spPr>
          <a:ln/>
        </p:spPr>
        <p:txBody>
          <a:bodyPr/>
          <a:lstStyle>
            <a:lvl1pPr>
              <a:defRPr/>
            </a:lvl1pPr>
          </a:lstStyle>
          <a:p>
            <a:pPr>
              <a:defRPr/>
            </a:pPr>
            <a:fld id="{4DDC4E22-B337-433B-84A7-9C2A931C3AF2}" type="slidenum">
              <a:rPr lang="cs-CZ" altLang="cs-CZ"/>
              <a:pPr>
                <a:defRPr/>
              </a:pPr>
              <a:t>‹#›</a:t>
            </a:fld>
            <a:endParaRPr lang="cs-CZ" altLang="cs-CZ"/>
          </a:p>
        </p:txBody>
      </p:sp>
    </p:spTree>
    <p:extLst>
      <p:ext uri="{BB962C8B-B14F-4D97-AF65-F5344CB8AC3E}">
        <p14:creationId xmlns:p14="http://schemas.microsoft.com/office/powerpoint/2010/main" val="338722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24A994D-9948-447C-9407-A70F0DEB7B9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54D2329-9AD6-48FC-A722-48DD6C29056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076C01F-513A-4836-9BBD-D02E0AD9D5FA}"/>
              </a:ext>
            </a:extLst>
          </p:cNvPr>
          <p:cNvSpPr>
            <a:spLocks noGrp="1" noChangeArrowheads="1"/>
          </p:cNvSpPr>
          <p:nvPr>
            <p:ph type="sldNum" sz="quarter" idx="12"/>
          </p:nvPr>
        </p:nvSpPr>
        <p:spPr>
          <a:ln/>
        </p:spPr>
        <p:txBody>
          <a:bodyPr/>
          <a:lstStyle>
            <a:lvl1pPr>
              <a:defRPr/>
            </a:lvl1pPr>
          </a:lstStyle>
          <a:p>
            <a:pPr>
              <a:defRPr/>
            </a:pPr>
            <a:fld id="{BDF797D8-AC1B-4872-80B4-6CCC76701004}" type="slidenum">
              <a:rPr lang="cs-CZ" altLang="cs-CZ"/>
              <a:pPr>
                <a:defRPr/>
              </a:pPr>
              <a:t>‹#›</a:t>
            </a:fld>
            <a:endParaRPr lang="cs-CZ" altLang="cs-CZ"/>
          </a:p>
        </p:txBody>
      </p:sp>
    </p:spTree>
    <p:extLst>
      <p:ext uri="{BB962C8B-B14F-4D97-AF65-F5344CB8AC3E}">
        <p14:creationId xmlns:p14="http://schemas.microsoft.com/office/powerpoint/2010/main" val="128819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866B1AA-9162-4E44-B2D9-1D175DF88E8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648DCDF-ED93-419C-BC58-07C4DA248D9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DE4A635-D7FE-4CAA-8995-B7F38AD47C9D}"/>
              </a:ext>
            </a:extLst>
          </p:cNvPr>
          <p:cNvSpPr>
            <a:spLocks noGrp="1" noChangeArrowheads="1"/>
          </p:cNvSpPr>
          <p:nvPr>
            <p:ph type="sldNum" sz="quarter" idx="12"/>
          </p:nvPr>
        </p:nvSpPr>
        <p:spPr>
          <a:ln/>
        </p:spPr>
        <p:txBody>
          <a:bodyPr/>
          <a:lstStyle>
            <a:lvl1pPr>
              <a:defRPr/>
            </a:lvl1pPr>
          </a:lstStyle>
          <a:p>
            <a:pPr>
              <a:defRPr/>
            </a:pPr>
            <a:fld id="{A76AFC8C-68B2-4E60-94C6-B8E988E3976E}" type="slidenum">
              <a:rPr lang="cs-CZ" altLang="cs-CZ"/>
              <a:pPr>
                <a:defRPr/>
              </a:pPr>
              <a:t>‹#›</a:t>
            </a:fld>
            <a:endParaRPr lang="cs-CZ" altLang="cs-CZ"/>
          </a:p>
        </p:txBody>
      </p:sp>
    </p:spTree>
    <p:extLst>
      <p:ext uri="{BB962C8B-B14F-4D97-AF65-F5344CB8AC3E}">
        <p14:creationId xmlns:p14="http://schemas.microsoft.com/office/powerpoint/2010/main" val="398034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5AAE19C-4110-4C65-AD6B-4361A458C01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042C661-DF4E-4FF5-BB9F-40C4706A329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5DBCBBF-4B35-48C4-9189-5E91C11B0E9E}"/>
              </a:ext>
            </a:extLst>
          </p:cNvPr>
          <p:cNvSpPr>
            <a:spLocks noGrp="1" noChangeArrowheads="1"/>
          </p:cNvSpPr>
          <p:nvPr>
            <p:ph type="sldNum" sz="quarter" idx="12"/>
          </p:nvPr>
        </p:nvSpPr>
        <p:spPr>
          <a:ln/>
        </p:spPr>
        <p:txBody>
          <a:bodyPr/>
          <a:lstStyle>
            <a:lvl1pPr>
              <a:defRPr/>
            </a:lvl1pPr>
          </a:lstStyle>
          <a:p>
            <a:pPr>
              <a:defRPr/>
            </a:pPr>
            <a:fld id="{9A2C50EA-C9A5-46D7-AD70-FA7F1CECF5EE}" type="slidenum">
              <a:rPr lang="cs-CZ" altLang="cs-CZ"/>
              <a:pPr>
                <a:defRPr/>
              </a:pPr>
              <a:t>‹#›</a:t>
            </a:fld>
            <a:endParaRPr lang="cs-CZ" altLang="cs-CZ"/>
          </a:p>
        </p:txBody>
      </p:sp>
    </p:spTree>
    <p:extLst>
      <p:ext uri="{BB962C8B-B14F-4D97-AF65-F5344CB8AC3E}">
        <p14:creationId xmlns:p14="http://schemas.microsoft.com/office/powerpoint/2010/main" val="275973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1D93F48-BE01-4E4D-B1F9-8D8C0030668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29CD4CB-B878-4E10-84D6-DC1D897A95B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CF62B09-2BAE-4D3E-93AD-807888B8F788}"/>
              </a:ext>
            </a:extLst>
          </p:cNvPr>
          <p:cNvSpPr>
            <a:spLocks noGrp="1" noChangeArrowheads="1"/>
          </p:cNvSpPr>
          <p:nvPr>
            <p:ph type="sldNum" sz="quarter" idx="12"/>
          </p:nvPr>
        </p:nvSpPr>
        <p:spPr>
          <a:ln/>
        </p:spPr>
        <p:txBody>
          <a:bodyPr/>
          <a:lstStyle>
            <a:lvl1pPr>
              <a:defRPr/>
            </a:lvl1pPr>
          </a:lstStyle>
          <a:p>
            <a:pPr>
              <a:defRPr/>
            </a:pPr>
            <a:fld id="{926D6A4B-A26C-4811-9636-F0B1C265E083}" type="slidenum">
              <a:rPr lang="cs-CZ" altLang="cs-CZ"/>
              <a:pPr>
                <a:defRPr/>
              </a:pPr>
              <a:t>‹#›</a:t>
            </a:fld>
            <a:endParaRPr lang="cs-CZ" altLang="cs-CZ"/>
          </a:p>
        </p:txBody>
      </p:sp>
    </p:spTree>
    <p:extLst>
      <p:ext uri="{BB962C8B-B14F-4D97-AF65-F5344CB8AC3E}">
        <p14:creationId xmlns:p14="http://schemas.microsoft.com/office/powerpoint/2010/main" val="113269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ADAD428-77D9-430D-B6F7-AE090D93078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27C31B0-BF68-4C66-918C-DF09CF16F1B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09BB693-4A85-4F82-A624-5D2EF8D28784}"/>
              </a:ext>
            </a:extLst>
          </p:cNvPr>
          <p:cNvSpPr>
            <a:spLocks noGrp="1" noChangeArrowheads="1"/>
          </p:cNvSpPr>
          <p:nvPr>
            <p:ph type="sldNum" sz="quarter" idx="12"/>
          </p:nvPr>
        </p:nvSpPr>
        <p:spPr>
          <a:ln/>
        </p:spPr>
        <p:txBody>
          <a:bodyPr/>
          <a:lstStyle>
            <a:lvl1pPr>
              <a:defRPr/>
            </a:lvl1pPr>
          </a:lstStyle>
          <a:p>
            <a:pPr>
              <a:defRPr/>
            </a:pPr>
            <a:fld id="{B95DD654-B3EF-4073-B6FE-BEC520E89EE6}" type="slidenum">
              <a:rPr lang="cs-CZ" altLang="cs-CZ"/>
              <a:pPr>
                <a:defRPr/>
              </a:pPr>
              <a:t>‹#›</a:t>
            </a:fld>
            <a:endParaRPr lang="cs-CZ" altLang="cs-CZ"/>
          </a:p>
        </p:txBody>
      </p:sp>
    </p:spTree>
    <p:extLst>
      <p:ext uri="{BB962C8B-B14F-4D97-AF65-F5344CB8AC3E}">
        <p14:creationId xmlns:p14="http://schemas.microsoft.com/office/powerpoint/2010/main" val="380626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DC587E2-5727-49AD-A126-20832256973A}"/>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6FDFD13C-95BF-49D6-B90B-EE8D8318BDE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F715E7EA-FE7C-411E-85E7-AD6C3E6CF221}"/>
              </a:ext>
            </a:extLst>
          </p:cNvPr>
          <p:cNvSpPr>
            <a:spLocks noGrp="1" noChangeArrowheads="1"/>
          </p:cNvSpPr>
          <p:nvPr>
            <p:ph type="sldNum" sz="quarter" idx="12"/>
          </p:nvPr>
        </p:nvSpPr>
        <p:spPr>
          <a:ln/>
        </p:spPr>
        <p:txBody>
          <a:bodyPr/>
          <a:lstStyle>
            <a:lvl1pPr>
              <a:defRPr/>
            </a:lvl1pPr>
          </a:lstStyle>
          <a:p>
            <a:pPr>
              <a:defRPr/>
            </a:pPr>
            <a:fld id="{CFDCFD8A-A32C-4E18-8683-6FEF5AD234BD}" type="slidenum">
              <a:rPr lang="cs-CZ" altLang="cs-CZ"/>
              <a:pPr>
                <a:defRPr/>
              </a:pPr>
              <a:t>‹#›</a:t>
            </a:fld>
            <a:endParaRPr lang="cs-CZ" altLang="cs-CZ"/>
          </a:p>
        </p:txBody>
      </p:sp>
    </p:spTree>
    <p:extLst>
      <p:ext uri="{BB962C8B-B14F-4D97-AF65-F5344CB8AC3E}">
        <p14:creationId xmlns:p14="http://schemas.microsoft.com/office/powerpoint/2010/main" val="298069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B25F36D9-2EF7-4F8D-AD6A-99654B16F7B6}"/>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789F2C4B-64D3-4D50-8422-78F16E1FA61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323AF09F-AC14-4C25-8632-24DE26E6CF86}"/>
              </a:ext>
            </a:extLst>
          </p:cNvPr>
          <p:cNvSpPr>
            <a:spLocks noGrp="1" noChangeArrowheads="1"/>
          </p:cNvSpPr>
          <p:nvPr>
            <p:ph type="sldNum" sz="quarter" idx="12"/>
          </p:nvPr>
        </p:nvSpPr>
        <p:spPr>
          <a:ln/>
        </p:spPr>
        <p:txBody>
          <a:bodyPr/>
          <a:lstStyle>
            <a:lvl1pPr>
              <a:defRPr/>
            </a:lvl1pPr>
          </a:lstStyle>
          <a:p>
            <a:pPr>
              <a:defRPr/>
            </a:pPr>
            <a:fld id="{C3514519-B25E-41CC-A079-E719456E9D1B}" type="slidenum">
              <a:rPr lang="cs-CZ" altLang="cs-CZ"/>
              <a:pPr>
                <a:defRPr/>
              </a:pPr>
              <a:t>‹#›</a:t>
            </a:fld>
            <a:endParaRPr lang="cs-CZ" altLang="cs-CZ"/>
          </a:p>
        </p:txBody>
      </p:sp>
    </p:spTree>
    <p:extLst>
      <p:ext uri="{BB962C8B-B14F-4D97-AF65-F5344CB8AC3E}">
        <p14:creationId xmlns:p14="http://schemas.microsoft.com/office/powerpoint/2010/main" val="79456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05D56D-FFA0-454A-894A-0EF994E21573}"/>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77F8D8B2-4BCE-44F5-839F-86FC9A9B32B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4978CE87-C6AC-4B15-ABAE-7AABFD20FA46}"/>
              </a:ext>
            </a:extLst>
          </p:cNvPr>
          <p:cNvSpPr>
            <a:spLocks noGrp="1" noChangeArrowheads="1"/>
          </p:cNvSpPr>
          <p:nvPr>
            <p:ph type="sldNum" sz="quarter" idx="12"/>
          </p:nvPr>
        </p:nvSpPr>
        <p:spPr>
          <a:ln/>
        </p:spPr>
        <p:txBody>
          <a:bodyPr/>
          <a:lstStyle>
            <a:lvl1pPr>
              <a:defRPr/>
            </a:lvl1pPr>
          </a:lstStyle>
          <a:p>
            <a:pPr>
              <a:defRPr/>
            </a:pPr>
            <a:fld id="{3C64E87F-98C8-455C-ACB8-F6FDDD6F7BF6}" type="slidenum">
              <a:rPr lang="cs-CZ" altLang="cs-CZ"/>
              <a:pPr>
                <a:defRPr/>
              </a:pPr>
              <a:t>‹#›</a:t>
            </a:fld>
            <a:endParaRPr lang="cs-CZ" altLang="cs-CZ"/>
          </a:p>
        </p:txBody>
      </p:sp>
    </p:spTree>
    <p:extLst>
      <p:ext uri="{BB962C8B-B14F-4D97-AF65-F5344CB8AC3E}">
        <p14:creationId xmlns:p14="http://schemas.microsoft.com/office/powerpoint/2010/main" val="178116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DB565B36-8794-46AC-92A6-69BFCE6AB0A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1F20A0B-AB3D-4704-8155-EE6467B3622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3802F52-046F-4ACE-971E-E2778A7536FF}"/>
              </a:ext>
            </a:extLst>
          </p:cNvPr>
          <p:cNvSpPr>
            <a:spLocks noGrp="1" noChangeArrowheads="1"/>
          </p:cNvSpPr>
          <p:nvPr>
            <p:ph type="sldNum" sz="quarter" idx="12"/>
          </p:nvPr>
        </p:nvSpPr>
        <p:spPr>
          <a:ln/>
        </p:spPr>
        <p:txBody>
          <a:bodyPr/>
          <a:lstStyle>
            <a:lvl1pPr>
              <a:defRPr/>
            </a:lvl1pPr>
          </a:lstStyle>
          <a:p>
            <a:pPr>
              <a:defRPr/>
            </a:pPr>
            <a:fld id="{7989033A-4B63-4CC7-A249-C15B61D31B75}" type="slidenum">
              <a:rPr lang="cs-CZ" altLang="cs-CZ"/>
              <a:pPr>
                <a:defRPr/>
              </a:pPr>
              <a:t>‹#›</a:t>
            </a:fld>
            <a:endParaRPr lang="cs-CZ" altLang="cs-CZ"/>
          </a:p>
        </p:txBody>
      </p:sp>
    </p:spTree>
    <p:extLst>
      <p:ext uri="{BB962C8B-B14F-4D97-AF65-F5344CB8AC3E}">
        <p14:creationId xmlns:p14="http://schemas.microsoft.com/office/powerpoint/2010/main" val="323659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435AA5C-E88D-4796-86D4-7E891CBE03F7}"/>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83C253C-B724-4F97-92E1-142B9275EE5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514B323-3183-4659-9718-7B9777BE63D2}"/>
              </a:ext>
            </a:extLst>
          </p:cNvPr>
          <p:cNvSpPr>
            <a:spLocks noGrp="1" noChangeArrowheads="1"/>
          </p:cNvSpPr>
          <p:nvPr>
            <p:ph type="sldNum" sz="quarter" idx="12"/>
          </p:nvPr>
        </p:nvSpPr>
        <p:spPr>
          <a:ln/>
        </p:spPr>
        <p:txBody>
          <a:bodyPr/>
          <a:lstStyle>
            <a:lvl1pPr>
              <a:defRPr/>
            </a:lvl1pPr>
          </a:lstStyle>
          <a:p>
            <a:pPr>
              <a:defRPr/>
            </a:pPr>
            <a:fld id="{F4A6E58D-1059-4DFE-B6A3-897A65847457}" type="slidenum">
              <a:rPr lang="cs-CZ" altLang="cs-CZ"/>
              <a:pPr>
                <a:defRPr/>
              </a:pPr>
              <a:t>‹#›</a:t>
            </a:fld>
            <a:endParaRPr lang="cs-CZ" altLang="cs-CZ"/>
          </a:p>
        </p:txBody>
      </p:sp>
    </p:spTree>
    <p:extLst>
      <p:ext uri="{BB962C8B-B14F-4D97-AF65-F5344CB8AC3E}">
        <p14:creationId xmlns:p14="http://schemas.microsoft.com/office/powerpoint/2010/main" val="203041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5E5FF"/>
            </a:gs>
            <a:gs pos="100000">
              <a:srgbClr val="8F8FFF"/>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5DF5A41-9D74-4819-A22F-50BE888F047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FB935A7A-977E-4CF7-A557-1718EB91A4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8B64F735-86AA-43E8-B616-FC7035CBAE8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cs-CZ"/>
          </a:p>
        </p:txBody>
      </p:sp>
      <p:sp>
        <p:nvSpPr>
          <p:cNvPr id="1029" name="Rectangle 5">
            <a:extLst>
              <a:ext uri="{FF2B5EF4-FFF2-40B4-BE49-F238E27FC236}">
                <a16:creationId xmlns:a16="http://schemas.microsoft.com/office/drawing/2014/main" id="{359D21BD-51AE-43F3-AB54-FB7A82C9EA8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cs-CZ"/>
          </a:p>
        </p:txBody>
      </p:sp>
      <p:sp>
        <p:nvSpPr>
          <p:cNvPr id="1030" name="Rectangle 6">
            <a:extLst>
              <a:ext uri="{FF2B5EF4-FFF2-40B4-BE49-F238E27FC236}">
                <a16:creationId xmlns:a16="http://schemas.microsoft.com/office/drawing/2014/main" id="{F6196675-4A86-4F24-85BB-F8AC13F4DF1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860B659-3F93-4501-AE35-EAA361EDC9C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4XlzCe5gDu0?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fI7nEWUjk3A"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4.bin"/><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oleObject" Target="../embeddings/oleObject5.bin"/><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6.bin"/><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oleObject" Target="../embeddings/oleObject8.bin"/><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85.png"/><Relationship Id="rId5" Type="http://schemas.openxmlformats.org/officeDocument/2006/relationships/image" Target="../media/image80.jpe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1rADaHNRgRw"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7.png"/><Relationship Id="rId3" Type="http://schemas.openxmlformats.org/officeDocument/2006/relationships/image" Target="../media/image129.jpeg"/><Relationship Id="rId7" Type="http://schemas.openxmlformats.org/officeDocument/2006/relationships/image" Target="../media/image132.png"/><Relationship Id="rId12" Type="http://schemas.openxmlformats.org/officeDocument/2006/relationships/image" Target="../media/image136.jpeg"/><Relationship Id="rId2" Type="http://schemas.openxmlformats.org/officeDocument/2006/relationships/image" Target="../media/image128.jpe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64.jpeg"/><Relationship Id="rId5" Type="http://schemas.openxmlformats.org/officeDocument/2006/relationships/image" Target="../media/image130.png"/><Relationship Id="rId15" Type="http://schemas.openxmlformats.org/officeDocument/2006/relationships/image" Target="../media/image139.png"/><Relationship Id="rId10" Type="http://schemas.openxmlformats.org/officeDocument/2006/relationships/image" Target="../media/image135.jpeg"/><Relationship Id="rId4" Type="http://schemas.openxmlformats.org/officeDocument/2006/relationships/oleObject" Target="../embeddings/oleObject10.bin"/><Relationship Id="rId9" Type="http://schemas.openxmlformats.org/officeDocument/2006/relationships/image" Target="../media/image134.jpeg"/><Relationship Id="rId1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1.t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png"/><Relationship Id="rId3" Type="http://schemas.openxmlformats.org/officeDocument/2006/relationships/hyperlink" Target="http://www.pilzfotopage.de/Boletales3/images/Boletus%20reticulatus.jpg" TargetMode="External"/><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28.jpeg"/><Relationship Id="rId11" Type="http://schemas.openxmlformats.org/officeDocument/2006/relationships/image" Target="../media/image153.png"/><Relationship Id="rId5" Type="http://schemas.openxmlformats.org/officeDocument/2006/relationships/image" Target="../media/image148.jpeg"/><Relationship Id="rId10" Type="http://schemas.openxmlformats.org/officeDocument/2006/relationships/image" Target="../media/image152.png"/><Relationship Id="rId4" Type="http://schemas.openxmlformats.org/officeDocument/2006/relationships/image" Target="../media/image147.jpeg"/><Relationship Id="rId9"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2.bin"/><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9854C3-88F3-44B2-8EAB-3F1A2124F2C1}"/>
              </a:ext>
            </a:extLst>
          </p:cNvPr>
          <p:cNvSpPr>
            <a:spLocks noGrp="1" noChangeArrowheads="1"/>
          </p:cNvSpPr>
          <p:nvPr>
            <p:ph type="ctrTitle"/>
          </p:nvPr>
        </p:nvSpPr>
        <p:spPr>
          <a:xfrm>
            <a:off x="611188" y="-357188"/>
            <a:ext cx="7772400" cy="1470026"/>
          </a:xfrm>
        </p:spPr>
        <p:txBody>
          <a:bodyPr/>
          <a:lstStyle/>
          <a:p>
            <a:pPr eaLnBrk="1" hangingPunct="1">
              <a:defRPr/>
            </a:pPr>
            <a:r>
              <a:rPr lang="cs-CZ" b="1" dirty="0">
                <a:latin typeface="+mn-lt"/>
              </a:rPr>
              <a:t>PROTISTOLOGIE</a:t>
            </a:r>
          </a:p>
        </p:txBody>
      </p:sp>
      <p:sp>
        <p:nvSpPr>
          <p:cNvPr id="3075" name="Rectangle 3">
            <a:extLst>
              <a:ext uri="{FF2B5EF4-FFF2-40B4-BE49-F238E27FC236}">
                <a16:creationId xmlns:a16="http://schemas.microsoft.com/office/drawing/2014/main" id="{DD555705-27C7-4469-BC89-61993D72F5D8}"/>
              </a:ext>
            </a:extLst>
          </p:cNvPr>
          <p:cNvSpPr>
            <a:spLocks noGrp="1" noChangeArrowheads="1"/>
          </p:cNvSpPr>
          <p:nvPr>
            <p:ph type="subTitle" idx="1"/>
          </p:nvPr>
        </p:nvSpPr>
        <p:spPr>
          <a:xfrm>
            <a:off x="107504" y="740296"/>
            <a:ext cx="6400800" cy="1752600"/>
          </a:xfrm>
        </p:spPr>
        <p:txBody>
          <a:bodyPr/>
          <a:lstStyle/>
          <a:p>
            <a:pPr algn="l" eaLnBrk="1" hangingPunct="1"/>
            <a:r>
              <a:rPr lang="cs-CZ" altLang="cs-CZ" sz="2800" dirty="0"/>
              <a:t>Ivan Čepička </a:t>
            </a:r>
            <a:r>
              <a:rPr lang="cs-CZ" altLang="cs-CZ" sz="2000" dirty="0"/>
              <a:t>(kat. zoologie)</a:t>
            </a:r>
          </a:p>
          <a:p>
            <a:pPr algn="l" eaLnBrk="1" hangingPunct="1"/>
            <a:r>
              <a:rPr lang="cs-CZ" altLang="cs-CZ" sz="1600" dirty="0"/>
              <a:t>https://www.cepickalab.com</a:t>
            </a:r>
          </a:p>
          <a:p>
            <a:pPr algn="l" eaLnBrk="1" hangingPunct="1"/>
            <a:r>
              <a:rPr lang="cs-CZ" altLang="cs-CZ" sz="2800" dirty="0"/>
              <a:t>Vladimír Hampl </a:t>
            </a:r>
            <a:r>
              <a:rPr lang="cs-CZ" altLang="cs-CZ" sz="2000" dirty="0"/>
              <a:t>(kat. parazitologie)</a:t>
            </a:r>
          </a:p>
          <a:p>
            <a:pPr algn="l" eaLnBrk="1" hangingPunct="1"/>
            <a:r>
              <a:rPr lang="cs-CZ" altLang="cs-CZ" sz="1600" dirty="0"/>
              <a:t>http://www.protistologie.cz/hampllab/</a:t>
            </a:r>
          </a:p>
          <a:p>
            <a:pPr algn="l" eaLnBrk="1" hangingPunct="1"/>
            <a:r>
              <a:rPr lang="cs-CZ" altLang="cs-CZ" sz="2800" dirty="0"/>
              <a:t>Pavel Škaloud </a:t>
            </a:r>
            <a:r>
              <a:rPr lang="cs-CZ" altLang="cs-CZ" sz="2000" dirty="0"/>
              <a:t>(kat. botaniky)</a:t>
            </a:r>
          </a:p>
          <a:p>
            <a:pPr algn="l" eaLnBrk="1" hangingPunct="1"/>
            <a:r>
              <a:rPr lang="cs-CZ" altLang="cs-CZ" sz="1600" dirty="0"/>
              <a:t>https://botany.natur.cuni.cz/skaloud/</a:t>
            </a:r>
          </a:p>
          <a:p>
            <a:pPr algn="l" eaLnBrk="1" hangingPunct="1"/>
            <a:endParaRPr lang="cs-CZ" altLang="cs-CZ" dirty="0"/>
          </a:p>
        </p:txBody>
      </p:sp>
      <p:sp>
        <p:nvSpPr>
          <p:cNvPr id="2053" name="Obdélník 4">
            <a:extLst>
              <a:ext uri="{FF2B5EF4-FFF2-40B4-BE49-F238E27FC236}">
                <a16:creationId xmlns:a16="http://schemas.microsoft.com/office/drawing/2014/main" id="{EBA1082F-F156-43AF-B1F9-C17982BF64AB}"/>
              </a:ext>
            </a:extLst>
          </p:cNvPr>
          <p:cNvSpPr>
            <a:spLocks noChangeArrowheads="1"/>
          </p:cNvSpPr>
          <p:nvPr/>
        </p:nvSpPr>
        <p:spPr bwMode="auto">
          <a:xfrm>
            <a:off x="5652120" y="724694"/>
            <a:ext cx="2735263" cy="400050"/>
          </a:xfrm>
          <a:prstGeom prst="rect">
            <a:avLst/>
          </a:prstGeom>
          <a:noFill/>
          <a:ln>
            <a:noFill/>
          </a:ln>
        </p:spPr>
        <p:txBody>
          <a:bodyPr>
            <a:spAutoFit/>
          </a:bodyPr>
          <a:lstStyle/>
          <a:p>
            <a:pPr eaLnBrk="1" hangingPunct="1">
              <a:defRPr/>
            </a:pPr>
            <a:r>
              <a:rPr lang="cs-CZ" sz="2000" b="1" dirty="0">
                <a:latin typeface="+mn-lt"/>
              </a:rPr>
              <a:t>www.protistologie.cz</a:t>
            </a:r>
          </a:p>
        </p:txBody>
      </p:sp>
      <p:pic>
        <p:nvPicPr>
          <p:cNvPr id="72706" name="Picture 2" descr="Figure thumbnail gr1">
            <a:extLst>
              <a:ext uri="{FF2B5EF4-FFF2-40B4-BE49-F238E27FC236}">
                <a16:creationId xmlns:a16="http://schemas.microsoft.com/office/drawing/2014/main" id="{C4F9947C-CBA2-497D-B6A3-EE2EF74C4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052" y="1204082"/>
            <a:ext cx="3467420" cy="2074937"/>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a:extLst>
              <a:ext uri="{FF2B5EF4-FFF2-40B4-BE49-F238E27FC236}">
                <a16:creationId xmlns:a16="http://schemas.microsoft.com/office/drawing/2014/main" id="{25F9CE7A-9957-446B-9C90-8005FEFBA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1" y="3370263"/>
            <a:ext cx="9144000" cy="3487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descr="AN INTRODUCTION TO FORAMINIFERA – The Generator">
            <a:extLst>
              <a:ext uri="{FF2B5EF4-FFF2-40B4-BE49-F238E27FC236}">
                <a16:creationId xmlns:a16="http://schemas.microsoft.com/office/drawing/2014/main" id="{4FC18F2E-2F42-49E6-B1BB-BB0BCE552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019769"/>
            <a:ext cx="4651995" cy="3721596"/>
          </a:xfrm>
          <a:prstGeom prst="rect">
            <a:avLst/>
          </a:prstGeom>
          <a:noFill/>
          <a:extLst>
            <a:ext uri="{909E8E84-426E-40DD-AFC4-6F175D3DCCD1}">
              <a14:hiddenFill xmlns:a14="http://schemas.microsoft.com/office/drawing/2010/main">
                <a:solidFill>
                  <a:srgbClr val="FFFFFF"/>
                </a:solidFill>
              </a14:hiddenFill>
            </a:ext>
          </a:extLst>
        </p:spPr>
      </p:pic>
      <p:pic>
        <p:nvPicPr>
          <p:cNvPr id="75784" name="Picture 8" descr="Small Things Considered: The Awesomest Thing in Biology">
            <a:extLst>
              <a:ext uri="{FF2B5EF4-FFF2-40B4-BE49-F238E27FC236}">
                <a16:creationId xmlns:a16="http://schemas.microsoft.com/office/drawing/2014/main" id="{E68390C2-7B66-4500-8F29-6FB60B9E6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5" r="2885"/>
          <a:stretch/>
        </p:blipFill>
        <p:spPr bwMode="auto">
          <a:xfrm>
            <a:off x="4440044" y="188640"/>
            <a:ext cx="3746858" cy="2664296"/>
          </a:xfrm>
          <a:prstGeom prst="rect">
            <a:avLst/>
          </a:prstGeom>
          <a:noFill/>
          <a:extLst>
            <a:ext uri="{909E8E84-426E-40DD-AFC4-6F175D3DCCD1}">
              <a14:hiddenFill xmlns:a14="http://schemas.microsoft.com/office/drawing/2010/main">
                <a:solidFill>
                  <a:srgbClr val="FFFFFF"/>
                </a:solidFill>
              </a14:hiddenFill>
            </a:ext>
          </a:extLst>
        </p:spPr>
      </p:pic>
      <p:pic>
        <p:nvPicPr>
          <p:cNvPr id="75786" name="Picture 10" descr="A Desmid undergoing cell division - Stock Image - C012/7637 - Science Photo  Library">
            <a:extLst>
              <a:ext uri="{FF2B5EF4-FFF2-40B4-BE49-F238E27FC236}">
                <a16:creationId xmlns:a16="http://schemas.microsoft.com/office/drawing/2014/main" id="{689446DE-F9CF-42DB-BCD2-DB5E402E3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67738" y="3622204"/>
            <a:ext cx="3721597" cy="2516730"/>
          </a:xfrm>
          <a:prstGeom prst="rect">
            <a:avLst/>
          </a:prstGeom>
          <a:noFill/>
          <a:extLst>
            <a:ext uri="{909E8E84-426E-40DD-AFC4-6F175D3DCCD1}">
              <a14:hiddenFill xmlns:a14="http://schemas.microsoft.com/office/drawing/2010/main">
                <a:solidFill>
                  <a:srgbClr val="FFFFFF"/>
                </a:solidFill>
              </a14:hiddenFill>
            </a:ext>
          </a:extLst>
        </p:spPr>
      </p:pic>
      <p:pic>
        <p:nvPicPr>
          <p:cNvPr id="75788" name="Picture 12">
            <a:extLst>
              <a:ext uri="{FF2B5EF4-FFF2-40B4-BE49-F238E27FC236}">
                <a16:creationId xmlns:a16="http://schemas.microsoft.com/office/drawing/2014/main" id="{FC8B0633-720A-43A7-B2A9-5AE6AA24C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88643"/>
            <a:ext cx="3490341" cy="26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0B8B1B67-4B6C-4756-A379-340A8FF0E09C}"/>
              </a:ext>
            </a:extLst>
          </p:cNvPr>
          <p:cNvSpPr>
            <a:spLocks noGrp="1" noChangeArrowheads="1"/>
          </p:cNvSpPr>
          <p:nvPr>
            <p:ph type="title"/>
          </p:nvPr>
        </p:nvSpPr>
        <p:spPr>
          <a:xfrm>
            <a:off x="446088" y="0"/>
            <a:ext cx="8229600" cy="1143000"/>
          </a:xfrm>
        </p:spPr>
        <p:txBody>
          <a:bodyPr/>
          <a:lstStyle/>
          <a:p>
            <a:pPr eaLnBrk="1" hangingPunct="1">
              <a:defRPr/>
            </a:pPr>
            <a:r>
              <a:rPr lang="cs-CZ" dirty="0">
                <a:latin typeface="+mn-lt"/>
              </a:rPr>
              <a:t>Dřívější taxony </a:t>
            </a:r>
            <a:r>
              <a:rPr lang="cs-CZ" dirty="0" err="1">
                <a:latin typeface="+mn-lt"/>
              </a:rPr>
              <a:t>protist</a:t>
            </a:r>
            <a:endParaRPr lang="cs-CZ" sz="2800" dirty="0">
              <a:latin typeface="+mn-lt"/>
            </a:endParaRPr>
          </a:p>
        </p:txBody>
      </p:sp>
      <p:sp>
        <p:nvSpPr>
          <p:cNvPr id="7171" name="Line 5">
            <a:extLst>
              <a:ext uri="{FF2B5EF4-FFF2-40B4-BE49-F238E27FC236}">
                <a16:creationId xmlns:a16="http://schemas.microsoft.com/office/drawing/2014/main" id="{1F1DE0AC-A02B-4B6A-A4E7-840AC2444A5E}"/>
              </a:ext>
            </a:extLst>
          </p:cNvPr>
          <p:cNvSpPr>
            <a:spLocks noChangeShapeType="1"/>
          </p:cNvSpPr>
          <p:nvPr/>
        </p:nvSpPr>
        <p:spPr bwMode="auto">
          <a:xfrm>
            <a:off x="2843213" y="1557338"/>
            <a:ext cx="0" cy="49672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2" name="Line 6">
            <a:extLst>
              <a:ext uri="{FF2B5EF4-FFF2-40B4-BE49-F238E27FC236}">
                <a16:creationId xmlns:a16="http://schemas.microsoft.com/office/drawing/2014/main" id="{0D86825F-0B34-48DC-AFEB-46188416E09B}"/>
              </a:ext>
            </a:extLst>
          </p:cNvPr>
          <p:cNvSpPr>
            <a:spLocks noChangeShapeType="1"/>
          </p:cNvSpPr>
          <p:nvPr/>
        </p:nvSpPr>
        <p:spPr bwMode="auto">
          <a:xfrm>
            <a:off x="5867400" y="1557338"/>
            <a:ext cx="0" cy="49672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3" name="Line 7">
            <a:extLst>
              <a:ext uri="{FF2B5EF4-FFF2-40B4-BE49-F238E27FC236}">
                <a16:creationId xmlns:a16="http://schemas.microsoft.com/office/drawing/2014/main" id="{0065F5C0-7E98-40B3-88C3-CB77D5B566E1}"/>
              </a:ext>
            </a:extLst>
          </p:cNvPr>
          <p:cNvSpPr>
            <a:spLocks noChangeShapeType="1"/>
          </p:cNvSpPr>
          <p:nvPr/>
        </p:nvSpPr>
        <p:spPr bwMode="auto">
          <a:xfrm>
            <a:off x="323850" y="1989138"/>
            <a:ext cx="84963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2" name="Text Box 8">
            <a:extLst>
              <a:ext uri="{FF2B5EF4-FFF2-40B4-BE49-F238E27FC236}">
                <a16:creationId xmlns:a16="http://schemas.microsoft.com/office/drawing/2014/main" id="{891407A5-D1B6-42D7-811A-00F656F16D46}"/>
              </a:ext>
            </a:extLst>
          </p:cNvPr>
          <p:cNvSpPr txBox="1">
            <a:spLocks noChangeArrowheads="1"/>
          </p:cNvSpPr>
          <p:nvPr/>
        </p:nvSpPr>
        <p:spPr bwMode="auto">
          <a:xfrm>
            <a:off x="-36513" y="1484313"/>
            <a:ext cx="9144001" cy="369887"/>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a:latin typeface="+mn-lt"/>
              </a:rPr>
              <a:t>       „PRVOCI“ (Protozoa)     „ŘASY“ (</a:t>
            </a:r>
            <a:r>
              <a:rPr lang="cs-CZ" dirty="0" err="1">
                <a:latin typeface="+mn-lt"/>
              </a:rPr>
              <a:t>Algae</a:t>
            </a:r>
            <a:r>
              <a:rPr lang="cs-CZ" dirty="0">
                <a:latin typeface="+mn-lt"/>
              </a:rPr>
              <a:t>, </a:t>
            </a:r>
            <a:r>
              <a:rPr lang="cs-CZ" dirty="0" err="1">
                <a:latin typeface="+mn-lt"/>
              </a:rPr>
              <a:t>Protophyta</a:t>
            </a:r>
            <a:r>
              <a:rPr lang="cs-CZ" dirty="0">
                <a:latin typeface="+mn-lt"/>
              </a:rPr>
              <a:t>)   „HOUBOVITÉ ORGANISMY“</a:t>
            </a:r>
          </a:p>
        </p:txBody>
      </p:sp>
      <p:sp>
        <p:nvSpPr>
          <p:cNvPr id="4103" name="Text Box 9">
            <a:extLst>
              <a:ext uri="{FF2B5EF4-FFF2-40B4-BE49-F238E27FC236}">
                <a16:creationId xmlns:a16="http://schemas.microsoft.com/office/drawing/2014/main" id="{8BDA609B-F996-43C7-9C6B-D93BE196A7E0}"/>
              </a:ext>
            </a:extLst>
          </p:cNvPr>
          <p:cNvSpPr txBox="1">
            <a:spLocks noChangeArrowheads="1"/>
          </p:cNvSpPr>
          <p:nvPr/>
        </p:nvSpPr>
        <p:spPr bwMode="auto">
          <a:xfrm>
            <a:off x="303213" y="2368550"/>
            <a:ext cx="2185987" cy="286226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err="1">
                <a:latin typeface="+mn-lt"/>
              </a:rPr>
              <a:t>Sarcomastigophora</a:t>
            </a:r>
            <a:endParaRPr lang="cs-CZ" dirty="0">
              <a:latin typeface="+mn-lt"/>
            </a:endParaRPr>
          </a:p>
          <a:p>
            <a:pPr eaLnBrk="1" hangingPunct="1">
              <a:defRPr/>
            </a:pPr>
            <a:r>
              <a:rPr lang="cs-CZ" dirty="0">
                <a:latin typeface="+mn-lt"/>
              </a:rPr>
              <a:t>=</a:t>
            </a:r>
          </a:p>
          <a:p>
            <a:pPr eaLnBrk="1" hangingPunct="1">
              <a:defRPr/>
            </a:pPr>
            <a:r>
              <a:rPr lang="cs-CZ" dirty="0">
                <a:latin typeface="+mn-lt"/>
              </a:rPr>
              <a:t>(</a:t>
            </a:r>
            <a:r>
              <a:rPr lang="cs-CZ" b="1" dirty="0" err="1">
                <a:latin typeface="+mn-lt"/>
              </a:rPr>
              <a:t>Flagellata</a:t>
            </a:r>
            <a:r>
              <a:rPr lang="cs-CZ" b="1" dirty="0">
                <a:latin typeface="+mn-lt"/>
              </a:rPr>
              <a:t> +</a:t>
            </a:r>
          </a:p>
          <a:p>
            <a:pPr eaLnBrk="1" hangingPunct="1">
              <a:defRPr/>
            </a:pPr>
            <a:r>
              <a:rPr lang="cs-CZ" b="1" dirty="0">
                <a:latin typeface="+mn-lt"/>
              </a:rPr>
              <a:t> </a:t>
            </a:r>
            <a:r>
              <a:rPr lang="cs-CZ" b="1" dirty="0" err="1">
                <a:latin typeface="+mn-lt"/>
              </a:rPr>
              <a:t>Rhizopoda</a:t>
            </a:r>
            <a:r>
              <a:rPr lang="cs-CZ" dirty="0">
                <a:latin typeface="+mn-lt"/>
              </a:rPr>
              <a:t>)</a:t>
            </a:r>
          </a:p>
          <a:p>
            <a:pPr eaLnBrk="1" hangingPunct="1">
              <a:defRPr/>
            </a:pPr>
            <a:endParaRPr lang="cs-CZ" dirty="0">
              <a:latin typeface="+mn-lt"/>
            </a:endParaRPr>
          </a:p>
          <a:p>
            <a:pPr eaLnBrk="1" hangingPunct="1">
              <a:defRPr/>
            </a:pPr>
            <a:r>
              <a:rPr lang="cs-CZ" dirty="0" err="1">
                <a:latin typeface="+mn-lt"/>
              </a:rPr>
              <a:t>Sporozoa</a:t>
            </a:r>
            <a:endParaRPr lang="cs-CZ" dirty="0">
              <a:latin typeface="+mn-lt"/>
            </a:endParaRPr>
          </a:p>
          <a:p>
            <a:pPr eaLnBrk="1" hangingPunct="1">
              <a:defRPr/>
            </a:pPr>
            <a:endParaRPr lang="cs-CZ" dirty="0">
              <a:latin typeface="+mn-lt"/>
            </a:endParaRPr>
          </a:p>
          <a:p>
            <a:pPr eaLnBrk="1" hangingPunct="1">
              <a:defRPr/>
            </a:pPr>
            <a:r>
              <a:rPr lang="cs-CZ" dirty="0" err="1">
                <a:latin typeface="+mn-lt"/>
              </a:rPr>
              <a:t>Cnidosporidia</a:t>
            </a:r>
            <a:endParaRPr lang="cs-CZ" dirty="0">
              <a:latin typeface="+mn-lt"/>
            </a:endParaRPr>
          </a:p>
          <a:p>
            <a:pPr eaLnBrk="1" hangingPunct="1">
              <a:defRPr/>
            </a:pPr>
            <a:endParaRPr lang="cs-CZ" dirty="0">
              <a:latin typeface="+mn-lt"/>
            </a:endParaRPr>
          </a:p>
          <a:p>
            <a:pPr eaLnBrk="1" hangingPunct="1">
              <a:defRPr/>
            </a:pPr>
            <a:r>
              <a:rPr lang="cs-CZ" b="1" dirty="0" err="1">
                <a:latin typeface="+mn-lt"/>
              </a:rPr>
              <a:t>Ciliata</a:t>
            </a:r>
            <a:endParaRPr lang="cs-CZ" b="1" dirty="0">
              <a:latin typeface="+mn-lt"/>
            </a:endParaRPr>
          </a:p>
        </p:txBody>
      </p:sp>
      <p:sp>
        <p:nvSpPr>
          <p:cNvPr id="4104" name="Text Box 10">
            <a:extLst>
              <a:ext uri="{FF2B5EF4-FFF2-40B4-BE49-F238E27FC236}">
                <a16:creationId xmlns:a16="http://schemas.microsoft.com/office/drawing/2014/main" id="{CE7B7E9F-3DD8-4158-A4E9-0F5A284E38F6}"/>
              </a:ext>
            </a:extLst>
          </p:cNvPr>
          <p:cNvSpPr txBox="1">
            <a:spLocks noChangeArrowheads="1"/>
          </p:cNvSpPr>
          <p:nvPr/>
        </p:nvSpPr>
        <p:spPr bwMode="auto">
          <a:xfrm>
            <a:off x="3132138" y="2420938"/>
            <a:ext cx="2181225" cy="366236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Rhodophyta</a:t>
            </a:r>
          </a:p>
          <a:p>
            <a:pPr eaLnBrk="1" hangingPunct="1">
              <a:defRPr/>
            </a:pPr>
            <a:endParaRPr lang="cs-CZ">
              <a:latin typeface="+mn-lt"/>
            </a:endParaRPr>
          </a:p>
          <a:p>
            <a:pPr eaLnBrk="1" hangingPunct="1">
              <a:defRPr/>
            </a:pPr>
            <a:r>
              <a:rPr lang="cs-CZ">
                <a:latin typeface="+mn-lt"/>
              </a:rPr>
              <a:t>Chlorophyta</a:t>
            </a:r>
          </a:p>
          <a:p>
            <a:pPr eaLnBrk="1" hangingPunct="1">
              <a:defRPr/>
            </a:pPr>
            <a:endParaRPr lang="cs-CZ">
              <a:latin typeface="+mn-lt"/>
            </a:endParaRPr>
          </a:p>
          <a:p>
            <a:pPr eaLnBrk="1" hangingPunct="1">
              <a:defRPr/>
            </a:pPr>
            <a:r>
              <a:rPr lang="cs-CZ">
                <a:latin typeface="+mn-lt"/>
              </a:rPr>
              <a:t>Chromophyta</a:t>
            </a:r>
          </a:p>
          <a:p>
            <a:pPr eaLnBrk="1" hangingPunct="1">
              <a:defRPr/>
            </a:pPr>
            <a:endParaRPr lang="cs-CZ">
              <a:latin typeface="+mn-lt"/>
            </a:endParaRPr>
          </a:p>
          <a:p>
            <a:pPr eaLnBrk="1" hangingPunct="1">
              <a:defRPr/>
            </a:pPr>
            <a:r>
              <a:rPr lang="cs-CZ">
                <a:latin typeface="+mn-lt"/>
              </a:rPr>
              <a:t>Euglenophyta</a:t>
            </a:r>
          </a:p>
          <a:p>
            <a:pPr eaLnBrk="1" hangingPunct="1">
              <a:defRPr/>
            </a:pPr>
            <a:endParaRPr lang="cs-CZ">
              <a:latin typeface="+mn-lt"/>
            </a:endParaRPr>
          </a:p>
          <a:p>
            <a:pPr eaLnBrk="1" hangingPunct="1">
              <a:defRPr/>
            </a:pPr>
            <a:r>
              <a:rPr lang="cs-CZ">
                <a:latin typeface="+mn-lt"/>
              </a:rPr>
              <a:t>Chlorarachniophyta</a:t>
            </a:r>
          </a:p>
          <a:p>
            <a:pPr eaLnBrk="1" hangingPunct="1">
              <a:defRPr/>
            </a:pPr>
            <a:endParaRPr lang="cs-CZ">
              <a:latin typeface="+mn-lt"/>
            </a:endParaRPr>
          </a:p>
          <a:p>
            <a:pPr eaLnBrk="1" hangingPunct="1">
              <a:defRPr/>
            </a:pPr>
            <a:r>
              <a:rPr lang="cs-CZ">
                <a:latin typeface="+mn-lt"/>
              </a:rPr>
              <a:t>Dinophyta</a:t>
            </a:r>
          </a:p>
          <a:p>
            <a:pPr eaLnBrk="1" hangingPunct="1">
              <a:defRPr/>
            </a:pPr>
            <a:endParaRPr lang="cs-CZ">
              <a:latin typeface="+mn-lt"/>
            </a:endParaRPr>
          </a:p>
          <a:p>
            <a:pPr eaLnBrk="1" hangingPunct="1">
              <a:defRPr/>
            </a:pPr>
            <a:r>
              <a:rPr lang="cs-CZ">
                <a:latin typeface="+mn-lt"/>
              </a:rPr>
              <a:t>Cryptophyta</a:t>
            </a:r>
          </a:p>
        </p:txBody>
      </p:sp>
      <p:sp>
        <p:nvSpPr>
          <p:cNvPr id="4105" name="Text Box 11">
            <a:extLst>
              <a:ext uri="{FF2B5EF4-FFF2-40B4-BE49-F238E27FC236}">
                <a16:creationId xmlns:a16="http://schemas.microsoft.com/office/drawing/2014/main" id="{02762E71-4623-4725-8BEC-E9EB103940E8}"/>
              </a:ext>
            </a:extLst>
          </p:cNvPr>
          <p:cNvSpPr txBox="1">
            <a:spLocks noChangeArrowheads="1"/>
          </p:cNvSpPr>
          <p:nvPr/>
        </p:nvSpPr>
        <p:spPr bwMode="auto">
          <a:xfrm>
            <a:off x="6300788" y="2420938"/>
            <a:ext cx="2595562" cy="3694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Myxomycota</a:t>
            </a:r>
          </a:p>
          <a:p>
            <a:pPr eaLnBrk="1" hangingPunct="1">
              <a:defRPr/>
            </a:pPr>
            <a:endParaRPr lang="cs-CZ">
              <a:latin typeface="+mn-lt"/>
            </a:endParaRPr>
          </a:p>
          <a:p>
            <a:pPr eaLnBrk="1" hangingPunct="1">
              <a:defRPr/>
            </a:pPr>
            <a:r>
              <a:rPr lang="cs-CZ">
                <a:latin typeface="+mn-lt"/>
              </a:rPr>
              <a:t>Plasmodiophoromycota</a:t>
            </a:r>
          </a:p>
          <a:p>
            <a:pPr eaLnBrk="1" hangingPunct="1">
              <a:defRPr/>
            </a:pPr>
            <a:endParaRPr lang="cs-CZ">
              <a:latin typeface="+mn-lt"/>
            </a:endParaRPr>
          </a:p>
          <a:p>
            <a:pPr eaLnBrk="1" hangingPunct="1">
              <a:defRPr/>
            </a:pPr>
            <a:r>
              <a:rPr lang="cs-CZ">
                <a:latin typeface="+mn-lt"/>
              </a:rPr>
              <a:t>Labyrinthulomycota</a:t>
            </a:r>
          </a:p>
          <a:p>
            <a:pPr eaLnBrk="1" hangingPunct="1">
              <a:defRPr/>
            </a:pPr>
            <a:endParaRPr lang="cs-CZ">
              <a:latin typeface="+mn-lt"/>
            </a:endParaRPr>
          </a:p>
          <a:p>
            <a:pPr eaLnBrk="1" hangingPunct="1">
              <a:defRPr/>
            </a:pPr>
            <a:r>
              <a:rPr lang="cs-CZ">
                <a:latin typeface="+mn-lt"/>
              </a:rPr>
              <a:t>Oomycota</a:t>
            </a:r>
          </a:p>
          <a:p>
            <a:pPr eaLnBrk="1" hangingPunct="1">
              <a:defRPr/>
            </a:pPr>
            <a:endParaRPr lang="cs-CZ">
              <a:latin typeface="+mn-lt"/>
            </a:endParaRPr>
          </a:p>
          <a:p>
            <a:pPr eaLnBrk="1" hangingPunct="1">
              <a:defRPr/>
            </a:pPr>
            <a:r>
              <a:rPr lang="cs-CZ">
                <a:latin typeface="+mn-lt"/>
              </a:rPr>
              <a:t>Hyphochytriomycota</a:t>
            </a:r>
          </a:p>
          <a:p>
            <a:pPr eaLnBrk="1" hangingPunct="1">
              <a:defRPr/>
            </a:pPr>
            <a:endParaRPr lang="cs-CZ">
              <a:latin typeface="+mn-lt"/>
            </a:endParaRPr>
          </a:p>
          <a:p>
            <a:pPr eaLnBrk="1" hangingPunct="1">
              <a:defRPr/>
            </a:pPr>
            <a:r>
              <a:rPr lang="cs-CZ">
                <a:latin typeface="+mn-lt"/>
              </a:rPr>
              <a:t>Chytridiomycota</a:t>
            </a:r>
          </a:p>
          <a:p>
            <a:pPr eaLnBrk="1" hangingPunct="1">
              <a:defRPr/>
            </a:pPr>
            <a:endParaRPr lang="cs-CZ">
              <a:latin typeface="+mn-lt"/>
            </a:endParaRPr>
          </a:p>
          <a:p>
            <a:pPr eaLnBrk="1" hangingPunct="1">
              <a:defRPr/>
            </a:pPr>
            <a:r>
              <a:rPr lang="cs-CZ">
                <a:latin typeface="+mn-lt"/>
              </a:rPr>
              <a:t>Eumycota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A21DF2-8742-0CD3-83E8-C9C75B6438C9}"/>
              </a:ext>
            </a:extLst>
          </p:cNvPr>
          <p:cNvSpPr>
            <a:spLocks noChangeArrowheads="1"/>
          </p:cNvSpPr>
          <p:nvPr/>
        </p:nvSpPr>
        <p:spPr bwMode="auto">
          <a:xfrm>
            <a:off x="736600" y="548680"/>
            <a:ext cx="7651750" cy="568863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 name="Obrázek 4" descr="Obsah obrázku text, diagram, kruh&#10;&#10;Popis byl vytvořen automaticky">
            <a:extLst>
              <a:ext uri="{FF2B5EF4-FFF2-40B4-BE49-F238E27FC236}">
                <a16:creationId xmlns:a16="http://schemas.microsoft.com/office/drawing/2014/main" id="{EA3C8CC2-FD45-2D24-9D4A-CA531B598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251" y="718867"/>
            <a:ext cx="7394448" cy="5462016"/>
          </a:xfrm>
          <a:prstGeom prst="rect">
            <a:avLst/>
          </a:prstGeom>
        </p:spPr>
      </p:pic>
    </p:spTree>
    <p:extLst>
      <p:ext uri="{BB962C8B-B14F-4D97-AF65-F5344CB8AC3E}">
        <p14:creationId xmlns:p14="http://schemas.microsoft.com/office/powerpoint/2010/main" val="68775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ýsledek obrázku pro haeckel radiolaria">
            <a:extLst>
              <a:ext uri="{FF2B5EF4-FFF2-40B4-BE49-F238E27FC236}">
                <a16:creationId xmlns:a16="http://schemas.microsoft.com/office/drawing/2014/main" id="{B20A327B-E001-48A7-BCDE-399AF2EDC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31788"/>
            <a:ext cx="4465638"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Výsledek obrázku pro haeckel radiolaria">
            <a:extLst>
              <a:ext uri="{FF2B5EF4-FFF2-40B4-BE49-F238E27FC236}">
                <a16:creationId xmlns:a16="http://schemas.microsoft.com/office/drawing/2014/main" id="{9404C648-774C-4962-BE6D-7975671B2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331788"/>
            <a:ext cx="4354512"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Obrázek 3">
            <a:extLst>
              <a:ext uri="{FF2B5EF4-FFF2-40B4-BE49-F238E27FC236}">
                <a16:creationId xmlns:a16="http://schemas.microsoft.com/office/drawing/2014/main" id="{2C1532FC-F163-4003-8822-E1DA3BDCD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82" t="999" r="10497" b="999"/>
          <a:stretch>
            <a:fillRect/>
          </a:stretch>
        </p:blipFill>
        <p:spPr bwMode="auto">
          <a:xfrm>
            <a:off x="0" y="-31750"/>
            <a:ext cx="92519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D5AFF910-DA6C-4D19-ACF3-7CD474E9EABC}"/>
              </a:ext>
            </a:extLst>
          </p:cNvPr>
          <p:cNvSpPr txBox="1"/>
          <p:nvPr/>
        </p:nvSpPr>
        <p:spPr>
          <a:xfrm>
            <a:off x="38560" y="6341268"/>
            <a:ext cx="1584325" cy="369888"/>
          </a:xfrm>
          <a:prstGeom prst="rect">
            <a:avLst/>
          </a:prstGeom>
          <a:noFill/>
        </p:spPr>
        <p:txBody>
          <a:bodyPr wrap="none">
            <a:spAutoFit/>
          </a:bodyPr>
          <a:lstStyle/>
          <a:p>
            <a:pPr>
              <a:defRPr/>
            </a:pPr>
            <a:r>
              <a:rPr lang="cs-CZ" i="1" dirty="0" err="1">
                <a:solidFill>
                  <a:schemeClr val="bg1"/>
                </a:solidFill>
                <a:latin typeface="+mn-lt"/>
              </a:rPr>
              <a:t>Reticulomyxa</a:t>
            </a:r>
            <a:endParaRPr lang="cs-CZ" i="1" dirty="0">
              <a:solidFill>
                <a:schemeClr val="bg1"/>
              </a:solidFill>
              <a:latin typeface="+mn-lt"/>
            </a:endParaRPr>
          </a:p>
        </p:txBody>
      </p:sp>
      <p:sp>
        <p:nvSpPr>
          <p:cNvPr id="3" name="Rectangle 4">
            <a:extLst>
              <a:ext uri="{FF2B5EF4-FFF2-40B4-BE49-F238E27FC236}">
                <a16:creationId xmlns:a16="http://schemas.microsoft.com/office/drawing/2014/main" id="{46B6ED14-8421-8E05-5A15-8E1ED02470D6}"/>
              </a:ext>
            </a:extLst>
          </p:cNvPr>
          <p:cNvSpPr>
            <a:spLocks noChangeArrowheads="1"/>
          </p:cNvSpPr>
          <p:nvPr/>
        </p:nvSpPr>
        <p:spPr bwMode="auto">
          <a:xfrm>
            <a:off x="468313" y="-171450"/>
            <a:ext cx="8229600" cy="1143000"/>
          </a:xfrm>
          <a:prstGeom prst="rect">
            <a:avLst/>
          </a:prstGeom>
          <a:noFill/>
          <a:ln>
            <a:noFill/>
          </a:ln>
        </p:spPr>
        <p:txBody>
          <a:bodyPr anchor="ctr"/>
          <a:lstStyle/>
          <a:p>
            <a:pPr algn="ctr" eaLnBrk="1" hangingPunct="1">
              <a:defRPr/>
            </a:pPr>
            <a:r>
              <a:rPr lang="cs-CZ" sz="3600" b="1" dirty="0">
                <a:solidFill>
                  <a:schemeClr val="bg1"/>
                </a:solidFill>
                <a:latin typeface="+mn-lt"/>
              </a:rPr>
              <a:t>„kořenonožci“ – „</a:t>
            </a:r>
            <a:r>
              <a:rPr lang="cs-CZ" sz="3600" b="1" dirty="0" err="1">
                <a:solidFill>
                  <a:schemeClr val="bg1"/>
                </a:solidFill>
                <a:latin typeface="+mn-lt"/>
              </a:rPr>
              <a:t>Rhizopoda</a:t>
            </a:r>
            <a:r>
              <a:rPr lang="cs-CZ" sz="3600" b="1" dirty="0">
                <a:solidFill>
                  <a:schemeClr val="bg1"/>
                </a:solidFill>
                <a:latin typeface="+mn-lt"/>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ýsledek obrázku pro haeckel radiolaria">
            <a:extLst>
              <a:ext uri="{FF2B5EF4-FFF2-40B4-BE49-F238E27FC236}">
                <a16:creationId xmlns:a16="http://schemas.microsoft.com/office/drawing/2014/main" id="{75CA5A56-2C5F-4EE6-8012-779950930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1788"/>
            <a:ext cx="4465638"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Výsledek obrázku pro haeckel radiolaria">
            <a:extLst>
              <a:ext uri="{FF2B5EF4-FFF2-40B4-BE49-F238E27FC236}">
                <a16:creationId xmlns:a16="http://schemas.microsoft.com/office/drawing/2014/main" id="{997C47F6-C0D3-4924-A543-833FE695B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963" y="331788"/>
            <a:ext cx="4354512"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ázek 3">
            <a:extLst>
              <a:ext uri="{FF2B5EF4-FFF2-40B4-BE49-F238E27FC236}">
                <a16:creationId xmlns:a16="http://schemas.microsoft.com/office/drawing/2014/main" id="{42083229-D6EA-42AE-B50B-1AA7FDDDE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482" t="999" r="10497" b="999"/>
          <a:stretch>
            <a:fillRect/>
          </a:stretch>
        </p:blipFill>
        <p:spPr bwMode="auto">
          <a:xfrm>
            <a:off x="0" y="-31750"/>
            <a:ext cx="92519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B6081049-8774-4C41-B8A1-867DEB449BEA}"/>
              </a:ext>
            </a:extLst>
          </p:cNvPr>
          <p:cNvSpPr txBox="1"/>
          <p:nvPr/>
        </p:nvSpPr>
        <p:spPr>
          <a:xfrm>
            <a:off x="133350" y="0"/>
            <a:ext cx="1584325" cy="369888"/>
          </a:xfrm>
          <a:prstGeom prst="rect">
            <a:avLst/>
          </a:prstGeom>
          <a:noFill/>
        </p:spPr>
        <p:txBody>
          <a:bodyPr wrap="none">
            <a:spAutoFit/>
          </a:bodyPr>
          <a:lstStyle/>
          <a:p>
            <a:pPr>
              <a:defRPr/>
            </a:pPr>
            <a:r>
              <a:rPr lang="cs-CZ" i="1" dirty="0" err="1">
                <a:solidFill>
                  <a:schemeClr val="bg1"/>
                </a:solidFill>
                <a:latin typeface="+mn-lt"/>
              </a:rPr>
              <a:t>Reticulomyxa</a:t>
            </a:r>
            <a:endParaRPr lang="cs-CZ" i="1" dirty="0">
              <a:solidFill>
                <a:schemeClr val="bg1"/>
              </a:solidFill>
              <a:latin typeface="+mn-lt"/>
            </a:endParaRPr>
          </a:p>
        </p:txBody>
      </p:sp>
      <p:pic>
        <p:nvPicPr>
          <p:cNvPr id="4" name="Online médium 3" title="Amoeba hunts and kills paramecia and stentor... to music by Lamar; Genesis; Winter; Zimmer">
            <a:hlinkClick r:id="" action="ppaction://media"/>
            <a:extLst>
              <a:ext uri="{FF2B5EF4-FFF2-40B4-BE49-F238E27FC236}">
                <a16:creationId xmlns:a16="http://schemas.microsoft.com/office/drawing/2014/main" id="{818F9CA0-6C4B-4A98-A134-04C6452C74E2}"/>
              </a:ext>
            </a:extLst>
          </p:cNvPr>
          <p:cNvPicPr>
            <a:picLocks noRot="1" noChangeAspect="1"/>
          </p:cNvPicPr>
          <p:nvPr>
            <a:videoFile r:link="rId1"/>
          </p:nvPr>
        </p:nvPicPr>
        <p:blipFill>
          <a:blip r:embed="rId6"/>
          <a:stretch>
            <a:fillRect/>
          </a:stretch>
        </p:blipFill>
        <p:spPr>
          <a:xfrm>
            <a:off x="256014" y="952075"/>
            <a:ext cx="8793898" cy="4968552"/>
          </a:xfrm>
          <a:prstGeom prst="rect">
            <a:avLst/>
          </a:prstGeom>
        </p:spPr>
      </p:pic>
    </p:spTree>
    <p:extLst>
      <p:ext uri="{BB962C8B-B14F-4D97-AF65-F5344CB8AC3E}">
        <p14:creationId xmlns:p14="http://schemas.microsoft.com/office/powerpoint/2010/main" val="10535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Související obrázek">
            <a:extLst>
              <a:ext uri="{FF2B5EF4-FFF2-40B4-BE49-F238E27FC236}">
                <a16:creationId xmlns:a16="http://schemas.microsoft.com/office/drawing/2014/main" id="{33A209CD-6D77-4561-9994-C8D571EF9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8913"/>
            <a:ext cx="460216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descr="Výsledek obrázku pro foraminifera haeckel">
            <a:extLst>
              <a:ext uri="{FF2B5EF4-FFF2-40B4-BE49-F238E27FC236}">
                <a16:creationId xmlns:a16="http://schemas.microsoft.com/office/drawing/2014/main" id="{65423666-A01E-4EEA-8F98-545304B67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913"/>
            <a:ext cx="450215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8194" name="Picture 5" descr="L01">
            <a:extLst>
              <a:ext uri="{FF2B5EF4-FFF2-40B4-BE49-F238E27FC236}">
                <a16:creationId xmlns:a16="http://schemas.microsoft.com/office/drawing/2014/main" id="{5A58524B-8BC6-4F1D-9856-7E775AA0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890588"/>
            <a:ext cx="3960812" cy="554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6" descr="zochrt2">
            <a:extLst>
              <a:ext uri="{FF2B5EF4-FFF2-40B4-BE49-F238E27FC236}">
                <a16:creationId xmlns:a16="http://schemas.microsoft.com/office/drawing/2014/main" id="{A575FEB9-43B3-4B90-99E1-C60C21770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90588"/>
            <a:ext cx="3951287"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Rectangle 7">
            <a:extLst>
              <a:ext uri="{FF2B5EF4-FFF2-40B4-BE49-F238E27FC236}">
                <a16:creationId xmlns:a16="http://schemas.microsoft.com/office/drawing/2014/main" id="{FD9C368B-8AB8-46D3-A38B-EA150E44FB1F}"/>
              </a:ext>
            </a:extLst>
          </p:cNvPr>
          <p:cNvSpPr>
            <a:spLocks noChangeArrowheads="1"/>
          </p:cNvSpPr>
          <p:nvPr/>
        </p:nvSpPr>
        <p:spPr bwMode="auto">
          <a:xfrm>
            <a:off x="468313" y="-171450"/>
            <a:ext cx="8229600" cy="1143000"/>
          </a:xfrm>
          <a:prstGeom prst="rect">
            <a:avLst/>
          </a:prstGeom>
          <a:noFill/>
          <a:ln>
            <a:noFill/>
          </a:ln>
        </p:spPr>
        <p:txBody>
          <a:bodyPr anchor="ctr"/>
          <a:lstStyle/>
          <a:p>
            <a:pPr algn="ctr" eaLnBrk="1" hangingPunct="1">
              <a:defRPr/>
            </a:pPr>
            <a:r>
              <a:rPr lang="cs-CZ" sz="3600" b="1" dirty="0">
                <a:solidFill>
                  <a:schemeClr val="tx2"/>
                </a:solidFill>
                <a:latin typeface="+mn-lt"/>
              </a:rPr>
              <a:t>„bičíkovci“ – „</a:t>
            </a:r>
            <a:r>
              <a:rPr lang="cs-CZ" sz="3600" b="1" dirty="0" err="1">
                <a:solidFill>
                  <a:schemeClr val="tx2"/>
                </a:solidFill>
                <a:latin typeface="+mn-lt"/>
              </a:rPr>
              <a:t>Flagellata</a:t>
            </a:r>
            <a:r>
              <a:rPr lang="cs-CZ" sz="3600" b="1" dirty="0">
                <a:solidFill>
                  <a:schemeClr val="tx2"/>
                </a:solidFill>
                <a:latin typeface="+mn-lt"/>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82078BBD-BBA2-492E-BF3F-0122EB417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438" y="3522663"/>
            <a:ext cx="2246312" cy="260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9" name="Obrázek 2">
            <a:extLst>
              <a:ext uri="{FF2B5EF4-FFF2-40B4-BE49-F238E27FC236}">
                <a16:creationId xmlns:a16="http://schemas.microsoft.com/office/drawing/2014/main" id="{0EFC56E0-5A98-472C-96FA-F2AC7750C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354013"/>
            <a:ext cx="24384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BCA2E1E2-5AB0-4F98-AD28-82FF3AF54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403225"/>
            <a:ext cx="1149350" cy="2954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1058" descr="Chilomastix na uvod 2">
            <a:extLst>
              <a:ext uri="{FF2B5EF4-FFF2-40B4-BE49-F238E27FC236}">
                <a16:creationId xmlns:a16="http://schemas.microsoft.com/office/drawing/2014/main" id="{CB202078-407B-4EDE-A774-5838D0C76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3421063"/>
            <a:ext cx="1643062" cy="280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2" name="Obrázek 2" descr="Deltotrichonympha_1 dlouha 185 um.tif">
            <a:extLst>
              <a:ext uri="{FF2B5EF4-FFF2-40B4-BE49-F238E27FC236}">
                <a16:creationId xmlns:a16="http://schemas.microsoft.com/office/drawing/2014/main" id="{534EE9CB-10B6-4336-944B-005ADF4756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0" y="122238"/>
            <a:ext cx="4827588" cy="611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Výsledek obrázku pro caenomorpha">
            <a:extLst>
              <a:ext uri="{FF2B5EF4-FFF2-40B4-BE49-F238E27FC236}">
                <a16:creationId xmlns:a16="http://schemas.microsoft.com/office/drawing/2014/main" id="{0ABF2BA4-7A57-4966-A651-56F72AE6D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618537" cy="568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AD7271B-495A-49C9-B7FF-0597E9DB7092}"/>
              </a:ext>
            </a:extLst>
          </p:cNvPr>
          <p:cNvSpPr>
            <a:spLocks noChangeArrowheads="1"/>
          </p:cNvSpPr>
          <p:nvPr/>
        </p:nvSpPr>
        <p:spPr bwMode="auto">
          <a:xfrm>
            <a:off x="468313" y="-171450"/>
            <a:ext cx="8229600" cy="1143000"/>
          </a:xfrm>
          <a:prstGeom prst="rect">
            <a:avLst/>
          </a:prstGeom>
          <a:noFill/>
          <a:ln>
            <a:noFill/>
          </a:ln>
        </p:spPr>
        <p:txBody>
          <a:bodyPr anchor="ctr"/>
          <a:lstStyle/>
          <a:p>
            <a:pPr algn="ctr" eaLnBrk="1" hangingPunct="1">
              <a:defRPr/>
            </a:pPr>
            <a:r>
              <a:rPr lang="cs-CZ" sz="3600" b="1" dirty="0">
                <a:solidFill>
                  <a:schemeClr val="tx2"/>
                </a:solidFill>
                <a:latin typeface="+mn-lt"/>
              </a:rPr>
              <a:t>nálevníci – </a:t>
            </a:r>
            <a:r>
              <a:rPr lang="cs-CZ" sz="3600" b="1" dirty="0" err="1">
                <a:solidFill>
                  <a:schemeClr val="tx2"/>
                </a:solidFill>
                <a:latin typeface="+mn-lt"/>
              </a:rPr>
              <a:t>Ciliophora</a:t>
            </a:r>
            <a:endParaRPr lang="cs-CZ" sz="3600" b="1" dirty="0">
              <a:solidFill>
                <a:schemeClr val="tx2"/>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4">
            <a:extLst>
              <a:ext uri="{FF2B5EF4-FFF2-40B4-BE49-F238E27FC236}">
                <a16:creationId xmlns:a16="http://schemas.microsoft.com/office/drawing/2014/main" id="{76EAF8C4-A0EA-43CC-ACB1-1CB8C8A73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88"/>
            <a:ext cx="8424863"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071963E9-90DA-43BE-909F-7C8029DC88B5}"/>
              </a:ext>
            </a:extLst>
          </p:cNvPr>
          <p:cNvSpPr/>
          <p:nvPr/>
        </p:nvSpPr>
        <p:spPr>
          <a:xfrm>
            <a:off x="467544" y="2132856"/>
            <a:ext cx="4608512"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id="{0776BD1E-EC27-4D87-BDFC-3F78CCC471AF}"/>
              </a:ext>
            </a:extLst>
          </p:cNvPr>
          <p:cNvPicPr>
            <a:picLocks noChangeAspect="1"/>
          </p:cNvPicPr>
          <p:nvPr/>
        </p:nvPicPr>
        <p:blipFill>
          <a:blip r:embed="rId2"/>
          <a:stretch>
            <a:fillRect/>
          </a:stretch>
        </p:blipFill>
        <p:spPr>
          <a:xfrm>
            <a:off x="107504" y="116632"/>
            <a:ext cx="5162550" cy="466725"/>
          </a:xfrm>
          <a:prstGeom prst="rect">
            <a:avLst/>
          </a:prstGeom>
        </p:spPr>
      </p:pic>
      <p:pic>
        <p:nvPicPr>
          <p:cNvPr id="5" name="Obrázek 4">
            <a:extLst>
              <a:ext uri="{FF2B5EF4-FFF2-40B4-BE49-F238E27FC236}">
                <a16:creationId xmlns:a16="http://schemas.microsoft.com/office/drawing/2014/main" id="{70311016-7014-45A5-BA11-3C1DC30BD6ED}"/>
              </a:ext>
            </a:extLst>
          </p:cNvPr>
          <p:cNvPicPr>
            <a:picLocks noChangeAspect="1"/>
          </p:cNvPicPr>
          <p:nvPr/>
        </p:nvPicPr>
        <p:blipFill>
          <a:blip r:embed="rId3"/>
          <a:stretch>
            <a:fillRect/>
          </a:stretch>
        </p:blipFill>
        <p:spPr>
          <a:xfrm>
            <a:off x="107504" y="692696"/>
            <a:ext cx="8458200" cy="1200150"/>
          </a:xfrm>
          <a:prstGeom prst="rect">
            <a:avLst/>
          </a:prstGeom>
        </p:spPr>
      </p:pic>
      <p:pic>
        <p:nvPicPr>
          <p:cNvPr id="10242" name="Picture 2">
            <a:extLst>
              <a:ext uri="{FF2B5EF4-FFF2-40B4-BE49-F238E27FC236}">
                <a16:creationId xmlns:a16="http://schemas.microsoft.com/office/drawing/2014/main" id="{E5236A3D-BE93-49AF-8DA2-0FBF88D8EB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64" y="2276872"/>
            <a:ext cx="4289821" cy="429180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A7AE7234-C1C2-4604-9594-092FA5220192}"/>
              </a:ext>
            </a:extLst>
          </p:cNvPr>
          <p:cNvPicPr>
            <a:picLocks noChangeAspect="1"/>
          </p:cNvPicPr>
          <p:nvPr/>
        </p:nvPicPr>
        <p:blipFill>
          <a:blip r:embed="rId5"/>
          <a:stretch>
            <a:fillRect/>
          </a:stretch>
        </p:blipFill>
        <p:spPr>
          <a:xfrm>
            <a:off x="5580112" y="2132857"/>
            <a:ext cx="2147820" cy="4608512"/>
          </a:xfrm>
          <a:prstGeom prst="rect">
            <a:avLst/>
          </a:prstGeom>
        </p:spPr>
      </p:pic>
    </p:spTree>
    <p:extLst>
      <p:ext uri="{BB962C8B-B14F-4D97-AF65-F5344CB8AC3E}">
        <p14:creationId xmlns:p14="http://schemas.microsoft.com/office/powerpoint/2010/main" val="845275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742d696e-a-62cb3a1a-s-sites.googlegroups.com/site/aristotlethebiologist/aristotle-s-biology/great-chain-of-being/Scala%20Naturae%20Table%20%281%29.jpg?attachauth=ANoY7cqojk7HBdVf7PTx9s2k46EsQtt-QvilbaYpDgfxh7ia-OQTZDqg0LUzTSVNlL-y0mUgnqfHbgRgMieTbihn4sq8kdFvkZj_j0RbFWCmRkq95Ww5LPDCHxI8CysWGSVeN9ARVWNWf4Pq78u3zTKFj0duQsD4t6XiLuXX3C7movQ6n8_MDZTnwLGHsnmhPNafCKATDosKxTa-ASrDbflxuXfih16ClHW93j7Dog3szoqiEqEFYnH8mhwr4y-E2WagXJbwqFpbCjLBKcp4ira-Fh5EHX-3jIWeO9tHpgV8E2_TwR_e1HLbch8xgSDDyjDZI4mHMg0G&amp;attredirects=0">
            <a:extLst>
              <a:ext uri="{FF2B5EF4-FFF2-40B4-BE49-F238E27FC236}">
                <a16:creationId xmlns:a16="http://schemas.microsoft.com/office/drawing/2014/main" id="{E3BF9C4D-A595-4D60-B9AE-23A5E3A33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396081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85F7B579-2B3D-43C3-895D-8784B0B958C8}"/>
              </a:ext>
            </a:extLst>
          </p:cNvPr>
          <p:cNvSpPr txBox="1"/>
          <p:nvPr/>
        </p:nvSpPr>
        <p:spPr>
          <a:xfrm>
            <a:off x="367506" y="240508"/>
            <a:ext cx="3727450" cy="461962"/>
          </a:xfrm>
          <a:prstGeom prst="rect">
            <a:avLst/>
          </a:prstGeom>
          <a:noFill/>
        </p:spPr>
        <p:txBody>
          <a:bodyPr wrap="none">
            <a:spAutoFit/>
          </a:bodyPr>
          <a:lstStyle/>
          <a:p>
            <a:pPr>
              <a:defRPr/>
            </a:pPr>
            <a:r>
              <a:rPr lang="cs-CZ" sz="2400" dirty="0">
                <a:latin typeface="+mn-lt"/>
              </a:rPr>
              <a:t>Aristotelova </a:t>
            </a:r>
            <a:r>
              <a:rPr lang="cs-CZ" sz="2400" i="1" dirty="0" err="1">
                <a:latin typeface="+mn-lt"/>
              </a:rPr>
              <a:t>scala</a:t>
            </a:r>
            <a:r>
              <a:rPr lang="cs-CZ" sz="2400" i="1" dirty="0">
                <a:latin typeface="+mn-lt"/>
              </a:rPr>
              <a:t> </a:t>
            </a:r>
            <a:r>
              <a:rPr lang="cs-CZ" sz="2400" i="1" dirty="0" err="1">
                <a:latin typeface="+mn-lt"/>
              </a:rPr>
              <a:t>naturae</a:t>
            </a:r>
            <a:endParaRPr lang="cs-CZ" sz="2400" dirty="0">
              <a:latin typeface="+mn-lt"/>
            </a:endParaRPr>
          </a:p>
        </p:txBody>
      </p:sp>
      <p:pic>
        <p:nvPicPr>
          <p:cNvPr id="20484" name="Picture 4" descr="Výsledek obrázku pro aristotle">
            <a:extLst>
              <a:ext uri="{FF2B5EF4-FFF2-40B4-BE49-F238E27FC236}">
                <a16:creationId xmlns:a16="http://schemas.microsoft.com/office/drawing/2014/main" id="{77FFB993-4F95-41A6-8633-ACC5B58F6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644900"/>
            <a:ext cx="2878137"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https://upload.wikimedia.org/wikipedia/commons/0/08/BonnetChain.jpg">
            <a:extLst>
              <a:ext uri="{FF2B5EF4-FFF2-40B4-BE49-F238E27FC236}">
                <a16:creationId xmlns:a16="http://schemas.microsoft.com/office/drawing/2014/main" id="{5B7C9C9B-643C-429D-B7CC-B4BDF1008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50" y="0"/>
            <a:ext cx="1050925"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9EC90B2-5058-491C-9EC3-F49D3B337729}"/>
              </a:ext>
            </a:extLst>
          </p:cNvPr>
          <p:cNvSpPr txBox="1"/>
          <p:nvPr/>
        </p:nvSpPr>
        <p:spPr>
          <a:xfrm>
            <a:off x="6781800" y="6524625"/>
            <a:ext cx="1319213" cy="307975"/>
          </a:xfrm>
          <a:prstGeom prst="rect">
            <a:avLst/>
          </a:prstGeom>
          <a:noFill/>
        </p:spPr>
        <p:txBody>
          <a:bodyPr wrap="none">
            <a:spAutoFit/>
          </a:bodyPr>
          <a:lstStyle/>
          <a:p>
            <a:pPr>
              <a:defRPr/>
            </a:pPr>
            <a:r>
              <a:rPr lang="cs-CZ" sz="1400" dirty="0" err="1">
                <a:latin typeface="+mn-lt"/>
              </a:rPr>
              <a:t>Bonnet</a:t>
            </a:r>
            <a:r>
              <a:rPr lang="cs-CZ" sz="1400" dirty="0">
                <a:latin typeface="+mn-lt"/>
              </a:rPr>
              <a:t> (1745)</a:t>
            </a:r>
          </a:p>
        </p:txBody>
      </p:sp>
      <p:sp>
        <p:nvSpPr>
          <p:cNvPr id="4" name="TextovéPole 3">
            <a:extLst>
              <a:ext uri="{FF2B5EF4-FFF2-40B4-BE49-F238E27FC236}">
                <a16:creationId xmlns:a16="http://schemas.microsoft.com/office/drawing/2014/main" id="{A92A3C8F-FC84-4350-B48D-DA29BACCA4B5}"/>
              </a:ext>
            </a:extLst>
          </p:cNvPr>
          <p:cNvSpPr txBox="1"/>
          <p:nvPr/>
        </p:nvSpPr>
        <p:spPr>
          <a:xfrm>
            <a:off x="4508500" y="1169988"/>
            <a:ext cx="3325813" cy="646112"/>
          </a:xfrm>
          <a:prstGeom prst="rect">
            <a:avLst/>
          </a:prstGeom>
          <a:noFill/>
        </p:spPr>
        <p:txBody>
          <a:bodyPr wrap="none">
            <a:spAutoFit/>
          </a:bodyPr>
          <a:lstStyle/>
          <a:p>
            <a:pPr>
              <a:defRPr/>
            </a:pPr>
            <a:r>
              <a:rPr lang="cs-CZ" dirty="0">
                <a:latin typeface="+mn-lt"/>
              </a:rPr>
              <a:t>Dualismus rostliny-živočichové</a:t>
            </a:r>
          </a:p>
          <a:p>
            <a:pPr>
              <a:defRPr/>
            </a:pPr>
            <a:r>
              <a:rPr lang="cs-CZ" dirty="0">
                <a:latin typeface="+mn-lt"/>
              </a:rPr>
              <a:t>(je tím viníkem)</a:t>
            </a:r>
          </a:p>
        </p:txBody>
      </p:sp>
      <p:pic>
        <p:nvPicPr>
          <p:cNvPr id="5" name="Online médium 4" title="Flexible Movement in Euglena 2">
            <a:hlinkClick r:id="" action="ppaction://media"/>
            <a:extLst>
              <a:ext uri="{FF2B5EF4-FFF2-40B4-BE49-F238E27FC236}">
                <a16:creationId xmlns:a16="http://schemas.microsoft.com/office/drawing/2014/main" id="{FF816DF5-AF62-4F0F-87D2-6576CDE2E38C}"/>
              </a:ext>
            </a:extLst>
          </p:cNvPr>
          <p:cNvPicPr>
            <a:picLocks noRot="1" noChangeAspect="1"/>
          </p:cNvPicPr>
          <p:nvPr>
            <a:videoFile r:link="rId1"/>
          </p:nvPr>
        </p:nvPicPr>
        <p:blipFill>
          <a:blip r:embed="rId6"/>
          <a:stretch>
            <a:fillRect/>
          </a:stretch>
        </p:blipFill>
        <p:spPr>
          <a:xfrm>
            <a:off x="4373563" y="2297113"/>
            <a:ext cx="3367087" cy="2571750"/>
          </a:xfrm>
          <a:prstGeom prst="rect">
            <a:avLst/>
          </a:prstGeom>
          <a:ln>
            <a:solidFill>
              <a:schemeClr val="tx1"/>
            </a:solidFill>
          </a:ln>
        </p:spPr>
      </p:pic>
      <p:sp>
        <p:nvSpPr>
          <p:cNvPr id="6" name="TextovéPole 5">
            <a:extLst>
              <a:ext uri="{FF2B5EF4-FFF2-40B4-BE49-F238E27FC236}">
                <a16:creationId xmlns:a16="http://schemas.microsoft.com/office/drawing/2014/main" id="{865AA2AB-9CC2-43EA-95CA-0CAD0DCD179D}"/>
              </a:ext>
            </a:extLst>
          </p:cNvPr>
          <p:cNvSpPr txBox="1"/>
          <p:nvPr/>
        </p:nvSpPr>
        <p:spPr>
          <a:xfrm>
            <a:off x="4973638" y="4918075"/>
            <a:ext cx="2162175" cy="277813"/>
          </a:xfrm>
          <a:prstGeom prst="rect">
            <a:avLst/>
          </a:prstGeom>
          <a:noFill/>
        </p:spPr>
        <p:txBody>
          <a:bodyPr wrap="none">
            <a:spAutoFit/>
          </a:bodyPr>
          <a:lstStyle/>
          <a:p>
            <a:pPr>
              <a:defRPr/>
            </a:pPr>
            <a:r>
              <a:rPr lang="cs-CZ" sz="1200" i="1" dirty="0" err="1">
                <a:latin typeface="+mn-lt"/>
              </a:rPr>
              <a:t>Euglena</a:t>
            </a:r>
            <a:r>
              <a:rPr lang="cs-CZ" sz="1200" dirty="0">
                <a:latin typeface="+mn-lt"/>
              </a:rPr>
              <a:t> (</a:t>
            </a:r>
            <a:r>
              <a:rPr lang="cs-CZ" sz="1200" dirty="0" err="1">
                <a:latin typeface="+mn-lt"/>
              </a:rPr>
              <a:t>Excavata</a:t>
            </a:r>
            <a:r>
              <a:rPr lang="cs-CZ" sz="1200" dirty="0">
                <a:latin typeface="+mn-lt"/>
              </a:rPr>
              <a:t>: </a:t>
            </a:r>
            <a:r>
              <a:rPr lang="cs-CZ" sz="1200" dirty="0" err="1">
                <a:latin typeface="+mn-lt"/>
              </a:rPr>
              <a:t>Discoba</a:t>
            </a:r>
            <a:r>
              <a:rPr lang="cs-CZ" sz="1200" dirty="0">
                <a:latin typeface="+mn-lt"/>
              </a:rPr>
              <a:t>)</a:t>
            </a:r>
            <a:endParaRPr lang="cs-CZ" sz="1200" i="1"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3">
            <a:extLst>
              <a:ext uri="{FF2B5EF4-FFF2-40B4-BE49-F238E27FC236}">
                <a16:creationId xmlns:a16="http://schemas.microsoft.com/office/drawing/2014/main" id="{FA10BE5C-0934-4963-9BCA-735DEB992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914" t="12201" r="27162" b="14720"/>
          <a:stretch>
            <a:fillRect/>
          </a:stretch>
        </p:blipFill>
        <p:spPr bwMode="auto">
          <a:xfrm>
            <a:off x="250825" y="265113"/>
            <a:ext cx="4144963"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4A7DF136-0952-4B53-9DCC-1E8B8DB20198}"/>
              </a:ext>
            </a:extLst>
          </p:cNvPr>
          <p:cNvSpPr txBox="1"/>
          <p:nvPr/>
        </p:nvSpPr>
        <p:spPr>
          <a:xfrm>
            <a:off x="4859338" y="188913"/>
            <a:ext cx="3494087" cy="646112"/>
          </a:xfrm>
          <a:prstGeom prst="rect">
            <a:avLst/>
          </a:prstGeom>
          <a:noFill/>
        </p:spPr>
        <p:txBody>
          <a:bodyPr wrap="none">
            <a:spAutoFit/>
          </a:bodyPr>
          <a:lstStyle/>
          <a:p>
            <a:pPr>
              <a:defRPr/>
            </a:pPr>
            <a:r>
              <a:rPr lang="cs-CZ" dirty="0">
                <a:latin typeface="+mn-lt"/>
              </a:rPr>
              <a:t>Ernst </a:t>
            </a:r>
            <a:r>
              <a:rPr lang="cs-CZ" dirty="0" err="1">
                <a:latin typeface="+mn-lt"/>
              </a:rPr>
              <a:t>Haeckel</a:t>
            </a:r>
            <a:r>
              <a:rPr lang="cs-CZ" dirty="0">
                <a:latin typeface="+mn-lt"/>
              </a:rPr>
              <a:t>, otec protistologie</a:t>
            </a:r>
          </a:p>
          <a:p>
            <a:pPr>
              <a:defRPr/>
            </a:pPr>
            <a:r>
              <a:rPr lang="cs-CZ" dirty="0">
                <a:latin typeface="+mn-lt"/>
              </a:rPr>
              <a:t>systém tří říší (1866)</a:t>
            </a:r>
          </a:p>
        </p:txBody>
      </p:sp>
      <p:pic>
        <p:nvPicPr>
          <p:cNvPr id="21508" name="Picture 2" descr="Výsledek obrázku pro haeckel">
            <a:extLst>
              <a:ext uri="{FF2B5EF4-FFF2-40B4-BE49-F238E27FC236}">
                <a16:creationId xmlns:a16="http://schemas.microsoft.com/office/drawing/2014/main" id="{14BA95CB-AD7D-4BFE-A421-A35D1D9DE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125538"/>
            <a:ext cx="24114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F9E78262-154C-4EC6-9FBA-01ED39BE95DD}"/>
              </a:ext>
            </a:extLst>
          </p:cNvPr>
          <p:cNvSpPr txBox="1"/>
          <p:nvPr/>
        </p:nvSpPr>
        <p:spPr>
          <a:xfrm>
            <a:off x="4748213" y="4797425"/>
            <a:ext cx="4144962" cy="1476375"/>
          </a:xfrm>
          <a:prstGeom prst="rect">
            <a:avLst/>
          </a:prstGeom>
          <a:noFill/>
        </p:spPr>
        <p:txBody>
          <a:bodyPr>
            <a:spAutoFit/>
          </a:bodyPr>
          <a:lstStyle/>
          <a:p>
            <a:pPr>
              <a:defRPr/>
            </a:pPr>
            <a:r>
              <a:rPr lang="cs-CZ" b="1" dirty="0">
                <a:latin typeface="+mn-lt"/>
              </a:rPr>
              <a:t>Dnešní definice </a:t>
            </a:r>
            <a:r>
              <a:rPr lang="cs-CZ" b="1" dirty="0" err="1">
                <a:latin typeface="+mn-lt"/>
              </a:rPr>
              <a:t>protist</a:t>
            </a:r>
            <a:r>
              <a:rPr lang="cs-CZ" dirty="0">
                <a:latin typeface="+mn-lt"/>
              </a:rPr>
              <a:t>:</a:t>
            </a:r>
          </a:p>
          <a:p>
            <a:pPr>
              <a:defRPr/>
            </a:pPr>
            <a:endParaRPr lang="cs-CZ" dirty="0">
              <a:latin typeface="+mn-lt"/>
            </a:endParaRPr>
          </a:p>
          <a:p>
            <a:pPr>
              <a:defRPr/>
            </a:pPr>
            <a:r>
              <a:rPr lang="cs-CZ" dirty="0">
                <a:latin typeface="+mn-lt"/>
              </a:rPr>
              <a:t>Protista jsou všechny eukaryotické organismy, co nejsou živočichové, vyšší rostliny nebo houby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A0C20691-2F6A-4856-931C-4FCBD4FDB39F}"/>
              </a:ext>
            </a:extLst>
          </p:cNvPr>
          <p:cNvSpPr>
            <a:spLocks noChangeArrowheads="1"/>
          </p:cNvSpPr>
          <p:nvPr/>
        </p:nvSpPr>
        <p:spPr bwMode="auto">
          <a:xfrm>
            <a:off x="538163" y="1846263"/>
            <a:ext cx="4826000" cy="453548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9219" name="Rectangle 2">
            <a:extLst>
              <a:ext uri="{FF2B5EF4-FFF2-40B4-BE49-F238E27FC236}">
                <a16:creationId xmlns:a16="http://schemas.microsoft.com/office/drawing/2014/main" id="{0AB90DEB-3B3F-4A03-955E-5971122908AD}"/>
              </a:ext>
            </a:extLst>
          </p:cNvPr>
          <p:cNvSpPr>
            <a:spLocks noGrp="1" noChangeArrowheads="1"/>
          </p:cNvSpPr>
          <p:nvPr>
            <p:ph type="title"/>
          </p:nvPr>
        </p:nvSpPr>
        <p:spPr>
          <a:xfrm>
            <a:off x="538163" y="204788"/>
            <a:ext cx="8229600" cy="1143000"/>
          </a:xfrm>
        </p:spPr>
        <p:txBody>
          <a:bodyPr/>
          <a:lstStyle/>
          <a:p>
            <a:pPr eaLnBrk="1" hangingPunct="1">
              <a:defRPr/>
            </a:pPr>
            <a:r>
              <a:rPr lang="cs-CZ" sz="4000" b="1" dirty="0">
                <a:latin typeface="+mn-lt"/>
              </a:rPr>
              <a:t>Systém pěti říší </a:t>
            </a:r>
            <a:br>
              <a:rPr lang="cs-CZ" sz="4000" b="1" dirty="0">
                <a:latin typeface="+mn-lt"/>
              </a:rPr>
            </a:br>
            <a:r>
              <a:rPr lang="cs-CZ" sz="4000" dirty="0">
                <a:latin typeface="+mn-lt"/>
              </a:rPr>
              <a:t>Robert </a:t>
            </a:r>
            <a:r>
              <a:rPr lang="cs-CZ" sz="4000" dirty="0" err="1">
                <a:latin typeface="+mn-lt"/>
              </a:rPr>
              <a:t>Whittaker</a:t>
            </a:r>
            <a:r>
              <a:rPr lang="cs-CZ" sz="4000" dirty="0">
                <a:latin typeface="+mn-lt"/>
              </a:rPr>
              <a:t>, 1969</a:t>
            </a:r>
          </a:p>
        </p:txBody>
      </p:sp>
      <p:pic>
        <p:nvPicPr>
          <p:cNvPr id="22532" name="Picture 4" descr="5kingdoms">
            <a:extLst>
              <a:ext uri="{FF2B5EF4-FFF2-40B4-BE49-F238E27FC236}">
                <a16:creationId xmlns:a16="http://schemas.microsoft.com/office/drawing/2014/main" id="{8F42A78D-2824-4552-9020-5EB7AF49B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989138"/>
            <a:ext cx="43545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Whittaker-Robert-H-1920-1980.jpg">
            <a:extLst>
              <a:ext uri="{FF2B5EF4-FFF2-40B4-BE49-F238E27FC236}">
                <a16:creationId xmlns:a16="http://schemas.microsoft.com/office/drawing/2014/main" id="{6E376F04-D1AA-4209-916A-2FBACADE3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846263"/>
            <a:ext cx="2095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4CA4A1CF-5D76-413E-86DA-448DEF8CD0CE}"/>
              </a:ext>
            </a:extLst>
          </p:cNvPr>
          <p:cNvSpPr txBox="1"/>
          <p:nvPr/>
        </p:nvSpPr>
        <p:spPr>
          <a:xfrm>
            <a:off x="3278981" y="5528469"/>
            <a:ext cx="1035050" cy="276225"/>
          </a:xfrm>
          <a:prstGeom prst="rect">
            <a:avLst/>
          </a:prstGeom>
          <a:noFill/>
        </p:spPr>
        <p:txBody>
          <a:bodyPr wrap="none">
            <a:spAutoFit/>
          </a:bodyPr>
          <a:lstStyle/>
          <a:p>
            <a:pPr>
              <a:defRPr/>
            </a:pPr>
            <a:r>
              <a:rPr lang="cs-CZ" sz="1200" dirty="0">
                <a:solidFill>
                  <a:srgbClr val="FF0000"/>
                </a:solidFill>
                <a:latin typeface="+mn-lt"/>
              </a:rPr>
              <a:t>1937 a 1962</a:t>
            </a:r>
          </a:p>
        </p:txBody>
      </p:sp>
      <p:sp>
        <p:nvSpPr>
          <p:cNvPr id="9" name="TextovéPole 8">
            <a:extLst>
              <a:ext uri="{FF2B5EF4-FFF2-40B4-BE49-F238E27FC236}">
                <a16:creationId xmlns:a16="http://schemas.microsoft.com/office/drawing/2014/main" id="{B3ACFDBD-653C-46B9-9320-CD21B5A82F38}"/>
              </a:ext>
            </a:extLst>
          </p:cNvPr>
          <p:cNvSpPr txBox="1"/>
          <p:nvPr/>
        </p:nvSpPr>
        <p:spPr>
          <a:xfrm>
            <a:off x="3177084" y="1959694"/>
            <a:ext cx="523875" cy="277813"/>
          </a:xfrm>
          <a:prstGeom prst="rect">
            <a:avLst/>
          </a:prstGeom>
          <a:noFill/>
        </p:spPr>
        <p:txBody>
          <a:bodyPr wrap="none">
            <a:spAutoFit/>
          </a:bodyPr>
          <a:lstStyle/>
          <a:p>
            <a:pPr>
              <a:defRPr/>
            </a:pPr>
            <a:r>
              <a:rPr lang="cs-CZ" sz="1200" dirty="0">
                <a:solidFill>
                  <a:srgbClr val="FF0000"/>
                </a:solidFill>
                <a:latin typeface="+mn-lt"/>
              </a:rPr>
              <a:t>1969</a:t>
            </a:r>
          </a:p>
        </p:txBody>
      </p:sp>
      <p:sp>
        <p:nvSpPr>
          <p:cNvPr id="2" name="TextovéPole 1">
            <a:extLst>
              <a:ext uri="{FF2B5EF4-FFF2-40B4-BE49-F238E27FC236}">
                <a16:creationId xmlns:a16="http://schemas.microsoft.com/office/drawing/2014/main" id="{C3FFFEAC-D417-48FF-280A-943F734BA8B9}"/>
              </a:ext>
            </a:extLst>
          </p:cNvPr>
          <p:cNvSpPr txBox="1"/>
          <p:nvPr/>
        </p:nvSpPr>
        <p:spPr>
          <a:xfrm>
            <a:off x="1043608" y="4509120"/>
            <a:ext cx="524503" cy="276999"/>
          </a:xfrm>
          <a:prstGeom prst="rect">
            <a:avLst/>
          </a:prstGeom>
          <a:noFill/>
        </p:spPr>
        <p:txBody>
          <a:bodyPr wrap="none">
            <a:spAutoFit/>
          </a:bodyPr>
          <a:lstStyle/>
          <a:p>
            <a:pPr>
              <a:defRPr/>
            </a:pPr>
            <a:r>
              <a:rPr lang="cs-CZ" sz="1200" dirty="0">
                <a:solidFill>
                  <a:srgbClr val="FF0000"/>
                </a:solidFill>
                <a:latin typeface="+mn-lt"/>
              </a:rPr>
              <a:t>1866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D9D8988D-E200-468D-8210-CC17FE9B54E6}"/>
              </a:ext>
            </a:extLst>
          </p:cNvPr>
          <p:cNvSpPr>
            <a:spLocks noChangeArrowheads="1"/>
          </p:cNvSpPr>
          <p:nvPr/>
        </p:nvSpPr>
        <p:spPr bwMode="auto">
          <a:xfrm>
            <a:off x="179388" y="-306388"/>
            <a:ext cx="4125912" cy="1143001"/>
          </a:xfrm>
          <a:prstGeom prst="rect">
            <a:avLst/>
          </a:prstGeom>
          <a:noFill/>
          <a:ln>
            <a:noFill/>
          </a:ln>
        </p:spPr>
        <p:txBody>
          <a:bodyPr anchor="ctr"/>
          <a:lstStyle/>
          <a:p>
            <a:pPr algn="ctr" eaLnBrk="1" hangingPunct="1">
              <a:defRPr/>
            </a:pPr>
            <a:r>
              <a:rPr lang="cs-CZ" sz="4000" b="1" dirty="0" err="1">
                <a:solidFill>
                  <a:schemeClr val="tx2"/>
                </a:solidFill>
                <a:latin typeface="+mn-lt"/>
              </a:rPr>
              <a:t>Symbiogeneze</a:t>
            </a:r>
            <a:endParaRPr lang="cs-CZ" sz="4000" dirty="0">
              <a:solidFill>
                <a:schemeClr val="tx2"/>
              </a:solidFill>
              <a:latin typeface="+mn-lt"/>
            </a:endParaRPr>
          </a:p>
        </p:txBody>
      </p:sp>
      <p:pic>
        <p:nvPicPr>
          <p:cNvPr id="23555" name="Picture 8" descr="margulis">
            <a:extLst>
              <a:ext uri="{FF2B5EF4-FFF2-40B4-BE49-F238E27FC236}">
                <a16:creationId xmlns:a16="http://schemas.microsoft.com/office/drawing/2014/main" id="{0DDC2496-1179-4FD4-98CE-FFFB2F582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2565400"/>
            <a:ext cx="3222625" cy="3671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 Box 9">
            <a:extLst>
              <a:ext uri="{FF2B5EF4-FFF2-40B4-BE49-F238E27FC236}">
                <a16:creationId xmlns:a16="http://schemas.microsoft.com/office/drawing/2014/main" id="{32F83084-12DF-4F19-8B4F-22FA3958B688}"/>
              </a:ext>
            </a:extLst>
          </p:cNvPr>
          <p:cNvSpPr txBox="1">
            <a:spLocks noChangeArrowheads="1"/>
          </p:cNvSpPr>
          <p:nvPr/>
        </p:nvSpPr>
        <p:spPr bwMode="auto">
          <a:xfrm>
            <a:off x="6516688" y="6308725"/>
            <a:ext cx="16557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Lynn Margulis</a:t>
            </a:r>
          </a:p>
        </p:txBody>
      </p:sp>
      <p:pic>
        <p:nvPicPr>
          <p:cNvPr id="23557" name="Picture 9" descr="Image result for endosymbiotic mitochondrion">
            <a:extLst>
              <a:ext uri="{FF2B5EF4-FFF2-40B4-BE49-F238E27FC236}">
                <a16:creationId xmlns:a16="http://schemas.microsoft.com/office/drawing/2014/main" id="{BF7E81DC-7381-4162-9CD5-C7B0BCC0B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2255838"/>
            <a:ext cx="5345112" cy="424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902620DD-8456-403F-BFE9-8ED4B33415E5}"/>
              </a:ext>
            </a:extLst>
          </p:cNvPr>
          <p:cNvSpPr txBox="1">
            <a:spLocks noChangeArrowheads="1"/>
          </p:cNvSpPr>
          <p:nvPr/>
        </p:nvSpPr>
        <p:spPr bwMode="auto">
          <a:xfrm>
            <a:off x="1331913" y="6496050"/>
            <a:ext cx="2632075" cy="24606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000" dirty="0" err="1">
                <a:latin typeface="+mn-lt"/>
              </a:rPr>
              <a:t>Timmis</a:t>
            </a:r>
            <a:r>
              <a:rPr lang="cs-CZ" sz="1000" dirty="0">
                <a:latin typeface="+mn-lt"/>
              </a:rPr>
              <a:t> JN et al. (200</a:t>
            </a:r>
            <a:r>
              <a:rPr lang="en-US" sz="1000" dirty="0">
                <a:latin typeface="+mn-lt"/>
              </a:rPr>
              <a:t>4</a:t>
            </a:r>
            <a:r>
              <a:rPr lang="cs-CZ" sz="1000" dirty="0">
                <a:latin typeface="+mn-lt"/>
              </a:rPr>
              <a:t>) </a:t>
            </a:r>
            <a:r>
              <a:rPr lang="cs-CZ" sz="1000" dirty="0" err="1">
                <a:latin typeface="+mn-lt"/>
              </a:rPr>
              <a:t>Nat</a:t>
            </a:r>
            <a:r>
              <a:rPr lang="cs-CZ" sz="1000" dirty="0">
                <a:latin typeface="+mn-lt"/>
              </a:rPr>
              <a:t> </a:t>
            </a:r>
            <a:r>
              <a:rPr lang="cs-CZ" sz="1000" dirty="0" err="1">
                <a:latin typeface="+mn-lt"/>
              </a:rPr>
              <a:t>Rev</a:t>
            </a:r>
            <a:r>
              <a:rPr lang="cs-CZ" sz="1000" dirty="0">
                <a:latin typeface="+mn-lt"/>
              </a:rPr>
              <a:t> Gen</a:t>
            </a:r>
            <a:r>
              <a:rPr lang="en-US" sz="1000" dirty="0">
                <a:latin typeface="+mn-lt"/>
              </a:rPr>
              <a:t> </a:t>
            </a:r>
            <a:r>
              <a:rPr lang="cs-CZ" sz="1000" dirty="0">
                <a:latin typeface="+mn-lt"/>
              </a:rPr>
              <a:t>5:123</a:t>
            </a:r>
          </a:p>
        </p:txBody>
      </p:sp>
      <p:sp>
        <p:nvSpPr>
          <p:cNvPr id="4" name="Obdélník 3">
            <a:extLst>
              <a:ext uri="{FF2B5EF4-FFF2-40B4-BE49-F238E27FC236}">
                <a16:creationId xmlns:a16="http://schemas.microsoft.com/office/drawing/2014/main" id="{07CBD5A6-EA22-4AE5-8226-F3355C56BB04}"/>
              </a:ext>
            </a:extLst>
          </p:cNvPr>
          <p:cNvSpPr/>
          <p:nvPr/>
        </p:nvSpPr>
        <p:spPr>
          <a:xfrm>
            <a:off x="5724525" y="2071688"/>
            <a:ext cx="2749550" cy="368300"/>
          </a:xfrm>
          <a:prstGeom prst="rect">
            <a:avLst/>
          </a:prstGeom>
        </p:spPr>
        <p:txBody>
          <a:bodyPr wrap="none">
            <a:spAutoFit/>
          </a:bodyPr>
          <a:lstStyle/>
          <a:p>
            <a:pPr>
              <a:defRPr/>
            </a:pPr>
            <a:r>
              <a:rPr lang="cs-CZ" dirty="0" err="1">
                <a:latin typeface="+mn-lt"/>
              </a:rPr>
              <a:t>Semiautonomní</a:t>
            </a:r>
            <a:r>
              <a:rPr lang="cs-CZ" dirty="0">
                <a:latin typeface="+mn-lt"/>
              </a:rPr>
              <a:t> organely</a:t>
            </a:r>
          </a:p>
        </p:txBody>
      </p:sp>
      <p:pic>
        <p:nvPicPr>
          <p:cNvPr id="23560" name="Obrázek 5">
            <a:extLst>
              <a:ext uri="{FF2B5EF4-FFF2-40B4-BE49-F238E27FC236}">
                <a16:creationId xmlns:a16="http://schemas.microsoft.com/office/drawing/2014/main" id="{7756E656-F76B-4C6D-A7AA-0B02066CDD86}"/>
              </a:ext>
            </a:extLst>
          </p:cNvPr>
          <p:cNvPicPr>
            <a:picLocks noChangeAspect="1"/>
          </p:cNvPicPr>
          <p:nvPr/>
        </p:nvPicPr>
        <p:blipFill>
          <a:blip r:embed="rId4">
            <a:extLst>
              <a:ext uri="{28A0092B-C50C-407E-A947-70E740481C1C}">
                <a14:useLocalDpi xmlns:a14="http://schemas.microsoft.com/office/drawing/2010/main" val="0"/>
              </a:ext>
            </a:extLst>
          </a:blip>
          <a:srcRect b="12770"/>
          <a:stretch>
            <a:fillRect/>
          </a:stretch>
        </p:blipFill>
        <p:spPr bwMode="auto">
          <a:xfrm>
            <a:off x="4489450" y="95250"/>
            <a:ext cx="4330700" cy="1965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Obdélník 12">
            <a:extLst>
              <a:ext uri="{FF2B5EF4-FFF2-40B4-BE49-F238E27FC236}">
                <a16:creationId xmlns:a16="http://schemas.microsoft.com/office/drawing/2014/main" id="{9DEEE32C-5658-48E4-AFE4-E2C83581D12A}"/>
              </a:ext>
            </a:extLst>
          </p:cNvPr>
          <p:cNvSpPr/>
          <p:nvPr/>
        </p:nvSpPr>
        <p:spPr>
          <a:xfrm>
            <a:off x="4849813" y="1701800"/>
            <a:ext cx="3903662" cy="307975"/>
          </a:xfrm>
          <a:prstGeom prst="rect">
            <a:avLst/>
          </a:prstGeom>
        </p:spPr>
        <p:txBody>
          <a:bodyPr wrap="none">
            <a:spAutoFit/>
          </a:bodyPr>
          <a:lstStyle/>
          <a:p>
            <a:pPr>
              <a:defRPr/>
            </a:pPr>
            <a:r>
              <a:rPr lang="cs-CZ" sz="1400" dirty="0">
                <a:latin typeface="+mn-lt"/>
              </a:rPr>
              <a:t>mitochondrie                       chloroplast (plastid)</a:t>
            </a:r>
          </a:p>
        </p:txBody>
      </p:sp>
      <p:sp>
        <p:nvSpPr>
          <p:cNvPr id="2" name="TextovéPole 1">
            <a:extLst>
              <a:ext uri="{FF2B5EF4-FFF2-40B4-BE49-F238E27FC236}">
                <a16:creationId xmlns:a16="http://schemas.microsoft.com/office/drawing/2014/main" id="{910FFDCB-2013-4A5D-8C76-25372ACE5D87}"/>
              </a:ext>
            </a:extLst>
          </p:cNvPr>
          <p:cNvSpPr txBox="1"/>
          <p:nvPr/>
        </p:nvSpPr>
        <p:spPr>
          <a:xfrm>
            <a:off x="107950" y="692150"/>
            <a:ext cx="4248150" cy="1385888"/>
          </a:xfrm>
          <a:prstGeom prst="rect">
            <a:avLst/>
          </a:prstGeom>
          <a:noFill/>
        </p:spPr>
        <p:txBody>
          <a:bodyPr>
            <a:spAutoFit/>
          </a:bodyPr>
          <a:lstStyle/>
          <a:p>
            <a:pPr>
              <a:defRPr/>
            </a:pPr>
            <a:r>
              <a:rPr lang="cs-CZ" sz="1400" dirty="0">
                <a:latin typeface="+mn-lt"/>
              </a:rPr>
              <a:t>„</a:t>
            </a:r>
            <a:r>
              <a:rPr lang="en-US" sz="1400" dirty="0">
                <a:latin typeface="+mn-lt"/>
              </a:rPr>
              <a:t> In 1966, I wrote a paper on </a:t>
            </a:r>
            <a:r>
              <a:rPr lang="en-US" sz="1400" dirty="0" err="1">
                <a:latin typeface="+mn-lt"/>
              </a:rPr>
              <a:t>symbiogenesis</a:t>
            </a:r>
            <a:r>
              <a:rPr lang="en-US" sz="1400" dirty="0">
                <a:latin typeface="+mn-lt"/>
              </a:rPr>
              <a:t> called "The Origin of </a:t>
            </a:r>
            <a:r>
              <a:rPr lang="en-US" sz="1400" dirty="0" err="1">
                <a:latin typeface="+mn-lt"/>
              </a:rPr>
              <a:t>Mitosing</a:t>
            </a:r>
            <a:r>
              <a:rPr lang="en-US" sz="1400" dirty="0">
                <a:latin typeface="+mn-lt"/>
              </a:rPr>
              <a:t> [</a:t>
            </a:r>
            <a:r>
              <a:rPr lang="cs-CZ" sz="1400" dirty="0">
                <a:latin typeface="+mn-lt"/>
              </a:rPr>
              <a:t>=</a:t>
            </a:r>
            <a:r>
              <a:rPr lang="en-US" sz="1400" dirty="0">
                <a:latin typeface="+mn-lt"/>
              </a:rPr>
              <a:t>Eukaryotic] Cells," dealing with the origin of all cells except bacteria. (The origin of bacterial cells is the origin of life itself.) The paper was rejected by about fifteen scientific journals, because it was flawed.</a:t>
            </a:r>
            <a:r>
              <a:rPr lang="cs-CZ" sz="1400" dirty="0">
                <a:latin typeface="+mn-lt"/>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0B1F85B4-1C03-4C07-9A62-AA42F535B865}"/>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b="1" dirty="0" err="1">
                <a:solidFill>
                  <a:schemeClr val="tx2"/>
                </a:solidFill>
                <a:latin typeface="+mn-lt"/>
              </a:rPr>
              <a:t>Symbiogeneze</a:t>
            </a:r>
            <a:endParaRPr lang="cs-CZ" sz="4000" dirty="0">
              <a:solidFill>
                <a:schemeClr val="tx2"/>
              </a:solidFill>
              <a:latin typeface="+mn-lt"/>
            </a:endParaRPr>
          </a:p>
        </p:txBody>
      </p:sp>
      <p:pic>
        <p:nvPicPr>
          <p:cNvPr id="24579" name="Picture 6" descr="4101091aa">
            <a:extLst>
              <a:ext uri="{FF2B5EF4-FFF2-40B4-BE49-F238E27FC236}">
                <a16:creationId xmlns:a16="http://schemas.microsoft.com/office/drawing/2014/main" id="{8E2DA6A2-7A9C-4BB7-9A02-3CF04DFBA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851400" cy="525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4966AF-74A6-4198-BE24-95D897BF1C80}"/>
              </a:ext>
            </a:extLst>
          </p:cNvPr>
          <p:cNvSpPr txBox="1"/>
          <p:nvPr/>
        </p:nvSpPr>
        <p:spPr>
          <a:xfrm>
            <a:off x="5436096" y="2373025"/>
            <a:ext cx="3384550" cy="3046988"/>
          </a:xfrm>
          <a:prstGeom prst="rect">
            <a:avLst/>
          </a:prstGeom>
          <a:noFill/>
        </p:spPr>
        <p:txBody>
          <a:bodyPr>
            <a:spAutoFit/>
          </a:bodyPr>
          <a:lstStyle/>
          <a:p>
            <a:pPr>
              <a:defRPr/>
            </a:pPr>
            <a:r>
              <a:rPr lang="cs-CZ" dirty="0">
                <a:latin typeface="+mn-lt"/>
              </a:rPr>
              <a:t>Primární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Sekundární </a:t>
            </a:r>
            <a:r>
              <a:rPr lang="cs-CZ" dirty="0" err="1">
                <a:latin typeface="+mn-lt"/>
              </a:rPr>
              <a:t>endosymbióza</a:t>
            </a:r>
            <a:endParaRPr lang="cs-CZ" dirty="0">
              <a:latin typeface="+mn-lt"/>
            </a:endParaRPr>
          </a:p>
          <a:p>
            <a:pPr>
              <a:defRPr/>
            </a:pPr>
            <a:endParaRPr lang="cs-CZ" dirty="0">
              <a:latin typeface="+mn-lt"/>
            </a:endParaRPr>
          </a:p>
          <a:p>
            <a:pPr>
              <a:defRPr/>
            </a:pPr>
            <a:endParaRPr lang="cs-CZ" dirty="0">
              <a:latin typeface="+mn-lt"/>
            </a:endParaRPr>
          </a:p>
          <a:p>
            <a:pPr>
              <a:defRPr/>
            </a:pPr>
            <a:endParaRPr lang="cs-CZ" dirty="0">
              <a:latin typeface="+mn-lt"/>
            </a:endParaRPr>
          </a:p>
          <a:p>
            <a:pPr>
              <a:defRPr/>
            </a:pPr>
            <a:r>
              <a:rPr lang="cs-CZ" dirty="0">
                <a:latin typeface="+mn-lt"/>
              </a:rPr>
              <a:t>Pozor u zkoušky</a:t>
            </a:r>
            <a:r>
              <a:rPr lang="en-US" dirty="0">
                <a:latin typeface="+mn-lt"/>
              </a:rPr>
              <a:t>!!!</a:t>
            </a:r>
            <a:endParaRPr lang="cs-CZ" dirty="0">
              <a:latin typeface="+mn-lt"/>
            </a:endParaRPr>
          </a:p>
          <a:p>
            <a:pPr>
              <a:defRPr/>
            </a:pPr>
            <a:endParaRPr lang="cs-CZ" dirty="0">
              <a:latin typeface="+mn-lt"/>
            </a:endParaRPr>
          </a:p>
          <a:p>
            <a:pPr>
              <a:defRPr/>
            </a:pPr>
            <a:r>
              <a:rPr lang="cs-CZ" sz="1600" dirty="0">
                <a:latin typeface="+mn-lt"/>
              </a:rPr>
              <a:t>Primární řasa/rostlina v sobě NEMÁ sinici. Má v sobě primární plastid, což je něco dosti jiného.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A0FCEFD-C0F8-420E-97A1-46C0185B8774}"/>
              </a:ext>
            </a:extLst>
          </p:cNvPr>
          <p:cNvSpPr/>
          <p:nvPr/>
        </p:nvSpPr>
        <p:spPr>
          <a:xfrm>
            <a:off x="684213" y="836613"/>
            <a:ext cx="3743325" cy="5688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266" name="Rectangle 4">
            <a:extLst>
              <a:ext uri="{FF2B5EF4-FFF2-40B4-BE49-F238E27FC236}">
                <a16:creationId xmlns:a16="http://schemas.microsoft.com/office/drawing/2014/main" id="{C52F2A72-5238-477C-A96A-7F7B3F0F7E72}"/>
              </a:ext>
            </a:extLst>
          </p:cNvPr>
          <p:cNvSpPr>
            <a:spLocks noChangeArrowheads="1"/>
          </p:cNvSpPr>
          <p:nvPr/>
        </p:nvSpPr>
        <p:spPr bwMode="auto">
          <a:xfrm>
            <a:off x="468313" y="-258763"/>
            <a:ext cx="8229600" cy="1143001"/>
          </a:xfrm>
          <a:prstGeom prst="rect">
            <a:avLst/>
          </a:prstGeom>
          <a:noFill/>
          <a:ln>
            <a:noFill/>
          </a:ln>
        </p:spPr>
        <p:txBody>
          <a:bodyPr anchor="ctr"/>
          <a:lstStyle/>
          <a:p>
            <a:pPr algn="ctr" eaLnBrk="1" hangingPunct="1">
              <a:defRPr/>
            </a:pPr>
            <a:r>
              <a:rPr lang="cs-CZ" sz="4000" b="1" dirty="0" err="1">
                <a:solidFill>
                  <a:schemeClr val="tx2"/>
                </a:solidFill>
                <a:latin typeface="+mn-lt"/>
              </a:rPr>
              <a:t>Symbiogeneze</a:t>
            </a:r>
            <a:endParaRPr lang="cs-CZ" sz="4000" dirty="0">
              <a:solidFill>
                <a:schemeClr val="tx2"/>
              </a:solidFill>
              <a:latin typeface="+mn-lt"/>
            </a:endParaRPr>
          </a:p>
        </p:txBody>
      </p:sp>
      <p:pic>
        <p:nvPicPr>
          <p:cNvPr id="25604" name="Picture 3">
            <a:extLst>
              <a:ext uri="{FF2B5EF4-FFF2-40B4-BE49-F238E27FC236}">
                <a16:creationId xmlns:a16="http://schemas.microsoft.com/office/drawing/2014/main" id="{A95D39E9-C495-4E6A-BC75-3589CC361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987425"/>
            <a:ext cx="3435350"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ovéPole 4">
            <a:extLst>
              <a:ext uri="{FF2B5EF4-FFF2-40B4-BE49-F238E27FC236}">
                <a16:creationId xmlns:a16="http://schemas.microsoft.com/office/drawing/2014/main" id="{E4D1EEE4-8C47-45A0-A595-3E74A80B0E26}"/>
              </a:ext>
            </a:extLst>
          </p:cNvPr>
          <p:cNvSpPr txBox="1"/>
          <p:nvPr/>
        </p:nvSpPr>
        <p:spPr>
          <a:xfrm>
            <a:off x="5508625" y="2420938"/>
            <a:ext cx="2916238" cy="3140075"/>
          </a:xfrm>
          <a:prstGeom prst="rect">
            <a:avLst/>
          </a:prstGeom>
          <a:noFill/>
        </p:spPr>
        <p:txBody>
          <a:bodyPr wrap="none">
            <a:spAutoFit/>
          </a:bodyPr>
          <a:lstStyle/>
          <a:p>
            <a:pPr>
              <a:defRPr/>
            </a:pPr>
            <a:r>
              <a:rPr lang="cs-CZ" dirty="0">
                <a:latin typeface="+mn-lt"/>
              </a:rPr>
              <a:t>Primární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Sekundární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Terciární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a:t>
            </a:r>
          </a:p>
          <a:p>
            <a:pPr>
              <a:defRPr/>
            </a:pPr>
            <a:endParaRPr lang="cs-CZ" dirty="0">
              <a:latin typeface="+mn-lt"/>
            </a:endParaRPr>
          </a:p>
          <a:p>
            <a:pPr>
              <a:defRPr/>
            </a:pPr>
            <a:r>
              <a:rPr lang="cs-CZ" dirty="0">
                <a:latin typeface="+mn-lt"/>
              </a:rPr>
              <a:t>Kvartérní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
            <a:extLst>
              <a:ext uri="{FF2B5EF4-FFF2-40B4-BE49-F238E27FC236}">
                <a16:creationId xmlns:a16="http://schemas.microsoft.com/office/drawing/2014/main" id="{6E84D4BE-EF61-41FF-926E-85EC814ADD3D}"/>
              </a:ext>
            </a:extLst>
          </p:cNvPr>
          <p:cNvGraphicFramePr>
            <a:graphicFrameLocks noChangeAspect="1"/>
          </p:cNvGraphicFramePr>
          <p:nvPr/>
        </p:nvGraphicFramePr>
        <p:xfrm>
          <a:off x="1928813" y="214313"/>
          <a:ext cx="5256212" cy="6381750"/>
        </p:xfrm>
        <a:graphic>
          <a:graphicData uri="http://schemas.openxmlformats.org/presentationml/2006/ole">
            <mc:AlternateContent xmlns:mc="http://schemas.openxmlformats.org/markup-compatibility/2006">
              <mc:Choice xmlns:v="urn:schemas-microsoft-com:vml" Requires="v">
                <p:oleObj name="Photo Editor Photo" r:id="rId2" imgW="10038095" imgH="12193702" progId="">
                  <p:embed/>
                </p:oleObj>
              </mc:Choice>
              <mc:Fallback>
                <p:oleObj name="Photo Editor Photo" r:id="rId2" imgW="10038095" imgH="12193702" progId="">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214313"/>
                        <a:ext cx="5256212" cy="638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3">
            <a:extLst>
              <a:ext uri="{FF2B5EF4-FFF2-40B4-BE49-F238E27FC236}">
                <a16:creationId xmlns:a16="http://schemas.microsoft.com/office/drawing/2014/main" id="{F3C9E98B-C55E-4CB7-8842-E62FDB66B02A}"/>
              </a:ext>
            </a:extLst>
          </p:cNvPr>
          <p:cNvGraphicFramePr>
            <a:graphicFrameLocks noChangeAspect="1"/>
          </p:cNvGraphicFramePr>
          <p:nvPr/>
        </p:nvGraphicFramePr>
        <p:xfrm>
          <a:off x="1928813" y="214313"/>
          <a:ext cx="5256212" cy="6381750"/>
        </p:xfrm>
        <a:graphic>
          <a:graphicData uri="http://schemas.openxmlformats.org/presentationml/2006/ole">
            <mc:AlternateContent xmlns:mc="http://schemas.openxmlformats.org/markup-compatibility/2006">
              <mc:Choice xmlns:v="urn:schemas-microsoft-com:vml" Requires="v">
                <p:oleObj name="Photo Editor Photo" r:id="rId2" imgW="10038095" imgH="12193702" progId="">
                  <p:embed/>
                </p:oleObj>
              </mc:Choice>
              <mc:Fallback>
                <p:oleObj name="Photo Editor Photo" r:id="rId2" imgW="10038095" imgH="12193702" progId="">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214313"/>
                        <a:ext cx="5256212" cy="638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1" name="Oval 3">
            <a:extLst>
              <a:ext uri="{FF2B5EF4-FFF2-40B4-BE49-F238E27FC236}">
                <a16:creationId xmlns:a16="http://schemas.microsoft.com/office/drawing/2014/main" id="{0932C295-6A76-4976-98F3-489B291B5DC4}"/>
              </a:ext>
            </a:extLst>
          </p:cNvPr>
          <p:cNvSpPr>
            <a:spLocks noChangeArrowheads="1"/>
          </p:cNvSpPr>
          <p:nvPr/>
        </p:nvSpPr>
        <p:spPr bwMode="auto">
          <a:xfrm>
            <a:off x="1958975" y="2349500"/>
            <a:ext cx="3981450" cy="2808288"/>
          </a:xfrm>
          <a:prstGeom prst="ellipse">
            <a:avLst/>
          </a:prstGeom>
          <a:solidFill>
            <a:srgbClr val="FF0000">
              <a:alpha val="27843"/>
            </a:srgbClr>
          </a:solidFill>
          <a:ln w="1905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27652" name="Grafický objekt 3" descr="Nebezpečí">
            <a:extLst>
              <a:ext uri="{FF2B5EF4-FFF2-40B4-BE49-F238E27FC236}">
                <a16:creationId xmlns:a16="http://schemas.microsoft.com/office/drawing/2014/main" id="{DBA74FE3-6BBB-4BAA-A910-054F1A75C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20256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848" y="125760"/>
            <a:ext cx="8229600" cy="1143000"/>
          </a:xfrm>
        </p:spPr>
        <p:txBody>
          <a:bodyPr>
            <a:normAutofit/>
          </a:bodyPr>
          <a:lstStyle/>
          <a:p>
            <a:r>
              <a:rPr lang="cs-CZ" sz="3600" dirty="0">
                <a:latin typeface="Arial" pitchFamily="34" charset="0"/>
                <a:cs typeface="Arial" pitchFamily="34" charset="0"/>
              </a:rPr>
              <a:t>Kolik známe různých </a:t>
            </a:r>
            <a:r>
              <a:rPr lang="cs-CZ" sz="3600" dirty="0" err="1">
                <a:latin typeface="Arial" pitchFamily="34" charset="0"/>
                <a:cs typeface="Arial" pitchFamily="34" charset="0"/>
              </a:rPr>
              <a:t>s.o</a:t>
            </a:r>
            <a:r>
              <a:rPr lang="cs-CZ" sz="3600" dirty="0">
                <a:latin typeface="Arial" pitchFamily="34" charset="0"/>
                <a:cs typeface="Arial" pitchFamily="34" charset="0"/>
              </a:rPr>
              <a:t>.?</a:t>
            </a:r>
            <a:br>
              <a:rPr lang="cs-CZ" sz="3600" dirty="0">
                <a:latin typeface="Arial" pitchFamily="34" charset="0"/>
                <a:cs typeface="Arial" pitchFamily="34" charset="0"/>
              </a:rPr>
            </a:br>
            <a:r>
              <a:rPr lang="cs-CZ" sz="3100" dirty="0">
                <a:latin typeface="Arial" pitchFamily="34" charset="0"/>
                <a:cs typeface="Arial" pitchFamily="34" charset="0"/>
              </a:rPr>
              <a:t>(Podtrženy ty, které mají prokaryotický původ)</a:t>
            </a:r>
          </a:p>
        </p:txBody>
      </p:sp>
      <p:sp>
        <p:nvSpPr>
          <p:cNvPr id="4" name="Zástupný symbol pro obsah 3"/>
          <p:cNvSpPr>
            <a:spLocks noGrp="1"/>
          </p:cNvSpPr>
          <p:nvPr>
            <p:ph sz="half" idx="1"/>
          </p:nvPr>
        </p:nvSpPr>
        <p:spPr>
          <a:xfrm>
            <a:off x="224235" y="1600199"/>
            <a:ext cx="4317148" cy="4525963"/>
          </a:xfrm>
        </p:spPr>
        <p:txBody>
          <a:bodyPr>
            <a:normAutofit fontScale="62500" lnSpcReduction="20000"/>
          </a:bodyPr>
          <a:lstStyle/>
          <a:p>
            <a:r>
              <a:rPr lang="cs-CZ" u="sng" dirty="0">
                <a:latin typeface="Arial" pitchFamily="34" charset="0"/>
                <a:cs typeface="Arial" pitchFamily="34" charset="0"/>
              </a:rPr>
              <a:t>mitochondrie</a:t>
            </a:r>
          </a:p>
          <a:p>
            <a:endParaRPr lang="cs-CZ" dirty="0">
              <a:latin typeface="Arial" pitchFamily="34" charset="0"/>
              <a:cs typeface="Arial" pitchFamily="34" charset="0"/>
            </a:endParaRPr>
          </a:p>
          <a:p>
            <a:endParaRPr lang="cs-CZ" dirty="0">
              <a:latin typeface="Arial" pitchFamily="34" charset="0"/>
              <a:cs typeface="Arial" pitchFamily="34" charset="0"/>
            </a:endParaRPr>
          </a:p>
          <a:p>
            <a:endParaRPr lang="cs-CZ" dirty="0">
              <a:latin typeface="Arial" pitchFamily="34" charset="0"/>
              <a:cs typeface="Arial" pitchFamily="34" charset="0"/>
            </a:endParaRPr>
          </a:p>
          <a:p>
            <a:r>
              <a:rPr lang="en-US" u="sng" dirty="0">
                <a:latin typeface="Arial" pitchFamily="34" charset="0"/>
                <a:cs typeface="Arial" pitchFamily="34" charset="0"/>
              </a:rPr>
              <a:t>p</a:t>
            </a:r>
            <a:r>
              <a:rPr lang="cs-CZ" u="sng" dirty="0" err="1">
                <a:latin typeface="Arial" pitchFamily="34" charset="0"/>
                <a:cs typeface="Arial" pitchFamily="34" charset="0"/>
              </a:rPr>
              <a:t>rimární</a:t>
            </a:r>
            <a:r>
              <a:rPr lang="cs-CZ" u="sng" dirty="0">
                <a:latin typeface="Arial" pitchFamily="34" charset="0"/>
                <a:cs typeface="Arial" pitchFamily="34" charset="0"/>
              </a:rPr>
              <a:t> plastid skupiny </a:t>
            </a:r>
            <a:r>
              <a:rPr lang="cs-CZ" u="sng" dirty="0" err="1">
                <a:latin typeface="Arial" pitchFamily="34" charset="0"/>
                <a:cs typeface="Arial" pitchFamily="34" charset="0"/>
              </a:rPr>
              <a:t>Archaeplastida</a:t>
            </a:r>
            <a:endParaRPr lang="cs-CZ" u="sng" dirty="0">
              <a:latin typeface="Arial" pitchFamily="34" charset="0"/>
              <a:cs typeface="Arial" pitchFamily="34" charset="0"/>
            </a:endParaRPr>
          </a:p>
          <a:p>
            <a:endParaRPr lang="cs-CZ" dirty="0">
              <a:latin typeface="Arial" pitchFamily="34" charset="0"/>
              <a:cs typeface="Arial" pitchFamily="34" charset="0"/>
            </a:endParaRPr>
          </a:p>
          <a:p>
            <a:r>
              <a:rPr lang="cs-CZ" u="sng" dirty="0">
                <a:latin typeface="Arial" pitchFamily="34" charset="0"/>
                <a:cs typeface="Arial" pitchFamily="34" charset="0"/>
              </a:rPr>
              <a:t>primární plastid </a:t>
            </a:r>
            <a:r>
              <a:rPr lang="cs-CZ" u="sng" dirty="0" err="1">
                <a:latin typeface="Arial" pitchFamily="34" charset="0"/>
                <a:cs typeface="Arial" pitchFamily="34" charset="0"/>
              </a:rPr>
              <a:t>paulinel</a:t>
            </a:r>
            <a:endParaRPr lang="cs-CZ" u="sng"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sekundární plastid </a:t>
            </a:r>
            <a:r>
              <a:rPr lang="cs-CZ" dirty="0" err="1">
                <a:latin typeface="Arial" pitchFamily="34" charset="0"/>
                <a:cs typeface="Arial" pitchFamily="34" charset="0"/>
              </a:rPr>
              <a:t>chlorarachniofyt</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sekundární plastid krásnooček</a:t>
            </a:r>
          </a:p>
          <a:p>
            <a:endParaRPr lang="cs-CZ" dirty="0">
              <a:latin typeface="Arial" pitchFamily="34" charset="0"/>
              <a:cs typeface="Arial" pitchFamily="34" charset="0"/>
            </a:endParaRPr>
          </a:p>
          <a:p>
            <a:r>
              <a:rPr lang="cs-CZ" dirty="0">
                <a:solidFill>
                  <a:srgbClr val="FF0000"/>
                </a:solidFill>
                <a:latin typeface="Arial" pitchFamily="34" charset="0"/>
                <a:cs typeface="Arial" pitchFamily="34" charset="0"/>
              </a:rPr>
              <a:t>komplexní plastidy </a:t>
            </a:r>
            <a:r>
              <a:rPr lang="en-US" dirty="0">
                <a:solidFill>
                  <a:srgbClr val="FF0000"/>
                </a:solidFill>
                <a:latin typeface="Arial" pitchFamily="34" charset="0"/>
                <a:cs typeface="Arial" pitchFamily="34" charset="0"/>
              </a:rPr>
              <a:t>“</a:t>
            </a:r>
            <a:r>
              <a:rPr lang="cs-CZ" dirty="0" err="1">
                <a:solidFill>
                  <a:srgbClr val="FF0000"/>
                </a:solidFill>
                <a:latin typeface="Arial" pitchFamily="34" charset="0"/>
                <a:cs typeface="Arial" pitchFamily="34" charset="0"/>
              </a:rPr>
              <a:t>chromalveolát</a:t>
            </a:r>
            <a:r>
              <a:rPr lang="en-US" dirty="0">
                <a:solidFill>
                  <a:srgbClr val="FF0000"/>
                </a:solidFill>
                <a:latin typeface="Arial" pitchFamily="34" charset="0"/>
                <a:cs typeface="Arial" pitchFamily="34" charset="0"/>
              </a:rPr>
              <a:t>”</a:t>
            </a:r>
            <a:r>
              <a:rPr lang="cs-CZ" dirty="0">
                <a:solidFill>
                  <a:srgbClr val="FF0000"/>
                </a:solidFill>
                <a:latin typeface="Arial" pitchFamily="34" charset="0"/>
                <a:cs typeface="Arial" pitchFamily="34" charset="0"/>
              </a:rPr>
              <a:t> (pravděpodobně vznikly vícekrát)</a:t>
            </a:r>
          </a:p>
        </p:txBody>
      </p:sp>
      <p:sp>
        <p:nvSpPr>
          <p:cNvPr id="5" name="Zástupný symbol pro obsah 4"/>
          <p:cNvSpPr>
            <a:spLocks noGrp="1"/>
          </p:cNvSpPr>
          <p:nvPr>
            <p:ph sz="half" idx="2"/>
          </p:nvPr>
        </p:nvSpPr>
        <p:spPr>
          <a:xfrm>
            <a:off x="4541383" y="1927373"/>
            <a:ext cx="4367608" cy="4525963"/>
          </a:xfrm>
        </p:spPr>
        <p:txBody>
          <a:bodyPr>
            <a:normAutofit fontScale="62500" lnSpcReduction="20000"/>
          </a:bodyPr>
          <a:lstStyle/>
          <a:p>
            <a:r>
              <a:rPr lang="cs-CZ" dirty="0">
                <a:latin typeface="Arial" pitchFamily="34" charset="0"/>
                <a:cs typeface="Arial" pitchFamily="34" charset="0"/>
              </a:rPr>
              <a:t>sekundární zelený plastid obrněnek I</a:t>
            </a:r>
          </a:p>
          <a:p>
            <a:endParaRPr lang="cs-CZ" dirty="0">
              <a:latin typeface="Arial" pitchFamily="34" charset="0"/>
              <a:cs typeface="Arial" pitchFamily="34" charset="0"/>
            </a:endParaRPr>
          </a:p>
          <a:p>
            <a:r>
              <a:rPr lang="cs-CZ" dirty="0">
                <a:latin typeface="Arial" pitchFamily="34" charset="0"/>
                <a:cs typeface="Arial" pitchFamily="34" charset="0"/>
              </a:rPr>
              <a:t>sekundární zelený plastid obrněnek II (2020)</a:t>
            </a:r>
          </a:p>
          <a:p>
            <a:endParaRPr lang="cs-CZ" dirty="0">
              <a:latin typeface="Arial" pitchFamily="34" charset="0"/>
              <a:cs typeface="Arial" pitchFamily="34" charset="0"/>
            </a:endParaRPr>
          </a:p>
          <a:p>
            <a:r>
              <a:rPr lang="cs-CZ" dirty="0">
                <a:latin typeface="Arial" pitchFamily="34" charset="0"/>
                <a:cs typeface="Arial" pitchFamily="34" charset="0"/>
              </a:rPr>
              <a:t>sekundární zelený plastid obrněnek III (2020)</a:t>
            </a:r>
          </a:p>
          <a:p>
            <a:endParaRPr lang="cs-CZ" dirty="0">
              <a:latin typeface="Arial" pitchFamily="34" charset="0"/>
              <a:cs typeface="Arial" pitchFamily="34" charset="0"/>
            </a:endParaRPr>
          </a:p>
          <a:p>
            <a:r>
              <a:rPr lang="en-US" dirty="0">
                <a:latin typeface="Arial" pitchFamily="34" charset="0"/>
                <a:cs typeface="Arial" pitchFamily="34" charset="0"/>
              </a:rPr>
              <a:t>“</a:t>
            </a:r>
            <a:r>
              <a:rPr lang="cs-CZ" dirty="0">
                <a:latin typeface="Arial" pitchFamily="34" charset="0"/>
                <a:cs typeface="Arial" pitchFamily="34" charset="0"/>
              </a:rPr>
              <a:t>terciární</a:t>
            </a:r>
            <a:r>
              <a:rPr lang="en-US" dirty="0">
                <a:latin typeface="Arial" pitchFamily="34" charset="0"/>
                <a:cs typeface="Arial" pitchFamily="34" charset="0"/>
              </a:rPr>
              <a:t>”</a:t>
            </a:r>
            <a:r>
              <a:rPr lang="cs-CZ" dirty="0">
                <a:latin typeface="Arial" pitchFamily="34" charset="0"/>
                <a:cs typeface="Arial" pitchFamily="34" charset="0"/>
              </a:rPr>
              <a:t> plastid obrněnek I</a:t>
            </a:r>
          </a:p>
          <a:p>
            <a:endParaRPr lang="cs-CZ" dirty="0">
              <a:latin typeface="Arial" pitchFamily="34" charset="0"/>
              <a:cs typeface="Arial" pitchFamily="34" charset="0"/>
            </a:endParaRPr>
          </a:p>
          <a:p>
            <a:r>
              <a:rPr lang="en-US" dirty="0">
                <a:latin typeface="Arial" pitchFamily="34" charset="0"/>
                <a:cs typeface="Arial" pitchFamily="34" charset="0"/>
              </a:rPr>
              <a:t>“</a:t>
            </a:r>
            <a:r>
              <a:rPr lang="cs-CZ" dirty="0">
                <a:latin typeface="Arial" pitchFamily="34" charset="0"/>
                <a:cs typeface="Arial" pitchFamily="34" charset="0"/>
              </a:rPr>
              <a:t>terciární</a:t>
            </a:r>
            <a:r>
              <a:rPr lang="en-US" dirty="0">
                <a:latin typeface="Arial" pitchFamily="34" charset="0"/>
                <a:cs typeface="Arial" pitchFamily="34" charset="0"/>
              </a:rPr>
              <a:t>”</a:t>
            </a:r>
            <a:r>
              <a:rPr lang="cs-CZ" dirty="0">
                <a:latin typeface="Arial" pitchFamily="34" charset="0"/>
                <a:cs typeface="Arial" pitchFamily="34" charset="0"/>
              </a:rPr>
              <a:t> plastid obrněnek II</a:t>
            </a:r>
          </a:p>
          <a:p>
            <a:endParaRPr lang="cs-CZ" dirty="0">
              <a:latin typeface="Arial" pitchFamily="34" charset="0"/>
              <a:cs typeface="Arial" pitchFamily="34" charset="0"/>
            </a:endParaRPr>
          </a:p>
          <a:p>
            <a:r>
              <a:rPr lang="en-US" dirty="0">
                <a:solidFill>
                  <a:srgbClr val="FF0000"/>
                </a:solidFill>
                <a:latin typeface="Arial" pitchFamily="34" charset="0"/>
                <a:cs typeface="Arial" pitchFamily="34" charset="0"/>
              </a:rPr>
              <a:t>“</a:t>
            </a:r>
            <a:r>
              <a:rPr lang="cs-CZ" dirty="0">
                <a:solidFill>
                  <a:srgbClr val="FF0000"/>
                </a:solidFill>
                <a:latin typeface="Arial" pitchFamily="34" charset="0"/>
                <a:cs typeface="Arial" pitchFamily="34" charset="0"/>
              </a:rPr>
              <a:t>plastidy</a:t>
            </a:r>
            <a:r>
              <a:rPr lang="en-US" dirty="0">
                <a:solidFill>
                  <a:srgbClr val="FF0000"/>
                </a:solidFill>
                <a:latin typeface="Arial" pitchFamily="34" charset="0"/>
                <a:cs typeface="Arial" pitchFamily="34" charset="0"/>
              </a:rPr>
              <a:t>”</a:t>
            </a:r>
            <a:r>
              <a:rPr lang="cs-CZ" dirty="0">
                <a:solidFill>
                  <a:srgbClr val="FF0000"/>
                </a:solidFill>
                <a:latin typeface="Arial" pitchFamily="34" charset="0"/>
                <a:cs typeface="Arial" pitchFamily="34" charset="0"/>
              </a:rPr>
              <a:t> </a:t>
            </a:r>
            <a:r>
              <a:rPr lang="cs-CZ" dirty="0" err="1">
                <a:solidFill>
                  <a:srgbClr val="FF0000"/>
                </a:solidFill>
                <a:latin typeface="Arial" pitchFamily="34" charset="0"/>
                <a:cs typeface="Arial" pitchFamily="34" charset="0"/>
              </a:rPr>
              <a:t>dinotomů</a:t>
            </a:r>
            <a:r>
              <a:rPr lang="cs-CZ" dirty="0">
                <a:solidFill>
                  <a:srgbClr val="FF0000"/>
                </a:solidFill>
                <a:latin typeface="Arial" pitchFamily="34" charset="0"/>
                <a:cs typeface="Arial" pitchFamily="34" charset="0"/>
              </a:rPr>
              <a:t> (organely? </a:t>
            </a:r>
            <a:r>
              <a:rPr lang="cs-CZ" dirty="0" err="1">
                <a:solidFill>
                  <a:srgbClr val="FF0000"/>
                </a:solidFill>
                <a:latin typeface="Arial" pitchFamily="34" charset="0"/>
                <a:cs typeface="Arial" pitchFamily="34" charset="0"/>
              </a:rPr>
              <a:t>symbionti</a:t>
            </a:r>
            <a:r>
              <a:rPr lang="cs-CZ" dirty="0">
                <a:solidFill>
                  <a:srgbClr val="FF0000"/>
                </a:solidFill>
                <a:latin typeface="Arial" pitchFamily="34" charset="0"/>
                <a:cs typeface="Arial" pitchFamily="34" charset="0"/>
              </a:rPr>
              <a:t>? </a:t>
            </a:r>
            <a:r>
              <a:rPr lang="cs-CZ" dirty="0" err="1">
                <a:solidFill>
                  <a:srgbClr val="FF0000"/>
                </a:solidFill>
                <a:latin typeface="Arial" pitchFamily="34" charset="0"/>
                <a:cs typeface="Arial" pitchFamily="34" charset="0"/>
              </a:rPr>
              <a:t>kleptoplastidy</a:t>
            </a:r>
            <a:r>
              <a:rPr lang="cs-CZ" dirty="0">
                <a:solidFill>
                  <a:srgbClr val="FF0000"/>
                </a:solidFill>
                <a:latin typeface="Arial" pitchFamily="34" charset="0"/>
                <a:cs typeface="Arial" pitchFamily="34"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1">
            <a:extLst>
              <a:ext uri="{FF2B5EF4-FFF2-40B4-BE49-F238E27FC236}">
                <a16:creationId xmlns:a16="http://schemas.microsoft.com/office/drawing/2014/main" id="{D3EEEB17-EB3F-4F90-8816-137EB9F03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2060848"/>
            <a:ext cx="3851275" cy="376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5" name="Obrázek 2">
            <a:extLst>
              <a:ext uri="{FF2B5EF4-FFF2-40B4-BE49-F238E27FC236}">
                <a16:creationId xmlns:a16="http://schemas.microsoft.com/office/drawing/2014/main" id="{12E9A376-97F3-49B8-B980-27C914FD85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060848"/>
            <a:ext cx="4051300" cy="376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61F5C69F-DBFA-4411-9D51-A092509F337D}"/>
              </a:ext>
            </a:extLst>
          </p:cNvPr>
          <p:cNvSpPr>
            <a:spLocks noChangeArrowheads="1"/>
          </p:cNvSpPr>
          <p:nvPr/>
        </p:nvSpPr>
        <p:spPr bwMode="auto">
          <a:xfrm>
            <a:off x="582613" y="188640"/>
            <a:ext cx="8229600" cy="1143001"/>
          </a:xfrm>
          <a:prstGeom prst="rect">
            <a:avLst/>
          </a:prstGeom>
          <a:noFill/>
          <a:ln>
            <a:noFill/>
          </a:ln>
        </p:spPr>
        <p:txBody>
          <a:bodyPr anchor="ctr"/>
          <a:lstStyle/>
          <a:p>
            <a:pPr algn="ctr" eaLnBrk="1" hangingPunct="1">
              <a:defRPr/>
            </a:pPr>
            <a:r>
              <a:rPr lang="cs-CZ" sz="3600" dirty="0">
                <a:solidFill>
                  <a:schemeClr val="tx2"/>
                </a:solidFill>
                <a:latin typeface="+mn-lt"/>
              </a:rPr>
              <a:t>Elektronová mikroskopie – nové znaky</a:t>
            </a:r>
          </a:p>
          <a:p>
            <a:pPr algn="ctr" eaLnBrk="1" hangingPunct="1">
              <a:defRPr/>
            </a:pPr>
            <a:r>
              <a:rPr lang="cs-CZ" sz="3600" dirty="0">
                <a:solidFill>
                  <a:schemeClr val="tx2"/>
                </a:solidFill>
                <a:latin typeface="+mn-lt"/>
              </a:rPr>
              <a:t>druhá polovina 20. století</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13EDE4-3D1D-422E-B4F3-7D4E1D3B8C8B}"/>
              </a:ext>
            </a:extLst>
          </p:cNvPr>
          <p:cNvSpPr/>
          <p:nvPr/>
        </p:nvSpPr>
        <p:spPr>
          <a:xfrm>
            <a:off x="1331640" y="1269356"/>
            <a:ext cx="5972660" cy="5328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9459" name="Obrázek 2">
            <a:extLst>
              <a:ext uri="{FF2B5EF4-FFF2-40B4-BE49-F238E27FC236}">
                <a16:creationId xmlns:a16="http://schemas.microsoft.com/office/drawing/2014/main" id="{AFB95D58-3578-4678-8AF9-770F3B7D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844824"/>
            <a:ext cx="463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val 9">
            <a:extLst>
              <a:ext uri="{FF2B5EF4-FFF2-40B4-BE49-F238E27FC236}">
                <a16:creationId xmlns:a16="http://schemas.microsoft.com/office/drawing/2014/main" id="{077E6186-A610-4C1E-9AC2-AAC43A613BEF}"/>
              </a:ext>
            </a:extLst>
          </p:cNvPr>
          <p:cNvSpPr>
            <a:spLocks noChangeArrowheads="1"/>
          </p:cNvSpPr>
          <p:nvPr/>
        </p:nvSpPr>
        <p:spPr bwMode="auto">
          <a:xfrm>
            <a:off x="4493865" y="176862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2" name="Oval 9">
            <a:extLst>
              <a:ext uri="{FF2B5EF4-FFF2-40B4-BE49-F238E27FC236}">
                <a16:creationId xmlns:a16="http://schemas.microsoft.com/office/drawing/2014/main" id="{977D13C8-0485-44C1-A85D-DEF3257DF7E4}"/>
              </a:ext>
            </a:extLst>
          </p:cNvPr>
          <p:cNvSpPr>
            <a:spLocks noChangeArrowheads="1"/>
          </p:cNvSpPr>
          <p:nvPr/>
        </p:nvSpPr>
        <p:spPr bwMode="auto">
          <a:xfrm>
            <a:off x="2914303" y="2205186"/>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3" name="Oval 9">
            <a:extLst>
              <a:ext uri="{FF2B5EF4-FFF2-40B4-BE49-F238E27FC236}">
                <a16:creationId xmlns:a16="http://schemas.microsoft.com/office/drawing/2014/main" id="{34D7F158-68F2-4CB6-B0B3-5E778CB18DBE}"/>
              </a:ext>
            </a:extLst>
          </p:cNvPr>
          <p:cNvSpPr>
            <a:spLocks noChangeArrowheads="1"/>
          </p:cNvSpPr>
          <p:nvPr/>
        </p:nvSpPr>
        <p:spPr bwMode="auto">
          <a:xfrm>
            <a:off x="2123728" y="314181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 name="TextovéPole 1">
            <a:extLst>
              <a:ext uri="{FF2B5EF4-FFF2-40B4-BE49-F238E27FC236}">
                <a16:creationId xmlns:a16="http://schemas.microsoft.com/office/drawing/2014/main" id="{FF4CBC35-2DCA-490F-B917-61DC693CE817}"/>
              </a:ext>
            </a:extLst>
          </p:cNvPr>
          <p:cNvSpPr txBox="1"/>
          <p:nvPr/>
        </p:nvSpPr>
        <p:spPr>
          <a:xfrm>
            <a:off x="1407652" y="2831731"/>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2" name="TextovéPole 11">
            <a:extLst>
              <a:ext uri="{FF2B5EF4-FFF2-40B4-BE49-F238E27FC236}">
                <a16:creationId xmlns:a16="http://schemas.microsoft.com/office/drawing/2014/main" id="{6A572968-6D3B-4D18-A09B-D4D568B39CB4}"/>
              </a:ext>
            </a:extLst>
          </p:cNvPr>
          <p:cNvSpPr txBox="1"/>
          <p:nvPr/>
        </p:nvSpPr>
        <p:spPr>
          <a:xfrm>
            <a:off x="4237485" y="1333447"/>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3" name="TextovéPole 12">
            <a:extLst>
              <a:ext uri="{FF2B5EF4-FFF2-40B4-BE49-F238E27FC236}">
                <a16:creationId xmlns:a16="http://schemas.microsoft.com/office/drawing/2014/main" id="{6D799ADA-C771-4B55-B913-DBBCDD06A0E2}"/>
              </a:ext>
            </a:extLst>
          </p:cNvPr>
          <p:cNvSpPr txBox="1"/>
          <p:nvPr/>
        </p:nvSpPr>
        <p:spPr>
          <a:xfrm>
            <a:off x="2276128" y="1768624"/>
            <a:ext cx="941283" cy="369332"/>
          </a:xfrm>
          <a:prstGeom prst="rect">
            <a:avLst/>
          </a:prstGeom>
          <a:noFill/>
        </p:spPr>
        <p:txBody>
          <a:bodyPr wrap="none" rtlCol="0">
            <a:spAutoFit/>
          </a:bodyPr>
          <a:lstStyle/>
          <a:p>
            <a:r>
              <a:rPr lang="cs-CZ" dirty="0">
                <a:latin typeface="+mn-lt"/>
              </a:rPr>
              <a:t>20 </a:t>
            </a:r>
            <a:r>
              <a:rPr lang="cs-CZ" dirty="0" err="1">
                <a:latin typeface="+mn-lt"/>
              </a:rPr>
              <a:t>spp</a:t>
            </a:r>
            <a:r>
              <a:rPr lang="cs-CZ" dirty="0">
                <a:latin typeface="+mn-lt"/>
              </a:rPr>
              <a:t>.</a:t>
            </a:r>
          </a:p>
        </p:txBody>
      </p:sp>
      <p:sp>
        <p:nvSpPr>
          <p:cNvPr id="10" name="TextovéPole 9">
            <a:extLst>
              <a:ext uri="{FF2B5EF4-FFF2-40B4-BE49-F238E27FC236}">
                <a16:creationId xmlns:a16="http://schemas.microsoft.com/office/drawing/2014/main" id="{996E6116-BEFE-4A44-B3DB-98A0E70D0AB5}"/>
              </a:ext>
            </a:extLst>
          </p:cNvPr>
          <p:cNvSpPr txBox="1"/>
          <p:nvPr/>
        </p:nvSpPr>
        <p:spPr>
          <a:xfrm>
            <a:off x="1476375" y="146050"/>
            <a:ext cx="5926138" cy="769938"/>
          </a:xfrm>
          <a:prstGeom prst="rect">
            <a:avLst/>
          </a:prstGeom>
          <a:noFill/>
        </p:spPr>
        <p:txBody>
          <a:bodyPr wrap="none">
            <a:spAutoFit/>
          </a:bodyPr>
          <a:lstStyle/>
          <a:p>
            <a:pPr>
              <a:defRPr/>
            </a:pPr>
            <a:r>
              <a:rPr lang="cs-CZ" sz="4400" b="1" dirty="0">
                <a:latin typeface="Arial" panose="020B0604020202020204" pitchFamily="34" charset="0"/>
                <a:cs typeface="Arial" panose="020B0604020202020204" pitchFamily="34" charset="0"/>
              </a:rPr>
              <a:t>Slepý strom eukaryot</a:t>
            </a:r>
          </a:p>
        </p:txBody>
      </p:sp>
    </p:spTree>
    <p:extLst>
      <p:ext uri="{BB962C8B-B14F-4D97-AF65-F5344CB8AC3E}">
        <p14:creationId xmlns:p14="http://schemas.microsoft.com/office/powerpoint/2010/main" val="1814199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AA0A2CED-6B38-447D-977F-093D2B011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989138"/>
            <a:ext cx="2789238" cy="2935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7">
            <a:extLst>
              <a:ext uri="{FF2B5EF4-FFF2-40B4-BE49-F238E27FC236}">
                <a16:creationId xmlns:a16="http://schemas.microsoft.com/office/drawing/2014/main" id="{E9D894CA-58F8-4548-A721-CC184AD85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869950"/>
            <a:ext cx="2992438" cy="5748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a:extLst>
              <a:ext uri="{FF2B5EF4-FFF2-40B4-BE49-F238E27FC236}">
                <a16:creationId xmlns:a16="http://schemas.microsoft.com/office/drawing/2014/main" id="{94092DEF-565B-4D24-9D72-E9F94666D195}"/>
              </a:ext>
            </a:extLst>
          </p:cNvPr>
          <p:cNvSpPr txBox="1">
            <a:spLocks noChangeArrowheads="1"/>
          </p:cNvSpPr>
          <p:nvPr/>
        </p:nvSpPr>
        <p:spPr bwMode="auto">
          <a:xfrm>
            <a:off x="2051050" y="5203825"/>
            <a:ext cx="2906713" cy="8620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en-US" sz="1000" dirty="0">
                <a:latin typeface="+mn-lt"/>
              </a:rPr>
              <a:t>Simpson AGB</a:t>
            </a:r>
            <a:r>
              <a:rPr lang="cs-CZ" sz="1000" dirty="0">
                <a:latin typeface="+mn-lt"/>
              </a:rPr>
              <a:t> </a:t>
            </a:r>
            <a:r>
              <a:rPr lang="en-US" sz="1000" dirty="0">
                <a:latin typeface="+mn-lt"/>
              </a:rPr>
              <a:t>&amp; </a:t>
            </a:r>
            <a:r>
              <a:rPr lang="en-US" sz="1000" dirty="0" err="1">
                <a:latin typeface="+mn-lt"/>
              </a:rPr>
              <a:t>Brugerolle</a:t>
            </a:r>
            <a:r>
              <a:rPr lang="en-US" sz="1000" dirty="0">
                <a:latin typeface="+mn-lt"/>
              </a:rPr>
              <a:t> G </a:t>
            </a:r>
            <a:r>
              <a:rPr lang="cs-CZ" sz="1000" dirty="0">
                <a:latin typeface="+mn-lt"/>
              </a:rPr>
              <a:t>(200</a:t>
            </a:r>
            <a:r>
              <a:rPr lang="en-US" sz="1000" dirty="0">
                <a:latin typeface="+mn-lt"/>
              </a:rPr>
              <a:t>4</a:t>
            </a:r>
            <a:r>
              <a:rPr lang="cs-CZ" sz="1000" dirty="0">
                <a:latin typeface="+mn-lt"/>
              </a:rPr>
              <a:t>) </a:t>
            </a:r>
            <a:r>
              <a:rPr lang="en-US" sz="1000" dirty="0">
                <a:latin typeface="+mn-lt"/>
              </a:rPr>
              <a:t>JEM 51</a:t>
            </a:r>
            <a:r>
              <a:rPr lang="cs-CZ" sz="1000" dirty="0">
                <a:latin typeface="+mn-lt"/>
              </a:rPr>
              <a:t>:96</a:t>
            </a:r>
          </a:p>
          <a:p>
            <a:pPr eaLnBrk="1" hangingPunct="1">
              <a:defRPr/>
            </a:pPr>
            <a:endParaRPr lang="cs-CZ" sz="1000" dirty="0">
              <a:latin typeface="+mn-lt"/>
            </a:endParaRPr>
          </a:p>
          <a:p>
            <a:pPr eaLnBrk="1" hangingPunct="1">
              <a:defRPr/>
            </a:pPr>
            <a:endParaRPr lang="cs-CZ" sz="1000" dirty="0">
              <a:latin typeface="+mn-lt"/>
            </a:endParaRPr>
          </a:p>
          <a:p>
            <a:pPr eaLnBrk="1" hangingPunct="1">
              <a:defRPr/>
            </a:pPr>
            <a:endParaRPr lang="cs-CZ" sz="1000" dirty="0">
              <a:latin typeface="+mn-lt"/>
            </a:endParaRPr>
          </a:p>
          <a:p>
            <a:pPr eaLnBrk="1" hangingPunct="1">
              <a:defRPr/>
            </a:pPr>
            <a:r>
              <a:rPr lang="cs-CZ" sz="1000" dirty="0">
                <a:latin typeface="+mn-lt"/>
              </a:rPr>
              <a:t>Park JS </a:t>
            </a:r>
            <a:r>
              <a:rPr lang="cs-CZ" sz="1000" i="1" dirty="0">
                <a:latin typeface="+mn-lt"/>
              </a:rPr>
              <a:t>et al</a:t>
            </a:r>
            <a:r>
              <a:rPr lang="cs-CZ" sz="1000" dirty="0">
                <a:latin typeface="+mn-lt"/>
              </a:rPr>
              <a:t>. (2009) JEM 56: 373</a:t>
            </a:r>
          </a:p>
        </p:txBody>
      </p:sp>
      <p:sp>
        <p:nvSpPr>
          <p:cNvPr id="6" name="Rectangle 4">
            <a:extLst>
              <a:ext uri="{FF2B5EF4-FFF2-40B4-BE49-F238E27FC236}">
                <a16:creationId xmlns:a16="http://schemas.microsoft.com/office/drawing/2014/main" id="{3882A9DA-F206-401B-9648-0187F6DD683C}"/>
              </a:ext>
            </a:extLst>
          </p:cNvPr>
          <p:cNvSpPr>
            <a:spLocks noChangeArrowheads="1"/>
          </p:cNvSpPr>
          <p:nvPr/>
        </p:nvSpPr>
        <p:spPr bwMode="auto">
          <a:xfrm>
            <a:off x="611188" y="-100013"/>
            <a:ext cx="8229600" cy="1143001"/>
          </a:xfrm>
          <a:prstGeom prst="rect">
            <a:avLst/>
          </a:prstGeom>
          <a:noFill/>
          <a:ln>
            <a:noFill/>
          </a:ln>
        </p:spPr>
        <p:txBody>
          <a:bodyPr anchor="ctr"/>
          <a:lstStyle/>
          <a:p>
            <a:pPr eaLnBrk="1" hangingPunct="1">
              <a:defRPr/>
            </a:pPr>
            <a:r>
              <a:rPr lang="cs-CZ" sz="3600" dirty="0">
                <a:solidFill>
                  <a:schemeClr val="tx2"/>
                </a:solidFill>
                <a:latin typeface="+mn-lt"/>
              </a:rPr>
              <a:t>Elektronová mikroskopie – nové znaky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0722" name="Rectangle 20">
            <a:extLst>
              <a:ext uri="{FF2B5EF4-FFF2-40B4-BE49-F238E27FC236}">
                <a16:creationId xmlns:a16="http://schemas.microsoft.com/office/drawing/2014/main" id="{FAEC0F3E-94FE-4AA0-A142-4F6E88BD76A4}"/>
              </a:ext>
            </a:extLst>
          </p:cNvPr>
          <p:cNvSpPr>
            <a:spLocks noChangeArrowheads="1"/>
          </p:cNvSpPr>
          <p:nvPr/>
        </p:nvSpPr>
        <p:spPr bwMode="auto">
          <a:xfrm>
            <a:off x="539750" y="1773238"/>
            <a:ext cx="4679950" cy="439261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30723" name="Picture 21" descr="5kingdoms">
            <a:extLst>
              <a:ext uri="{FF2B5EF4-FFF2-40B4-BE49-F238E27FC236}">
                <a16:creationId xmlns:a16="http://schemas.microsoft.com/office/drawing/2014/main" id="{EAFD9BFC-9AC3-4B66-8184-E457DF92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43545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Oval 14">
            <a:extLst>
              <a:ext uri="{FF2B5EF4-FFF2-40B4-BE49-F238E27FC236}">
                <a16:creationId xmlns:a16="http://schemas.microsoft.com/office/drawing/2014/main" id="{F44C43D8-7EC7-494E-919B-3D7BDA4ABBCC}"/>
              </a:ext>
            </a:extLst>
          </p:cNvPr>
          <p:cNvSpPr>
            <a:spLocks noChangeArrowheads="1"/>
          </p:cNvSpPr>
          <p:nvPr/>
        </p:nvSpPr>
        <p:spPr bwMode="auto">
          <a:xfrm rot="-1440000">
            <a:off x="1876425" y="31337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5" name="Oval 15">
            <a:extLst>
              <a:ext uri="{FF2B5EF4-FFF2-40B4-BE49-F238E27FC236}">
                <a16:creationId xmlns:a16="http://schemas.microsoft.com/office/drawing/2014/main" id="{CB4C1A89-AE3F-4AEC-94BE-73CD34A3C33F}"/>
              </a:ext>
            </a:extLst>
          </p:cNvPr>
          <p:cNvSpPr>
            <a:spLocks noChangeArrowheads="1"/>
          </p:cNvSpPr>
          <p:nvPr/>
        </p:nvSpPr>
        <p:spPr bwMode="auto">
          <a:xfrm rot="-480000">
            <a:off x="2312988" y="32861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6" name="Oval 16">
            <a:extLst>
              <a:ext uri="{FF2B5EF4-FFF2-40B4-BE49-F238E27FC236}">
                <a16:creationId xmlns:a16="http://schemas.microsoft.com/office/drawing/2014/main" id="{D7C28F89-70F7-4785-804F-D835EA018DA3}"/>
              </a:ext>
            </a:extLst>
          </p:cNvPr>
          <p:cNvSpPr>
            <a:spLocks noChangeArrowheads="1"/>
          </p:cNvSpPr>
          <p:nvPr/>
        </p:nvSpPr>
        <p:spPr bwMode="auto">
          <a:xfrm rot="1800000">
            <a:off x="3017838" y="3254375"/>
            <a:ext cx="219075" cy="909638"/>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7" name="Oval 17">
            <a:extLst>
              <a:ext uri="{FF2B5EF4-FFF2-40B4-BE49-F238E27FC236}">
                <a16:creationId xmlns:a16="http://schemas.microsoft.com/office/drawing/2014/main" id="{9829184D-02EF-4F73-998C-B4A2A896ABEE}"/>
              </a:ext>
            </a:extLst>
          </p:cNvPr>
          <p:cNvSpPr>
            <a:spLocks noChangeArrowheads="1"/>
          </p:cNvSpPr>
          <p:nvPr/>
        </p:nvSpPr>
        <p:spPr bwMode="auto">
          <a:xfrm rot="1800000">
            <a:off x="3132138" y="4078288"/>
            <a:ext cx="219075" cy="3540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8" name="Oval 18">
            <a:extLst>
              <a:ext uri="{FF2B5EF4-FFF2-40B4-BE49-F238E27FC236}">
                <a16:creationId xmlns:a16="http://schemas.microsoft.com/office/drawing/2014/main" id="{CD13A850-7284-4A47-BC4F-3EF06EEF637C}"/>
              </a:ext>
            </a:extLst>
          </p:cNvPr>
          <p:cNvSpPr>
            <a:spLocks noChangeArrowheads="1"/>
          </p:cNvSpPr>
          <p:nvPr/>
        </p:nvSpPr>
        <p:spPr bwMode="auto">
          <a:xfrm rot="-780000">
            <a:off x="2193925" y="4075113"/>
            <a:ext cx="201613" cy="6461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2297" name="Rectangle 19">
            <a:extLst>
              <a:ext uri="{FF2B5EF4-FFF2-40B4-BE49-F238E27FC236}">
                <a16:creationId xmlns:a16="http://schemas.microsoft.com/office/drawing/2014/main" id="{FB46BE33-4A1D-491A-884A-CBFA1C16F889}"/>
              </a:ext>
            </a:extLst>
          </p:cNvPr>
          <p:cNvSpPr>
            <a:spLocks noGrp="1" noChangeArrowheads="1"/>
          </p:cNvSpPr>
          <p:nvPr>
            <p:ph type="title"/>
          </p:nvPr>
        </p:nvSpPr>
        <p:spPr/>
        <p:txBody>
          <a:bodyPr/>
          <a:lstStyle/>
          <a:p>
            <a:pPr eaLnBrk="1" hangingPunct="1">
              <a:defRPr/>
            </a:pPr>
            <a:r>
              <a:rPr lang="cs-CZ" sz="4000" b="1" dirty="0" err="1">
                <a:latin typeface="+mn-lt"/>
              </a:rPr>
              <a:t>Chromista</a:t>
            </a:r>
            <a:r>
              <a:rPr lang="cs-CZ" sz="4000" dirty="0">
                <a:latin typeface="+mn-lt"/>
              </a:rPr>
              <a:t> </a:t>
            </a:r>
            <a:br>
              <a:rPr lang="cs-CZ" sz="4000" dirty="0">
                <a:latin typeface="+mn-lt"/>
              </a:rPr>
            </a:br>
            <a:r>
              <a:rPr lang="cs-CZ" sz="4000" dirty="0">
                <a:latin typeface="+mn-lt"/>
              </a:rPr>
              <a:t>Cavalier-Smith, 1981</a:t>
            </a:r>
          </a:p>
        </p:txBody>
      </p:sp>
      <p:pic>
        <p:nvPicPr>
          <p:cNvPr id="30730" name="Picture 31" descr="doctor">
            <a:extLst>
              <a:ext uri="{FF2B5EF4-FFF2-40B4-BE49-F238E27FC236}">
                <a16:creationId xmlns:a16="http://schemas.microsoft.com/office/drawing/2014/main" id="{7FA80CB4-4F9B-45D9-B78D-3D072FCD5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9138"/>
            <a:ext cx="19050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1" name="Text Box 32">
            <a:extLst>
              <a:ext uri="{FF2B5EF4-FFF2-40B4-BE49-F238E27FC236}">
                <a16:creationId xmlns:a16="http://schemas.microsoft.com/office/drawing/2014/main" id="{E111DDFD-1569-47C4-B6D3-098AE48038C7}"/>
              </a:ext>
            </a:extLst>
          </p:cNvPr>
          <p:cNvSpPr txBox="1">
            <a:spLocks noChangeArrowheads="1"/>
          </p:cNvSpPr>
          <p:nvPr/>
        </p:nvSpPr>
        <p:spPr bwMode="auto">
          <a:xfrm>
            <a:off x="5580063" y="4735513"/>
            <a:ext cx="26733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Thomas Cavalier-Smith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13314" name="Rectangle 11">
            <a:extLst>
              <a:ext uri="{FF2B5EF4-FFF2-40B4-BE49-F238E27FC236}">
                <a16:creationId xmlns:a16="http://schemas.microsoft.com/office/drawing/2014/main" id="{00FA3269-DF87-4057-93D9-3F1074627152}"/>
              </a:ext>
            </a:extLst>
          </p:cNvPr>
          <p:cNvSpPr>
            <a:spLocks noChangeArrowheads="1"/>
          </p:cNvSpPr>
          <p:nvPr/>
        </p:nvSpPr>
        <p:spPr bwMode="auto">
          <a:xfrm>
            <a:off x="457200" y="274638"/>
            <a:ext cx="8229600" cy="1143000"/>
          </a:xfrm>
          <a:prstGeom prst="rect">
            <a:avLst/>
          </a:prstGeom>
          <a:noFill/>
          <a:ln>
            <a:noFill/>
          </a:ln>
        </p:spPr>
        <p:txBody>
          <a:bodyPr anchor="ctr"/>
          <a:lstStyle/>
          <a:p>
            <a:pPr algn="ctr" eaLnBrk="1" hangingPunct="1">
              <a:defRPr/>
            </a:pPr>
            <a:r>
              <a:rPr lang="cs-CZ" sz="4000" b="1" dirty="0" err="1">
                <a:solidFill>
                  <a:schemeClr val="tx2"/>
                </a:solidFill>
                <a:latin typeface="+mn-lt"/>
              </a:rPr>
              <a:t>Chromista</a:t>
            </a:r>
            <a:r>
              <a:rPr lang="cs-CZ" sz="4000" dirty="0">
                <a:solidFill>
                  <a:schemeClr val="tx2"/>
                </a:solidFill>
                <a:latin typeface="+mn-lt"/>
              </a:rPr>
              <a:t> </a:t>
            </a:r>
            <a:br>
              <a:rPr lang="cs-CZ" sz="4000" dirty="0">
                <a:solidFill>
                  <a:schemeClr val="tx2"/>
                </a:solidFill>
                <a:latin typeface="+mn-lt"/>
              </a:rPr>
            </a:br>
            <a:r>
              <a:rPr lang="cs-CZ" sz="4000" dirty="0">
                <a:solidFill>
                  <a:schemeClr val="tx2"/>
                </a:solidFill>
                <a:latin typeface="+mn-lt"/>
              </a:rPr>
              <a:t>Cavalier-Smith, 1981</a:t>
            </a:r>
          </a:p>
        </p:txBody>
      </p:sp>
      <p:pic>
        <p:nvPicPr>
          <p:cNvPr id="31747" name="Picture 13" descr="22_02">
            <a:extLst>
              <a:ext uri="{FF2B5EF4-FFF2-40B4-BE49-F238E27FC236}">
                <a16:creationId xmlns:a16="http://schemas.microsoft.com/office/drawing/2014/main" id="{D8D80659-7975-48DD-858D-8591B8F7B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32025"/>
            <a:ext cx="403225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15" descr="10%2009%2010">
            <a:extLst>
              <a:ext uri="{FF2B5EF4-FFF2-40B4-BE49-F238E27FC236}">
                <a16:creationId xmlns:a16="http://schemas.microsoft.com/office/drawing/2014/main" id="{751C836C-8A31-4E97-97A5-C9BDA8EEE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32025"/>
            <a:ext cx="4316413" cy="253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32FC1320-A994-48D7-A22B-7EDC50E54155}"/>
              </a:ext>
            </a:extLst>
          </p:cNvPr>
          <p:cNvPicPr>
            <a:picLocks noChangeAspect="1" noChangeArrowheads="1"/>
          </p:cNvPicPr>
          <p:nvPr/>
        </p:nvPicPr>
        <p:blipFill>
          <a:blip r:embed="rId4" cstate="print"/>
          <a:srcRect/>
          <a:stretch>
            <a:fillRect/>
          </a:stretch>
        </p:blipFill>
        <p:spPr bwMode="auto">
          <a:xfrm>
            <a:off x="6357950" y="4167204"/>
            <a:ext cx="746238" cy="2119316"/>
          </a:xfrm>
          <a:prstGeom prst="rect">
            <a:avLst/>
          </a:prstGeom>
          <a:noFill/>
          <a:ln w="9525">
            <a:solidFill>
              <a:schemeClr val="tx1"/>
            </a:solidFill>
            <a:miter lim="800000"/>
            <a:headEnd/>
            <a:tailEnd/>
          </a:ln>
          <a:scene3d>
            <a:camera prst="orthographicFront">
              <a:rot lat="0" lon="0" rev="16200000"/>
            </a:camera>
            <a:lightRig rig="threePt" dir="t"/>
          </a:scene3d>
        </p:spPr>
      </p:pic>
      <p:pic>
        <p:nvPicPr>
          <p:cNvPr id="18438" name="Picture 6">
            <a:extLst>
              <a:ext uri="{FF2B5EF4-FFF2-40B4-BE49-F238E27FC236}">
                <a16:creationId xmlns:a16="http://schemas.microsoft.com/office/drawing/2014/main" id="{C4589599-BD17-41EF-AC16-D41C5981E24C}"/>
              </a:ext>
            </a:extLst>
          </p:cNvPr>
          <p:cNvPicPr>
            <a:picLocks noChangeAspect="1" noChangeArrowheads="1"/>
          </p:cNvPicPr>
          <p:nvPr/>
        </p:nvPicPr>
        <p:blipFill>
          <a:blip r:embed="rId5" cstate="print"/>
          <a:srcRect/>
          <a:stretch>
            <a:fillRect/>
          </a:stretch>
        </p:blipFill>
        <p:spPr bwMode="auto">
          <a:xfrm>
            <a:off x="2143108" y="4353514"/>
            <a:ext cx="740570" cy="1742516"/>
          </a:xfrm>
          <a:prstGeom prst="rect">
            <a:avLst/>
          </a:prstGeom>
          <a:noFill/>
          <a:ln w="9525">
            <a:solidFill>
              <a:schemeClr val="tx1"/>
            </a:solidFill>
            <a:miter lim="800000"/>
            <a:headEnd/>
            <a:tailEnd/>
          </a:ln>
          <a:scene3d>
            <a:camera prst="orthographicFront">
              <a:rot lat="0" lon="0" rev="5400000"/>
            </a:camera>
            <a:lightRig rig="threePt" dir="t"/>
          </a:scene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9B52AC82-6A9B-46D7-B1DA-3AF677E8F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76475"/>
            <a:ext cx="1728788" cy="112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6" descr="coccolithophore_Ehux,7">
            <a:extLst>
              <a:ext uri="{FF2B5EF4-FFF2-40B4-BE49-F238E27FC236}">
                <a16:creationId xmlns:a16="http://schemas.microsoft.com/office/drawing/2014/main" id="{6F7D5A96-8441-45F0-AF3C-5D97ECBC6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924175"/>
            <a:ext cx="1368425" cy="102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8" descr="proteomonas_bgt">
            <a:extLst>
              <a:ext uri="{FF2B5EF4-FFF2-40B4-BE49-F238E27FC236}">
                <a16:creationId xmlns:a16="http://schemas.microsoft.com/office/drawing/2014/main" id="{15675716-EEE4-4573-8472-F6B610314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557338"/>
            <a:ext cx="992188"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2773" name="Object 10">
            <a:extLst>
              <a:ext uri="{FF2B5EF4-FFF2-40B4-BE49-F238E27FC236}">
                <a16:creationId xmlns:a16="http://schemas.microsoft.com/office/drawing/2014/main" id="{0B2DBAC4-AB6B-492B-B1C4-9C900D09D537}"/>
              </a:ext>
            </a:extLst>
          </p:cNvPr>
          <p:cNvGraphicFramePr>
            <a:graphicFrameLocks noChangeAspect="1"/>
          </p:cNvGraphicFramePr>
          <p:nvPr/>
        </p:nvGraphicFramePr>
        <p:xfrm>
          <a:off x="7235825" y="4868863"/>
          <a:ext cx="1249363" cy="1512887"/>
        </p:xfrm>
        <a:graphic>
          <a:graphicData uri="http://schemas.openxmlformats.org/presentationml/2006/ole">
            <mc:AlternateContent xmlns:mc="http://schemas.openxmlformats.org/markup-compatibility/2006">
              <mc:Choice xmlns:v="urn:schemas-microsoft-com:vml" Requires="v">
                <p:oleObj name="CorelPhotoPaint.Image.9" r:id="rId5" imgW="9933333" imgH="12009524" progId="CorelPhotoPaint.Image.9">
                  <p:embed/>
                </p:oleObj>
              </mc:Choice>
              <mc:Fallback>
                <p:oleObj name="CorelPhotoPaint.Image.9" r:id="rId5" imgW="9933333" imgH="12009524" progId="CorelPhotoPaint.Image.9">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4868863"/>
                        <a:ext cx="1249363" cy="151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4" name="Text Box 13">
            <a:extLst>
              <a:ext uri="{FF2B5EF4-FFF2-40B4-BE49-F238E27FC236}">
                <a16:creationId xmlns:a16="http://schemas.microsoft.com/office/drawing/2014/main" id="{4DB5B3CC-F86E-4BF3-818A-0E2A49DE9D09}"/>
              </a:ext>
            </a:extLst>
          </p:cNvPr>
          <p:cNvSpPr txBox="1">
            <a:spLocks noChangeArrowheads="1"/>
          </p:cNvSpPr>
          <p:nvPr/>
        </p:nvSpPr>
        <p:spPr bwMode="auto">
          <a:xfrm>
            <a:off x="539750" y="260350"/>
            <a:ext cx="1573213" cy="5857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tLang="cs-CZ" sz="3200" dirty="0">
                <a:latin typeface="+mn-lt"/>
              </a:rPr>
              <a:t>„houby“</a:t>
            </a:r>
          </a:p>
        </p:txBody>
      </p:sp>
      <p:sp>
        <p:nvSpPr>
          <p:cNvPr id="17415" name="Text Box 14">
            <a:extLst>
              <a:ext uri="{FF2B5EF4-FFF2-40B4-BE49-F238E27FC236}">
                <a16:creationId xmlns:a16="http://schemas.microsoft.com/office/drawing/2014/main" id="{B967537E-86DC-4A7E-936B-0C074620A7B2}"/>
              </a:ext>
            </a:extLst>
          </p:cNvPr>
          <p:cNvSpPr txBox="1">
            <a:spLocks noChangeArrowheads="1"/>
          </p:cNvSpPr>
          <p:nvPr/>
        </p:nvSpPr>
        <p:spPr bwMode="auto">
          <a:xfrm>
            <a:off x="2811864" y="333375"/>
            <a:ext cx="3416320" cy="5847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tLang="cs-CZ" sz="3200" dirty="0">
                <a:latin typeface="+mn-lt"/>
              </a:rPr>
              <a:t>„řasy“ („rostliny“?)</a:t>
            </a:r>
          </a:p>
        </p:txBody>
      </p:sp>
      <p:sp>
        <p:nvSpPr>
          <p:cNvPr id="14344" name="Text Box 15">
            <a:extLst>
              <a:ext uri="{FF2B5EF4-FFF2-40B4-BE49-F238E27FC236}">
                <a16:creationId xmlns:a16="http://schemas.microsoft.com/office/drawing/2014/main" id="{2A99498D-AE4D-461B-B25A-1EA5E87268FB}"/>
              </a:ext>
            </a:extLst>
          </p:cNvPr>
          <p:cNvSpPr txBox="1">
            <a:spLocks noChangeArrowheads="1"/>
          </p:cNvSpPr>
          <p:nvPr/>
        </p:nvSpPr>
        <p:spPr bwMode="auto">
          <a:xfrm>
            <a:off x="7164388" y="260350"/>
            <a:ext cx="1550987" cy="5857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„prvoci“</a:t>
            </a:r>
          </a:p>
        </p:txBody>
      </p:sp>
      <p:pic>
        <p:nvPicPr>
          <p:cNvPr id="32777" name="Picture 16" descr="nový-1">
            <a:extLst>
              <a:ext uri="{FF2B5EF4-FFF2-40B4-BE49-F238E27FC236}">
                <a16:creationId xmlns:a16="http://schemas.microsoft.com/office/drawing/2014/main" id="{AA2971B2-2D72-423E-A5E9-F2FD7D7A9D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141663"/>
            <a:ext cx="1401762"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8" name="Picture 18" descr="wpe6.jpg (23566 bytes)">
            <a:extLst>
              <a:ext uri="{FF2B5EF4-FFF2-40B4-BE49-F238E27FC236}">
                <a16:creationId xmlns:a16="http://schemas.microsoft.com/office/drawing/2014/main" id="{2753AF9D-123C-43B0-873B-B5790E3C89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3860800"/>
            <a:ext cx="1657350" cy="96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9" name="Picture 21" descr="diatom">
            <a:extLst>
              <a:ext uri="{FF2B5EF4-FFF2-40B4-BE49-F238E27FC236}">
                <a16:creationId xmlns:a16="http://schemas.microsoft.com/office/drawing/2014/main" id="{F97F60E4-99FB-4367-9D4E-C2DFE7963D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950" y="4221163"/>
            <a:ext cx="13255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80" name="Picture 23" descr="kelp">
            <a:extLst>
              <a:ext uri="{FF2B5EF4-FFF2-40B4-BE49-F238E27FC236}">
                <a16:creationId xmlns:a16="http://schemas.microsoft.com/office/drawing/2014/main" id="{227215EF-4DD5-4051-81EF-21DF0D677A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7900" y="4221163"/>
            <a:ext cx="1341438"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81" name="Line 25">
            <a:extLst>
              <a:ext uri="{FF2B5EF4-FFF2-40B4-BE49-F238E27FC236}">
                <a16:creationId xmlns:a16="http://schemas.microsoft.com/office/drawing/2014/main" id="{A0987CAC-B20E-465A-BDDB-7F426BE0D1E7}"/>
              </a:ext>
            </a:extLst>
          </p:cNvPr>
          <p:cNvSpPr>
            <a:spLocks noChangeShapeType="1"/>
          </p:cNvSpPr>
          <p:nvPr/>
        </p:nvSpPr>
        <p:spPr bwMode="auto">
          <a:xfrm>
            <a:off x="2484438" y="260350"/>
            <a:ext cx="0" cy="61928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2" name="Line 26">
            <a:extLst>
              <a:ext uri="{FF2B5EF4-FFF2-40B4-BE49-F238E27FC236}">
                <a16:creationId xmlns:a16="http://schemas.microsoft.com/office/drawing/2014/main" id="{DA4BDC08-2618-442B-81DD-D5E573179982}"/>
              </a:ext>
            </a:extLst>
          </p:cNvPr>
          <p:cNvSpPr>
            <a:spLocks noChangeShapeType="1"/>
          </p:cNvSpPr>
          <p:nvPr/>
        </p:nvSpPr>
        <p:spPr bwMode="auto">
          <a:xfrm>
            <a:off x="6659563" y="333375"/>
            <a:ext cx="0" cy="61928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3" name="Line 27">
            <a:extLst>
              <a:ext uri="{FF2B5EF4-FFF2-40B4-BE49-F238E27FC236}">
                <a16:creationId xmlns:a16="http://schemas.microsoft.com/office/drawing/2014/main" id="{23360AEB-B1A6-4FCA-B341-8A13412CE6A6}"/>
              </a:ext>
            </a:extLst>
          </p:cNvPr>
          <p:cNvSpPr>
            <a:spLocks noChangeShapeType="1"/>
          </p:cNvSpPr>
          <p:nvPr/>
        </p:nvSpPr>
        <p:spPr bwMode="auto">
          <a:xfrm>
            <a:off x="250825" y="1052513"/>
            <a:ext cx="8713788"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32784" name="Picture 29" descr="pseudobodo3_atw">
            <a:extLst>
              <a:ext uri="{FF2B5EF4-FFF2-40B4-BE49-F238E27FC236}">
                <a16:creationId xmlns:a16="http://schemas.microsoft.com/office/drawing/2014/main" id="{66F1716C-0989-417F-BA9A-9BBEC14A30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5825" y="1268413"/>
            <a:ext cx="1219200" cy="163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3794" name="Rectangle 16">
            <a:extLst>
              <a:ext uri="{FF2B5EF4-FFF2-40B4-BE49-F238E27FC236}">
                <a16:creationId xmlns:a16="http://schemas.microsoft.com/office/drawing/2014/main" id="{751CED3E-369C-4F56-A896-9CA00538CBE4}"/>
              </a:ext>
            </a:extLst>
          </p:cNvPr>
          <p:cNvSpPr>
            <a:spLocks noChangeArrowheads="1"/>
          </p:cNvSpPr>
          <p:nvPr/>
        </p:nvSpPr>
        <p:spPr bwMode="auto">
          <a:xfrm>
            <a:off x="1836738" y="1701800"/>
            <a:ext cx="5472112" cy="446405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5363" name="Rectangle 2">
            <a:extLst>
              <a:ext uri="{FF2B5EF4-FFF2-40B4-BE49-F238E27FC236}">
                <a16:creationId xmlns:a16="http://schemas.microsoft.com/office/drawing/2014/main" id="{C21989E4-D800-42F8-88ED-AAEC963130BA}"/>
              </a:ext>
            </a:extLst>
          </p:cNvPr>
          <p:cNvSpPr>
            <a:spLocks noGrp="1" noChangeArrowheads="1"/>
          </p:cNvSpPr>
          <p:nvPr>
            <p:ph type="title"/>
          </p:nvPr>
        </p:nvSpPr>
        <p:spPr/>
        <p:txBody>
          <a:bodyPr/>
          <a:lstStyle/>
          <a:p>
            <a:pPr eaLnBrk="1" hangingPunct="1">
              <a:defRPr/>
            </a:pPr>
            <a:r>
              <a:rPr lang="cs-CZ" sz="4000" b="1" dirty="0" err="1">
                <a:latin typeface="+mn-lt"/>
              </a:rPr>
              <a:t>Chromista</a:t>
            </a:r>
            <a:r>
              <a:rPr lang="cs-CZ" sz="4000" dirty="0">
                <a:latin typeface="+mn-lt"/>
              </a:rPr>
              <a:t> </a:t>
            </a:r>
            <a:br>
              <a:rPr lang="cs-CZ" sz="4000" dirty="0">
                <a:latin typeface="+mn-lt"/>
              </a:rPr>
            </a:br>
            <a:r>
              <a:rPr lang="cs-CZ" sz="4000" dirty="0">
                <a:latin typeface="+mn-lt"/>
              </a:rPr>
              <a:t>Cavalier-Smith, 1981</a:t>
            </a:r>
          </a:p>
        </p:txBody>
      </p:sp>
      <p:sp>
        <p:nvSpPr>
          <p:cNvPr id="33796" name="Rectangle 7">
            <a:extLst>
              <a:ext uri="{FF2B5EF4-FFF2-40B4-BE49-F238E27FC236}">
                <a16:creationId xmlns:a16="http://schemas.microsoft.com/office/drawing/2014/main" id="{E54BBEEB-27B2-41D5-9352-805ABD146841}"/>
              </a:ext>
            </a:extLst>
          </p:cNvPr>
          <p:cNvSpPr>
            <a:spLocks noChangeArrowheads="1"/>
          </p:cNvSpPr>
          <p:nvPr/>
        </p:nvSpPr>
        <p:spPr bwMode="auto">
          <a:xfrm>
            <a:off x="5946775" y="1787525"/>
            <a:ext cx="1290638" cy="413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graphicFrame>
        <p:nvGraphicFramePr>
          <p:cNvPr id="33797" name="Object 8">
            <a:extLst>
              <a:ext uri="{FF2B5EF4-FFF2-40B4-BE49-F238E27FC236}">
                <a16:creationId xmlns:a16="http://schemas.microsoft.com/office/drawing/2014/main" id="{31DD5BE3-7E5C-494E-B32F-55B3BEED22B5}"/>
              </a:ext>
            </a:extLst>
          </p:cNvPr>
          <p:cNvGraphicFramePr>
            <a:graphicFrameLocks noChangeAspect="1"/>
          </p:cNvGraphicFramePr>
          <p:nvPr/>
        </p:nvGraphicFramePr>
        <p:xfrm>
          <a:off x="1908175" y="1773238"/>
          <a:ext cx="5299075" cy="4165600"/>
        </p:xfrm>
        <a:graphic>
          <a:graphicData uri="http://schemas.openxmlformats.org/presentationml/2006/ole">
            <mc:AlternateContent xmlns:mc="http://schemas.openxmlformats.org/markup-compatibility/2006">
              <mc:Choice xmlns:v="urn:schemas-microsoft-com:vml" Requires="v">
                <p:oleObj name="CorelDRAW" r:id="rId2" imgW="5295900" imgH="4162425" progId="CorelDraw.Graphic.9">
                  <p:embed/>
                </p:oleObj>
              </mc:Choice>
              <mc:Fallback>
                <p:oleObj name="CorelDRAW" r:id="rId2" imgW="5295900" imgH="4162425" progId="CorelDraw.Graphic.9">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773238"/>
                        <a:ext cx="5299075"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9">
            <a:extLst>
              <a:ext uri="{FF2B5EF4-FFF2-40B4-BE49-F238E27FC236}">
                <a16:creationId xmlns:a16="http://schemas.microsoft.com/office/drawing/2014/main" id="{C5A33D90-B570-4858-ABAD-22FBF972A35A}"/>
              </a:ext>
            </a:extLst>
          </p:cNvPr>
          <p:cNvSpPr txBox="1">
            <a:spLocks noChangeArrowheads="1"/>
          </p:cNvSpPr>
          <p:nvPr/>
        </p:nvSpPr>
        <p:spPr bwMode="auto">
          <a:xfrm>
            <a:off x="5797550" y="350202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t>Chromista</a:t>
            </a:r>
          </a:p>
        </p:txBody>
      </p:sp>
      <p:sp>
        <p:nvSpPr>
          <p:cNvPr id="33799" name="Freeform 12">
            <a:extLst>
              <a:ext uri="{FF2B5EF4-FFF2-40B4-BE49-F238E27FC236}">
                <a16:creationId xmlns:a16="http://schemas.microsoft.com/office/drawing/2014/main" id="{BB743D4F-DEA8-45A4-85E0-1D889FA5DBB4}"/>
              </a:ext>
            </a:extLst>
          </p:cNvPr>
          <p:cNvSpPr>
            <a:spLocks/>
          </p:cNvSpPr>
          <p:nvPr/>
        </p:nvSpPr>
        <p:spPr bwMode="auto">
          <a:xfrm>
            <a:off x="4751388" y="4064000"/>
            <a:ext cx="2247900" cy="300038"/>
          </a:xfrm>
          <a:custGeom>
            <a:avLst/>
            <a:gdLst>
              <a:gd name="T0" fmla="*/ 0 w 1416"/>
              <a:gd name="T1" fmla="*/ 2147483646 h 189"/>
              <a:gd name="T2" fmla="*/ 2147483646 w 1416"/>
              <a:gd name="T3" fmla="*/ 2147483646 h 189"/>
              <a:gd name="T4" fmla="*/ 2147483646 w 1416"/>
              <a:gd name="T5" fmla="*/ 2147483646 h 189"/>
              <a:gd name="T6" fmla="*/ 2147483646 w 1416"/>
              <a:gd name="T7" fmla="*/ 2147483646 h 189"/>
              <a:gd name="T8" fmla="*/ 2147483646 w 1416"/>
              <a:gd name="T9" fmla="*/ 2147483646 h 189"/>
              <a:gd name="T10" fmla="*/ 2147483646 w 1416"/>
              <a:gd name="T11" fmla="*/ 2147483646 h 189"/>
              <a:gd name="T12" fmla="*/ 2147483646 w 1416"/>
              <a:gd name="T13" fmla="*/ 2147483646 h 189"/>
              <a:gd name="T14" fmla="*/ 2147483646 w 1416"/>
              <a:gd name="T15" fmla="*/ 2147483646 h 189"/>
              <a:gd name="T16" fmla="*/ 2147483646 w 1416"/>
              <a:gd name="T17" fmla="*/ 2147483646 h 189"/>
              <a:gd name="T18" fmla="*/ 2147483646 w 1416"/>
              <a:gd name="T19" fmla="*/ 2147483646 h 189"/>
              <a:gd name="T20" fmla="*/ 2147483646 w 1416"/>
              <a:gd name="T21" fmla="*/ 2147483646 h 189"/>
              <a:gd name="T22" fmla="*/ 2147483646 w 1416"/>
              <a:gd name="T23" fmla="*/ 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16"/>
              <a:gd name="T37" fmla="*/ 0 h 189"/>
              <a:gd name="T38" fmla="*/ 1416 w 1416"/>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16" h="189">
                <a:moveTo>
                  <a:pt x="0" y="189"/>
                </a:moveTo>
                <a:cubicBezTo>
                  <a:pt x="28" y="185"/>
                  <a:pt x="30" y="180"/>
                  <a:pt x="54" y="162"/>
                </a:cubicBezTo>
                <a:cubicBezTo>
                  <a:pt x="61" y="157"/>
                  <a:pt x="78" y="156"/>
                  <a:pt x="78" y="156"/>
                </a:cubicBezTo>
                <a:cubicBezTo>
                  <a:pt x="131" y="121"/>
                  <a:pt x="187" y="131"/>
                  <a:pt x="252" y="129"/>
                </a:cubicBezTo>
                <a:cubicBezTo>
                  <a:pt x="372" y="122"/>
                  <a:pt x="492" y="124"/>
                  <a:pt x="612" y="120"/>
                </a:cubicBezTo>
                <a:cubicBezTo>
                  <a:pt x="657" y="114"/>
                  <a:pt x="702" y="111"/>
                  <a:pt x="747" y="108"/>
                </a:cubicBezTo>
                <a:cubicBezTo>
                  <a:pt x="784" y="96"/>
                  <a:pt x="828" y="100"/>
                  <a:pt x="864" y="99"/>
                </a:cubicBezTo>
                <a:cubicBezTo>
                  <a:pt x="903" y="89"/>
                  <a:pt x="947" y="87"/>
                  <a:pt x="987" y="84"/>
                </a:cubicBezTo>
                <a:cubicBezTo>
                  <a:pt x="1033" y="72"/>
                  <a:pt x="1084" y="71"/>
                  <a:pt x="1131" y="69"/>
                </a:cubicBezTo>
                <a:cubicBezTo>
                  <a:pt x="1166" y="59"/>
                  <a:pt x="1203" y="54"/>
                  <a:pt x="1239" y="51"/>
                </a:cubicBezTo>
                <a:cubicBezTo>
                  <a:pt x="1275" y="39"/>
                  <a:pt x="1311" y="31"/>
                  <a:pt x="1347" y="21"/>
                </a:cubicBezTo>
                <a:cubicBezTo>
                  <a:pt x="1369" y="15"/>
                  <a:pt x="1393" y="0"/>
                  <a:pt x="1416" y="0"/>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0" name="Freeform 13">
            <a:extLst>
              <a:ext uri="{FF2B5EF4-FFF2-40B4-BE49-F238E27FC236}">
                <a16:creationId xmlns:a16="http://schemas.microsoft.com/office/drawing/2014/main" id="{F164B133-CF5F-4D18-94E6-954E691FA137}"/>
              </a:ext>
            </a:extLst>
          </p:cNvPr>
          <p:cNvSpPr>
            <a:spLocks/>
          </p:cNvSpPr>
          <p:nvPr/>
        </p:nvSpPr>
        <p:spPr bwMode="auto">
          <a:xfrm>
            <a:off x="5651500" y="3992563"/>
            <a:ext cx="1009650" cy="257175"/>
          </a:xfrm>
          <a:custGeom>
            <a:avLst/>
            <a:gdLst>
              <a:gd name="T0" fmla="*/ 0 w 636"/>
              <a:gd name="T1" fmla="*/ 2147483646 h 162"/>
              <a:gd name="T2" fmla="*/ 2147483646 w 636"/>
              <a:gd name="T3" fmla="*/ 2147483646 h 162"/>
              <a:gd name="T4" fmla="*/ 2147483646 w 636"/>
              <a:gd name="T5" fmla="*/ 2147483646 h 162"/>
              <a:gd name="T6" fmla="*/ 2147483646 w 636"/>
              <a:gd name="T7" fmla="*/ 2147483646 h 162"/>
              <a:gd name="T8" fmla="*/ 2147483646 w 636"/>
              <a:gd name="T9" fmla="*/ 2147483646 h 162"/>
              <a:gd name="T10" fmla="*/ 2147483646 w 636"/>
              <a:gd name="T11" fmla="*/ 2147483646 h 162"/>
              <a:gd name="T12" fmla="*/ 2147483646 w 636"/>
              <a:gd name="T13" fmla="*/ 2147483646 h 162"/>
              <a:gd name="T14" fmla="*/ 2147483646 w 636"/>
              <a:gd name="T15" fmla="*/ 2147483646 h 162"/>
              <a:gd name="T16" fmla="*/ 2147483646 w 636"/>
              <a:gd name="T17" fmla="*/ 0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6"/>
              <a:gd name="T28" fmla="*/ 0 h 162"/>
              <a:gd name="T29" fmla="*/ 636 w 636"/>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6" h="162">
                <a:moveTo>
                  <a:pt x="0" y="162"/>
                </a:moveTo>
                <a:cubicBezTo>
                  <a:pt x="17" y="161"/>
                  <a:pt x="34" y="161"/>
                  <a:pt x="51" y="159"/>
                </a:cubicBezTo>
                <a:cubicBezTo>
                  <a:pt x="73" y="156"/>
                  <a:pt x="87" y="144"/>
                  <a:pt x="114" y="141"/>
                </a:cubicBezTo>
                <a:cubicBezTo>
                  <a:pt x="196" y="114"/>
                  <a:pt x="284" y="90"/>
                  <a:pt x="369" y="78"/>
                </a:cubicBezTo>
                <a:cubicBezTo>
                  <a:pt x="420" y="61"/>
                  <a:pt x="473" y="49"/>
                  <a:pt x="525" y="36"/>
                </a:cubicBezTo>
                <a:cubicBezTo>
                  <a:pt x="528" y="35"/>
                  <a:pt x="531" y="34"/>
                  <a:pt x="534" y="33"/>
                </a:cubicBezTo>
                <a:cubicBezTo>
                  <a:pt x="537" y="31"/>
                  <a:pt x="540" y="28"/>
                  <a:pt x="543" y="27"/>
                </a:cubicBezTo>
                <a:cubicBezTo>
                  <a:pt x="569" y="18"/>
                  <a:pt x="594" y="14"/>
                  <a:pt x="621" y="12"/>
                </a:cubicBezTo>
                <a:cubicBezTo>
                  <a:pt x="632" y="4"/>
                  <a:pt x="627" y="9"/>
                  <a:pt x="636" y="0"/>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1" name="Freeform 14">
            <a:extLst>
              <a:ext uri="{FF2B5EF4-FFF2-40B4-BE49-F238E27FC236}">
                <a16:creationId xmlns:a16="http://schemas.microsoft.com/office/drawing/2014/main" id="{06ECBF6D-DDD2-4E00-B71D-4AE3BA970D50}"/>
              </a:ext>
            </a:extLst>
          </p:cNvPr>
          <p:cNvSpPr>
            <a:spLocks/>
          </p:cNvSpPr>
          <p:nvPr/>
        </p:nvSpPr>
        <p:spPr bwMode="auto">
          <a:xfrm>
            <a:off x="6632575" y="4168775"/>
            <a:ext cx="347663" cy="49213"/>
          </a:xfrm>
          <a:custGeom>
            <a:avLst/>
            <a:gdLst>
              <a:gd name="T0" fmla="*/ 0 w 219"/>
              <a:gd name="T1" fmla="*/ 0 h 31"/>
              <a:gd name="T2" fmla="*/ 2147483646 w 219"/>
              <a:gd name="T3" fmla="*/ 2147483646 h 31"/>
              <a:gd name="T4" fmla="*/ 0 60000 65536"/>
              <a:gd name="T5" fmla="*/ 0 60000 65536"/>
              <a:gd name="T6" fmla="*/ 0 w 219"/>
              <a:gd name="T7" fmla="*/ 0 h 31"/>
              <a:gd name="T8" fmla="*/ 219 w 219"/>
              <a:gd name="T9" fmla="*/ 31 h 31"/>
            </a:gdLst>
            <a:ahLst/>
            <a:cxnLst>
              <a:cxn ang="T4">
                <a:pos x="T0" y="T1"/>
              </a:cxn>
              <a:cxn ang="T5">
                <a:pos x="T2" y="T3"/>
              </a:cxn>
            </a:cxnLst>
            <a:rect l="T6" t="T7" r="T8" b="T9"/>
            <a:pathLst>
              <a:path w="219" h="31">
                <a:moveTo>
                  <a:pt x="0" y="0"/>
                </a:moveTo>
                <a:cubicBezTo>
                  <a:pt x="94" y="31"/>
                  <a:pt x="91" y="27"/>
                  <a:pt x="219" y="27"/>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2" name="Freeform 15">
            <a:extLst>
              <a:ext uri="{FF2B5EF4-FFF2-40B4-BE49-F238E27FC236}">
                <a16:creationId xmlns:a16="http://schemas.microsoft.com/office/drawing/2014/main" id="{74C015F5-6783-439F-ABAC-1D7647B82E29}"/>
              </a:ext>
            </a:extLst>
          </p:cNvPr>
          <p:cNvSpPr>
            <a:spLocks/>
          </p:cNvSpPr>
          <p:nvPr/>
        </p:nvSpPr>
        <p:spPr bwMode="auto">
          <a:xfrm>
            <a:off x="5518150" y="4264025"/>
            <a:ext cx="885825" cy="57150"/>
          </a:xfrm>
          <a:custGeom>
            <a:avLst/>
            <a:gdLst>
              <a:gd name="T0" fmla="*/ 0 w 558"/>
              <a:gd name="T1" fmla="*/ 0 h 36"/>
              <a:gd name="T2" fmla="*/ 2147483646 w 558"/>
              <a:gd name="T3" fmla="*/ 2147483646 h 36"/>
              <a:gd name="T4" fmla="*/ 2147483646 w 558"/>
              <a:gd name="T5" fmla="*/ 2147483646 h 36"/>
              <a:gd name="T6" fmla="*/ 2147483646 w 558"/>
              <a:gd name="T7" fmla="*/ 2147483646 h 36"/>
              <a:gd name="T8" fmla="*/ 0 60000 65536"/>
              <a:gd name="T9" fmla="*/ 0 60000 65536"/>
              <a:gd name="T10" fmla="*/ 0 60000 65536"/>
              <a:gd name="T11" fmla="*/ 0 60000 65536"/>
              <a:gd name="T12" fmla="*/ 0 w 558"/>
              <a:gd name="T13" fmla="*/ 0 h 36"/>
              <a:gd name="T14" fmla="*/ 558 w 558"/>
              <a:gd name="T15" fmla="*/ 36 h 36"/>
            </a:gdLst>
            <a:ahLst/>
            <a:cxnLst>
              <a:cxn ang="T8">
                <a:pos x="T0" y="T1"/>
              </a:cxn>
              <a:cxn ang="T9">
                <a:pos x="T2" y="T3"/>
              </a:cxn>
              <a:cxn ang="T10">
                <a:pos x="T4" y="T5"/>
              </a:cxn>
              <a:cxn ang="T11">
                <a:pos x="T6" y="T7"/>
              </a:cxn>
            </a:cxnLst>
            <a:rect l="T12" t="T13" r="T14" b="T15"/>
            <a:pathLst>
              <a:path w="558" h="36">
                <a:moveTo>
                  <a:pt x="0" y="0"/>
                </a:moveTo>
                <a:cubicBezTo>
                  <a:pt x="30" y="8"/>
                  <a:pt x="59" y="10"/>
                  <a:pt x="90" y="12"/>
                </a:cubicBezTo>
                <a:cubicBezTo>
                  <a:pt x="123" y="19"/>
                  <a:pt x="156" y="19"/>
                  <a:pt x="189" y="21"/>
                </a:cubicBezTo>
                <a:cubicBezTo>
                  <a:pt x="312" y="36"/>
                  <a:pt x="429" y="30"/>
                  <a:pt x="558" y="30"/>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3" name="Text Box 41">
            <a:extLst>
              <a:ext uri="{FF2B5EF4-FFF2-40B4-BE49-F238E27FC236}">
                <a16:creationId xmlns:a16="http://schemas.microsoft.com/office/drawing/2014/main" id="{EE35E2CB-45AB-4382-BA00-02FA86491146}"/>
              </a:ext>
            </a:extLst>
          </p:cNvPr>
          <p:cNvSpPr txBox="1">
            <a:spLocks noChangeArrowheads="1"/>
          </p:cNvSpPr>
          <p:nvPr/>
        </p:nvSpPr>
        <p:spPr bwMode="auto">
          <a:xfrm>
            <a:off x="1879600" y="4686300"/>
            <a:ext cx="11176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a:t>
            </a:r>
          </a:p>
          <a:p>
            <a:pPr eaLnBrk="1" hangingPunct="1">
              <a:spcBef>
                <a:spcPct val="0"/>
              </a:spcBef>
              <a:buFontTx/>
              <a:buNone/>
            </a:pPr>
            <a:r>
              <a:rPr lang="cs-CZ" altLang="cs-CZ" sz="1700" b="1"/>
              <a:t>Protozoa</a:t>
            </a:r>
          </a:p>
        </p:txBody>
      </p:sp>
      <p:sp>
        <p:nvSpPr>
          <p:cNvPr id="33804" name="Line 43">
            <a:extLst>
              <a:ext uri="{FF2B5EF4-FFF2-40B4-BE49-F238E27FC236}">
                <a16:creationId xmlns:a16="http://schemas.microsoft.com/office/drawing/2014/main" id="{8B0DE5A6-3810-4F48-87D7-B839B678C6D7}"/>
              </a:ext>
            </a:extLst>
          </p:cNvPr>
          <p:cNvSpPr>
            <a:spLocks noChangeShapeType="1"/>
          </p:cNvSpPr>
          <p:nvPr/>
        </p:nvSpPr>
        <p:spPr bwMode="auto">
          <a:xfrm flipH="1">
            <a:off x="4427538" y="5661025"/>
            <a:ext cx="936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5" name="Text Box 44">
            <a:extLst>
              <a:ext uri="{FF2B5EF4-FFF2-40B4-BE49-F238E27FC236}">
                <a16:creationId xmlns:a16="http://schemas.microsoft.com/office/drawing/2014/main" id="{D0BDDCD0-9141-4D0E-881A-299C938CC370}"/>
              </a:ext>
            </a:extLst>
          </p:cNvPr>
          <p:cNvSpPr txBox="1">
            <a:spLocks noChangeArrowheads="1"/>
          </p:cNvSpPr>
          <p:nvPr/>
        </p:nvSpPr>
        <p:spPr bwMode="auto">
          <a:xfrm>
            <a:off x="4279900" y="5676900"/>
            <a:ext cx="13144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Prokaryota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1">
            <a:extLst>
              <a:ext uri="{FF2B5EF4-FFF2-40B4-BE49-F238E27FC236}">
                <a16:creationId xmlns:a16="http://schemas.microsoft.com/office/drawing/2014/main" id="{C9C356B6-D73C-4BE3-ADD1-3AB58ECCA3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15888"/>
            <a:ext cx="8404225" cy="2227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Obrázek 2">
            <a:extLst>
              <a:ext uri="{FF2B5EF4-FFF2-40B4-BE49-F238E27FC236}">
                <a16:creationId xmlns:a16="http://schemas.microsoft.com/office/drawing/2014/main" id="{ECFD2281-DE48-4550-A7EA-C91909EC27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420938"/>
            <a:ext cx="2943225"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Obrázek 3">
            <a:extLst>
              <a:ext uri="{FF2B5EF4-FFF2-40B4-BE49-F238E27FC236}">
                <a16:creationId xmlns:a16="http://schemas.microsoft.com/office/drawing/2014/main" id="{467A3491-5EDD-4F17-A78A-947184F70E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2420938"/>
            <a:ext cx="2346325" cy="4335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Obrázek 4">
            <a:extLst>
              <a:ext uri="{FF2B5EF4-FFF2-40B4-BE49-F238E27FC236}">
                <a16:creationId xmlns:a16="http://schemas.microsoft.com/office/drawing/2014/main" id="{F65BCBBF-2B56-48AF-A149-CFDD689A31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6913" y="2997200"/>
            <a:ext cx="2962275" cy="294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5842" name="Picture 2" descr="4113S-king-sally-grave">
            <a:extLst>
              <a:ext uri="{FF2B5EF4-FFF2-40B4-BE49-F238E27FC236}">
                <a16:creationId xmlns:a16="http://schemas.microsoft.com/office/drawing/2014/main" id="{702DA337-5EA6-4D05-80D5-DE7F073C7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06363"/>
            <a:ext cx="4679950" cy="6678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3">
            <a:extLst>
              <a:ext uri="{FF2B5EF4-FFF2-40B4-BE49-F238E27FC236}">
                <a16:creationId xmlns:a16="http://schemas.microsoft.com/office/drawing/2014/main" id="{D65E5436-2E0A-43C5-A56F-D17CD3DB795A}"/>
              </a:ext>
            </a:extLst>
          </p:cNvPr>
          <p:cNvSpPr>
            <a:spLocks noChangeArrowheads="1"/>
          </p:cNvSpPr>
          <p:nvPr/>
        </p:nvSpPr>
        <p:spPr bwMode="auto">
          <a:xfrm>
            <a:off x="250825" y="2574032"/>
            <a:ext cx="8229600" cy="1143000"/>
          </a:xfrm>
          <a:prstGeom prst="rect">
            <a:avLst/>
          </a:prstGeom>
          <a:noFill/>
          <a:ln>
            <a:noFill/>
          </a:ln>
        </p:spPr>
        <p:txBody>
          <a:bodyPr anchor="ctr"/>
          <a:lstStyle/>
          <a:p>
            <a:pPr algn="ctr" eaLnBrk="1" hangingPunct="1">
              <a:defRPr/>
            </a:pPr>
            <a:endParaRPr lang="cs-CZ" sz="4000" b="1" dirty="0">
              <a:solidFill>
                <a:schemeClr val="tx2"/>
              </a:solidFill>
              <a:latin typeface="+mn-lt"/>
            </a:endParaRPr>
          </a:p>
          <a:p>
            <a:pPr algn="ctr" eaLnBrk="1" hangingPunct="1">
              <a:defRPr/>
            </a:pPr>
            <a:r>
              <a:rPr lang="cs-CZ" sz="2800" b="1" dirty="0" err="1">
                <a:solidFill>
                  <a:schemeClr val="tx2"/>
                </a:solidFill>
                <a:latin typeface="+mn-lt"/>
              </a:rPr>
              <a:t>Regnum</a:t>
            </a:r>
            <a:r>
              <a:rPr lang="cs-CZ" sz="2800" b="1" dirty="0">
                <a:solidFill>
                  <a:schemeClr val="tx2"/>
                </a:solidFill>
                <a:latin typeface="+mn-lt"/>
              </a:rPr>
              <a:t> Protista </a:t>
            </a:r>
          </a:p>
          <a:p>
            <a:pPr algn="ctr" eaLnBrk="1" hangingPunct="1">
              <a:defRPr/>
            </a:pPr>
            <a:r>
              <a:rPr lang="cs-CZ" sz="4000" b="1" dirty="0">
                <a:solidFill>
                  <a:schemeClr val="tx2"/>
                </a:solidFill>
                <a:latin typeface="+mn-lt"/>
              </a:rPr>
              <a:t>1866 – 1994</a:t>
            </a:r>
            <a:endParaRPr lang="cs-CZ" sz="4000" dirty="0">
              <a:solidFill>
                <a:schemeClr val="tx2"/>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6866" name="Rectangle 13">
            <a:extLst>
              <a:ext uri="{FF2B5EF4-FFF2-40B4-BE49-F238E27FC236}">
                <a16:creationId xmlns:a16="http://schemas.microsoft.com/office/drawing/2014/main" id="{475011FB-F533-45E3-B490-E0F10EE605CC}"/>
              </a:ext>
            </a:extLst>
          </p:cNvPr>
          <p:cNvSpPr>
            <a:spLocks noChangeArrowheads="1"/>
          </p:cNvSpPr>
          <p:nvPr/>
        </p:nvSpPr>
        <p:spPr bwMode="auto">
          <a:xfrm>
            <a:off x="4787900" y="1844675"/>
            <a:ext cx="4248150" cy="345598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7411" name="Rectangle 4">
            <a:extLst>
              <a:ext uri="{FF2B5EF4-FFF2-40B4-BE49-F238E27FC236}">
                <a16:creationId xmlns:a16="http://schemas.microsoft.com/office/drawing/2014/main" id="{AA58E592-6E30-4ABB-B286-AC686C207907}"/>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a:p>
            <a:pPr algn="ctr" eaLnBrk="1" hangingPunct="1">
              <a:defRPr/>
            </a:pPr>
            <a:r>
              <a:rPr lang="cs-CZ" sz="2400" dirty="0">
                <a:solidFill>
                  <a:schemeClr val="tx2"/>
                </a:solidFill>
                <a:latin typeface="+mn-lt"/>
              </a:rPr>
              <a:t>(80. a 90. léta 20. století)</a:t>
            </a:r>
          </a:p>
        </p:txBody>
      </p:sp>
      <p:graphicFrame>
        <p:nvGraphicFramePr>
          <p:cNvPr id="36868" name="Object 6">
            <a:extLst>
              <a:ext uri="{FF2B5EF4-FFF2-40B4-BE49-F238E27FC236}">
                <a16:creationId xmlns:a16="http://schemas.microsoft.com/office/drawing/2014/main" id="{AC59091D-FC56-4586-8C7B-44C7832FE139}"/>
              </a:ext>
            </a:extLst>
          </p:cNvPr>
          <p:cNvGraphicFramePr>
            <a:graphicFrameLocks noChangeAspect="1"/>
          </p:cNvGraphicFramePr>
          <p:nvPr/>
        </p:nvGraphicFramePr>
        <p:xfrm>
          <a:off x="250825" y="1844675"/>
          <a:ext cx="4392613" cy="985838"/>
        </p:xfrm>
        <a:graphic>
          <a:graphicData uri="http://schemas.openxmlformats.org/presentationml/2006/ole">
            <mc:AlternateContent xmlns:mc="http://schemas.openxmlformats.org/markup-compatibility/2006">
              <mc:Choice xmlns:v="urn:schemas-microsoft-com:vml" Requires="v">
                <p:oleObj name="CorelPhotoPaint.Image.9" r:id="rId2" imgW="7250794" imgH="1625397" progId="CorelPhotoPaint.Image.9">
                  <p:embed/>
                </p:oleObj>
              </mc:Choice>
              <mc:Fallback>
                <p:oleObj name="CorelPhotoPaint.Image.9" r:id="rId2" imgW="7250794" imgH="1625397" progId="CorelPhotoPaint.Image.9">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44675"/>
                        <a:ext cx="4392613" cy="985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69" name="Picture 8">
            <a:extLst>
              <a:ext uri="{FF2B5EF4-FFF2-40B4-BE49-F238E27FC236}">
                <a16:creationId xmlns:a16="http://schemas.microsoft.com/office/drawing/2014/main" id="{9A875EBC-105E-4C03-B3D3-82613287E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3590925"/>
            <a:ext cx="4392612" cy="1695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12" descr="ITS">
            <a:extLst>
              <a:ext uri="{FF2B5EF4-FFF2-40B4-BE49-F238E27FC236}">
                <a16:creationId xmlns:a16="http://schemas.microsoft.com/office/drawing/2014/main" id="{646FB375-4415-4965-A020-0BDB873D4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989138"/>
            <a:ext cx="410527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5" descr="prowazeki pb">
            <a:extLst>
              <a:ext uri="{FF2B5EF4-FFF2-40B4-BE49-F238E27FC236}">
                <a16:creationId xmlns:a16="http://schemas.microsoft.com/office/drawing/2014/main" id="{9E68792F-6EF1-40B5-A876-719DBCE85F5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13" y="4392613"/>
            <a:ext cx="1128712" cy="827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7890" name="Picture 2" descr="18S">
            <a:extLst>
              <a:ext uri="{FF2B5EF4-FFF2-40B4-BE49-F238E27FC236}">
                <a16:creationId xmlns:a16="http://schemas.microsoft.com/office/drawing/2014/main" id="{2402D7EC-8A42-43AC-BEAC-30A3E0DC7D4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1295400" y="1133475"/>
            <a:ext cx="6477000" cy="51101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6">
            <a:extLst>
              <a:ext uri="{FF2B5EF4-FFF2-40B4-BE49-F238E27FC236}">
                <a16:creationId xmlns:a16="http://schemas.microsoft.com/office/drawing/2014/main" id="{5C524612-3AD7-48EC-A00F-9C09D890767B}"/>
              </a:ext>
            </a:extLst>
          </p:cNvPr>
          <p:cNvSpPr txBox="1">
            <a:spLocks noChangeArrowheads="1"/>
          </p:cNvSpPr>
          <p:nvPr/>
        </p:nvSpPr>
        <p:spPr bwMode="auto">
          <a:xfrm>
            <a:off x="2411413" y="6308725"/>
            <a:ext cx="4116387" cy="3048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Sogin ML</a:t>
            </a:r>
            <a:r>
              <a:rPr lang="en-US" sz="1400">
                <a:latin typeface="+mn-lt"/>
              </a:rPr>
              <a:t> </a:t>
            </a:r>
            <a:r>
              <a:rPr lang="cs-CZ" sz="1400">
                <a:latin typeface="+mn-lt"/>
              </a:rPr>
              <a:t>(1991) Curr Opin Genet Dev 1: 457-463</a:t>
            </a:r>
          </a:p>
        </p:txBody>
      </p:sp>
      <p:sp>
        <p:nvSpPr>
          <p:cNvPr id="18436" name="Rectangle 7">
            <a:extLst>
              <a:ext uri="{FF2B5EF4-FFF2-40B4-BE49-F238E27FC236}">
                <a16:creationId xmlns:a16="http://schemas.microsoft.com/office/drawing/2014/main" id="{A8CF1ADB-F4A3-4CCF-AD06-3ED3897717A4}"/>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p:txBody>
      </p:sp>
      <p:sp>
        <p:nvSpPr>
          <p:cNvPr id="37893" name="Text Box 8">
            <a:extLst>
              <a:ext uri="{FF2B5EF4-FFF2-40B4-BE49-F238E27FC236}">
                <a16:creationId xmlns:a16="http://schemas.microsoft.com/office/drawing/2014/main" id="{59633C8D-8651-468F-AAE1-FE66F392105F}"/>
              </a:ext>
            </a:extLst>
          </p:cNvPr>
          <p:cNvSpPr txBox="1">
            <a:spLocks noChangeArrowheads="1"/>
          </p:cNvSpPr>
          <p:nvPr/>
        </p:nvSpPr>
        <p:spPr bwMode="auto">
          <a:xfrm>
            <a:off x="5454650" y="4591050"/>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300" b="1"/>
              <a:t>Archamoebae</a:t>
            </a:r>
          </a:p>
        </p:txBody>
      </p:sp>
      <p:sp>
        <p:nvSpPr>
          <p:cNvPr id="37894" name="Text Box 9">
            <a:extLst>
              <a:ext uri="{FF2B5EF4-FFF2-40B4-BE49-F238E27FC236}">
                <a16:creationId xmlns:a16="http://schemas.microsoft.com/office/drawing/2014/main" id="{CC2B893F-4160-4557-B818-1A13E72FD7D0}"/>
              </a:ext>
            </a:extLst>
          </p:cNvPr>
          <p:cNvSpPr txBox="1">
            <a:spLocks noChangeArrowheads="1"/>
          </p:cNvSpPr>
          <p:nvPr/>
        </p:nvSpPr>
        <p:spPr bwMode="auto">
          <a:xfrm>
            <a:off x="1403350" y="1341438"/>
            <a:ext cx="1656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dirty="0">
                <a:solidFill>
                  <a:schemeClr val="accent2"/>
                </a:solidFill>
                <a:latin typeface="+mn-lt"/>
              </a:rPr>
              <a:t>SSU </a:t>
            </a:r>
            <a:r>
              <a:rPr lang="cs-CZ" altLang="cs-CZ" sz="2400" dirty="0" err="1">
                <a:solidFill>
                  <a:schemeClr val="accent2"/>
                </a:solidFill>
                <a:latin typeface="+mn-lt"/>
              </a:rPr>
              <a:t>rRNA</a:t>
            </a:r>
            <a:endParaRPr lang="cs-CZ" altLang="cs-CZ" sz="2400" dirty="0">
              <a:solidFill>
                <a:schemeClr val="accent2"/>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8914" name="Picture 2" descr="18S">
            <a:extLst>
              <a:ext uri="{FF2B5EF4-FFF2-40B4-BE49-F238E27FC236}">
                <a16:creationId xmlns:a16="http://schemas.microsoft.com/office/drawing/2014/main" id="{14A6EC04-8DCA-48CB-8CAB-66A9C98A46F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1295400" y="1133475"/>
            <a:ext cx="6477000" cy="51101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Oval 3">
            <a:extLst>
              <a:ext uri="{FF2B5EF4-FFF2-40B4-BE49-F238E27FC236}">
                <a16:creationId xmlns:a16="http://schemas.microsoft.com/office/drawing/2014/main" id="{C68DB6C0-D98D-42F8-B493-A2E31E1302C1}"/>
              </a:ext>
            </a:extLst>
          </p:cNvPr>
          <p:cNvSpPr>
            <a:spLocks noChangeArrowheads="1"/>
          </p:cNvSpPr>
          <p:nvPr/>
        </p:nvSpPr>
        <p:spPr bwMode="auto">
          <a:xfrm>
            <a:off x="4716463" y="4324350"/>
            <a:ext cx="2286000" cy="1192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1508" name="Text Box 4">
            <a:extLst>
              <a:ext uri="{FF2B5EF4-FFF2-40B4-BE49-F238E27FC236}">
                <a16:creationId xmlns:a16="http://schemas.microsoft.com/office/drawing/2014/main" id="{88A941B3-18C7-466D-989F-FB798AB2B263}"/>
              </a:ext>
            </a:extLst>
          </p:cNvPr>
          <p:cNvSpPr txBox="1">
            <a:spLocks noChangeArrowheads="1"/>
          </p:cNvSpPr>
          <p:nvPr/>
        </p:nvSpPr>
        <p:spPr bwMode="auto">
          <a:xfrm>
            <a:off x="4750685" y="5661025"/>
            <a:ext cx="2845651" cy="46166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defRPr/>
            </a:pPr>
            <a:r>
              <a:rPr lang="en-US" sz="2400" dirty="0" err="1">
                <a:latin typeface="+mn-lt"/>
              </a:rPr>
              <a:t>Archezoa</a:t>
            </a:r>
            <a:r>
              <a:rPr lang="cs-CZ" dirty="0">
                <a:latin typeface="+mn-lt"/>
              </a:rPr>
              <a:t> (6. </a:t>
            </a:r>
            <a:r>
              <a:rPr lang="cs-CZ" dirty="0" err="1">
                <a:latin typeface="+mn-lt"/>
              </a:rPr>
              <a:t>euk</a:t>
            </a:r>
            <a:r>
              <a:rPr lang="cs-CZ" dirty="0">
                <a:latin typeface="+mn-lt"/>
              </a:rPr>
              <a:t>. říše)</a:t>
            </a:r>
          </a:p>
        </p:txBody>
      </p:sp>
      <p:sp>
        <p:nvSpPr>
          <p:cNvPr id="38917" name="AutoShape 5">
            <a:extLst>
              <a:ext uri="{FF2B5EF4-FFF2-40B4-BE49-F238E27FC236}">
                <a16:creationId xmlns:a16="http://schemas.microsoft.com/office/drawing/2014/main" id="{DA6F56A1-8A66-4F7E-87C8-987FFBE9DC0E}"/>
              </a:ext>
            </a:extLst>
          </p:cNvPr>
          <p:cNvSpPr>
            <a:spLocks noChangeArrowheads="1"/>
          </p:cNvSpPr>
          <p:nvPr/>
        </p:nvSpPr>
        <p:spPr bwMode="auto">
          <a:xfrm>
            <a:off x="4419600" y="3343275"/>
            <a:ext cx="609600" cy="152400"/>
          </a:xfrm>
          <a:prstGeom prst="leftArrow">
            <a:avLst>
              <a:gd name="adj1" fmla="val 50000"/>
              <a:gd name="adj2" fmla="val 100000"/>
            </a:avLst>
          </a:prstGeom>
          <a:solidFill>
            <a:srgbClr val="FF33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1510" name="Text Box 6">
            <a:extLst>
              <a:ext uri="{FF2B5EF4-FFF2-40B4-BE49-F238E27FC236}">
                <a16:creationId xmlns:a16="http://schemas.microsoft.com/office/drawing/2014/main" id="{55A32ECA-D252-4463-AB0F-8639B86B4BD8}"/>
              </a:ext>
            </a:extLst>
          </p:cNvPr>
          <p:cNvSpPr txBox="1">
            <a:spLocks noChangeArrowheads="1"/>
          </p:cNvSpPr>
          <p:nvPr/>
        </p:nvSpPr>
        <p:spPr bwMode="auto">
          <a:xfrm>
            <a:off x="2411413" y="6308725"/>
            <a:ext cx="4235450"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Sogin ML</a:t>
            </a:r>
            <a:r>
              <a:rPr lang="en-US" sz="1400">
                <a:latin typeface="+mn-lt"/>
              </a:rPr>
              <a:t> </a:t>
            </a:r>
            <a:r>
              <a:rPr lang="cs-CZ" sz="1400">
                <a:latin typeface="+mn-lt"/>
              </a:rPr>
              <a:t>(1991) Curr Opin Genet Dev 14: 457-463</a:t>
            </a:r>
          </a:p>
        </p:txBody>
      </p:sp>
      <p:sp>
        <p:nvSpPr>
          <p:cNvPr id="21511" name="Rectangle 7">
            <a:extLst>
              <a:ext uri="{FF2B5EF4-FFF2-40B4-BE49-F238E27FC236}">
                <a16:creationId xmlns:a16="http://schemas.microsoft.com/office/drawing/2014/main" id="{9DF04FF7-72B1-4C9F-821D-AD58300B89FA}"/>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p:txBody>
      </p:sp>
      <p:sp>
        <p:nvSpPr>
          <p:cNvPr id="38920" name="Text Box 8">
            <a:extLst>
              <a:ext uri="{FF2B5EF4-FFF2-40B4-BE49-F238E27FC236}">
                <a16:creationId xmlns:a16="http://schemas.microsoft.com/office/drawing/2014/main" id="{05D36D34-CD1B-46CA-8763-D669781A0504}"/>
              </a:ext>
            </a:extLst>
          </p:cNvPr>
          <p:cNvSpPr txBox="1">
            <a:spLocks noChangeArrowheads="1"/>
          </p:cNvSpPr>
          <p:nvPr/>
        </p:nvSpPr>
        <p:spPr bwMode="auto">
          <a:xfrm>
            <a:off x="5454650" y="4591050"/>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300" b="1"/>
              <a:t>Archamoebae</a:t>
            </a:r>
          </a:p>
        </p:txBody>
      </p:sp>
      <p:sp>
        <p:nvSpPr>
          <p:cNvPr id="38921" name="Text Box 9">
            <a:extLst>
              <a:ext uri="{FF2B5EF4-FFF2-40B4-BE49-F238E27FC236}">
                <a16:creationId xmlns:a16="http://schemas.microsoft.com/office/drawing/2014/main" id="{98A745FA-64EC-4C42-891D-DEA27216E42A}"/>
              </a:ext>
            </a:extLst>
          </p:cNvPr>
          <p:cNvSpPr txBox="1">
            <a:spLocks noChangeArrowheads="1"/>
          </p:cNvSpPr>
          <p:nvPr/>
        </p:nvSpPr>
        <p:spPr bwMode="auto">
          <a:xfrm>
            <a:off x="1403350" y="1341438"/>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accent2"/>
                </a:solidFill>
                <a:latin typeface="Trebuchet MS" panose="020B0603020202020204" pitchFamily="34" charset="0"/>
              </a:rPr>
              <a:t>SSU rRNA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13EDE4-3D1D-422E-B4F3-7D4E1D3B8C8B}"/>
              </a:ext>
            </a:extLst>
          </p:cNvPr>
          <p:cNvSpPr/>
          <p:nvPr/>
        </p:nvSpPr>
        <p:spPr>
          <a:xfrm>
            <a:off x="179512" y="1269356"/>
            <a:ext cx="5972660" cy="5328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9459" name="Obrázek 2">
            <a:extLst>
              <a:ext uri="{FF2B5EF4-FFF2-40B4-BE49-F238E27FC236}">
                <a16:creationId xmlns:a16="http://schemas.microsoft.com/office/drawing/2014/main" id="{AFB95D58-3578-4678-8AF9-770F3B7D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4824"/>
            <a:ext cx="463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val 9">
            <a:extLst>
              <a:ext uri="{FF2B5EF4-FFF2-40B4-BE49-F238E27FC236}">
                <a16:creationId xmlns:a16="http://schemas.microsoft.com/office/drawing/2014/main" id="{077E6186-A610-4C1E-9AC2-AAC43A613BEF}"/>
              </a:ext>
            </a:extLst>
          </p:cNvPr>
          <p:cNvSpPr>
            <a:spLocks noChangeArrowheads="1"/>
          </p:cNvSpPr>
          <p:nvPr/>
        </p:nvSpPr>
        <p:spPr bwMode="auto">
          <a:xfrm>
            <a:off x="3341737" y="176862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2" name="Oval 9">
            <a:extLst>
              <a:ext uri="{FF2B5EF4-FFF2-40B4-BE49-F238E27FC236}">
                <a16:creationId xmlns:a16="http://schemas.microsoft.com/office/drawing/2014/main" id="{977D13C8-0485-44C1-A85D-DEF3257DF7E4}"/>
              </a:ext>
            </a:extLst>
          </p:cNvPr>
          <p:cNvSpPr>
            <a:spLocks noChangeArrowheads="1"/>
          </p:cNvSpPr>
          <p:nvPr/>
        </p:nvSpPr>
        <p:spPr bwMode="auto">
          <a:xfrm>
            <a:off x="1762175" y="2205186"/>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3" name="Oval 9">
            <a:extLst>
              <a:ext uri="{FF2B5EF4-FFF2-40B4-BE49-F238E27FC236}">
                <a16:creationId xmlns:a16="http://schemas.microsoft.com/office/drawing/2014/main" id="{34D7F158-68F2-4CB6-B0B3-5E778CB18DBE}"/>
              </a:ext>
            </a:extLst>
          </p:cNvPr>
          <p:cNvSpPr>
            <a:spLocks noChangeArrowheads="1"/>
          </p:cNvSpPr>
          <p:nvPr/>
        </p:nvSpPr>
        <p:spPr bwMode="auto">
          <a:xfrm>
            <a:off x="971600" y="314181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 name="TextovéPole 1">
            <a:extLst>
              <a:ext uri="{FF2B5EF4-FFF2-40B4-BE49-F238E27FC236}">
                <a16:creationId xmlns:a16="http://schemas.microsoft.com/office/drawing/2014/main" id="{FF4CBC35-2DCA-490F-B917-61DC693CE817}"/>
              </a:ext>
            </a:extLst>
          </p:cNvPr>
          <p:cNvSpPr txBox="1"/>
          <p:nvPr/>
        </p:nvSpPr>
        <p:spPr>
          <a:xfrm>
            <a:off x="255524" y="2831731"/>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2" name="TextovéPole 11">
            <a:extLst>
              <a:ext uri="{FF2B5EF4-FFF2-40B4-BE49-F238E27FC236}">
                <a16:creationId xmlns:a16="http://schemas.microsoft.com/office/drawing/2014/main" id="{6A572968-6D3B-4D18-A09B-D4D568B39CB4}"/>
              </a:ext>
            </a:extLst>
          </p:cNvPr>
          <p:cNvSpPr txBox="1"/>
          <p:nvPr/>
        </p:nvSpPr>
        <p:spPr>
          <a:xfrm>
            <a:off x="3085357" y="1333447"/>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3" name="TextovéPole 12">
            <a:extLst>
              <a:ext uri="{FF2B5EF4-FFF2-40B4-BE49-F238E27FC236}">
                <a16:creationId xmlns:a16="http://schemas.microsoft.com/office/drawing/2014/main" id="{6D799ADA-C771-4B55-B913-DBBCDD06A0E2}"/>
              </a:ext>
            </a:extLst>
          </p:cNvPr>
          <p:cNvSpPr txBox="1"/>
          <p:nvPr/>
        </p:nvSpPr>
        <p:spPr>
          <a:xfrm>
            <a:off x="1124000" y="1768624"/>
            <a:ext cx="941283" cy="369332"/>
          </a:xfrm>
          <a:prstGeom prst="rect">
            <a:avLst/>
          </a:prstGeom>
          <a:noFill/>
        </p:spPr>
        <p:txBody>
          <a:bodyPr wrap="none" rtlCol="0">
            <a:spAutoFit/>
          </a:bodyPr>
          <a:lstStyle/>
          <a:p>
            <a:r>
              <a:rPr lang="cs-CZ" dirty="0">
                <a:latin typeface="+mn-lt"/>
              </a:rPr>
              <a:t>20 </a:t>
            </a:r>
            <a:r>
              <a:rPr lang="cs-CZ" dirty="0" err="1">
                <a:latin typeface="+mn-lt"/>
              </a:rPr>
              <a:t>spp</a:t>
            </a:r>
            <a:r>
              <a:rPr lang="cs-CZ" dirty="0">
                <a:latin typeface="+mn-lt"/>
              </a:rPr>
              <a:t>.</a:t>
            </a:r>
          </a:p>
        </p:txBody>
      </p:sp>
      <p:sp>
        <p:nvSpPr>
          <p:cNvPr id="10" name="TextovéPole 9">
            <a:extLst>
              <a:ext uri="{FF2B5EF4-FFF2-40B4-BE49-F238E27FC236}">
                <a16:creationId xmlns:a16="http://schemas.microsoft.com/office/drawing/2014/main" id="{996E6116-BEFE-4A44-B3DB-98A0E70D0AB5}"/>
              </a:ext>
            </a:extLst>
          </p:cNvPr>
          <p:cNvSpPr txBox="1"/>
          <p:nvPr/>
        </p:nvSpPr>
        <p:spPr>
          <a:xfrm>
            <a:off x="1476375" y="146050"/>
            <a:ext cx="5926138" cy="769938"/>
          </a:xfrm>
          <a:prstGeom prst="rect">
            <a:avLst/>
          </a:prstGeom>
          <a:noFill/>
        </p:spPr>
        <p:txBody>
          <a:bodyPr wrap="none">
            <a:spAutoFit/>
          </a:bodyPr>
          <a:lstStyle/>
          <a:p>
            <a:pPr>
              <a:defRPr/>
            </a:pPr>
            <a:r>
              <a:rPr lang="cs-CZ" sz="4400" b="1" dirty="0">
                <a:latin typeface="Arial" panose="020B0604020202020204" pitchFamily="34" charset="0"/>
                <a:cs typeface="Arial" panose="020B0604020202020204" pitchFamily="34" charset="0"/>
              </a:rPr>
              <a:t>Slepý strom eukaryot</a:t>
            </a:r>
          </a:p>
        </p:txBody>
      </p:sp>
      <p:pic>
        <p:nvPicPr>
          <p:cNvPr id="11" name="Obrázek 10">
            <a:extLst>
              <a:ext uri="{FF2B5EF4-FFF2-40B4-BE49-F238E27FC236}">
                <a16:creationId xmlns:a16="http://schemas.microsoft.com/office/drawing/2014/main" id="{91A03786-3C05-43A6-87E5-764A786CE5CD}"/>
              </a:ext>
            </a:extLst>
          </p:cNvPr>
          <p:cNvPicPr>
            <a:picLocks noChangeAspect="1"/>
          </p:cNvPicPr>
          <p:nvPr/>
        </p:nvPicPr>
        <p:blipFill>
          <a:blip r:embed="rId3"/>
          <a:stretch>
            <a:fillRect/>
          </a:stretch>
        </p:blipFill>
        <p:spPr>
          <a:xfrm>
            <a:off x="4438024" y="1017966"/>
            <a:ext cx="4486275" cy="2667000"/>
          </a:xfrm>
          <a:prstGeom prst="rect">
            <a:avLst/>
          </a:prstGeom>
        </p:spPr>
      </p:pic>
    </p:spTree>
    <p:extLst>
      <p:ext uri="{BB962C8B-B14F-4D97-AF65-F5344CB8AC3E}">
        <p14:creationId xmlns:p14="http://schemas.microsoft.com/office/powerpoint/2010/main" val="191297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EB1B3C3-A8A4-4D09-859A-D0EF323F50DB}"/>
              </a:ext>
            </a:extLst>
          </p:cNvPr>
          <p:cNvSpPr>
            <a:spLocks noGrp="1" noChangeArrowheads="1"/>
          </p:cNvSpPr>
          <p:nvPr>
            <p:ph type="title"/>
          </p:nvPr>
        </p:nvSpPr>
        <p:spPr>
          <a:xfrm>
            <a:off x="468313" y="0"/>
            <a:ext cx="8229600" cy="1143000"/>
          </a:xfrm>
        </p:spPr>
        <p:txBody>
          <a:bodyPr/>
          <a:lstStyle/>
          <a:p>
            <a:pPr eaLnBrk="1" hangingPunct="1">
              <a:defRPr/>
            </a:pPr>
            <a:r>
              <a:rPr lang="cs-CZ" b="1" dirty="0">
                <a:latin typeface="+mn-lt"/>
              </a:rPr>
              <a:t>Archezoa</a:t>
            </a:r>
          </a:p>
        </p:txBody>
      </p:sp>
      <p:sp>
        <p:nvSpPr>
          <p:cNvPr id="39939" name="Rectangle 3">
            <a:extLst>
              <a:ext uri="{FF2B5EF4-FFF2-40B4-BE49-F238E27FC236}">
                <a16:creationId xmlns:a16="http://schemas.microsoft.com/office/drawing/2014/main" id="{3BDC3D5C-B1DB-46F2-86BD-BBC496D2CDAC}"/>
              </a:ext>
            </a:extLst>
          </p:cNvPr>
          <p:cNvSpPr>
            <a:spLocks noGrp="1" noChangeArrowheads="1"/>
          </p:cNvSpPr>
          <p:nvPr>
            <p:ph type="body" idx="1"/>
          </p:nvPr>
        </p:nvSpPr>
        <p:spPr>
          <a:xfrm>
            <a:off x="539750" y="1314450"/>
            <a:ext cx="8604250" cy="5543550"/>
          </a:xfrm>
        </p:spPr>
        <p:txBody>
          <a:bodyPr/>
          <a:lstStyle/>
          <a:p>
            <a:pPr eaLnBrk="1" hangingPunct="1">
              <a:lnSpc>
                <a:spcPct val="80000"/>
              </a:lnSpc>
            </a:pPr>
            <a:r>
              <a:rPr lang="cs-CZ" altLang="cs-CZ" sz="1800"/>
              <a:t>Jednobuněčné eukaryotické organismy</a:t>
            </a:r>
          </a:p>
          <a:p>
            <a:pPr eaLnBrk="1" hangingPunct="1">
              <a:lnSpc>
                <a:spcPct val="80000"/>
              </a:lnSpc>
            </a:pPr>
            <a:endParaRPr lang="cs-CZ" altLang="cs-CZ" sz="1800"/>
          </a:p>
          <a:p>
            <a:pPr eaLnBrk="1" hangingPunct="1">
              <a:lnSpc>
                <a:spcPct val="80000"/>
              </a:lnSpc>
            </a:pPr>
            <a:r>
              <a:rPr lang="cs-CZ" altLang="cs-CZ" sz="1800"/>
              <a:t>Bez mitochondrií</a:t>
            </a:r>
          </a:p>
          <a:p>
            <a:pPr eaLnBrk="1" hangingPunct="1">
              <a:lnSpc>
                <a:spcPct val="80000"/>
              </a:lnSpc>
            </a:pPr>
            <a:endParaRPr lang="cs-CZ" altLang="cs-CZ" sz="1800"/>
          </a:p>
          <a:p>
            <a:pPr eaLnBrk="1" hangingPunct="1">
              <a:lnSpc>
                <a:spcPct val="80000"/>
              </a:lnSpc>
            </a:pPr>
            <a:r>
              <a:rPr lang="cs-CZ" altLang="cs-CZ" sz="1800"/>
              <a:t>Bez microbodies (peroxisomů apod.), obvykle bez Golgi (kromě trichomonád)</a:t>
            </a:r>
          </a:p>
          <a:p>
            <a:pPr eaLnBrk="1" hangingPunct="1">
              <a:lnSpc>
                <a:spcPct val="80000"/>
              </a:lnSpc>
            </a:pPr>
            <a:endParaRPr lang="cs-CZ" altLang="cs-CZ" sz="1800"/>
          </a:p>
          <a:p>
            <a:pPr eaLnBrk="1" hangingPunct="1">
              <a:lnSpc>
                <a:spcPct val="80000"/>
              </a:lnSpc>
            </a:pPr>
            <a:r>
              <a:rPr lang="cs-CZ" altLang="cs-CZ" sz="1800"/>
              <a:t>Anaerobní</a:t>
            </a:r>
          </a:p>
          <a:p>
            <a:pPr eaLnBrk="1" hangingPunct="1">
              <a:lnSpc>
                <a:spcPct val="80000"/>
              </a:lnSpc>
            </a:pPr>
            <a:endParaRPr lang="cs-CZ" altLang="cs-CZ" sz="1800"/>
          </a:p>
          <a:p>
            <a:pPr eaLnBrk="1" hangingPunct="1">
              <a:lnSpc>
                <a:spcPct val="80000"/>
              </a:lnSpc>
            </a:pPr>
            <a:r>
              <a:rPr lang="cs-CZ" altLang="cs-CZ" sz="1800"/>
              <a:t>Parazitičtí nebo v anoxických bahnech</a:t>
            </a:r>
          </a:p>
          <a:p>
            <a:pPr eaLnBrk="1" hangingPunct="1">
              <a:lnSpc>
                <a:spcPct val="80000"/>
              </a:lnSpc>
            </a:pPr>
            <a:endParaRPr lang="cs-CZ" altLang="cs-CZ" sz="1800"/>
          </a:p>
          <a:p>
            <a:pPr eaLnBrk="1" hangingPunct="1">
              <a:lnSpc>
                <a:spcPct val="80000"/>
              </a:lnSpc>
            </a:pPr>
            <a:r>
              <a:rPr lang="cs-CZ" altLang="cs-CZ" sz="1800"/>
              <a:t>Na stromech genu pro SSU rRNA se odvětvují parafyleticky bazálně </a:t>
            </a:r>
          </a:p>
          <a:p>
            <a:pPr eaLnBrk="1" hangingPunct="1">
              <a:lnSpc>
                <a:spcPct val="80000"/>
              </a:lnSpc>
              <a:buFontTx/>
              <a:buNone/>
            </a:pPr>
            <a:endParaRPr lang="cs-CZ" altLang="cs-CZ" sz="1000"/>
          </a:p>
          <a:p>
            <a:pPr eaLnBrk="1" hangingPunct="1">
              <a:lnSpc>
                <a:spcPct val="80000"/>
              </a:lnSpc>
              <a:buFontTx/>
              <a:buNone/>
            </a:pPr>
            <a:r>
              <a:rPr lang="cs-CZ" altLang="cs-CZ" sz="1800">
                <a:sym typeface="Wingdings" panose="05000000000000000000" pitchFamily="2" charset="2"/>
              </a:rPr>
              <a:t>                                                     </a:t>
            </a:r>
          </a:p>
          <a:p>
            <a:pPr eaLnBrk="1" hangingPunct="1">
              <a:lnSpc>
                <a:spcPct val="80000"/>
              </a:lnSpc>
              <a:buFontTx/>
              <a:buNone/>
            </a:pPr>
            <a:r>
              <a:rPr lang="cs-CZ" altLang="cs-CZ" sz="3600">
                <a:sym typeface="Wingdings" panose="05000000000000000000" pitchFamily="2" charset="2"/>
              </a:rPr>
              <a:t>                           </a:t>
            </a:r>
            <a:r>
              <a:rPr lang="cs-CZ" altLang="cs-CZ" sz="3600" b="1">
                <a:sym typeface="Wingdings" panose="05000000000000000000" pitchFamily="2" charset="2"/>
              </a:rPr>
              <a:t></a:t>
            </a:r>
          </a:p>
          <a:p>
            <a:pPr eaLnBrk="1" hangingPunct="1">
              <a:lnSpc>
                <a:spcPct val="80000"/>
              </a:lnSpc>
              <a:buFontTx/>
              <a:buNone/>
            </a:pPr>
            <a:endParaRPr lang="cs-CZ" altLang="cs-CZ" sz="1000" b="1">
              <a:sym typeface="Wingdings" panose="05000000000000000000" pitchFamily="2" charset="2"/>
            </a:endParaRPr>
          </a:p>
          <a:p>
            <a:pPr eaLnBrk="1" hangingPunct="1">
              <a:lnSpc>
                <a:spcPct val="80000"/>
              </a:lnSpc>
              <a:buFontTx/>
              <a:buNone/>
            </a:pPr>
            <a:r>
              <a:rPr lang="cs-CZ" altLang="cs-CZ" sz="3600" b="1">
                <a:sym typeface="Wingdings" panose="05000000000000000000" pitchFamily="2" charset="2"/>
              </a:rPr>
              <a:t>Jedná se o zbytky prvních eukaryot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62" name="Rectangle 18">
            <a:extLst>
              <a:ext uri="{FF2B5EF4-FFF2-40B4-BE49-F238E27FC236}">
                <a16:creationId xmlns:a16="http://schemas.microsoft.com/office/drawing/2014/main" id="{5C98D08D-0803-4E82-86FC-21BF8386D7D9}"/>
              </a:ext>
            </a:extLst>
          </p:cNvPr>
          <p:cNvSpPr>
            <a:spLocks noChangeArrowheads="1"/>
          </p:cNvSpPr>
          <p:nvPr/>
        </p:nvSpPr>
        <p:spPr bwMode="auto">
          <a:xfrm>
            <a:off x="6986588" y="1192213"/>
            <a:ext cx="1431925" cy="20018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40963" name="Rectangle 17">
            <a:extLst>
              <a:ext uri="{FF2B5EF4-FFF2-40B4-BE49-F238E27FC236}">
                <a16:creationId xmlns:a16="http://schemas.microsoft.com/office/drawing/2014/main" id="{9B11A01E-33CA-4295-AE8B-69B8DD079DB1}"/>
              </a:ext>
            </a:extLst>
          </p:cNvPr>
          <p:cNvSpPr>
            <a:spLocks noChangeArrowheads="1"/>
          </p:cNvSpPr>
          <p:nvPr/>
        </p:nvSpPr>
        <p:spPr bwMode="auto">
          <a:xfrm>
            <a:off x="5440363" y="1123950"/>
            <a:ext cx="1292225" cy="208756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3556" name="Rectangle 4">
            <a:extLst>
              <a:ext uri="{FF2B5EF4-FFF2-40B4-BE49-F238E27FC236}">
                <a16:creationId xmlns:a16="http://schemas.microsoft.com/office/drawing/2014/main" id="{CC754216-5932-44D3-9A79-0E5DBF22FECC}"/>
              </a:ext>
            </a:extLst>
          </p:cNvPr>
          <p:cNvSpPr>
            <a:spLocks noGrp="1" noChangeArrowheads="1"/>
          </p:cNvSpPr>
          <p:nvPr>
            <p:ph type="title"/>
          </p:nvPr>
        </p:nvSpPr>
        <p:spPr>
          <a:xfrm>
            <a:off x="468313" y="-171450"/>
            <a:ext cx="8229600" cy="1143000"/>
          </a:xfrm>
        </p:spPr>
        <p:txBody>
          <a:bodyPr/>
          <a:lstStyle/>
          <a:p>
            <a:pPr eaLnBrk="1" hangingPunct="1">
              <a:defRPr/>
            </a:pPr>
            <a:r>
              <a:rPr lang="cs-CZ" b="1" dirty="0">
                <a:latin typeface="+mn-lt"/>
              </a:rPr>
              <a:t>Archezoa</a:t>
            </a:r>
          </a:p>
        </p:txBody>
      </p:sp>
      <p:graphicFrame>
        <p:nvGraphicFramePr>
          <p:cNvPr id="40965" name="Object 11">
            <a:extLst>
              <a:ext uri="{FF2B5EF4-FFF2-40B4-BE49-F238E27FC236}">
                <a16:creationId xmlns:a16="http://schemas.microsoft.com/office/drawing/2014/main" id="{1D59087C-EA33-4147-9D69-3B8649E6D0EE}"/>
              </a:ext>
            </a:extLst>
          </p:cNvPr>
          <p:cNvGraphicFramePr>
            <a:graphicFrameLocks noGrp="1" noChangeAspect="1"/>
          </p:cNvGraphicFramePr>
          <p:nvPr>
            <p:ph sz="half" idx="1"/>
          </p:nvPr>
        </p:nvGraphicFramePr>
        <p:xfrm>
          <a:off x="323850" y="5373688"/>
          <a:ext cx="1943100" cy="1119187"/>
        </p:xfrm>
        <a:graphic>
          <a:graphicData uri="http://schemas.openxmlformats.org/presentationml/2006/ole">
            <mc:AlternateContent xmlns:mc="http://schemas.openxmlformats.org/markup-compatibility/2006">
              <mc:Choice xmlns:v="urn:schemas-microsoft-com:vml" Requires="v">
                <p:oleObj name="PHOTO-PAINT" r:id="rId2" imgW="13726984" imgH="7911111" progId="CorelPHOTOPAINT.Image.13">
                  <p:embed/>
                </p:oleObj>
              </mc:Choice>
              <mc:Fallback>
                <p:oleObj name="PHOTO-PAINT" r:id="rId2" imgW="13726984" imgH="7911111" progId="CorelPHOTOPAINT.Image.13">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373688"/>
                        <a:ext cx="1943100" cy="1119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5" descr="auto0">
            <a:extLst>
              <a:ext uri="{FF2B5EF4-FFF2-40B4-BE49-F238E27FC236}">
                <a16:creationId xmlns:a16="http://schemas.microsoft.com/office/drawing/2014/main" id="{EEB0D037-85BF-4D5D-8BC0-8F5791BFB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196975"/>
            <a:ext cx="73025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7" name="Rectangle 6">
            <a:extLst>
              <a:ext uri="{FF2B5EF4-FFF2-40B4-BE49-F238E27FC236}">
                <a16:creationId xmlns:a16="http://schemas.microsoft.com/office/drawing/2014/main" id="{85828BA6-B2A1-4178-8222-9920600DF70C}"/>
              </a:ext>
            </a:extLst>
          </p:cNvPr>
          <p:cNvSpPr>
            <a:spLocks noChangeArrowheads="1"/>
          </p:cNvSpPr>
          <p:nvPr/>
        </p:nvSpPr>
        <p:spPr bwMode="auto">
          <a:xfrm>
            <a:off x="2255838" y="2914650"/>
            <a:ext cx="388937" cy="296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40968" name="Picture 7" descr="Hexamita">
            <a:extLst>
              <a:ext uri="{FF2B5EF4-FFF2-40B4-BE49-F238E27FC236}">
                <a16:creationId xmlns:a16="http://schemas.microsoft.com/office/drawing/2014/main" id="{38EFC6A2-87D9-45DB-8D42-B71A590D7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125538"/>
            <a:ext cx="1538288" cy="210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8" descr="RetortamonasL">
            <a:extLst>
              <a:ext uri="{FF2B5EF4-FFF2-40B4-BE49-F238E27FC236}">
                <a16:creationId xmlns:a16="http://schemas.microsoft.com/office/drawing/2014/main" id="{70050EDC-39ED-4250-AE70-C5BBC9AD9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24" r="20247"/>
          <a:stretch>
            <a:fillRect/>
          </a:stretch>
        </p:blipFill>
        <p:spPr bwMode="auto">
          <a:xfrm>
            <a:off x="5508625" y="1268413"/>
            <a:ext cx="10985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0970" name="Picture 9" descr="monocercomonoides">
            <a:extLst>
              <a:ext uri="{FF2B5EF4-FFF2-40B4-BE49-F238E27FC236}">
                <a16:creationId xmlns:a16="http://schemas.microsoft.com/office/drawing/2014/main" id="{ACA51691-3163-41F3-B519-85B9A93D9F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821" r="9306"/>
          <a:stretch>
            <a:fillRect/>
          </a:stretch>
        </p:blipFill>
        <p:spPr bwMode="auto">
          <a:xfrm>
            <a:off x="7092950" y="1268413"/>
            <a:ext cx="1222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0" descr="auto0">
            <a:extLst>
              <a:ext uri="{FF2B5EF4-FFF2-40B4-BE49-F238E27FC236}">
                <a16:creationId xmlns:a16="http://schemas.microsoft.com/office/drawing/2014/main" id="{1130299E-E47B-44D2-8131-C2DD76EACA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765175"/>
            <a:ext cx="15113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0972" name="Object 15">
            <a:extLst>
              <a:ext uri="{FF2B5EF4-FFF2-40B4-BE49-F238E27FC236}">
                <a16:creationId xmlns:a16="http://schemas.microsoft.com/office/drawing/2014/main" id="{0D3A6B40-CF1A-4E45-8843-FD35F92B0097}"/>
              </a:ext>
            </a:extLst>
          </p:cNvPr>
          <p:cNvGraphicFramePr>
            <a:graphicFrameLocks noGrp="1" noChangeAspect="1"/>
          </p:cNvGraphicFramePr>
          <p:nvPr>
            <p:ph sz="half" idx="2"/>
          </p:nvPr>
        </p:nvGraphicFramePr>
        <p:xfrm>
          <a:off x="5508625" y="4868863"/>
          <a:ext cx="2111375" cy="1628775"/>
        </p:xfrm>
        <a:graphic>
          <a:graphicData uri="http://schemas.openxmlformats.org/presentationml/2006/ole">
            <mc:AlternateContent xmlns:mc="http://schemas.openxmlformats.org/markup-compatibility/2006">
              <mc:Choice xmlns:v="urn:schemas-microsoft-com:vml" Requires="v">
                <p:oleObj name="Image" r:id="rId9" imgW="3046716" imgH="2351866" progId="Photoshop.Image.6">
                  <p:embed/>
                </p:oleObj>
              </mc:Choice>
              <mc:Fallback>
                <p:oleObj name="Image" r:id="rId9" imgW="3046716" imgH="2351866" progId="Photoshop.Image.6">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8625" y="4868863"/>
                        <a:ext cx="2111375" cy="162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73" name="Picture 19">
            <a:extLst>
              <a:ext uri="{FF2B5EF4-FFF2-40B4-BE49-F238E27FC236}">
                <a16:creationId xmlns:a16="http://schemas.microsoft.com/office/drawing/2014/main" id="{DF612BEF-0173-49BB-8B47-D2F70C796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4438" y="5876925"/>
            <a:ext cx="8636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6" name="Text Box 20">
            <a:extLst>
              <a:ext uri="{FF2B5EF4-FFF2-40B4-BE49-F238E27FC236}">
                <a16:creationId xmlns:a16="http://schemas.microsoft.com/office/drawing/2014/main" id="{D0A744C7-4920-49AE-A500-657340330107}"/>
              </a:ext>
            </a:extLst>
          </p:cNvPr>
          <p:cNvSpPr txBox="1">
            <a:spLocks noChangeArrowheads="1"/>
          </p:cNvSpPr>
          <p:nvPr/>
        </p:nvSpPr>
        <p:spPr bwMode="auto">
          <a:xfrm>
            <a:off x="468313" y="3357563"/>
            <a:ext cx="6494462" cy="369887"/>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err="1">
                <a:latin typeface="+mn-lt"/>
              </a:rPr>
              <a:t>Parabasalia</a:t>
            </a:r>
            <a:r>
              <a:rPr lang="cs-CZ" dirty="0">
                <a:latin typeface="+mn-lt"/>
              </a:rPr>
              <a:t>                                                        „</a:t>
            </a:r>
            <a:r>
              <a:rPr lang="cs-CZ" dirty="0" err="1">
                <a:latin typeface="+mn-lt"/>
              </a:rPr>
              <a:t>Metamonada</a:t>
            </a:r>
            <a:r>
              <a:rPr lang="cs-CZ" dirty="0">
                <a:latin typeface="+mn-lt"/>
              </a:rPr>
              <a:t>“</a:t>
            </a:r>
          </a:p>
        </p:txBody>
      </p:sp>
      <p:sp>
        <p:nvSpPr>
          <p:cNvPr id="23567" name="Text Box 21">
            <a:extLst>
              <a:ext uri="{FF2B5EF4-FFF2-40B4-BE49-F238E27FC236}">
                <a16:creationId xmlns:a16="http://schemas.microsoft.com/office/drawing/2014/main" id="{5F6664F3-ADF7-4FF5-8F89-693C99A50B5C}"/>
              </a:ext>
            </a:extLst>
          </p:cNvPr>
          <p:cNvSpPr txBox="1">
            <a:spLocks noChangeArrowheads="1"/>
          </p:cNvSpPr>
          <p:nvPr/>
        </p:nvSpPr>
        <p:spPr bwMode="auto">
          <a:xfrm>
            <a:off x="663575" y="4816475"/>
            <a:ext cx="1620838"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Archamoebae</a:t>
            </a:r>
          </a:p>
        </p:txBody>
      </p:sp>
      <p:sp>
        <p:nvSpPr>
          <p:cNvPr id="23568" name="Text Box 22">
            <a:extLst>
              <a:ext uri="{FF2B5EF4-FFF2-40B4-BE49-F238E27FC236}">
                <a16:creationId xmlns:a16="http://schemas.microsoft.com/office/drawing/2014/main" id="{71BE83AA-8AF4-4A3E-B590-17D8EC0464A7}"/>
              </a:ext>
            </a:extLst>
          </p:cNvPr>
          <p:cNvSpPr txBox="1">
            <a:spLocks noChangeArrowheads="1"/>
          </p:cNvSpPr>
          <p:nvPr/>
        </p:nvSpPr>
        <p:spPr bwMode="auto">
          <a:xfrm>
            <a:off x="5919788" y="4384675"/>
            <a:ext cx="1325562"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Microspora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7AC7252-E56D-4CF0-973D-41FC674ED0AB}"/>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Jenže…</a:t>
            </a:r>
          </a:p>
        </p:txBody>
      </p:sp>
      <p:pic>
        <p:nvPicPr>
          <p:cNvPr id="41987" name="Picture 8" descr="hydrogenosome">
            <a:extLst>
              <a:ext uri="{FF2B5EF4-FFF2-40B4-BE49-F238E27FC236}">
                <a16:creationId xmlns:a16="http://schemas.microsoft.com/office/drawing/2014/main" id="{ED36301F-9143-4014-B8D2-70710847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08450"/>
            <a:ext cx="4305300" cy="2320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6" descr="hydrosefluorescence">
            <a:extLst>
              <a:ext uri="{FF2B5EF4-FFF2-40B4-BE49-F238E27FC236}">
                <a16:creationId xmlns:a16="http://schemas.microsoft.com/office/drawing/2014/main" id="{33740E6A-9AEB-4A75-A047-C36E49757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3" y="1052513"/>
            <a:ext cx="2032000" cy="290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4" descr="nifu+lrender_mergebgnkopie">
            <a:extLst>
              <a:ext uri="{FF2B5EF4-FFF2-40B4-BE49-F238E27FC236}">
                <a16:creationId xmlns:a16="http://schemas.microsoft.com/office/drawing/2014/main" id="{5B5246F8-A448-4F5A-9C79-2B40CC83A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52513"/>
            <a:ext cx="2000250" cy="290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40" descr="gene_synth">
            <a:extLst>
              <a:ext uri="{FF2B5EF4-FFF2-40B4-BE49-F238E27FC236}">
                <a16:creationId xmlns:a16="http://schemas.microsoft.com/office/drawing/2014/main" id="{EC4693A6-75F1-484C-84E0-A5269D3F2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052513"/>
            <a:ext cx="4027488" cy="538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43010" name="Picture 2" descr="18S">
            <a:extLst>
              <a:ext uri="{FF2B5EF4-FFF2-40B4-BE49-F238E27FC236}">
                <a16:creationId xmlns:a16="http://schemas.microsoft.com/office/drawing/2014/main" id="{4512CECD-F7B0-4435-A7D2-411F84926DC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1295400" y="1133475"/>
            <a:ext cx="6477000" cy="511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1" name="Oval 3">
            <a:extLst>
              <a:ext uri="{FF2B5EF4-FFF2-40B4-BE49-F238E27FC236}">
                <a16:creationId xmlns:a16="http://schemas.microsoft.com/office/drawing/2014/main" id="{1F655BE1-92B6-4928-AF47-C10493451CD3}"/>
              </a:ext>
            </a:extLst>
          </p:cNvPr>
          <p:cNvSpPr>
            <a:spLocks noChangeArrowheads="1"/>
          </p:cNvSpPr>
          <p:nvPr/>
        </p:nvSpPr>
        <p:spPr bwMode="auto">
          <a:xfrm>
            <a:off x="4716463" y="4324350"/>
            <a:ext cx="2286000" cy="1192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5604" name="Text Box 4">
            <a:extLst>
              <a:ext uri="{FF2B5EF4-FFF2-40B4-BE49-F238E27FC236}">
                <a16:creationId xmlns:a16="http://schemas.microsoft.com/office/drawing/2014/main" id="{FC6DE9A2-C7FE-404C-A6B2-D87222B129C3}"/>
              </a:ext>
            </a:extLst>
          </p:cNvPr>
          <p:cNvSpPr txBox="1">
            <a:spLocks noChangeArrowheads="1"/>
          </p:cNvSpPr>
          <p:nvPr/>
        </p:nvSpPr>
        <p:spPr bwMode="auto">
          <a:xfrm>
            <a:off x="4932363" y="5661025"/>
            <a:ext cx="2271712" cy="46196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defRPr/>
            </a:pPr>
            <a:r>
              <a:rPr lang="cs-CZ" sz="2400" dirty="0">
                <a:latin typeface="+mn-lt"/>
              </a:rPr>
              <a:t>(říše) </a:t>
            </a:r>
            <a:r>
              <a:rPr lang="en-US" sz="2400" dirty="0">
                <a:latin typeface="+mn-lt"/>
              </a:rPr>
              <a:t>Archezoa</a:t>
            </a:r>
            <a:endParaRPr lang="cs-CZ" sz="2400" dirty="0">
              <a:latin typeface="+mn-lt"/>
            </a:endParaRPr>
          </a:p>
        </p:txBody>
      </p:sp>
      <p:sp>
        <p:nvSpPr>
          <p:cNvPr id="43013" name="AutoShape 5">
            <a:extLst>
              <a:ext uri="{FF2B5EF4-FFF2-40B4-BE49-F238E27FC236}">
                <a16:creationId xmlns:a16="http://schemas.microsoft.com/office/drawing/2014/main" id="{799935AD-8EC0-46E9-BA95-6C1578685829}"/>
              </a:ext>
            </a:extLst>
          </p:cNvPr>
          <p:cNvSpPr>
            <a:spLocks noChangeArrowheads="1"/>
          </p:cNvSpPr>
          <p:nvPr/>
        </p:nvSpPr>
        <p:spPr bwMode="auto">
          <a:xfrm>
            <a:off x="4419600" y="3343275"/>
            <a:ext cx="609600" cy="152400"/>
          </a:xfrm>
          <a:prstGeom prst="leftArrow">
            <a:avLst>
              <a:gd name="adj1" fmla="val 50000"/>
              <a:gd name="adj2" fmla="val 100000"/>
            </a:avLst>
          </a:prstGeom>
          <a:solidFill>
            <a:srgbClr val="FF33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5606" name="Text Box 6">
            <a:extLst>
              <a:ext uri="{FF2B5EF4-FFF2-40B4-BE49-F238E27FC236}">
                <a16:creationId xmlns:a16="http://schemas.microsoft.com/office/drawing/2014/main" id="{1CB896FF-5080-4523-A1E7-28665E3E3B68}"/>
              </a:ext>
            </a:extLst>
          </p:cNvPr>
          <p:cNvSpPr txBox="1">
            <a:spLocks noChangeArrowheads="1"/>
          </p:cNvSpPr>
          <p:nvPr/>
        </p:nvSpPr>
        <p:spPr bwMode="auto">
          <a:xfrm>
            <a:off x="2411413" y="6308725"/>
            <a:ext cx="4235450"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Sogin ML</a:t>
            </a:r>
            <a:r>
              <a:rPr lang="en-US" sz="1400">
                <a:latin typeface="+mn-lt"/>
              </a:rPr>
              <a:t> </a:t>
            </a:r>
            <a:r>
              <a:rPr lang="cs-CZ" sz="1400">
                <a:latin typeface="+mn-lt"/>
              </a:rPr>
              <a:t>(1991) Curr Opin Genet Dev 14: 457-463</a:t>
            </a:r>
          </a:p>
        </p:txBody>
      </p:sp>
      <p:sp>
        <p:nvSpPr>
          <p:cNvPr id="25607" name="Rectangle 7">
            <a:extLst>
              <a:ext uri="{FF2B5EF4-FFF2-40B4-BE49-F238E27FC236}">
                <a16:creationId xmlns:a16="http://schemas.microsoft.com/office/drawing/2014/main" id="{62D098B1-D350-41CD-9A24-B6A63F57DD9F}"/>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p:txBody>
      </p:sp>
      <p:sp>
        <p:nvSpPr>
          <p:cNvPr id="43016" name="Text Box 8">
            <a:extLst>
              <a:ext uri="{FF2B5EF4-FFF2-40B4-BE49-F238E27FC236}">
                <a16:creationId xmlns:a16="http://schemas.microsoft.com/office/drawing/2014/main" id="{C080BE6A-A205-4559-A06B-C29335167407}"/>
              </a:ext>
            </a:extLst>
          </p:cNvPr>
          <p:cNvSpPr txBox="1">
            <a:spLocks noChangeArrowheads="1"/>
          </p:cNvSpPr>
          <p:nvPr/>
        </p:nvSpPr>
        <p:spPr bwMode="auto">
          <a:xfrm>
            <a:off x="5454650" y="4591050"/>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300" b="1"/>
              <a:t>Archamoebae</a:t>
            </a:r>
          </a:p>
        </p:txBody>
      </p:sp>
      <p:sp>
        <p:nvSpPr>
          <p:cNvPr id="43017" name="Text Box 9">
            <a:extLst>
              <a:ext uri="{FF2B5EF4-FFF2-40B4-BE49-F238E27FC236}">
                <a16:creationId xmlns:a16="http://schemas.microsoft.com/office/drawing/2014/main" id="{0F51FB4B-3666-4301-81C7-DCFE45C784C9}"/>
              </a:ext>
            </a:extLst>
          </p:cNvPr>
          <p:cNvSpPr txBox="1">
            <a:spLocks noChangeArrowheads="1"/>
          </p:cNvSpPr>
          <p:nvPr/>
        </p:nvSpPr>
        <p:spPr bwMode="auto">
          <a:xfrm>
            <a:off x="1403350" y="1341438"/>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accent2"/>
                </a:solidFill>
                <a:latin typeface="Trebuchet MS" panose="020B0603020202020204" pitchFamily="34" charset="0"/>
              </a:rPr>
              <a:t>SSU rRNA</a:t>
            </a:r>
          </a:p>
        </p:txBody>
      </p:sp>
      <p:sp>
        <p:nvSpPr>
          <p:cNvPr id="43018" name="AutoShape 10">
            <a:extLst>
              <a:ext uri="{FF2B5EF4-FFF2-40B4-BE49-F238E27FC236}">
                <a16:creationId xmlns:a16="http://schemas.microsoft.com/office/drawing/2014/main" id="{3DE40046-5DC4-4411-A507-E0B0C5AED0EB}"/>
              </a:ext>
            </a:extLst>
          </p:cNvPr>
          <p:cNvSpPr>
            <a:spLocks noChangeArrowheads="1"/>
          </p:cNvSpPr>
          <p:nvPr/>
        </p:nvSpPr>
        <p:spPr bwMode="auto">
          <a:xfrm rot="1800000" flipH="1">
            <a:off x="3314700" y="3881438"/>
            <a:ext cx="576263" cy="152400"/>
          </a:xfrm>
          <a:prstGeom prst="leftArrow">
            <a:avLst>
              <a:gd name="adj1" fmla="val 50000"/>
              <a:gd name="adj2" fmla="val 94531"/>
            </a:avLst>
          </a:prstGeom>
          <a:solidFill>
            <a:schemeClr val="accent2"/>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286ED01-13C8-437D-9A6F-A0E9F0AE0CE5}"/>
              </a:ext>
            </a:extLst>
          </p:cNvPr>
          <p:cNvSpPr>
            <a:spLocks noChangeArrowheads="1"/>
          </p:cNvSpPr>
          <p:nvPr/>
        </p:nvSpPr>
        <p:spPr bwMode="auto">
          <a:xfrm>
            <a:off x="0" y="0"/>
            <a:ext cx="9144000" cy="1143000"/>
          </a:xfrm>
          <a:prstGeom prst="rect">
            <a:avLst/>
          </a:prstGeom>
          <a:noFill/>
          <a:ln>
            <a:noFill/>
          </a:ln>
        </p:spPr>
        <p:txBody>
          <a:bodyPr anchor="ctr"/>
          <a:lstStyle/>
          <a:p>
            <a:pPr algn="ctr" eaLnBrk="1" hangingPunct="1">
              <a:defRPr/>
            </a:pPr>
            <a:r>
              <a:rPr lang="en-US" sz="4000" dirty="0">
                <a:solidFill>
                  <a:schemeClr val="tx2"/>
                </a:solidFill>
                <a:latin typeface="+mn-lt"/>
              </a:rPr>
              <a:t>P</a:t>
            </a:r>
            <a:r>
              <a:rPr lang="cs-CZ" sz="4000" dirty="0" err="1">
                <a:solidFill>
                  <a:schemeClr val="tx2"/>
                </a:solidFill>
                <a:latin typeface="+mn-lt"/>
              </a:rPr>
              <a:t>ád</a:t>
            </a:r>
            <a:r>
              <a:rPr lang="cs-CZ" sz="4000" dirty="0">
                <a:solidFill>
                  <a:schemeClr val="tx2"/>
                </a:solidFill>
                <a:latin typeface="+mn-lt"/>
              </a:rPr>
              <a:t> hypotézy Archezoa </a:t>
            </a:r>
            <a:r>
              <a:rPr lang="cs-CZ" sz="2800" dirty="0">
                <a:solidFill>
                  <a:schemeClr val="tx2"/>
                </a:solidFill>
                <a:latin typeface="+mn-lt"/>
              </a:rPr>
              <a:t>(a následná skepse)</a:t>
            </a:r>
          </a:p>
        </p:txBody>
      </p:sp>
      <p:pic>
        <p:nvPicPr>
          <p:cNvPr id="44035" name="Picture 3" descr="hydrogenosome">
            <a:extLst>
              <a:ext uri="{FF2B5EF4-FFF2-40B4-BE49-F238E27FC236}">
                <a16:creationId xmlns:a16="http://schemas.microsoft.com/office/drawing/2014/main" id="{676EFCE8-2F05-4ADD-831A-9E417D04D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24350"/>
            <a:ext cx="4305300" cy="2320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4" descr="hydrosefluorescence">
            <a:extLst>
              <a:ext uri="{FF2B5EF4-FFF2-40B4-BE49-F238E27FC236}">
                <a16:creationId xmlns:a16="http://schemas.microsoft.com/office/drawing/2014/main" id="{0A33909D-C222-458D-AB98-491C91312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1268413"/>
            <a:ext cx="2032000" cy="290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5" descr="nifu+lrender_mergebgnkopie">
            <a:extLst>
              <a:ext uri="{FF2B5EF4-FFF2-40B4-BE49-F238E27FC236}">
                <a16:creationId xmlns:a16="http://schemas.microsoft.com/office/drawing/2014/main" id="{BE315CD8-BFB1-4F1A-9323-B76EF99CB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2000250" cy="290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9" descr="18S">
            <a:extLst>
              <a:ext uri="{FF2B5EF4-FFF2-40B4-BE49-F238E27FC236}">
                <a16:creationId xmlns:a16="http://schemas.microsoft.com/office/drawing/2014/main" id="{3F94D8B0-3F44-4B0D-885A-3ED4A0FA6EB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890"/>
          <a:stretch>
            <a:fillRect/>
          </a:stretch>
        </p:blipFill>
        <p:spPr bwMode="auto">
          <a:xfrm>
            <a:off x="5003800" y="2276475"/>
            <a:ext cx="3776663" cy="2979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9" name="Line 10">
            <a:extLst>
              <a:ext uri="{FF2B5EF4-FFF2-40B4-BE49-F238E27FC236}">
                <a16:creationId xmlns:a16="http://schemas.microsoft.com/office/drawing/2014/main" id="{17777221-D330-48E5-AF0B-69C7034F4002}"/>
              </a:ext>
            </a:extLst>
          </p:cNvPr>
          <p:cNvSpPr>
            <a:spLocks noChangeShapeType="1"/>
          </p:cNvSpPr>
          <p:nvPr/>
        </p:nvSpPr>
        <p:spPr bwMode="auto">
          <a:xfrm flipH="1">
            <a:off x="5003800" y="2276475"/>
            <a:ext cx="3816350" cy="2952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40" name="Line 11">
            <a:extLst>
              <a:ext uri="{FF2B5EF4-FFF2-40B4-BE49-F238E27FC236}">
                <a16:creationId xmlns:a16="http://schemas.microsoft.com/office/drawing/2014/main" id="{603838EA-4841-4846-8B22-FE7DDBB02A96}"/>
              </a:ext>
            </a:extLst>
          </p:cNvPr>
          <p:cNvSpPr>
            <a:spLocks noChangeShapeType="1"/>
          </p:cNvSpPr>
          <p:nvPr/>
        </p:nvSpPr>
        <p:spPr bwMode="auto">
          <a:xfrm>
            <a:off x="5003800" y="2276475"/>
            <a:ext cx="3744913" cy="2952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57AA871-7E91-4C68-A0FC-83C8A2728E5A}"/>
              </a:ext>
            </a:extLst>
          </p:cNvPr>
          <p:cNvSpPr>
            <a:spLocks noGrp="1" noChangeArrowheads="1"/>
          </p:cNvSpPr>
          <p:nvPr>
            <p:ph type="title"/>
          </p:nvPr>
        </p:nvSpPr>
        <p:spPr>
          <a:xfrm>
            <a:off x="457200" y="115888"/>
            <a:ext cx="8229600" cy="1143000"/>
          </a:xfrm>
        </p:spPr>
        <p:txBody>
          <a:bodyPr/>
          <a:lstStyle/>
          <a:p>
            <a:pPr eaLnBrk="1" hangingPunct="1">
              <a:defRPr/>
            </a:pPr>
            <a:r>
              <a:rPr lang="cs-CZ" dirty="0">
                <a:latin typeface="+mn-lt"/>
              </a:rPr>
              <a:t>Co víme o „</a:t>
            </a:r>
            <a:r>
              <a:rPr lang="cs-CZ" dirty="0" err="1">
                <a:latin typeface="+mn-lt"/>
              </a:rPr>
              <a:t>archezoích</a:t>
            </a:r>
            <a:r>
              <a:rPr lang="cs-CZ" dirty="0">
                <a:latin typeface="+mn-lt"/>
              </a:rPr>
              <a:t>“</a:t>
            </a:r>
          </a:p>
        </p:txBody>
      </p:sp>
      <p:sp>
        <p:nvSpPr>
          <p:cNvPr id="45059" name="Rectangle 3">
            <a:extLst>
              <a:ext uri="{FF2B5EF4-FFF2-40B4-BE49-F238E27FC236}">
                <a16:creationId xmlns:a16="http://schemas.microsoft.com/office/drawing/2014/main" id="{6DC6F85B-F2B6-420D-958B-4CC9CBA9D89F}"/>
              </a:ext>
            </a:extLst>
          </p:cNvPr>
          <p:cNvSpPr>
            <a:spLocks noGrp="1" noChangeArrowheads="1"/>
          </p:cNvSpPr>
          <p:nvPr>
            <p:ph type="body" idx="1"/>
          </p:nvPr>
        </p:nvSpPr>
        <p:spPr>
          <a:xfrm>
            <a:off x="457200" y="1495425"/>
            <a:ext cx="8229600" cy="4525963"/>
          </a:xfrm>
        </p:spPr>
        <p:txBody>
          <a:bodyPr/>
          <a:lstStyle/>
          <a:p>
            <a:pPr eaLnBrk="1" hangingPunct="1">
              <a:lnSpc>
                <a:spcPct val="90000"/>
              </a:lnSpc>
            </a:pPr>
            <a:r>
              <a:rPr lang="cs-CZ" altLang="cs-CZ" sz="2800"/>
              <a:t>Všechna známá eukaryota měla předky s mitochondriemi</a:t>
            </a:r>
          </a:p>
          <a:p>
            <a:pPr eaLnBrk="1" hangingPunct="1">
              <a:lnSpc>
                <a:spcPct val="90000"/>
              </a:lnSpc>
            </a:pPr>
            <a:endParaRPr lang="cs-CZ" altLang="cs-CZ" sz="2800"/>
          </a:p>
          <a:p>
            <a:pPr eaLnBrk="1" hangingPunct="1">
              <a:lnSpc>
                <a:spcPct val="90000"/>
              </a:lnSpc>
            </a:pPr>
            <a:r>
              <a:rPr lang="cs-CZ" altLang="cs-CZ" sz="2800"/>
              <a:t>Téměř všechna známá eukaryota mají alespoň nějaký pozůstatek mitochondrie (kompletní ztráta u jedné linie)</a:t>
            </a:r>
          </a:p>
          <a:p>
            <a:pPr eaLnBrk="1" hangingPunct="1">
              <a:lnSpc>
                <a:spcPct val="90000"/>
              </a:lnSpc>
            </a:pPr>
            <a:endParaRPr lang="cs-CZ" altLang="cs-CZ" sz="2800"/>
          </a:p>
          <a:p>
            <a:pPr eaLnBrk="1" hangingPunct="1">
              <a:lnSpc>
                <a:spcPct val="90000"/>
              </a:lnSpc>
            </a:pPr>
            <a:r>
              <a:rPr lang="cs-CZ" altLang="cs-CZ" sz="2800"/>
              <a:t>Pravá Archezoa nejsou známa</a:t>
            </a:r>
          </a:p>
          <a:p>
            <a:pPr eaLnBrk="1" hangingPunct="1">
              <a:lnSpc>
                <a:spcPct val="90000"/>
              </a:lnSpc>
            </a:pPr>
            <a:endParaRPr lang="cs-CZ" altLang="cs-CZ" sz="2800"/>
          </a:p>
          <a:p>
            <a:pPr eaLnBrk="1" hangingPunct="1">
              <a:lnSpc>
                <a:spcPct val="90000"/>
              </a:lnSpc>
            </a:pPr>
            <a:r>
              <a:rPr lang="cs-CZ" altLang="cs-CZ" sz="2800"/>
              <a:t>Neznamená to ovšem, že neexistují anebo neexistovala </a:t>
            </a:r>
            <a:r>
              <a:rPr lang="cs-CZ" altLang="cs-CZ" sz="2000"/>
              <a:t>(ale viz vodíková hypotéza eukaryogeneze)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1">
            <a:extLst>
              <a:ext uri="{FF2B5EF4-FFF2-40B4-BE49-F238E27FC236}">
                <a16:creationId xmlns:a16="http://schemas.microsoft.com/office/drawing/2014/main" id="{DA79ADB8-551D-4DD1-A3FF-2C054843C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0350"/>
            <a:ext cx="6353175" cy="551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A7548614-1C09-4E63-8894-6226AB62B595}"/>
              </a:ext>
            </a:extLst>
          </p:cNvPr>
          <p:cNvSpPr/>
          <p:nvPr/>
        </p:nvSpPr>
        <p:spPr>
          <a:xfrm>
            <a:off x="4716463" y="2636838"/>
            <a:ext cx="3113087" cy="313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TextovéPole 3">
            <a:extLst>
              <a:ext uri="{FF2B5EF4-FFF2-40B4-BE49-F238E27FC236}">
                <a16:creationId xmlns:a16="http://schemas.microsoft.com/office/drawing/2014/main" id="{0453D932-4037-4760-A551-1D055EF2A14D}"/>
              </a:ext>
            </a:extLst>
          </p:cNvPr>
          <p:cNvSpPr txBox="1"/>
          <p:nvPr/>
        </p:nvSpPr>
        <p:spPr>
          <a:xfrm>
            <a:off x="1557338" y="2349500"/>
            <a:ext cx="1862137" cy="276225"/>
          </a:xfrm>
          <a:prstGeom prst="rect">
            <a:avLst/>
          </a:prstGeom>
          <a:noFill/>
        </p:spPr>
        <p:txBody>
          <a:bodyPr wrap="none">
            <a:spAutoFit/>
          </a:bodyPr>
          <a:lstStyle/>
          <a:p>
            <a:pPr>
              <a:defRPr/>
            </a:pPr>
            <a:r>
              <a:rPr lang="cs-CZ" sz="1200" dirty="0" err="1">
                <a:latin typeface="+mn-lt"/>
              </a:rPr>
              <a:t>Curr</a:t>
            </a:r>
            <a:r>
              <a:rPr lang="cs-CZ" sz="1200" dirty="0">
                <a:latin typeface="+mn-lt"/>
              </a:rPr>
              <a:t> </a:t>
            </a:r>
            <a:r>
              <a:rPr lang="cs-CZ" sz="1200" dirty="0" err="1">
                <a:latin typeface="+mn-lt"/>
              </a:rPr>
              <a:t>Biol</a:t>
            </a:r>
            <a:r>
              <a:rPr lang="cs-CZ" sz="1200" dirty="0">
                <a:latin typeface="+mn-lt"/>
              </a:rPr>
              <a:t> 26:1274 (2016)</a:t>
            </a:r>
          </a:p>
        </p:txBody>
      </p:sp>
      <p:pic>
        <p:nvPicPr>
          <p:cNvPr id="46085" name="Obrázek 6">
            <a:extLst>
              <a:ext uri="{FF2B5EF4-FFF2-40B4-BE49-F238E27FC236}">
                <a16:creationId xmlns:a16="http://schemas.microsoft.com/office/drawing/2014/main" id="{4E5B709C-5C47-4AA8-88BF-5CAAD860A3A8}"/>
              </a:ext>
            </a:extLst>
          </p:cNvPr>
          <p:cNvPicPr>
            <a:picLocks noChangeAspect="1"/>
          </p:cNvPicPr>
          <p:nvPr/>
        </p:nvPicPr>
        <p:blipFill>
          <a:blip r:embed="rId3">
            <a:extLst>
              <a:ext uri="{28A0092B-C50C-407E-A947-70E740481C1C}">
                <a14:useLocalDpi xmlns:a14="http://schemas.microsoft.com/office/drawing/2010/main" val="0"/>
              </a:ext>
            </a:extLst>
          </a:blip>
          <a:srcRect b="5006"/>
          <a:stretch>
            <a:fillRect/>
          </a:stretch>
        </p:blipFill>
        <p:spPr bwMode="auto">
          <a:xfrm>
            <a:off x="5357813" y="2247900"/>
            <a:ext cx="2238375" cy="3341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07EE90F-4E77-40FC-80A0-3AA36E5687E8}"/>
              </a:ext>
            </a:extLst>
          </p:cNvPr>
          <p:cNvSpPr txBox="1"/>
          <p:nvPr/>
        </p:nvSpPr>
        <p:spPr>
          <a:xfrm>
            <a:off x="5435600" y="5056188"/>
            <a:ext cx="2120900" cy="460375"/>
          </a:xfrm>
          <a:prstGeom prst="rect">
            <a:avLst/>
          </a:prstGeom>
          <a:noFill/>
        </p:spPr>
        <p:txBody>
          <a:bodyPr wrap="none">
            <a:spAutoFit/>
          </a:bodyPr>
          <a:lstStyle/>
          <a:p>
            <a:pPr>
              <a:defRPr/>
            </a:pPr>
            <a:r>
              <a:rPr lang="cs-CZ" sz="1200" i="1" dirty="0" err="1">
                <a:latin typeface="+mn-lt"/>
              </a:rPr>
              <a:t>Monocercomonoides</a:t>
            </a:r>
            <a:r>
              <a:rPr lang="cs-CZ" sz="1200" i="1" dirty="0">
                <a:latin typeface="+mn-lt"/>
              </a:rPr>
              <a:t> </a:t>
            </a:r>
            <a:r>
              <a:rPr lang="cs-CZ" sz="1200" i="1" dirty="0" err="1">
                <a:latin typeface="+mn-lt"/>
              </a:rPr>
              <a:t>exilis</a:t>
            </a:r>
            <a:endParaRPr lang="cs-CZ" sz="1200" i="1" dirty="0">
              <a:latin typeface="+mn-lt"/>
            </a:endParaRPr>
          </a:p>
          <a:p>
            <a:pPr>
              <a:defRPr/>
            </a:pPr>
            <a:r>
              <a:rPr lang="cs-CZ" sz="1200" dirty="0">
                <a:latin typeface="+mn-lt"/>
              </a:rPr>
              <a:t>(</a:t>
            </a:r>
            <a:r>
              <a:rPr lang="cs-CZ" sz="1200" dirty="0" err="1">
                <a:latin typeface="+mn-lt"/>
              </a:rPr>
              <a:t>Preaxostyla</a:t>
            </a:r>
            <a:r>
              <a:rPr lang="cs-CZ" sz="1200" dirty="0">
                <a:latin typeface="+mn-lt"/>
              </a:rPr>
              <a:t>: </a:t>
            </a:r>
            <a:r>
              <a:rPr lang="cs-CZ" sz="1200" dirty="0" err="1">
                <a:latin typeface="+mn-lt"/>
              </a:rPr>
              <a:t>Oxymonadida</a:t>
            </a:r>
            <a:r>
              <a:rPr lang="cs-CZ" sz="1200" dirty="0">
                <a:latin typeface="+mn-lt"/>
              </a:rPr>
              <a:t>)</a:t>
            </a:r>
          </a:p>
        </p:txBody>
      </p:sp>
      <p:sp>
        <p:nvSpPr>
          <p:cNvPr id="8" name="Obdélník 7">
            <a:extLst>
              <a:ext uri="{FF2B5EF4-FFF2-40B4-BE49-F238E27FC236}">
                <a16:creationId xmlns:a16="http://schemas.microsoft.com/office/drawing/2014/main" id="{77B3A762-035C-4FE7-8DDE-073B3E3E1A84}"/>
              </a:ext>
            </a:extLst>
          </p:cNvPr>
          <p:cNvSpPr/>
          <p:nvPr/>
        </p:nvSpPr>
        <p:spPr>
          <a:xfrm>
            <a:off x="1606550" y="4762500"/>
            <a:ext cx="3092450" cy="295275"/>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bdélník 8">
            <a:extLst>
              <a:ext uri="{FF2B5EF4-FFF2-40B4-BE49-F238E27FC236}">
                <a16:creationId xmlns:a16="http://schemas.microsoft.com/office/drawing/2014/main" id="{57CABA67-7370-4455-9490-D82B32A772EA}"/>
              </a:ext>
            </a:extLst>
          </p:cNvPr>
          <p:cNvSpPr/>
          <p:nvPr/>
        </p:nvSpPr>
        <p:spPr>
          <a:xfrm>
            <a:off x="4108450" y="4603750"/>
            <a:ext cx="590550" cy="15875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Obdélník 9">
            <a:extLst>
              <a:ext uri="{FF2B5EF4-FFF2-40B4-BE49-F238E27FC236}">
                <a16:creationId xmlns:a16="http://schemas.microsoft.com/office/drawing/2014/main" id="{11AF8826-2379-46C0-893A-8702D891CE1E}"/>
              </a:ext>
            </a:extLst>
          </p:cNvPr>
          <p:cNvSpPr/>
          <p:nvPr/>
        </p:nvSpPr>
        <p:spPr>
          <a:xfrm>
            <a:off x="1603375" y="5057775"/>
            <a:ext cx="771525" cy="15875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42674D3-D356-4630-B929-8D647A066B55}"/>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Problémy molekulární </a:t>
            </a:r>
            <a:r>
              <a:rPr lang="cs-CZ" sz="4000" dirty="0" err="1">
                <a:solidFill>
                  <a:schemeClr val="tx2"/>
                </a:solidFill>
                <a:latin typeface="+mn-lt"/>
              </a:rPr>
              <a:t>fylogenetiky</a:t>
            </a:r>
            <a:br>
              <a:rPr lang="cs-CZ" sz="4000" dirty="0">
                <a:solidFill>
                  <a:schemeClr val="tx2"/>
                </a:solidFill>
                <a:latin typeface="+mn-lt"/>
              </a:rPr>
            </a:br>
            <a:r>
              <a:rPr lang="cs-CZ" sz="4000" dirty="0">
                <a:solidFill>
                  <a:schemeClr val="tx2"/>
                </a:solidFill>
                <a:latin typeface="+mn-lt"/>
              </a:rPr>
              <a:t>„starého typu“</a:t>
            </a:r>
          </a:p>
        </p:txBody>
      </p:sp>
      <p:sp>
        <p:nvSpPr>
          <p:cNvPr id="47107" name="Rectangle 3">
            <a:extLst>
              <a:ext uri="{FF2B5EF4-FFF2-40B4-BE49-F238E27FC236}">
                <a16:creationId xmlns:a16="http://schemas.microsoft.com/office/drawing/2014/main" id="{CFFBBA06-D155-4576-A6B2-30068F255F47}"/>
              </a:ext>
            </a:extLst>
          </p:cNvPr>
          <p:cNvSpPr>
            <a:spLocks noGrp="1" noChangeArrowheads="1"/>
          </p:cNvSpPr>
          <p:nvPr>
            <p:ph type="body" idx="1"/>
          </p:nvPr>
        </p:nvSpPr>
        <p:spPr>
          <a:xfrm>
            <a:off x="468313" y="1844675"/>
            <a:ext cx="8229600" cy="4525963"/>
          </a:xfrm>
        </p:spPr>
        <p:txBody>
          <a:bodyPr/>
          <a:lstStyle/>
          <a:p>
            <a:pPr eaLnBrk="1" hangingPunct="1">
              <a:lnSpc>
                <a:spcPct val="90000"/>
              </a:lnSpc>
            </a:pPr>
            <a:r>
              <a:rPr lang="cs-CZ" altLang="cs-CZ" dirty="0"/>
              <a:t>Artefakt přitahování dlouhých větví (LBA) – metodický problém, přeskočíme</a:t>
            </a:r>
          </a:p>
          <a:p>
            <a:pPr eaLnBrk="1" hangingPunct="1">
              <a:lnSpc>
                <a:spcPct val="90000"/>
              </a:lnSpc>
            </a:pPr>
            <a:endParaRPr lang="cs-CZ" altLang="cs-CZ" dirty="0"/>
          </a:p>
          <a:p>
            <a:pPr eaLnBrk="1" hangingPunct="1">
              <a:lnSpc>
                <a:spcPct val="90000"/>
              </a:lnSpc>
            </a:pPr>
            <a:r>
              <a:rPr lang="cs-CZ" altLang="cs-CZ" dirty="0">
                <a:solidFill>
                  <a:schemeClr val="bg2"/>
                </a:solidFill>
              </a:rPr>
              <a:t>Horizontální genový transfer (HGT, LGT)</a:t>
            </a:r>
          </a:p>
          <a:p>
            <a:pPr eaLnBrk="1" hangingPunct="1">
              <a:lnSpc>
                <a:spcPct val="90000"/>
              </a:lnSpc>
            </a:pPr>
            <a:endParaRPr lang="cs-CZ" altLang="cs-CZ" dirty="0">
              <a:solidFill>
                <a:schemeClr val="bg2"/>
              </a:solidFill>
            </a:endParaRPr>
          </a:p>
          <a:p>
            <a:pPr eaLnBrk="1" hangingPunct="1">
              <a:lnSpc>
                <a:spcPct val="90000"/>
              </a:lnSpc>
            </a:pPr>
            <a:r>
              <a:rPr lang="cs-CZ" altLang="cs-CZ" dirty="0">
                <a:solidFill>
                  <a:schemeClr val="bg2"/>
                </a:solidFill>
              </a:rPr>
              <a:t>Současný vznik všeho (Big </a:t>
            </a:r>
            <a:r>
              <a:rPr lang="cs-CZ" altLang="cs-CZ" dirty="0" err="1">
                <a:solidFill>
                  <a:schemeClr val="bg2"/>
                </a:solidFill>
              </a:rPr>
              <a:t>bang</a:t>
            </a:r>
            <a:r>
              <a:rPr lang="cs-CZ" altLang="cs-CZ" dirty="0">
                <a:solidFill>
                  <a:schemeClr val="bg2"/>
                </a:solidFill>
              </a:rPr>
              <a:t>)</a:t>
            </a:r>
          </a:p>
          <a:p>
            <a:pPr eaLnBrk="1" hangingPunct="1">
              <a:lnSpc>
                <a:spcPct val="90000"/>
              </a:lnSpc>
            </a:pPr>
            <a:endParaRPr lang="cs-CZ" altLang="cs-CZ" dirty="0">
              <a:solidFill>
                <a:schemeClr val="bg2"/>
              </a:solidFill>
            </a:endParaRPr>
          </a:p>
          <a:p>
            <a:pPr eaLnBrk="1" hangingPunct="1">
              <a:lnSpc>
                <a:spcPct val="90000"/>
              </a:lnSpc>
            </a:pPr>
            <a:r>
              <a:rPr lang="cs-CZ" altLang="cs-CZ" dirty="0">
                <a:solidFill>
                  <a:schemeClr val="bg2"/>
                </a:solidFill>
              </a:rPr>
              <a:t>Inkongruentní topologie stromů jednotlivých genů</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4863C71-C176-433E-8B93-B304209652D1}"/>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Problémy molekulární </a:t>
            </a:r>
            <a:r>
              <a:rPr lang="cs-CZ" sz="4000" dirty="0" err="1">
                <a:solidFill>
                  <a:schemeClr val="tx2"/>
                </a:solidFill>
                <a:latin typeface="+mn-lt"/>
              </a:rPr>
              <a:t>fylogenetiky</a:t>
            </a:r>
            <a:br>
              <a:rPr lang="cs-CZ" sz="4000" dirty="0">
                <a:solidFill>
                  <a:schemeClr val="tx2"/>
                </a:solidFill>
                <a:latin typeface="+mn-lt"/>
              </a:rPr>
            </a:br>
            <a:r>
              <a:rPr lang="cs-CZ" sz="4000" dirty="0">
                <a:solidFill>
                  <a:schemeClr val="tx2"/>
                </a:solidFill>
                <a:latin typeface="+mn-lt"/>
              </a:rPr>
              <a:t>„starého typu“</a:t>
            </a:r>
          </a:p>
        </p:txBody>
      </p:sp>
      <p:sp>
        <p:nvSpPr>
          <p:cNvPr id="35843" name="Rectangle 3">
            <a:extLst>
              <a:ext uri="{FF2B5EF4-FFF2-40B4-BE49-F238E27FC236}">
                <a16:creationId xmlns:a16="http://schemas.microsoft.com/office/drawing/2014/main" id="{570922DE-E51D-46C4-A0E4-4B58DEEEE48E}"/>
              </a:ext>
            </a:extLst>
          </p:cNvPr>
          <p:cNvSpPr>
            <a:spLocks noGrp="1" noChangeArrowheads="1"/>
          </p:cNvSpPr>
          <p:nvPr>
            <p:ph type="body" idx="1"/>
          </p:nvPr>
        </p:nvSpPr>
        <p:spPr>
          <a:xfrm>
            <a:off x="468313" y="1916113"/>
            <a:ext cx="8229600" cy="4525962"/>
          </a:xfrm>
        </p:spPr>
        <p:txBody>
          <a:bodyPr/>
          <a:lstStyle/>
          <a:p>
            <a:pPr eaLnBrk="1" hangingPunct="1">
              <a:lnSpc>
                <a:spcPct val="90000"/>
              </a:lnSpc>
              <a:defRPr/>
            </a:pPr>
            <a:r>
              <a:rPr lang="cs-CZ" altLang="cs-CZ" dirty="0">
                <a:solidFill>
                  <a:schemeClr val="bg1">
                    <a:lumMod val="50000"/>
                  </a:schemeClr>
                </a:solidFill>
              </a:rPr>
              <a:t>Artefakt přitahování dlouhých větví </a:t>
            </a:r>
            <a:r>
              <a:rPr lang="cs-CZ" altLang="cs-CZ" dirty="0">
                <a:solidFill>
                  <a:schemeClr val="bg2"/>
                </a:solidFill>
              </a:rPr>
              <a:t>(LBA)</a:t>
            </a:r>
          </a:p>
          <a:p>
            <a:pPr eaLnBrk="1" hangingPunct="1">
              <a:lnSpc>
                <a:spcPct val="90000"/>
              </a:lnSpc>
              <a:defRPr/>
            </a:pPr>
            <a:endParaRPr lang="cs-CZ" altLang="cs-CZ" dirty="0"/>
          </a:p>
          <a:p>
            <a:pPr eaLnBrk="1" hangingPunct="1">
              <a:lnSpc>
                <a:spcPct val="90000"/>
              </a:lnSpc>
              <a:defRPr/>
            </a:pPr>
            <a:r>
              <a:rPr lang="cs-CZ" altLang="cs-CZ" dirty="0"/>
              <a:t>Horizontální genový transfer (HGT, LGT)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solidFill>
                  <a:schemeClr val="bg2"/>
                </a:solidFill>
              </a:rPr>
              <a:t>Současný vznik všeho (Big </a:t>
            </a:r>
            <a:r>
              <a:rPr lang="cs-CZ" altLang="cs-CZ" dirty="0" err="1">
                <a:solidFill>
                  <a:schemeClr val="bg2"/>
                </a:solidFill>
              </a:rPr>
              <a:t>bang</a:t>
            </a:r>
            <a:r>
              <a:rPr lang="cs-CZ" altLang="cs-CZ" dirty="0">
                <a:solidFill>
                  <a:schemeClr val="bg2"/>
                </a:solidFill>
              </a:rPr>
              <a: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solidFill>
                  <a:schemeClr val="bg2"/>
                </a:solidFill>
              </a:rPr>
              <a:t>Inkongruentní topologie stromů jednotlivých genů</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5579EBD4-7FB3-471B-A401-DFEA253913CE}"/>
              </a:ext>
            </a:extLst>
          </p:cNvPr>
          <p:cNvSpPr>
            <a:spLocks noChangeArrowheads="1"/>
          </p:cNvSpPr>
          <p:nvPr/>
        </p:nvSpPr>
        <p:spPr bwMode="auto">
          <a:xfrm>
            <a:off x="468313" y="-100013"/>
            <a:ext cx="8229600" cy="1143001"/>
          </a:xfrm>
          <a:prstGeom prst="rect">
            <a:avLst/>
          </a:prstGeom>
          <a:noFill/>
          <a:ln>
            <a:noFill/>
          </a:ln>
        </p:spPr>
        <p:txBody>
          <a:bodyPr anchor="ctr"/>
          <a:lstStyle/>
          <a:p>
            <a:pPr algn="ctr" eaLnBrk="1" hangingPunct="1">
              <a:defRPr/>
            </a:pPr>
            <a:r>
              <a:rPr lang="cs-CZ" sz="4000" dirty="0">
                <a:solidFill>
                  <a:schemeClr val="tx2"/>
                </a:solidFill>
                <a:latin typeface="+mn-lt"/>
              </a:rPr>
              <a:t>HGT</a:t>
            </a:r>
          </a:p>
        </p:txBody>
      </p:sp>
      <p:pic>
        <p:nvPicPr>
          <p:cNvPr id="49155" name="Picture 6" descr="VÃ½sledek obrÃ¡zku pro lateral gene transfer">
            <a:extLst>
              <a:ext uri="{FF2B5EF4-FFF2-40B4-BE49-F238E27FC236}">
                <a16:creationId xmlns:a16="http://schemas.microsoft.com/office/drawing/2014/main" id="{CA86C44D-60D6-4462-A7CE-06490A60A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981075"/>
            <a:ext cx="573405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13EDE4-3D1D-422E-B4F3-7D4E1D3B8C8B}"/>
              </a:ext>
            </a:extLst>
          </p:cNvPr>
          <p:cNvSpPr/>
          <p:nvPr/>
        </p:nvSpPr>
        <p:spPr>
          <a:xfrm>
            <a:off x="179512" y="1269356"/>
            <a:ext cx="5972660" cy="5328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9459" name="Obrázek 2">
            <a:extLst>
              <a:ext uri="{FF2B5EF4-FFF2-40B4-BE49-F238E27FC236}">
                <a16:creationId xmlns:a16="http://schemas.microsoft.com/office/drawing/2014/main" id="{AFB95D58-3578-4678-8AF9-770F3B7D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4824"/>
            <a:ext cx="463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val 9">
            <a:extLst>
              <a:ext uri="{FF2B5EF4-FFF2-40B4-BE49-F238E27FC236}">
                <a16:creationId xmlns:a16="http://schemas.microsoft.com/office/drawing/2014/main" id="{077E6186-A610-4C1E-9AC2-AAC43A613BEF}"/>
              </a:ext>
            </a:extLst>
          </p:cNvPr>
          <p:cNvSpPr>
            <a:spLocks noChangeArrowheads="1"/>
          </p:cNvSpPr>
          <p:nvPr/>
        </p:nvSpPr>
        <p:spPr bwMode="auto">
          <a:xfrm>
            <a:off x="3341737" y="176862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2" name="Oval 9">
            <a:extLst>
              <a:ext uri="{FF2B5EF4-FFF2-40B4-BE49-F238E27FC236}">
                <a16:creationId xmlns:a16="http://schemas.microsoft.com/office/drawing/2014/main" id="{977D13C8-0485-44C1-A85D-DEF3257DF7E4}"/>
              </a:ext>
            </a:extLst>
          </p:cNvPr>
          <p:cNvSpPr>
            <a:spLocks noChangeArrowheads="1"/>
          </p:cNvSpPr>
          <p:nvPr/>
        </p:nvSpPr>
        <p:spPr bwMode="auto">
          <a:xfrm>
            <a:off x="1762175" y="2205186"/>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3" name="Oval 9">
            <a:extLst>
              <a:ext uri="{FF2B5EF4-FFF2-40B4-BE49-F238E27FC236}">
                <a16:creationId xmlns:a16="http://schemas.microsoft.com/office/drawing/2014/main" id="{34D7F158-68F2-4CB6-B0B3-5E778CB18DBE}"/>
              </a:ext>
            </a:extLst>
          </p:cNvPr>
          <p:cNvSpPr>
            <a:spLocks noChangeArrowheads="1"/>
          </p:cNvSpPr>
          <p:nvPr/>
        </p:nvSpPr>
        <p:spPr bwMode="auto">
          <a:xfrm>
            <a:off x="971600" y="314181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 name="TextovéPole 1">
            <a:extLst>
              <a:ext uri="{FF2B5EF4-FFF2-40B4-BE49-F238E27FC236}">
                <a16:creationId xmlns:a16="http://schemas.microsoft.com/office/drawing/2014/main" id="{FF4CBC35-2DCA-490F-B917-61DC693CE817}"/>
              </a:ext>
            </a:extLst>
          </p:cNvPr>
          <p:cNvSpPr txBox="1"/>
          <p:nvPr/>
        </p:nvSpPr>
        <p:spPr>
          <a:xfrm>
            <a:off x="255524" y="2831731"/>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2" name="TextovéPole 11">
            <a:extLst>
              <a:ext uri="{FF2B5EF4-FFF2-40B4-BE49-F238E27FC236}">
                <a16:creationId xmlns:a16="http://schemas.microsoft.com/office/drawing/2014/main" id="{6A572968-6D3B-4D18-A09B-D4D568B39CB4}"/>
              </a:ext>
            </a:extLst>
          </p:cNvPr>
          <p:cNvSpPr txBox="1"/>
          <p:nvPr/>
        </p:nvSpPr>
        <p:spPr>
          <a:xfrm>
            <a:off x="3085357" y="1333447"/>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3" name="TextovéPole 12">
            <a:extLst>
              <a:ext uri="{FF2B5EF4-FFF2-40B4-BE49-F238E27FC236}">
                <a16:creationId xmlns:a16="http://schemas.microsoft.com/office/drawing/2014/main" id="{6D799ADA-C771-4B55-B913-DBBCDD06A0E2}"/>
              </a:ext>
            </a:extLst>
          </p:cNvPr>
          <p:cNvSpPr txBox="1"/>
          <p:nvPr/>
        </p:nvSpPr>
        <p:spPr>
          <a:xfrm>
            <a:off x="1124000" y="1768624"/>
            <a:ext cx="941283" cy="369332"/>
          </a:xfrm>
          <a:prstGeom prst="rect">
            <a:avLst/>
          </a:prstGeom>
          <a:noFill/>
        </p:spPr>
        <p:txBody>
          <a:bodyPr wrap="none" rtlCol="0">
            <a:spAutoFit/>
          </a:bodyPr>
          <a:lstStyle/>
          <a:p>
            <a:r>
              <a:rPr lang="cs-CZ" dirty="0">
                <a:latin typeface="+mn-lt"/>
              </a:rPr>
              <a:t>20 </a:t>
            </a:r>
            <a:r>
              <a:rPr lang="cs-CZ" dirty="0" err="1">
                <a:latin typeface="+mn-lt"/>
              </a:rPr>
              <a:t>spp</a:t>
            </a:r>
            <a:r>
              <a:rPr lang="cs-CZ" dirty="0">
                <a:latin typeface="+mn-lt"/>
              </a:rPr>
              <a:t>.</a:t>
            </a:r>
          </a:p>
        </p:txBody>
      </p:sp>
      <p:sp>
        <p:nvSpPr>
          <p:cNvPr id="10" name="TextovéPole 9">
            <a:extLst>
              <a:ext uri="{FF2B5EF4-FFF2-40B4-BE49-F238E27FC236}">
                <a16:creationId xmlns:a16="http://schemas.microsoft.com/office/drawing/2014/main" id="{996E6116-BEFE-4A44-B3DB-98A0E70D0AB5}"/>
              </a:ext>
            </a:extLst>
          </p:cNvPr>
          <p:cNvSpPr txBox="1"/>
          <p:nvPr/>
        </p:nvSpPr>
        <p:spPr>
          <a:xfrm>
            <a:off x="1476375" y="146050"/>
            <a:ext cx="5926138" cy="769938"/>
          </a:xfrm>
          <a:prstGeom prst="rect">
            <a:avLst/>
          </a:prstGeom>
          <a:noFill/>
        </p:spPr>
        <p:txBody>
          <a:bodyPr wrap="none">
            <a:spAutoFit/>
          </a:bodyPr>
          <a:lstStyle/>
          <a:p>
            <a:pPr>
              <a:defRPr/>
            </a:pPr>
            <a:r>
              <a:rPr lang="cs-CZ" sz="4400" b="1" dirty="0">
                <a:latin typeface="Arial" panose="020B0604020202020204" pitchFamily="34" charset="0"/>
                <a:cs typeface="Arial" panose="020B0604020202020204" pitchFamily="34" charset="0"/>
              </a:rPr>
              <a:t>Slepý strom eukaryot</a:t>
            </a:r>
          </a:p>
        </p:txBody>
      </p:sp>
      <p:pic>
        <p:nvPicPr>
          <p:cNvPr id="11" name="Obrázek 10">
            <a:extLst>
              <a:ext uri="{FF2B5EF4-FFF2-40B4-BE49-F238E27FC236}">
                <a16:creationId xmlns:a16="http://schemas.microsoft.com/office/drawing/2014/main" id="{91A03786-3C05-43A6-87E5-764A786CE5CD}"/>
              </a:ext>
            </a:extLst>
          </p:cNvPr>
          <p:cNvPicPr>
            <a:picLocks noChangeAspect="1"/>
          </p:cNvPicPr>
          <p:nvPr/>
        </p:nvPicPr>
        <p:blipFill>
          <a:blip r:embed="rId3"/>
          <a:stretch>
            <a:fillRect/>
          </a:stretch>
        </p:blipFill>
        <p:spPr>
          <a:xfrm>
            <a:off x="4438024" y="1017966"/>
            <a:ext cx="4486275" cy="2667000"/>
          </a:xfrm>
          <a:prstGeom prst="rect">
            <a:avLst/>
          </a:prstGeom>
        </p:spPr>
      </p:pic>
      <p:sp>
        <p:nvSpPr>
          <p:cNvPr id="3" name="TextovéPole 2">
            <a:extLst>
              <a:ext uri="{FF2B5EF4-FFF2-40B4-BE49-F238E27FC236}">
                <a16:creationId xmlns:a16="http://schemas.microsoft.com/office/drawing/2014/main" id="{BEF227E5-0EA8-8AB5-8DDA-4288FB4B46B1}"/>
              </a:ext>
            </a:extLst>
          </p:cNvPr>
          <p:cNvSpPr txBox="1"/>
          <p:nvPr/>
        </p:nvSpPr>
        <p:spPr>
          <a:xfrm>
            <a:off x="6260003" y="4617011"/>
            <a:ext cx="2664296" cy="923330"/>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mn-lt"/>
              </a:rPr>
              <a:t>Všechny větve bez koleček jsou tvořeny pouze protisty</a:t>
            </a:r>
          </a:p>
        </p:txBody>
      </p:sp>
    </p:spTree>
    <p:extLst>
      <p:ext uri="{BB962C8B-B14F-4D97-AF65-F5344CB8AC3E}">
        <p14:creationId xmlns:p14="http://schemas.microsoft.com/office/powerpoint/2010/main" val="871615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50178" name="Rectangle 8">
            <a:extLst>
              <a:ext uri="{FF2B5EF4-FFF2-40B4-BE49-F238E27FC236}">
                <a16:creationId xmlns:a16="http://schemas.microsoft.com/office/drawing/2014/main" id="{511FDC41-F322-4D0A-A0AF-83BFA4D1B4F3}"/>
              </a:ext>
            </a:extLst>
          </p:cNvPr>
          <p:cNvSpPr>
            <a:spLocks noChangeArrowheads="1"/>
          </p:cNvSpPr>
          <p:nvPr/>
        </p:nvSpPr>
        <p:spPr bwMode="auto">
          <a:xfrm>
            <a:off x="900113" y="1773238"/>
            <a:ext cx="7272337" cy="2519362"/>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a:t>Conosa</a:t>
            </a:r>
          </a:p>
        </p:txBody>
      </p:sp>
      <p:pic>
        <p:nvPicPr>
          <p:cNvPr id="50179" name="Picture 4">
            <a:extLst>
              <a:ext uri="{FF2B5EF4-FFF2-40B4-BE49-F238E27FC236}">
                <a16:creationId xmlns:a16="http://schemas.microsoft.com/office/drawing/2014/main" id="{E60E95C1-6A1D-40FF-B8A2-04F641C8D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844675"/>
            <a:ext cx="5943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4" name="Text Box 5">
            <a:extLst>
              <a:ext uri="{FF2B5EF4-FFF2-40B4-BE49-F238E27FC236}">
                <a16:creationId xmlns:a16="http://schemas.microsoft.com/office/drawing/2014/main" id="{855E6618-411C-45A6-9B5C-1722AD4E3BC8}"/>
              </a:ext>
            </a:extLst>
          </p:cNvPr>
          <p:cNvSpPr txBox="1">
            <a:spLocks noChangeArrowheads="1"/>
          </p:cNvSpPr>
          <p:nvPr/>
        </p:nvSpPr>
        <p:spPr bwMode="auto">
          <a:xfrm>
            <a:off x="2627313" y="5084763"/>
            <a:ext cx="3967162"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dirty="0" err="1">
                <a:latin typeface="+mn-lt"/>
              </a:rPr>
              <a:t>Andersson</a:t>
            </a:r>
            <a:r>
              <a:rPr lang="cs-CZ" sz="1400" dirty="0">
                <a:latin typeface="+mn-lt"/>
              </a:rPr>
              <a:t> JO </a:t>
            </a:r>
            <a:r>
              <a:rPr lang="cs-CZ" sz="1400" i="1" dirty="0">
                <a:latin typeface="+mn-lt"/>
              </a:rPr>
              <a:t>et al</a:t>
            </a:r>
            <a:r>
              <a:rPr lang="cs-CZ" sz="1400" dirty="0">
                <a:latin typeface="+mn-lt"/>
              </a:rPr>
              <a:t>.</a:t>
            </a:r>
            <a:r>
              <a:rPr lang="en-US" sz="1400" dirty="0">
                <a:latin typeface="+mn-lt"/>
              </a:rPr>
              <a:t> </a:t>
            </a:r>
            <a:r>
              <a:rPr lang="cs-CZ" sz="1400" dirty="0">
                <a:latin typeface="+mn-lt"/>
              </a:rPr>
              <a:t>(2006) BMC </a:t>
            </a:r>
            <a:r>
              <a:rPr lang="cs-CZ" sz="1400" dirty="0" err="1">
                <a:latin typeface="+mn-lt"/>
              </a:rPr>
              <a:t>Evol</a:t>
            </a:r>
            <a:r>
              <a:rPr lang="cs-CZ" sz="1400" dirty="0">
                <a:latin typeface="+mn-lt"/>
              </a:rPr>
              <a:t> </a:t>
            </a:r>
            <a:r>
              <a:rPr lang="cs-CZ" sz="1400" dirty="0" err="1">
                <a:latin typeface="+mn-lt"/>
              </a:rPr>
              <a:t>Biol</a:t>
            </a:r>
            <a:r>
              <a:rPr lang="cs-CZ" sz="1400" dirty="0">
                <a:latin typeface="+mn-lt"/>
              </a:rPr>
              <a:t> 6: 27</a:t>
            </a:r>
          </a:p>
        </p:txBody>
      </p:sp>
      <p:sp>
        <p:nvSpPr>
          <p:cNvPr id="35845" name="Text Box 6">
            <a:extLst>
              <a:ext uri="{FF2B5EF4-FFF2-40B4-BE49-F238E27FC236}">
                <a16:creationId xmlns:a16="http://schemas.microsoft.com/office/drawing/2014/main" id="{CCC607BA-7FD4-4BEE-8A20-085EBE977A4E}"/>
              </a:ext>
            </a:extLst>
          </p:cNvPr>
          <p:cNvSpPr txBox="1">
            <a:spLocks noChangeArrowheads="1"/>
          </p:cNvSpPr>
          <p:nvPr/>
        </p:nvSpPr>
        <p:spPr bwMode="auto">
          <a:xfrm>
            <a:off x="2359025" y="4321175"/>
            <a:ext cx="4311650" cy="3667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dirty="0" err="1">
                <a:latin typeface="+mn-lt"/>
              </a:rPr>
              <a:t>nagB</a:t>
            </a:r>
            <a:r>
              <a:rPr lang="cs-CZ" b="1" dirty="0">
                <a:latin typeface="+mn-lt"/>
              </a:rPr>
              <a:t> (glukosamin-6-fosfát </a:t>
            </a:r>
            <a:r>
              <a:rPr lang="cs-CZ" b="1" dirty="0" err="1">
                <a:latin typeface="+mn-lt"/>
              </a:rPr>
              <a:t>izomeráza</a:t>
            </a:r>
            <a:r>
              <a:rPr lang="cs-CZ" b="1" dirty="0">
                <a:latin typeface="+mn-lt"/>
              </a:rPr>
              <a:t>)</a:t>
            </a:r>
          </a:p>
        </p:txBody>
      </p:sp>
      <p:sp>
        <p:nvSpPr>
          <p:cNvPr id="50182" name="Rectangle 7">
            <a:extLst>
              <a:ext uri="{FF2B5EF4-FFF2-40B4-BE49-F238E27FC236}">
                <a16:creationId xmlns:a16="http://schemas.microsoft.com/office/drawing/2014/main" id="{F34CE0DF-51BF-4B69-BDC2-EF436D3E4679}"/>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400" b="1">
                <a:solidFill>
                  <a:schemeClr val="tx2"/>
                </a:solidFill>
              </a:rPr>
              <a:t>HGT</a:t>
            </a:r>
          </a:p>
        </p:txBody>
      </p:sp>
      <p:sp>
        <p:nvSpPr>
          <p:cNvPr id="50183" name="Line 9">
            <a:extLst>
              <a:ext uri="{FF2B5EF4-FFF2-40B4-BE49-F238E27FC236}">
                <a16:creationId xmlns:a16="http://schemas.microsoft.com/office/drawing/2014/main" id="{657B564B-11A8-4915-A8F0-31F186517939}"/>
              </a:ext>
            </a:extLst>
          </p:cNvPr>
          <p:cNvSpPr>
            <a:spLocks noChangeShapeType="1"/>
          </p:cNvSpPr>
          <p:nvPr/>
        </p:nvSpPr>
        <p:spPr bwMode="auto">
          <a:xfrm>
            <a:off x="7164388" y="1989138"/>
            <a:ext cx="0" cy="1152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184" name="Text Box 11">
            <a:extLst>
              <a:ext uri="{FF2B5EF4-FFF2-40B4-BE49-F238E27FC236}">
                <a16:creationId xmlns:a16="http://schemas.microsoft.com/office/drawing/2014/main" id="{21FC9DCE-C26F-4612-8BB4-7E57D4440EEA}"/>
              </a:ext>
            </a:extLst>
          </p:cNvPr>
          <p:cNvSpPr txBox="1">
            <a:spLocks noChangeArrowheads="1"/>
          </p:cNvSpPr>
          <p:nvPr/>
        </p:nvSpPr>
        <p:spPr bwMode="auto">
          <a:xfrm>
            <a:off x="7092950" y="2401888"/>
            <a:ext cx="11398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t>Amoebozoa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51202" name="Picture 5" descr="Image">
            <a:extLst>
              <a:ext uri="{FF2B5EF4-FFF2-40B4-BE49-F238E27FC236}">
                <a16:creationId xmlns:a16="http://schemas.microsoft.com/office/drawing/2014/main" id="{C566F1DC-5D85-43F2-8033-ED12744ED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836613"/>
            <a:ext cx="3911600" cy="4895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52226" name="Picture 5" descr="sit1">
            <a:extLst>
              <a:ext uri="{FF2B5EF4-FFF2-40B4-BE49-F238E27FC236}">
                <a16:creationId xmlns:a16="http://schemas.microsoft.com/office/drawing/2014/main" id="{D39D6519-A24C-4C88-AE00-62892E1C1BB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513" y="1989138"/>
            <a:ext cx="3810000" cy="3178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7" name="Picture 6" descr="sit2">
            <a:extLst>
              <a:ext uri="{FF2B5EF4-FFF2-40B4-BE49-F238E27FC236}">
                <a16:creationId xmlns:a16="http://schemas.microsoft.com/office/drawing/2014/main" id="{AF80B51C-8D49-4BA2-8B5C-B0681E37D3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89138"/>
            <a:ext cx="3578225" cy="3179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Rectangle 8">
            <a:extLst>
              <a:ext uri="{FF2B5EF4-FFF2-40B4-BE49-F238E27FC236}">
                <a16:creationId xmlns:a16="http://schemas.microsoft.com/office/drawing/2014/main" id="{78FC17B9-0620-4D8C-BBFA-53A85710A484}"/>
              </a:ext>
            </a:extLst>
          </p:cNvPr>
          <p:cNvSpPr>
            <a:spLocks noChangeArrowheads="1"/>
          </p:cNvSpPr>
          <p:nvPr/>
        </p:nvSpPr>
        <p:spPr bwMode="auto">
          <a:xfrm>
            <a:off x="4427538" y="1989138"/>
            <a:ext cx="73025" cy="3176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2229" name="Line 7">
            <a:extLst>
              <a:ext uri="{FF2B5EF4-FFF2-40B4-BE49-F238E27FC236}">
                <a16:creationId xmlns:a16="http://schemas.microsoft.com/office/drawing/2014/main" id="{4C429EFA-FD5A-49FC-982A-8A26411B60AD}"/>
              </a:ext>
            </a:extLst>
          </p:cNvPr>
          <p:cNvSpPr>
            <a:spLocks noChangeShapeType="1"/>
          </p:cNvSpPr>
          <p:nvPr/>
        </p:nvSpPr>
        <p:spPr bwMode="auto">
          <a:xfrm>
            <a:off x="4100513" y="3894138"/>
            <a:ext cx="18288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894" name="Rectangle 9">
            <a:extLst>
              <a:ext uri="{FF2B5EF4-FFF2-40B4-BE49-F238E27FC236}">
                <a16:creationId xmlns:a16="http://schemas.microsoft.com/office/drawing/2014/main" id="{5895C811-08CD-4C39-856C-B2DDBF45750F}"/>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HGT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9479663-F0EF-4807-BABB-185D592CBDFA}"/>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Problémy molekulární </a:t>
            </a:r>
            <a:r>
              <a:rPr lang="cs-CZ" sz="4000" dirty="0" err="1">
                <a:solidFill>
                  <a:schemeClr val="tx2"/>
                </a:solidFill>
                <a:latin typeface="+mn-lt"/>
              </a:rPr>
              <a:t>fylogenetiky</a:t>
            </a:r>
            <a:br>
              <a:rPr lang="cs-CZ" sz="4000" dirty="0">
                <a:solidFill>
                  <a:schemeClr val="tx2"/>
                </a:solidFill>
                <a:latin typeface="+mn-lt"/>
              </a:rPr>
            </a:br>
            <a:r>
              <a:rPr lang="cs-CZ" sz="4000" dirty="0">
                <a:solidFill>
                  <a:schemeClr val="tx2"/>
                </a:solidFill>
                <a:latin typeface="+mn-lt"/>
              </a:rPr>
              <a:t>„starého typu“</a:t>
            </a:r>
          </a:p>
        </p:txBody>
      </p:sp>
      <p:sp>
        <p:nvSpPr>
          <p:cNvPr id="40963" name="Rectangle 3">
            <a:extLst>
              <a:ext uri="{FF2B5EF4-FFF2-40B4-BE49-F238E27FC236}">
                <a16:creationId xmlns:a16="http://schemas.microsoft.com/office/drawing/2014/main" id="{431916BF-586D-4AC8-95E0-136377DC245A}"/>
              </a:ext>
            </a:extLst>
          </p:cNvPr>
          <p:cNvSpPr>
            <a:spLocks noGrp="1" noChangeArrowheads="1"/>
          </p:cNvSpPr>
          <p:nvPr>
            <p:ph type="body" idx="1"/>
          </p:nvPr>
        </p:nvSpPr>
        <p:spPr>
          <a:xfrm>
            <a:off x="468313" y="1916113"/>
            <a:ext cx="8229600" cy="4525962"/>
          </a:xfrm>
        </p:spPr>
        <p:txBody>
          <a:bodyPr/>
          <a:lstStyle/>
          <a:p>
            <a:pPr eaLnBrk="1" hangingPunct="1">
              <a:lnSpc>
                <a:spcPct val="90000"/>
              </a:lnSpc>
              <a:defRPr/>
            </a:pPr>
            <a:r>
              <a:rPr lang="cs-CZ" altLang="cs-CZ" dirty="0">
                <a:solidFill>
                  <a:schemeClr val="bg1">
                    <a:lumMod val="50000"/>
                  </a:schemeClr>
                </a:solidFill>
              </a:rPr>
              <a:t>Artefakt přitahování dlouhých větví </a:t>
            </a:r>
            <a:r>
              <a:rPr lang="cs-CZ" altLang="cs-CZ" dirty="0">
                <a:solidFill>
                  <a:schemeClr val="bg2"/>
                </a:solidFill>
              </a:rPr>
              <a:t>(LBA)</a:t>
            </a:r>
          </a:p>
          <a:p>
            <a:pPr eaLnBrk="1" hangingPunct="1">
              <a:lnSpc>
                <a:spcPct val="90000"/>
              </a:lnSpc>
              <a:defRPr/>
            </a:pPr>
            <a:endParaRPr lang="cs-CZ" altLang="cs-CZ" dirty="0"/>
          </a:p>
          <a:p>
            <a:pPr eaLnBrk="1" hangingPunct="1">
              <a:lnSpc>
                <a:spcPct val="90000"/>
              </a:lnSpc>
              <a:defRPr/>
            </a:pPr>
            <a:r>
              <a:rPr lang="cs-CZ" altLang="cs-CZ" dirty="0">
                <a:solidFill>
                  <a:schemeClr val="bg2"/>
                </a:solidFill>
              </a:rPr>
              <a:t>Horizontální genový transfer (HGT, LGT)</a:t>
            </a:r>
          </a:p>
          <a:p>
            <a:pPr eaLnBrk="1" hangingPunct="1">
              <a:lnSpc>
                <a:spcPct val="90000"/>
              </a:lnSpc>
              <a:defRPr/>
            </a:pPr>
            <a:endParaRPr lang="cs-CZ" altLang="cs-CZ" dirty="0"/>
          </a:p>
          <a:p>
            <a:pPr eaLnBrk="1" hangingPunct="1">
              <a:lnSpc>
                <a:spcPct val="90000"/>
              </a:lnSpc>
              <a:defRPr/>
            </a:pPr>
            <a:r>
              <a:rPr lang="cs-CZ" altLang="cs-CZ" dirty="0"/>
              <a:t>Současný vznik všeho (Big </a:t>
            </a:r>
            <a:r>
              <a:rPr lang="cs-CZ" altLang="cs-CZ" dirty="0" err="1"/>
              <a:t>bang</a:t>
            </a:r>
            <a:r>
              <a:rPr lang="cs-CZ" altLang="cs-CZ" dirty="0"/>
              <a: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solidFill>
                  <a:schemeClr val="bg2"/>
                </a:solidFill>
              </a:rPr>
              <a:t>Inkongruentní topologie stromů jednotlivých genů</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887E141-FEBE-49C3-A21B-0490D5DC98F8}"/>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Big </a:t>
            </a:r>
            <a:r>
              <a:rPr lang="cs-CZ" sz="4000" dirty="0" err="1">
                <a:solidFill>
                  <a:schemeClr val="tx2"/>
                </a:solidFill>
                <a:latin typeface="+mn-lt"/>
              </a:rPr>
              <a:t>bang</a:t>
            </a:r>
            <a:r>
              <a:rPr lang="cs-CZ" sz="4000" dirty="0">
                <a:solidFill>
                  <a:schemeClr val="tx2"/>
                </a:solidFill>
                <a:latin typeface="+mn-lt"/>
              </a:rPr>
              <a:t>, radiace – tady ne</a:t>
            </a:r>
          </a:p>
        </p:txBody>
      </p:sp>
      <p:sp>
        <p:nvSpPr>
          <p:cNvPr id="54275" name="Rectangle 9">
            <a:extLst>
              <a:ext uri="{FF2B5EF4-FFF2-40B4-BE49-F238E27FC236}">
                <a16:creationId xmlns:a16="http://schemas.microsoft.com/office/drawing/2014/main" id="{68A1515D-0114-47C0-B613-ECBA9CCB7976}"/>
              </a:ext>
            </a:extLst>
          </p:cNvPr>
          <p:cNvSpPr>
            <a:spLocks noChangeArrowheads="1"/>
          </p:cNvSpPr>
          <p:nvPr/>
        </p:nvSpPr>
        <p:spPr bwMode="auto">
          <a:xfrm>
            <a:off x="4427538" y="3500438"/>
            <a:ext cx="1125537" cy="649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4276" name="Picture 12" descr="Chilomastix">
            <a:extLst>
              <a:ext uri="{FF2B5EF4-FFF2-40B4-BE49-F238E27FC236}">
                <a16:creationId xmlns:a16="http://schemas.microsoft.com/office/drawing/2014/main" id="{3CC2D08E-E8E1-418C-8F07-DEB483B74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4868863"/>
            <a:ext cx="1011238"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3" descr="giardiaventral">
            <a:extLst>
              <a:ext uri="{FF2B5EF4-FFF2-40B4-BE49-F238E27FC236}">
                <a16:creationId xmlns:a16="http://schemas.microsoft.com/office/drawing/2014/main" id="{1B0AAFF4-4BF6-437E-802F-6F063766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716338"/>
            <a:ext cx="8397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4">
            <a:extLst>
              <a:ext uri="{FF2B5EF4-FFF2-40B4-BE49-F238E27FC236}">
                <a16:creationId xmlns:a16="http://schemas.microsoft.com/office/drawing/2014/main" id="{5934A208-F0EF-44FF-A9D1-EBB445016CAB}"/>
              </a:ext>
            </a:extLst>
          </p:cNvPr>
          <p:cNvSpPr>
            <a:spLocks noChangeArrowheads="1"/>
          </p:cNvSpPr>
          <p:nvPr/>
        </p:nvSpPr>
        <p:spPr bwMode="auto">
          <a:xfrm>
            <a:off x="2124075" y="3860800"/>
            <a:ext cx="2016125" cy="10080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4279" name="Rectangle 15">
            <a:extLst>
              <a:ext uri="{FF2B5EF4-FFF2-40B4-BE49-F238E27FC236}">
                <a16:creationId xmlns:a16="http://schemas.microsoft.com/office/drawing/2014/main" id="{44E7AA3D-09E1-4722-AC63-98C75693D119}"/>
              </a:ext>
            </a:extLst>
          </p:cNvPr>
          <p:cNvSpPr>
            <a:spLocks noChangeArrowheads="1"/>
          </p:cNvSpPr>
          <p:nvPr/>
        </p:nvSpPr>
        <p:spPr bwMode="auto">
          <a:xfrm>
            <a:off x="1400175" y="4902200"/>
            <a:ext cx="1731963" cy="11636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4280" name="Picture 17" descr=" The name of referred object is 1745-6150-2-21-1.jpg">
            <a:extLst>
              <a:ext uri="{FF2B5EF4-FFF2-40B4-BE49-F238E27FC236}">
                <a16:creationId xmlns:a16="http://schemas.microsoft.com/office/drawing/2014/main" id="{D9B241F2-3651-410B-AAC5-A5CAE4136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484313"/>
            <a:ext cx="5715000" cy="428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1" name="Picture 18" descr="18S">
            <a:extLst>
              <a:ext uri="{FF2B5EF4-FFF2-40B4-BE49-F238E27FC236}">
                <a16:creationId xmlns:a16="http://schemas.microsoft.com/office/drawing/2014/main" id="{C9FA19C4-C1CD-4DF2-9BE4-E37116B70DF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890"/>
          <a:stretch>
            <a:fillRect/>
          </a:stretch>
        </p:blipFill>
        <p:spPr bwMode="auto">
          <a:xfrm>
            <a:off x="1187450" y="1125538"/>
            <a:ext cx="6477000" cy="51101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3492728-F70E-4BCC-9BFD-5A356AEFF353}"/>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Big </a:t>
            </a:r>
            <a:r>
              <a:rPr lang="cs-CZ" sz="4000" dirty="0" err="1">
                <a:solidFill>
                  <a:schemeClr val="tx2"/>
                </a:solidFill>
                <a:latin typeface="+mn-lt"/>
              </a:rPr>
              <a:t>bang</a:t>
            </a:r>
            <a:r>
              <a:rPr lang="cs-CZ" sz="4000" dirty="0">
                <a:solidFill>
                  <a:schemeClr val="tx2"/>
                </a:solidFill>
                <a:latin typeface="+mn-lt"/>
              </a:rPr>
              <a:t>, radiace – tady ano</a:t>
            </a:r>
          </a:p>
        </p:txBody>
      </p:sp>
      <p:sp>
        <p:nvSpPr>
          <p:cNvPr id="55299" name="Rectangle 3">
            <a:extLst>
              <a:ext uri="{FF2B5EF4-FFF2-40B4-BE49-F238E27FC236}">
                <a16:creationId xmlns:a16="http://schemas.microsoft.com/office/drawing/2014/main" id="{DDA3CE52-D7C5-46AC-9DE2-B6F166B5239F}"/>
              </a:ext>
            </a:extLst>
          </p:cNvPr>
          <p:cNvSpPr>
            <a:spLocks noChangeArrowheads="1"/>
          </p:cNvSpPr>
          <p:nvPr/>
        </p:nvSpPr>
        <p:spPr bwMode="auto">
          <a:xfrm>
            <a:off x="4427538" y="3500438"/>
            <a:ext cx="1125537" cy="649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5300" name="Picture 5" descr="giardiaventral">
            <a:extLst>
              <a:ext uri="{FF2B5EF4-FFF2-40B4-BE49-F238E27FC236}">
                <a16:creationId xmlns:a16="http://schemas.microsoft.com/office/drawing/2014/main" id="{D8A81F42-7D2D-431C-876F-E6476C13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716338"/>
            <a:ext cx="8397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6">
            <a:extLst>
              <a:ext uri="{FF2B5EF4-FFF2-40B4-BE49-F238E27FC236}">
                <a16:creationId xmlns:a16="http://schemas.microsoft.com/office/drawing/2014/main" id="{FD1BEFAF-C901-46B8-AEB8-776CCF41AFDB}"/>
              </a:ext>
            </a:extLst>
          </p:cNvPr>
          <p:cNvSpPr>
            <a:spLocks noChangeArrowheads="1"/>
          </p:cNvSpPr>
          <p:nvPr/>
        </p:nvSpPr>
        <p:spPr bwMode="auto">
          <a:xfrm>
            <a:off x="2124075" y="3860800"/>
            <a:ext cx="2016125" cy="10080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5302" name="Picture 8" descr=" The name of referred object is 1745-6150-2-21-1.jpg">
            <a:extLst>
              <a:ext uri="{FF2B5EF4-FFF2-40B4-BE49-F238E27FC236}">
                <a16:creationId xmlns:a16="http://schemas.microsoft.com/office/drawing/2014/main" id="{8F396C07-E54F-475C-B54F-CEA50BEFA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84313"/>
            <a:ext cx="5715000" cy="428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10">
            <a:extLst>
              <a:ext uri="{FF2B5EF4-FFF2-40B4-BE49-F238E27FC236}">
                <a16:creationId xmlns:a16="http://schemas.microsoft.com/office/drawing/2014/main" id="{E8A96B3F-BD1C-478F-8301-3D6C3EDFC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41663"/>
            <a:ext cx="12477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1">
            <a:extLst>
              <a:ext uri="{FF2B5EF4-FFF2-40B4-BE49-F238E27FC236}">
                <a16:creationId xmlns:a16="http://schemas.microsoft.com/office/drawing/2014/main" id="{8BC8D620-84BB-4E9E-8259-7DBA9084F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5013325"/>
            <a:ext cx="2133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2">
            <a:extLst>
              <a:ext uri="{FF2B5EF4-FFF2-40B4-BE49-F238E27FC236}">
                <a16:creationId xmlns:a16="http://schemas.microsoft.com/office/drawing/2014/main" id="{2747BE7E-817A-405D-B5AC-FECC1FE7B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1700213"/>
            <a:ext cx="9429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3">
            <a:extLst>
              <a:ext uri="{FF2B5EF4-FFF2-40B4-BE49-F238E27FC236}">
                <a16:creationId xmlns:a16="http://schemas.microsoft.com/office/drawing/2014/main" id="{76B34394-98A7-4077-ACF1-A9AB4F8EF9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5229225"/>
            <a:ext cx="28860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4">
            <a:extLst>
              <a:ext uri="{FF2B5EF4-FFF2-40B4-BE49-F238E27FC236}">
                <a16:creationId xmlns:a16="http://schemas.microsoft.com/office/drawing/2014/main" id="{4EC8F45E-4412-4550-87A7-1C671FEA6E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5" y="3213100"/>
            <a:ext cx="1123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5">
            <a:extLst>
              <a:ext uri="{FF2B5EF4-FFF2-40B4-BE49-F238E27FC236}">
                <a16:creationId xmlns:a16="http://schemas.microsoft.com/office/drawing/2014/main" id="{08D42B65-0972-4489-876A-B7A7BFAB35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9338" y="1628775"/>
            <a:ext cx="12763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6">
            <a:extLst>
              <a:ext uri="{FF2B5EF4-FFF2-40B4-BE49-F238E27FC236}">
                <a16:creationId xmlns:a16="http://schemas.microsoft.com/office/drawing/2014/main" id="{036C2A6B-D442-4BF8-B421-53C1A4165C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0513" y="4597400"/>
            <a:ext cx="2124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8">
            <a:extLst>
              <a:ext uri="{FF2B5EF4-FFF2-40B4-BE49-F238E27FC236}">
                <a16:creationId xmlns:a16="http://schemas.microsoft.com/office/drawing/2014/main" id="{CE8BB646-9D4F-420A-8D76-3114E6E40A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9338" y="2205038"/>
            <a:ext cx="2286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9">
            <a:extLst>
              <a:ext uri="{FF2B5EF4-FFF2-40B4-BE49-F238E27FC236}">
                <a16:creationId xmlns:a16="http://schemas.microsoft.com/office/drawing/2014/main" id="{3ADCF407-668A-4797-A616-0599406DE4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3800" y="4221163"/>
            <a:ext cx="2190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E4C094A-81E8-4C11-89A0-BCEE109BA565}"/>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a:solidFill>
                  <a:schemeClr val="tx2"/>
                </a:solidFill>
                <a:latin typeface="+mn-lt"/>
              </a:rPr>
              <a:t>Problémy molekulární fylogenetiky</a:t>
            </a:r>
            <a:br>
              <a:rPr lang="cs-CZ" sz="4000">
                <a:solidFill>
                  <a:schemeClr val="tx2"/>
                </a:solidFill>
                <a:latin typeface="+mn-lt"/>
              </a:rPr>
            </a:br>
            <a:r>
              <a:rPr lang="cs-CZ" sz="4000">
                <a:solidFill>
                  <a:schemeClr val="tx2"/>
                </a:solidFill>
                <a:latin typeface="+mn-lt"/>
              </a:rPr>
              <a:t>„starého typu“</a:t>
            </a:r>
          </a:p>
        </p:txBody>
      </p:sp>
      <p:sp>
        <p:nvSpPr>
          <p:cNvPr id="44035" name="Rectangle 3">
            <a:extLst>
              <a:ext uri="{FF2B5EF4-FFF2-40B4-BE49-F238E27FC236}">
                <a16:creationId xmlns:a16="http://schemas.microsoft.com/office/drawing/2014/main" id="{4CDEC4F7-8A3F-49C6-9A33-18F8FEBD6871}"/>
              </a:ext>
            </a:extLst>
          </p:cNvPr>
          <p:cNvSpPr>
            <a:spLocks noGrp="1" noChangeArrowheads="1"/>
          </p:cNvSpPr>
          <p:nvPr>
            <p:ph type="body" idx="1"/>
          </p:nvPr>
        </p:nvSpPr>
        <p:spPr>
          <a:xfrm>
            <a:off x="468313" y="1916113"/>
            <a:ext cx="8229600" cy="4525962"/>
          </a:xfrm>
        </p:spPr>
        <p:txBody>
          <a:bodyPr/>
          <a:lstStyle/>
          <a:p>
            <a:pPr eaLnBrk="1" hangingPunct="1">
              <a:lnSpc>
                <a:spcPct val="90000"/>
              </a:lnSpc>
              <a:defRPr/>
            </a:pPr>
            <a:r>
              <a:rPr lang="cs-CZ" altLang="cs-CZ" dirty="0">
                <a:solidFill>
                  <a:schemeClr val="bg1">
                    <a:lumMod val="50000"/>
                  </a:schemeClr>
                </a:solidFill>
              </a:rPr>
              <a:t>Artefakt přitahování dlouhých větví </a:t>
            </a:r>
            <a:r>
              <a:rPr lang="cs-CZ" altLang="cs-CZ" dirty="0">
                <a:solidFill>
                  <a:schemeClr val="bg2"/>
                </a:solidFill>
              </a:rPr>
              <a:t>(LBA)</a:t>
            </a:r>
          </a:p>
          <a:p>
            <a:pPr eaLnBrk="1" hangingPunct="1">
              <a:lnSpc>
                <a:spcPct val="90000"/>
              </a:lnSpc>
              <a:defRPr/>
            </a:pPr>
            <a:endParaRPr lang="cs-CZ" altLang="cs-CZ" dirty="0"/>
          </a:p>
          <a:p>
            <a:pPr eaLnBrk="1" hangingPunct="1">
              <a:lnSpc>
                <a:spcPct val="90000"/>
              </a:lnSpc>
              <a:defRPr/>
            </a:pPr>
            <a:r>
              <a:rPr lang="cs-CZ" altLang="cs-CZ" dirty="0">
                <a:solidFill>
                  <a:schemeClr val="bg2"/>
                </a:solidFill>
              </a:rPr>
              <a:t>Horizontální genový transfer (HGT, LGT)</a:t>
            </a:r>
          </a:p>
          <a:p>
            <a:pPr eaLnBrk="1" hangingPunct="1">
              <a:lnSpc>
                <a:spcPct val="90000"/>
              </a:lnSpc>
              <a:defRPr/>
            </a:pPr>
            <a:endParaRPr lang="cs-CZ" altLang="cs-CZ" dirty="0"/>
          </a:p>
          <a:p>
            <a:pPr eaLnBrk="1" hangingPunct="1">
              <a:lnSpc>
                <a:spcPct val="90000"/>
              </a:lnSpc>
              <a:defRPr/>
            </a:pPr>
            <a:r>
              <a:rPr lang="cs-CZ" altLang="cs-CZ" dirty="0">
                <a:solidFill>
                  <a:schemeClr val="bg2"/>
                </a:solidFill>
              </a:rPr>
              <a:t>Současný vznik všeho (Big </a:t>
            </a:r>
            <a:r>
              <a:rPr lang="cs-CZ" altLang="cs-CZ" dirty="0" err="1">
                <a:solidFill>
                  <a:schemeClr val="bg2"/>
                </a:solidFill>
              </a:rPr>
              <a:t>bang</a:t>
            </a:r>
            <a:r>
              <a:rPr lang="cs-CZ" altLang="cs-CZ" dirty="0">
                <a:solidFill>
                  <a:schemeClr val="bg2"/>
                </a:solidFill>
              </a:rPr>
              <a: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t>Inkongruentní topologie stromů jednotlivých genů</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57346" name="Picture 2" descr="18S">
            <a:extLst>
              <a:ext uri="{FF2B5EF4-FFF2-40B4-BE49-F238E27FC236}">
                <a16:creationId xmlns:a16="http://schemas.microsoft.com/office/drawing/2014/main" id="{552724BB-0B76-4C12-991D-D7ED319BDA9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4800600" y="100013"/>
            <a:ext cx="4246563" cy="3349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3" descr="mbev-16-12-14-f01">
            <a:extLst>
              <a:ext uri="{FF2B5EF4-FFF2-40B4-BE49-F238E27FC236}">
                <a16:creationId xmlns:a16="http://schemas.microsoft.com/office/drawing/2014/main" id="{7519925D-A1A1-47D8-87D3-26C0DF562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95250"/>
            <a:ext cx="4659313" cy="6672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2" name="Text Box 6">
            <a:extLst>
              <a:ext uri="{FF2B5EF4-FFF2-40B4-BE49-F238E27FC236}">
                <a16:creationId xmlns:a16="http://schemas.microsoft.com/office/drawing/2014/main" id="{62A9AFA6-0A6D-4223-A4B3-1426C8BA35E0}"/>
              </a:ext>
            </a:extLst>
          </p:cNvPr>
          <p:cNvSpPr txBox="1">
            <a:spLocks noChangeArrowheads="1"/>
          </p:cNvSpPr>
          <p:nvPr/>
        </p:nvSpPr>
        <p:spPr bwMode="auto">
          <a:xfrm>
            <a:off x="6156325" y="4652963"/>
            <a:ext cx="1301750" cy="146526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dirty="0">
                <a:latin typeface="+mn-lt"/>
              </a:rPr>
              <a:t>SSU </a:t>
            </a:r>
            <a:r>
              <a:rPr lang="cs-CZ" b="1" dirty="0" err="1">
                <a:latin typeface="+mn-lt"/>
              </a:rPr>
              <a:t>rRNA</a:t>
            </a:r>
            <a:endParaRPr lang="cs-CZ" b="1" dirty="0">
              <a:latin typeface="+mn-lt"/>
            </a:endParaRPr>
          </a:p>
          <a:p>
            <a:pPr eaLnBrk="1" hangingPunct="1">
              <a:defRPr/>
            </a:pPr>
            <a:endParaRPr lang="cs-CZ" b="1" dirty="0">
              <a:latin typeface="+mn-lt"/>
            </a:endParaRPr>
          </a:p>
          <a:p>
            <a:pPr eaLnBrk="1" hangingPunct="1">
              <a:defRPr/>
            </a:pPr>
            <a:endParaRPr lang="cs-CZ" b="1" dirty="0">
              <a:latin typeface="+mn-lt"/>
            </a:endParaRPr>
          </a:p>
          <a:p>
            <a:pPr eaLnBrk="1" hangingPunct="1">
              <a:defRPr/>
            </a:pPr>
            <a:endParaRPr lang="cs-CZ" b="1" dirty="0">
              <a:latin typeface="+mn-lt"/>
            </a:endParaRPr>
          </a:p>
          <a:p>
            <a:pPr eaLnBrk="1" hangingPunct="1">
              <a:defRPr/>
            </a:pPr>
            <a:r>
              <a:rPr lang="cs-CZ" b="1" dirty="0">
                <a:latin typeface="+mn-lt"/>
              </a:rPr>
              <a:t>b-tubulin</a:t>
            </a:r>
          </a:p>
        </p:txBody>
      </p:sp>
      <p:sp>
        <p:nvSpPr>
          <p:cNvPr id="57349" name="Line 7">
            <a:extLst>
              <a:ext uri="{FF2B5EF4-FFF2-40B4-BE49-F238E27FC236}">
                <a16:creationId xmlns:a16="http://schemas.microsoft.com/office/drawing/2014/main" id="{1A50BDA8-BEBA-4300-A49A-0961C9161327}"/>
              </a:ext>
            </a:extLst>
          </p:cNvPr>
          <p:cNvSpPr>
            <a:spLocks noChangeShapeType="1"/>
          </p:cNvSpPr>
          <p:nvPr/>
        </p:nvSpPr>
        <p:spPr bwMode="auto">
          <a:xfrm flipH="1">
            <a:off x="5140325" y="5953125"/>
            <a:ext cx="10080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7350" name="Line 8">
            <a:extLst>
              <a:ext uri="{FF2B5EF4-FFF2-40B4-BE49-F238E27FC236}">
                <a16:creationId xmlns:a16="http://schemas.microsoft.com/office/drawing/2014/main" id="{A5C58F97-5F95-4936-AC5E-C42DA5AD4F08}"/>
              </a:ext>
            </a:extLst>
          </p:cNvPr>
          <p:cNvSpPr>
            <a:spLocks noChangeShapeType="1"/>
          </p:cNvSpPr>
          <p:nvPr/>
        </p:nvSpPr>
        <p:spPr bwMode="auto">
          <a:xfrm flipV="1">
            <a:off x="6808788" y="3941763"/>
            <a:ext cx="28575" cy="7159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3015" name="Text Box 14">
            <a:extLst>
              <a:ext uri="{FF2B5EF4-FFF2-40B4-BE49-F238E27FC236}">
                <a16:creationId xmlns:a16="http://schemas.microsoft.com/office/drawing/2014/main" id="{C9CED3DA-F864-481E-A3F6-29011A8E709F}"/>
              </a:ext>
            </a:extLst>
          </p:cNvPr>
          <p:cNvSpPr txBox="1">
            <a:spLocks noChangeArrowheads="1"/>
          </p:cNvSpPr>
          <p:nvPr/>
        </p:nvSpPr>
        <p:spPr bwMode="auto">
          <a:xfrm>
            <a:off x="4859338" y="3573463"/>
            <a:ext cx="4235450"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dirty="0" err="1">
                <a:latin typeface="+mn-lt"/>
              </a:rPr>
              <a:t>Sogin</a:t>
            </a:r>
            <a:r>
              <a:rPr lang="cs-CZ" sz="1400" dirty="0">
                <a:latin typeface="+mn-lt"/>
              </a:rPr>
              <a:t> ML</a:t>
            </a:r>
            <a:r>
              <a:rPr lang="en-US" sz="1400" dirty="0">
                <a:latin typeface="+mn-lt"/>
              </a:rPr>
              <a:t> </a:t>
            </a:r>
            <a:r>
              <a:rPr lang="cs-CZ" sz="1400" dirty="0">
                <a:latin typeface="+mn-lt"/>
              </a:rPr>
              <a:t>(2000) </a:t>
            </a:r>
            <a:r>
              <a:rPr lang="cs-CZ" sz="1400" dirty="0" err="1">
                <a:latin typeface="+mn-lt"/>
              </a:rPr>
              <a:t>Curr</a:t>
            </a:r>
            <a:r>
              <a:rPr lang="cs-CZ" sz="1400" dirty="0">
                <a:latin typeface="+mn-lt"/>
              </a:rPr>
              <a:t> </a:t>
            </a:r>
            <a:r>
              <a:rPr lang="cs-CZ" sz="1400" dirty="0" err="1">
                <a:latin typeface="+mn-lt"/>
              </a:rPr>
              <a:t>Opin</a:t>
            </a:r>
            <a:r>
              <a:rPr lang="cs-CZ" sz="1400" dirty="0">
                <a:latin typeface="+mn-lt"/>
              </a:rPr>
              <a:t> </a:t>
            </a:r>
            <a:r>
              <a:rPr lang="cs-CZ" sz="1400" dirty="0" err="1">
                <a:latin typeface="+mn-lt"/>
              </a:rPr>
              <a:t>Genet</a:t>
            </a:r>
            <a:r>
              <a:rPr lang="cs-CZ" sz="1400" dirty="0">
                <a:latin typeface="+mn-lt"/>
              </a:rPr>
              <a:t> </a:t>
            </a:r>
            <a:r>
              <a:rPr lang="cs-CZ" sz="1400" dirty="0" err="1">
                <a:latin typeface="+mn-lt"/>
              </a:rPr>
              <a:t>Dev</a:t>
            </a:r>
            <a:r>
              <a:rPr lang="cs-CZ" sz="1400" dirty="0">
                <a:latin typeface="+mn-lt"/>
              </a:rPr>
              <a:t> 14: 457-463</a:t>
            </a:r>
          </a:p>
        </p:txBody>
      </p:sp>
      <p:sp>
        <p:nvSpPr>
          <p:cNvPr id="43016" name="Text Box 15">
            <a:extLst>
              <a:ext uri="{FF2B5EF4-FFF2-40B4-BE49-F238E27FC236}">
                <a16:creationId xmlns:a16="http://schemas.microsoft.com/office/drawing/2014/main" id="{5E33C212-8A15-437D-8BDD-39631AFA9C5C}"/>
              </a:ext>
            </a:extLst>
          </p:cNvPr>
          <p:cNvSpPr txBox="1">
            <a:spLocks noChangeArrowheads="1"/>
          </p:cNvSpPr>
          <p:nvPr/>
        </p:nvSpPr>
        <p:spPr bwMode="auto">
          <a:xfrm>
            <a:off x="4787900" y="6381750"/>
            <a:ext cx="3921125" cy="3048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Keeling PJ </a:t>
            </a:r>
            <a:r>
              <a:rPr lang="cs-CZ" sz="1400" i="1">
                <a:latin typeface="+mn-lt"/>
              </a:rPr>
              <a:t>et al</a:t>
            </a:r>
            <a:r>
              <a:rPr lang="cs-CZ" sz="1400">
                <a:latin typeface="+mn-lt"/>
              </a:rPr>
              <a:t>.</a:t>
            </a:r>
            <a:r>
              <a:rPr lang="en-US" sz="1400">
                <a:latin typeface="+mn-lt"/>
              </a:rPr>
              <a:t> </a:t>
            </a:r>
            <a:r>
              <a:rPr lang="cs-CZ" sz="1400">
                <a:latin typeface="+mn-lt"/>
              </a:rPr>
              <a:t>(2000) Mol Biol Evol 17: 23-31</a:t>
            </a:r>
          </a:p>
        </p:txBody>
      </p:sp>
      <p:sp>
        <p:nvSpPr>
          <p:cNvPr id="57353" name="Rectangle 7">
            <a:extLst>
              <a:ext uri="{FF2B5EF4-FFF2-40B4-BE49-F238E27FC236}">
                <a16:creationId xmlns:a16="http://schemas.microsoft.com/office/drawing/2014/main" id="{8CB56ACF-9728-416F-B32A-1FE2C0ECD3E2}"/>
              </a:ext>
            </a:extLst>
          </p:cNvPr>
          <p:cNvSpPr>
            <a:spLocks noChangeArrowheads="1"/>
          </p:cNvSpPr>
          <p:nvPr/>
        </p:nvSpPr>
        <p:spPr bwMode="auto">
          <a:xfrm>
            <a:off x="406400" y="1916113"/>
            <a:ext cx="4021138" cy="3709987"/>
          </a:xfrm>
          <a:prstGeom prst="rect">
            <a:avLst/>
          </a:prstGeom>
          <a:gradFill rotWithShape="1">
            <a:gsLst>
              <a:gs pos="0">
                <a:srgbClr val="FF3300">
                  <a:alpha val="25000"/>
                </a:srgbClr>
              </a:gs>
              <a:gs pos="100000">
                <a:srgbClr val="761800">
                  <a:alpha val="50000"/>
                </a:srgbClr>
              </a:gs>
            </a:gsLst>
            <a:lin ang="5400000" scaled="1"/>
          </a:gradFill>
          <a:ln w="190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0" name="Rectangle 9">
            <a:extLst>
              <a:ext uri="{FF2B5EF4-FFF2-40B4-BE49-F238E27FC236}">
                <a16:creationId xmlns:a16="http://schemas.microsoft.com/office/drawing/2014/main" id="{D6CAA980-8F27-4577-A5EF-D26BEF894D4D}"/>
              </a:ext>
            </a:extLst>
          </p:cNvPr>
          <p:cNvSpPr>
            <a:spLocks noChangeArrowheads="1"/>
          </p:cNvSpPr>
          <p:nvPr/>
        </p:nvSpPr>
        <p:spPr bwMode="auto">
          <a:xfrm>
            <a:off x="914400" y="3644900"/>
            <a:ext cx="3297238" cy="393700"/>
          </a:xfrm>
          <a:prstGeom prst="rect">
            <a:avLst/>
          </a:prstGeom>
          <a:gradFill rotWithShape="1">
            <a:gsLst>
              <a:gs pos="0">
                <a:schemeClr val="accent2">
                  <a:alpha val="25000"/>
                </a:schemeClr>
              </a:gs>
              <a:gs pos="100000">
                <a:schemeClr val="accent2">
                  <a:gamma/>
                  <a:shade val="46275"/>
                  <a:invGamma/>
                  <a:alpha val="50000"/>
                </a:schemeClr>
              </a:gs>
            </a:gsLst>
            <a:lin ang="5400000" scaled="1"/>
          </a:gradFill>
          <a:ln w="9525">
            <a:solidFill>
              <a:schemeClr val="tx1"/>
            </a:solidFill>
            <a:miter lim="800000"/>
            <a:headEnd/>
            <a:tailEnd/>
          </a:ln>
          <a:effectLst/>
        </p:spPr>
        <p:txBody>
          <a:bodyPr wrap="none" anchor="ctr"/>
          <a:lstStyle/>
          <a:p>
            <a:pPr eaLnBrk="1" hangingPunct="1">
              <a:defRPr/>
            </a:pPr>
            <a:endParaRPr lang="cs-CZ"/>
          </a:p>
        </p:txBody>
      </p:sp>
      <p:sp>
        <p:nvSpPr>
          <p:cNvPr id="57355" name="AutoShape 8">
            <a:extLst>
              <a:ext uri="{FF2B5EF4-FFF2-40B4-BE49-F238E27FC236}">
                <a16:creationId xmlns:a16="http://schemas.microsoft.com/office/drawing/2014/main" id="{D2F00AD1-97C7-4E9F-B38D-B438F40B3593}"/>
              </a:ext>
            </a:extLst>
          </p:cNvPr>
          <p:cNvSpPr>
            <a:spLocks noChangeArrowheads="1"/>
          </p:cNvSpPr>
          <p:nvPr/>
        </p:nvSpPr>
        <p:spPr bwMode="auto">
          <a:xfrm rot="18000000" flipV="1">
            <a:off x="6673850" y="760413"/>
            <a:ext cx="179387" cy="274638"/>
          </a:xfrm>
          <a:prstGeom prst="rtTriangle">
            <a:avLst/>
          </a:prstGeom>
          <a:gradFill rotWithShape="1">
            <a:gsLst>
              <a:gs pos="0">
                <a:srgbClr val="FF3300">
                  <a:alpha val="25000"/>
                </a:srgbClr>
              </a:gs>
              <a:gs pos="100000">
                <a:srgbClr val="761800">
                  <a:alpha val="50000"/>
                </a:srgbClr>
              </a:gs>
            </a:gsLst>
            <a:lin ang="5400000" scaled="1"/>
          </a:gradFill>
          <a:ln w="190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7356" name="Line 10">
            <a:extLst>
              <a:ext uri="{FF2B5EF4-FFF2-40B4-BE49-F238E27FC236}">
                <a16:creationId xmlns:a16="http://schemas.microsoft.com/office/drawing/2014/main" id="{6E5B0867-E91E-4569-BB91-ED715E6F7AFA}"/>
              </a:ext>
            </a:extLst>
          </p:cNvPr>
          <p:cNvSpPr>
            <a:spLocks noChangeShapeType="1"/>
          </p:cNvSpPr>
          <p:nvPr/>
        </p:nvSpPr>
        <p:spPr bwMode="auto">
          <a:xfrm flipH="1" flipV="1">
            <a:off x="6773863" y="1714500"/>
            <a:ext cx="747712" cy="842963"/>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Rectangle 11">
            <a:extLst>
              <a:ext uri="{FF2B5EF4-FFF2-40B4-BE49-F238E27FC236}">
                <a16:creationId xmlns:a16="http://schemas.microsoft.com/office/drawing/2014/main" id="{57F39533-B90D-42DE-8C40-DF3A2CE4D477}"/>
              </a:ext>
            </a:extLst>
          </p:cNvPr>
          <p:cNvSpPr>
            <a:spLocks noChangeArrowheads="1"/>
          </p:cNvSpPr>
          <p:nvPr/>
        </p:nvSpPr>
        <p:spPr bwMode="auto">
          <a:xfrm>
            <a:off x="7464425" y="2576513"/>
            <a:ext cx="819150" cy="120650"/>
          </a:xfrm>
          <a:prstGeom prst="rect">
            <a:avLst/>
          </a:prstGeom>
          <a:gradFill rotWithShape="1">
            <a:gsLst>
              <a:gs pos="0">
                <a:schemeClr val="accent2">
                  <a:alpha val="25000"/>
                </a:schemeClr>
              </a:gs>
              <a:gs pos="100000">
                <a:schemeClr val="accent2">
                  <a:gamma/>
                  <a:shade val="46275"/>
                  <a:invGamma/>
                  <a:alpha val="50000"/>
                </a:schemeClr>
              </a:gs>
            </a:gsLst>
            <a:lin ang="5400000" scaled="1"/>
          </a:gradFill>
          <a:ln w="19050">
            <a:solidFill>
              <a:schemeClr val="accent2"/>
            </a:solidFill>
            <a:miter lim="800000"/>
            <a:headEnd/>
            <a:tailEnd/>
          </a:ln>
          <a:effectLst/>
        </p:spPr>
        <p:txBody>
          <a:bodyPr wrap="none" anchor="ctr"/>
          <a:lstStyle/>
          <a:p>
            <a:pPr eaLnBrk="1" hangingPunct="1">
              <a:defRPr/>
            </a:pPr>
            <a:endParaRPr lang="cs-C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4034" name="Rectangle 9">
            <a:extLst>
              <a:ext uri="{FF2B5EF4-FFF2-40B4-BE49-F238E27FC236}">
                <a16:creationId xmlns:a16="http://schemas.microsoft.com/office/drawing/2014/main" id="{18AB6567-DD82-404C-8DBA-F374EAF3A2DB}"/>
              </a:ext>
            </a:extLst>
          </p:cNvPr>
          <p:cNvSpPr>
            <a:spLocks noChangeArrowheads="1"/>
          </p:cNvSpPr>
          <p:nvPr/>
        </p:nvSpPr>
        <p:spPr bwMode="auto">
          <a:xfrm>
            <a:off x="468313" y="26035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II</a:t>
            </a:r>
            <a:br>
              <a:rPr lang="cs-CZ" sz="4000" dirty="0">
                <a:solidFill>
                  <a:schemeClr val="tx2"/>
                </a:solidFill>
                <a:latin typeface="+mn-lt"/>
              </a:rPr>
            </a:br>
            <a:r>
              <a:rPr lang="cs-CZ" sz="4000" dirty="0">
                <a:solidFill>
                  <a:schemeClr val="tx2"/>
                </a:solidFill>
                <a:latin typeface="+mn-lt"/>
              </a:rPr>
              <a:t>Nové znaky</a:t>
            </a:r>
          </a:p>
        </p:txBody>
      </p:sp>
      <p:sp>
        <p:nvSpPr>
          <p:cNvPr id="58371" name="Rectangle 11">
            <a:extLst>
              <a:ext uri="{FF2B5EF4-FFF2-40B4-BE49-F238E27FC236}">
                <a16:creationId xmlns:a16="http://schemas.microsoft.com/office/drawing/2014/main" id="{61DE83AF-DC92-414E-B4FF-369EF3949914}"/>
              </a:ext>
            </a:extLst>
          </p:cNvPr>
          <p:cNvSpPr>
            <a:spLocks noGrp="1" noChangeArrowheads="1"/>
          </p:cNvSpPr>
          <p:nvPr>
            <p:ph type="body" idx="1"/>
          </p:nvPr>
        </p:nvSpPr>
        <p:spPr>
          <a:xfrm>
            <a:off x="468313" y="1889125"/>
            <a:ext cx="8229600" cy="4525963"/>
          </a:xfrm>
        </p:spPr>
        <p:txBody>
          <a:bodyPr/>
          <a:lstStyle/>
          <a:p>
            <a:pPr eaLnBrk="1" hangingPunct="1">
              <a:lnSpc>
                <a:spcPct val="90000"/>
              </a:lnSpc>
            </a:pPr>
            <a:r>
              <a:rPr lang="cs-CZ" altLang="cs-CZ" sz="2800" dirty="0"/>
              <a:t>Lepší metody</a:t>
            </a:r>
          </a:p>
          <a:p>
            <a:pPr eaLnBrk="1" hangingPunct="1">
              <a:lnSpc>
                <a:spcPct val="90000"/>
              </a:lnSpc>
            </a:pPr>
            <a:endParaRPr lang="cs-CZ" altLang="cs-CZ" sz="2000" dirty="0"/>
          </a:p>
          <a:p>
            <a:pPr eaLnBrk="1" hangingPunct="1">
              <a:lnSpc>
                <a:spcPct val="90000"/>
              </a:lnSpc>
            </a:pPr>
            <a:r>
              <a:rPr lang="cs-CZ" altLang="cs-CZ" sz="2800" dirty="0"/>
              <a:t>Analýza více genů</a:t>
            </a:r>
            <a:r>
              <a:rPr lang="cs-CZ" altLang="cs-CZ" sz="1800" dirty="0"/>
              <a:t> (2002- </a:t>
            </a:r>
            <a:r>
              <a:rPr lang="cs-CZ" altLang="cs-CZ" sz="1800" dirty="0" err="1"/>
              <a:t>Amoebozoa</a:t>
            </a:r>
            <a:r>
              <a:rPr lang="cs-CZ" altLang="cs-CZ" sz="1800" dirty="0"/>
              <a:t> na 123 genech, dnes zcela běžné)</a:t>
            </a:r>
            <a:r>
              <a:rPr lang="cs-CZ" altLang="cs-CZ" sz="2800" dirty="0"/>
              <a:t> </a:t>
            </a:r>
          </a:p>
          <a:p>
            <a:pPr eaLnBrk="1" hangingPunct="1">
              <a:lnSpc>
                <a:spcPct val="90000"/>
              </a:lnSpc>
            </a:pPr>
            <a:endParaRPr lang="cs-CZ" altLang="cs-CZ" sz="2000" dirty="0"/>
          </a:p>
          <a:p>
            <a:pPr eaLnBrk="1" hangingPunct="1">
              <a:lnSpc>
                <a:spcPct val="50000"/>
              </a:lnSpc>
            </a:pPr>
            <a:r>
              <a:rPr lang="cs-CZ" altLang="cs-CZ" sz="2800" dirty="0"/>
              <a:t>Hledání vzácných událostí</a:t>
            </a:r>
          </a:p>
          <a:p>
            <a:pPr eaLnBrk="1" hangingPunct="1">
              <a:lnSpc>
                <a:spcPct val="50000"/>
              </a:lnSpc>
            </a:pPr>
            <a:endParaRPr lang="cs-CZ" altLang="cs-CZ" sz="2000" dirty="0"/>
          </a:p>
          <a:p>
            <a:pPr lvl="3" eaLnBrk="1" hangingPunct="1">
              <a:lnSpc>
                <a:spcPct val="145000"/>
              </a:lnSpc>
            </a:pPr>
            <a:r>
              <a:rPr lang="cs-CZ" altLang="cs-CZ" sz="1800" dirty="0"/>
              <a:t>Organely stejného původu (</a:t>
            </a:r>
            <a:r>
              <a:rPr lang="cs-CZ" altLang="cs-CZ" sz="1800" dirty="0" err="1"/>
              <a:t>Chromista</a:t>
            </a:r>
            <a:r>
              <a:rPr lang="cs-CZ" altLang="cs-CZ" sz="1800" baseline="30000" dirty="0" err="1"/>
              <a:t>neplatí</a:t>
            </a:r>
            <a:r>
              <a:rPr lang="cs-CZ" altLang="cs-CZ" sz="1800" dirty="0"/>
              <a:t>, </a:t>
            </a:r>
            <a:r>
              <a:rPr lang="cs-CZ" altLang="cs-CZ" sz="1800" dirty="0" err="1"/>
              <a:t>Archaplastida</a:t>
            </a:r>
            <a:r>
              <a:rPr lang="cs-CZ" altLang="cs-CZ" sz="1800" baseline="30000" dirty="0" err="1"/>
              <a:t>platí</a:t>
            </a:r>
            <a:r>
              <a:rPr lang="cs-CZ" altLang="cs-CZ" sz="1800" dirty="0"/>
              <a:t>)</a:t>
            </a:r>
          </a:p>
          <a:p>
            <a:pPr lvl="3" eaLnBrk="1" hangingPunct="1">
              <a:lnSpc>
                <a:spcPct val="90000"/>
              </a:lnSpc>
            </a:pPr>
            <a:endParaRPr lang="cs-CZ" altLang="cs-CZ" sz="1800" dirty="0"/>
          </a:p>
          <a:p>
            <a:pPr lvl="3" eaLnBrk="1" hangingPunct="1">
              <a:lnSpc>
                <a:spcPct val="90000"/>
              </a:lnSpc>
            </a:pPr>
            <a:r>
              <a:rPr lang="cs-CZ" altLang="cs-CZ" sz="1800" dirty="0"/>
              <a:t>Společný HGT (</a:t>
            </a:r>
            <a:r>
              <a:rPr lang="cs-CZ" altLang="cs-CZ" sz="1800" dirty="0" err="1"/>
              <a:t>Parabasalia</a:t>
            </a:r>
            <a:r>
              <a:rPr lang="cs-CZ" altLang="cs-CZ" sz="1800" dirty="0"/>
              <a:t> + </a:t>
            </a:r>
            <a:r>
              <a:rPr lang="cs-CZ" altLang="cs-CZ" sz="1800" dirty="0" err="1"/>
              <a:t>Fornicata</a:t>
            </a:r>
            <a:r>
              <a:rPr lang="cs-CZ" altLang="cs-CZ" sz="1800" baseline="30000" dirty="0" err="1"/>
              <a:t>částečně</a:t>
            </a:r>
            <a:r>
              <a:rPr lang="cs-CZ" altLang="cs-CZ" sz="1800" baseline="30000" dirty="0"/>
              <a:t> platí</a:t>
            </a:r>
            <a:r>
              <a:rPr lang="cs-CZ" altLang="cs-CZ" sz="1800" dirty="0"/>
              <a:t>)</a:t>
            </a:r>
          </a:p>
          <a:p>
            <a:pPr lvl="3" eaLnBrk="1" hangingPunct="1">
              <a:lnSpc>
                <a:spcPct val="90000"/>
              </a:lnSpc>
            </a:pPr>
            <a:endParaRPr lang="cs-CZ" altLang="cs-CZ" sz="1800" dirty="0"/>
          </a:p>
          <a:p>
            <a:pPr lvl="3" eaLnBrk="1" hangingPunct="1">
              <a:lnSpc>
                <a:spcPct val="90000"/>
              </a:lnSpc>
            </a:pPr>
            <a:r>
              <a:rPr lang="cs-CZ" altLang="cs-CZ" sz="1800" dirty="0"/>
              <a:t>Společná inzerce/delece v genu (</a:t>
            </a:r>
            <a:r>
              <a:rPr lang="cs-CZ" altLang="cs-CZ" sz="1800" dirty="0" err="1"/>
              <a:t>Opisthokonta</a:t>
            </a:r>
            <a:r>
              <a:rPr lang="cs-CZ" altLang="cs-CZ" sz="1800" baseline="30000" dirty="0" err="1"/>
              <a:t>platí</a:t>
            </a:r>
            <a:r>
              <a:rPr lang="cs-CZ" altLang="cs-CZ" sz="1800" dirty="0"/>
              <a:t>)</a:t>
            </a:r>
          </a:p>
          <a:p>
            <a:pPr lvl="3" eaLnBrk="1" hangingPunct="1">
              <a:lnSpc>
                <a:spcPct val="90000"/>
              </a:lnSpc>
            </a:pPr>
            <a:endParaRPr lang="cs-CZ" altLang="cs-CZ" sz="1800" dirty="0"/>
          </a:p>
        </p:txBody>
      </p:sp>
      <p:sp>
        <p:nvSpPr>
          <p:cNvPr id="58372" name="Line 12">
            <a:extLst>
              <a:ext uri="{FF2B5EF4-FFF2-40B4-BE49-F238E27FC236}">
                <a16:creationId xmlns:a16="http://schemas.microsoft.com/office/drawing/2014/main" id="{5D8CF12A-E7D7-465F-99C8-97C7C8F8BA59}"/>
              </a:ext>
            </a:extLst>
          </p:cNvPr>
          <p:cNvSpPr>
            <a:spLocks noChangeShapeType="1"/>
          </p:cNvSpPr>
          <p:nvPr/>
        </p:nvSpPr>
        <p:spPr bwMode="auto">
          <a:xfrm flipH="1">
            <a:off x="539750" y="1673225"/>
            <a:ext cx="80645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A3452FC-3E5F-4DBC-A974-C3C4EFAA6647}"/>
              </a:ext>
            </a:extLst>
          </p:cNvPr>
          <p:cNvSpPr>
            <a:spLocks noChangeArrowheads="1"/>
          </p:cNvSpPr>
          <p:nvPr/>
        </p:nvSpPr>
        <p:spPr bwMode="auto">
          <a:xfrm>
            <a:off x="101600" y="101600"/>
            <a:ext cx="8713788" cy="662940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Trebuchet MS" panose="020B0603020202020204" pitchFamily="34" charset="0"/>
            </a:endParaRPr>
          </a:p>
        </p:txBody>
      </p:sp>
      <p:pic>
        <p:nvPicPr>
          <p:cNvPr id="59395" name="Picture 3" descr="molbiolevolmsi221f02_lw">
            <a:extLst>
              <a:ext uri="{FF2B5EF4-FFF2-40B4-BE49-F238E27FC236}">
                <a16:creationId xmlns:a16="http://schemas.microsoft.com/office/drawing/2014/main" id="{F2245FF0-9ABD-4C8C-B621-EDECE4C63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201613"/>
            <a:ext cx="56213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50476C4F-9DD4-4084-B4F8-40ABFBA150D0}"/>
              </a:ext>
            </a:extLst>
          </p:cNvPr>
          <p:cNvSpPr txBox="1">
            <a:spLocks noChangeArrowheads="1"/>
          </p:cNvSpPr>
          <p:nvPr/>
        </p:nvSpPr>
        <p:spPr bwMode="auto">
          <a:xfrm>
            <a:off x="4662488" y="6346825"/>
            <a:ext cx="4105275" cy="3048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Huang J </a:t>
            </a:r>
            <a:r>
              <a:rPr lang="cs-CZ" sz="1400" i="1">
                <a:latin typeface="+mn-lt"/>
              </a:rPr>
              <a:t>et al</a:t>
            </a:r>
            <a:r>
              <a:rPr lang="cs-CZ" sz="1400">
                <a:latin typeface="+mn-lt"/>
              </a:rPr>
              <a:t>.</a:t>
            </a:r>
            <a:r>
              <a:rPr lang="en-US" sz="1400">
                <a:latin typeface="+mn-lt"/>
              </a:rPr>
              <a:t> </a:t>
            </a:r>
            <a:r>
              <a:rPr lang="cs-CZ" sz="1400">
                <a:latin typeface="+mn-lt"/>
              </a:rPr>
              <a:t>(2005) Mol Biol Evol 22: 2142-2146</a:t>
            </a:r>
          </a:p>
        </p:txBody>
      </p:sp>
      <p:sp>
        <p:nvSpPr>
          <p:cNvPr id="59397" name="Rectangle 15">
            <a:extLst>
              <a:ext uri="{FF2B5EF4-FFF2-40B4-BE49-F238E27FC236}">
                <a16:creationId xmlns:a16="http://schemas.microsoft.com/office/drawing/2014/main" id="{9F99039D-0882-4CB1-9320-7C2E356B9206}"/>
              </a:ext>
            </a:extLst>
          </p:cNvPr>
          <p:cNvSpPr>
            <a:spLocks noChangeArrowheads="1"/>
          </p:cNvSpPr>
          <p:nvPr/>
        </p:nvSpPr>
        <p:spPr bwMode="auto">
          <a:xfrm>
            <a:off x="4445000" y="185738"/>
            <a:ext cx="863600" cy="212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398" name="Rectangle 6">
            <a:extLst>
              <a:ext uri="{FF2B5EF4-FFF2-40B4-BE49-F238E27FC236}">
                <a16:creationId xmlns:a16="http://schemas.microsoft.com/office/drawing/2014/main" id="{8C6B7412-7741-4D9A-8D3D-67EB8FEAE006}"/>
              </a:ext>
            </a:extLst>
          </p:cNvPr>
          <p:cNvSpPr>
            <a:spLocks noChangeArrowheads="1"/>
          </p:cNvSpPr>
          <p:nvPr/>
        </p:nvSpPr>
        <p:spPr bwMode="auto">
          <a:xfrm>
            <a:off x="1757363" y="179388"/>
            <a:ext cx="3384550" cy="1601787"/>
          </a:xfrm>
          <a:prstGeom prst="rect">
            <a:avLst/>
          </a:prstGeom>
          <a:gradFill rotWithShape="1">
            <a:gsLst>
              <a:gs pos="0">
                <a:srgbClr val="FF0000">
                  <a:alpha val="25000"/>
                </a:srgbClr>
              </a:gs>
              <a:gs pos="100000">
                <a:srgbClr val="760000">
                  <a:alpha val="50000"/>
                </a:srgbClr>
              </a:gs>
            </a:gsLst>
            <a:lin ang="5400000" scaled="1"/>
          </a:gradFill>
          <a:ln w="190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399" name="Rectangle 14">
            <a:extLst>
              <a:ext uri="{FF2B5EF4-FFF2-40B4-BE49-F238E27FC236}">
                <a16:creationId xmlns:a16="http://schemas.microsoft.com/office/drawing/2014/main" id="{6F088514-701D-4776-BAC5-74EFFE405DA7}"/>
              </a:ext>
            </a:extLst>
          </p:cNvPr>
          <p:cNvSpPr>
            <a:spLocks noChangeArrowheads="1"/>
          </p:cNvSpPr>
          <p:nvPr/>
        </p:nvSpPr>
        <p:spPr bwMode="auto">
          <a:xfrm>
            <a:off x="5105400" y="3386138"/>
            <a:ext cx="86360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19815" name="Rectangle 7">
            <a:extLst>
              <a:ext uri="{FF2B5EF4-FFF2-40B4-BE49-F238E27FC236}">
                <a16:creationId xmlns:a16="http://schemas.microsoft.com/office/drawing/2014/main" id="{680B26D0-79E6-4B4A-9FA4-7E432C34ECEA}"/>
              </a:ext>
            </a:extLst>
          </p:cNvPr>
          <p:cNvSpPr>
            <a:spLocks noChangeArrowheads="1"/>
          </p:cNvSpPr>
          <p:nvPr/>
        </p:nvSpPr>
        <p:spPr bwMode="auto">
          <a:xfrm>
            <a:off x="2428875" y="3571875"/>
            <a:ext cx="3433763" cy="1063625"/>
          </a:xfrm>
          <a:prstGeom prst="rect">
            <a:avLst/>
          </a:prstGeom>
          <a:gradFill rotWithShape="1">
            <a:gsLst>
              <a:gs pos="0">
                <a:schemeClr val="accent2">
                  <a:alpha val="25000"/>
                </a:schemeClr>
              </a:gs>
              <a:gs pos="100000">
                <a:schemeClr val="accent2">
                  <a:gamma/>
                  <a:shade val="46275"/>
                  <a:invGamma/>
                  <a:alpha val="50000"/>
                </a:schemeClr>
              </a:gs>
            </a:gsLst>
            <a:lin ang="5400000" scaled="1"/>
          </a:gradFill>
          <a:ln w="19050">
            <a:solidFill>
              <a:schemeClr val="accent2"/>
            </a:solidFill>
            <a:miter lim="800000"/>
            <a:headEnd/>
            <a:tailEnd/>
          </a:ln>
          <a:effectLst/>
        </p:spPr>
        <p:txBody>
          <a:bodyPr wrap="none" anchor="ctr"/>
          <a:lstStyle/>
          <a:p>
            <a:pPr eaLnBrk="1" hangingPunct="1">
              <a:defRPr/>
            </a:pPr>
            <a:endParaRPr lang="cs-CZ"/>
          </a:p>
        </p:txBody>
      </p:sp>
      <p:sp>
        <p:nvSpPr>
          <p:cNvPr id="45065" name="Text Box 10">
            <a:extLst>
              <a:ext uri="{FF2B5EF4-FFF2-40B4-BE49-F238E27FC236}">
                <a16:creationId xmlns:a16="http://schemas.microsoft.com/office/drawing/2014/main" id="{7250BDA1-A112-4112-B203-199CF36427BB}"/>
              </a:ext>
            </a:extLst>
          </p:cNvPr>
          <p:cNvSpPr txBox="1">
            <a:spLocks noChangeArrowheads="1"/>
          </p:cNvSpPr>
          <p:nvPr/>
        </p:nvSpPr>
        <p:spPr bwMode="auto">
          <a:xfrm>
            <a:off x="6078538" y="3873500"/>
            <a:ext cx="2262187"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živočichové a houby</a:t>
            </a:r>
          </a:p>
          <a:p>
            <a:pPr eaLnBrk="1" hangingPunct="1">
              <a:defRPr/>
            </a:pPr>
            <a:r>
              <a:rPr lang="cs-CZ">
                <a:latin typeface="+mn-lt"/>
              </a:rPr>
              <a:t>(= Opisthokonta)</a:t>
            </a:r>
          </a:p>
        </p:txBody>
      </p:sp>
      <p:sp>
        <p:nvSpPr>
          <p:cNvPr id="45066" name="Text Box 11">
            <a:extLst>
              <a:ext uri="{FF2B5EF4-FFF2-40B4-BE49-F238E27FC236}">
                <a16:creationId xmlns:a16="http://schemas.microsoft.com/office/drawing/2014/main" id="{08172848-91C9-4A07-BC6C-04C8D6CFF5EC}"/>
              </a:ext>
            </a:extLst>
          </p:cNvPr>
          <p:cNvSpPr txBox="1">
            <a:spLocks noChangeArrowheads="1"/>
          </p:cNvSpPr>
          <p:nvPr/>
        </p:nvSpPr>
        <p:spPr bwMode="auto">
          <a:xfrm>
            <a:off x="5249863" y="793750"/>
            <a:ext cx="1885950" cy="3667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a:latin typeface="+mn-lt"/>
              </a:rPr>
              <a:t>většina eukaryot</a:t>
            </a:r>
          </a:p>
        </p:txBody>
      </p:sp>
      <p:sp>
        <p:nvSpPr>
          <p:cNvPr id="59403" name="Rectangle 12">
            <a:extLst>
              <a:ext uri="{FF2B5EF4-FFF2-40B4-BE49-F238E27FC236}">
                <a16:creationId xmlns:a16="http://schemas.microsoft.com/office/drawing/2014/main" id="{C3583AE7-5A12-4BBF-92AD-38E7E53EB29D}"/>
              </a:ext>
            </a:extLst>
          </p:cNvPr>
          <p:cNvSpPr>
            <a:spLocks noChangeArrowheads="1"/>
          </p:cNvSpPr>
          <p:nvPr/>
        </p:nvSpPr>
        <p:spPr bwMode="auto">
          <a:xfrm>
            <a:off x="3594100" y="1946275"/>
            <a:ext cx="863600" cy="1512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04" name="Rectangle 13">
            <a:extLst>
              <a:ext uri="{FF2B5EF4-FFF2-40B4-BE49-F238E27FC236}">
                <a16:creationId xmlns:a16="http://schemas.microsoft.com/office/drawing/2014/main" id="{BDFEDF8C-8701-4C06-91CA-85C27C44668C}"/>
              </a:ext>
            </a:extLst>
          </p:cNvPr>
          <p:cNvSpPr>
            <a:spLocks noChangeArrowheads="1"/>
          </p:cNvSpPr>
          <p:nvPr/>
        </p:nvSpPr>
        <p:spPr bwMode="auto">
          <a:xfrm>
            <a:off x="5249863" y="4826000"/>
            <a:ext cx="863600" cy="1512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45069" name="Text Box 16">
            <a:extLst>
              <a:ext uri="{FF2B5EF4-FFF2-40B4-BE49-F238E27FC236}">
                <a16:creationId xmlns:a16="http://schemas.microsoft.com/office/drawing/2014/main" id="{81CEA600-C1BE-4418-A4A3-77310CDD9648}"/>
              </a:ext>
            </a:extLst>
          </p:cNvPr>
          <p:cNvSpPr txBox="1">
            <a:spLocks noChangeArrowheads="1"/>
          </p:cNvSpPr>
          <p:nvPr/>
        </p:nvSpPr>
        <p:spPr bwMode="auto">
          <a:xfrm>
            <a:off x="3398838" y="5503863"/>
            <a:ext cx="2257425" cy="3667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různé archebakterie</a:t>
            </a:r>
          </a:p>
        </p:txBody>
      </p:sp>
      <p:sp>
        <p:nvSpPr>
          <p:cNvPr id="45070" name="Text Box 17">
            <a:extLst>
              <a:ext uri="{FF2B5EF4-FFF2-40B4-BE49-F238E27FC236}">
                <a16:creationId xmlns:a16="http://schemas.microsoft.com/office/drawing/2014/main" id="{29FF0A2B-6C2D-40E1-9A3D-27D62D2E1A33}"/>
              </a:ext>
            </a:extLst>
          </p:cNvPr>
          <p:cNvSpPr txBox="1">
            <a:spLocks noChangeArrowheads="1"/>
          </p:cNvSpPr>
          <p:nvPr/>
        </p:nvSpPr>
        <p:spPr bwMode="auto">
          <a:xfrm>
            <a:off x="3736975" y="2378075"/>
            <a:ext cx="2257425" cy="3667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různé archebakterie</a:t>
            </a:r>
          </a:p>
        </p:txBody>
      </p:sp>
      <p:sp>
        <p:nvSpPr>
          <p:cNvPr id="45071" name="Text Box 4">
            <a:extLst>
              <a:ext uri="{FF2B5EF4-FFF2-40B4-BE49-F238E27FC236}">
                <a16:creationId xmlns:a16="http://schemas.microsoft.com/office/drawing/2014/main" id="{5B6E9308-7309-4971-AA58-B523E57F91F1}"/>
              </a:ext>
            </a:extLst>
          </p:cNvPr>
          <p:cNvSpPr txBox="1">
            <a:spLocks noChangeArrowheads="1"/>
          </p:cNvSpPr>
          <p:nvPr/>
        </p:nvSpPr>
        <p:spPr bwMode="auto">
          <a:xfrm>
            <a:off x="5059363" y="5991225"/>
            <a:ext cx="3548062"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a:latin typeface="+mn-lt"/>
              </a:rPr>
              <a:t>tyrRS (tyrosyl-tRNA syntetasa)</a:t>
            </a:r>
          </a:p>
        </p:txBody>
      </p:sp>
      <p:sp>
        <p:nvSpPr>
          <p:cNvPr id="59408" name="Rectangle 18">
            <a:extLst>
              <a:ext uri="{FF2B5EF4-FFF2-40B4-BE49-F238E27FC236}">
                <a16:creationId xmlns:a16="http://schemas.microsoft.com/office/drawing/2014/main" id="{4F9F6155-C3B9-4E5D-9681-2550DF90A5FB}"/>
              </a:ext>
            </a:extLst>
          </p:cNvPr>
          <p:cNvSpPr>
            <a:spLocks noChangeArrowheads="1"/>
          </p:cNvSpPr>
          <p:nvPr/>
        </p:nvSpPr>
        <p:spPr bwMode="auto">
          <a:xfrm>
            <a:off x="127000" y="3276600"/>
            <a:ext cx="6635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09" name="Rectangle 19">
            <a:extLst>
              <a:ext uri="{FF2B5EF4-FFF2-40B4-BE49-F238E27FC236}">
                <a16:creationId xmlns:a16="http://schemas.microsoft.com/office/drawing/2014/main" id="{A9C0B1B7-6671-462A-A614-8EB60E6E92FE}"/>
              </a:ext>
            </a:extLst>
          </p:cNvPr>
          <p:cNvSpPr>
            <a:spLocks noChangeArrowheads="1"/>
          </p:cNvSpPr>
          <p:nvPr/>
        </p:nvSpPr>
        <p:spPr bwMode="auto">
          <a:xfrm>
            <a:off x="698500" y="1290638"/>
            <a:ext cx="628650" cy="309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87F3006-7B94-A554-2158-4A1AA2126D1A}"/>
              </a:ext>
            </a:extLst>
          </p:cNvPr>
          <p:cNvSpPr/>
          <p:nvPr/>
        </p:nvSpPr>
        <p:spPr>
          <a:xfrm>
            <a:off x="4644009" y="4653136"/>
            <a:ext cx="3960440" cy="1939752"/>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506" name="Obrázek 3">
            <a:extLst>
              <a:ext uri="{FF2B5EF4-FFF2-40B4-BE49-F238E27FC236}">
                <a16:creationId xmlns:a16="http://schemas.microsoft.com/office/drawing/2014/main" id="{FA10BE5C-0934-4963-9BCA-735DEB992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914" t="12201" r="27162" b="14720"/>
          <a:stretch>
            <a:fillRect/>
          </a:stretch>
        </p:blipFill>
        <p:spPr bwMode="auto">
          <a:xfrm>
            <a:off x="250825" y="265113"/>
            <a:ext cx="4144963" cy="632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A7DF136-0952-4B53-9DCC-1E8B8DB20198}"/>
              </a:ext>
            </a:extLst>
          </p:cNvPr>
          <p:cNvSpPr txBox="1"/>
          <p:nvPr/>
        </p:nvSpPr>
        <p:spPr>
          <a:xfrm>
            <a:off x="4859338" y="188913"/>
            <a:ext cx="3494087" cy="646112"/>
          </a:xfrm>
          <a:prstGeom prst="rect">
            <a:avLst/>
          </a:prstGeom>
          <a:noFill/>
        </p:spPr>
        <p:txBody>
          <a:bodyPr wrap="none">
            <a:spAutoFit/>
          </a:bodyPr>
          <a:lstStyle/>
          <a:p>
            <a:pPr>
              <a:defRPr/>
            </a:pPr>
            <a:r>
              <a:rPr lang="cs-CZ" dirty="0">
                <a:latin typeface="+mn-lt"/>
              </a:rPr>
              <a:t>Ernst </a:t>
            </a:r>
            <a:r>
              <a:rPr lang="cs-CZ" dirty="0" err="1">
                <a:latin typeface="+mn-lt"/>
              </a:rPr>
              <a:t>Haeckel</a:t>
            </a:r>
            <a:r>
              <a:rPr lang="cs-CZ" dirty="0">
                <a:latin typeface="+mn-lt"/>
              </a:rPr>
              <a:t>, otec protistologie</a:t>
            </a:r>
          </a:p>
          <a:p>
            <a:pPr>
              <a:defRPr/>
            </a:pPr>
            <a:r>
              <a:rPr lang="cs-CZ" dirty="0">
                <a:latin typeface="+mn-lt"/>
              </a:rPr>
              <a:t>systém tří říší (1866)</a:t>
            </a:r>
          </a:p>
        </p:txBody>
      </p:sp>
      <p:pic>
        <p:nvPicPr>
          <p:cNvPr id="21508" name="Picture 2" descr="Výsledek obrázku pro haeckel">
            <a:extLst>
              <a:ext uri="{FF2B5EF4-FFF2-40B4-BE49-F238E27FC236}">
                <a16:creationId xmlns:a16="http://schemas.microsoft.com/office/drawing/2014/main" id="{14BA95CB-AD7D-4BFE-A421-A35D1D9DE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125538"/>
            <a:ext cx="24114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F9E78262-154C-4EC6-9FBA-01ED39BE95DD}"/>
              </a:ext>
            </a:extLst>
          </p:cNvPr>
          <p:cNvSpPr txBox="1"/>
          <p:nvPr/>
        </p:nvSpPr>
        <p:spPr>
          <a:xfrm>
            <a:off x="4748213" y="4797425"/>
            <a:ext cx="4144962" cy="1476375"/>
          </a:xfrm>
          <a:prstGeom prst="rect">
            <a:avLst/>
          </a:prstGeom>
          <a:noFill/>
        </p:spPr>
        <p:txBody>
          <a:bodyPr>
            <a:spAutoFit/>
          </a:bodyPr>
          <a:lstStyle/>
          <a:p>
            <a:pPr>
              <a:defRPr/>
            </a:pPr>
            <a:r>
              <a:rPr lang="cs-CZ" b="1" dirty="0">
                <a:latin typeface="+mn-lt"/>
              </a:rPr>
              <a:t>Dnešní definice </a:t>
            </a:r>
            <a:r>
              <a:rPr lang="cs-CZ" b="1" dirty="0" err="1">
                <a:latin typeface="+mn-lt"/>
              </a:rPr>
              <a:t>protist</a:t>
            </a:r>
            <a:r>
              <a:rPr lang="cs-CZ" dirty="0">
                <a:latin typeface="+mn-lt"/>
              </a:rPr>
              <a:t>:</a:t>
            </a:r>
          </a:p>
          <a:p>
            <a:pPr>
              <a:defRPr/>
            </a:pPr>
            <a:endParaRPr lang="cs-CZ" dirty="0">
              <a:latin typeface="+mn-lt"/>
            </a:endParaRPr>
          </a:p>
          <a:p>
            <a:pPr>
              <a:defRPr/>
            </a:pPr>
            <a:r>
              <a:rPr lang="cs-CZ" dirty="0">
                <a:latin typeface="+mn-lt"/>
              </a:rPr>
              <a:t>Protista jsou všechny eukaryotické organismy, co nejsou živočichové, vyšší rostliny nebo houby</a:t>
            </a:r>
          </a:p>
        </p:txBody>
      </p:sp>
    </p:spTree>
    <p:extLst>
      <p:ext uri="{BB962C8B-B14F-4D97-AF65-F5344CB8AC3E}">
        <p14:creationId xmlns:p14="http://schemas.microsoft.com/office/powerpoint/2010/main" val="472922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60418" name="Picture 5">
            <a:extLst>
              <a:ext uri="{FF2B5EF4-FFF2-40B4-BE49-F238E27FC236}">
                <a16:creationId xmlns:a16="http://schemas.microsoft.com/office/drawing/2014/main" id="{93FAF753-17C0-4A73-9EDE-9A37835C9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36613"/>
            <a:ext cx="8345487" cy="49069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7" name="Text Box 6">
            <a:extLst>
              <a:ext uri="{FF2B5EF4-FFF2-40B4-BE49-F238E27FC236}">
                <a16:creationId xmlns:a16="http://schemas.microsoft.com/office/drawing/2014/main" id="{64D76E0C-0B0B-409D-ADEE-9A28C8E6B172}"/>
              </a:ext>
            </a:extLst>
          </p:cNvPr>
          <p:cNvSpPr txBox="1">
            <a:spLocks noChangeArrowheads="1"/>
          </p:cNvSpPr>
          <p:nvPr/>
        </p:nvSpPr>
        <p:spPr bwMode="auto">
          <a:xfrm>
            <a:off x="2195513" y="5949950"/>
            <a:ext cx="4633912"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dirty="0">
                <a:latin typeface="+mn-lt"/>
              </a:rPr>
              <a:t>EF-1a (elongační faktor v proteosyntéze)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F241B1A1-1370-452E-8860-98BF8558216B}"/>
              </a:ext>
            </a:extLst>
          </p:cNvPr>
          <p:cNvSpPr>
            <a:spLocks noChangeArrowheads="1"/>
          </p:cNvSpPr>
          <p:nvPr/>
        </p:nvSpPr>
        <p:spPr bwMode="auto">
          <a:xfrm>
            <a:off x="468313" y="-71438"/>
            <a:ext cx="8229600" cy="1143001"/>
          </a:xfrm>
          <a:prstGeom prst="rect">
            <a:avLst/>
          </a:prstGeom>
          <a:noFill/>
          <a:ln>
            <a:noFill/>
          </a:ln>
        </p:spPr>
        <p:txBody>
          <a:bodyPr anchor="ctr"/>
          <a:lstStyle/>
          <a:p>
            <a:pPr algn="ctr" eaLnBrk="1" hangingPunct="1">
              <a:defRPr/>
            </a:pPr>
            <a:r>
              <a:rPr lang="cs-CZ" sz="4000" dirty="0" err="1">
                <a:solidFill>
                  <a:schemeClr val="tx2"/>
                </a:solidFill>
                <a:latin typeface="+mn-lt"/>
              </a:rPr>
              <a:t>Genomická</a:t>
            </a:r>
            <a:r>
              <a:rPr lang="cs-CZ" sz="4000" dirty="0">
                <a:solidFill>
                  <a:schemeClr val="tx2"/>
                </a:solidFill>
                <a:latin typeface="+mn-lt"/>
              </a:rPr>
              <a:t> a jiné omické éry</a:t>
            </a:r>
          </a:p>
        </p:txBody>
      </p:sp>
      <p:pic>
        <p:nvPicPr>
          <p:cNvPr id="61443" name="Picture 6" descr="http://www.cccblog.org/wp-content/uploads/2012/06/binary_data.jpeg">
            <a:extLst>
              <a:ext uri="{FF2B5EF4-FFF2-40B4-BE49-F238E27FC236}">
                <a16:creationId xmlns:a16="http://schemas.microsoft.com/office/drawing/2014/main" id="{883D12F3-F11E-4B5B-AF23-B36B256E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328" y="1412875"/>
            <a:ext cx="6096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8">
            <a:extLst>
              <a:ext uri="{FF2B5EF4-FFF2-40B4-BE49-F238E27FC236}">
                <a16:creationId xmlns:a16="http://schemas.microsoft.com/office/drawing/2014/main" id="{AF28DE2B-94D6-4F02-9A23-9250EA6ACDD8}"/>
              </a:ext>
            </a:extLst>
          </p:cNvPr>
          <p:cNvSpPr>
            <a:spLocks noChangeArrowheads="1"/>
          </p:cNvSpPr>
          <p:nvPr/>
        </p:nvSpPr>
        <p:spPr bwMode="auto">
          <a:xfrm>
            <a:off x="552450" y="1593850"/>
            <a:ext cx="8135938" cy="453707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3252" name="Text Box 19">
            <a:extLst>
              <a:ext uri="{FF2B5EF4-FFF2-40B4-BE49-F238E27FC236}">
                <a16:creationId xmlns:a16="http://schemas.microsoft.com/office/drawing/2014/main" id="{B41ED8EC-E3F2-40FB-BB1F-0C1B15A9DBE2}"/>
              </a:ext>
            </a:extLst>
          </p:cNvPr>
          <p:cNvSpPr txBox="1">
            <a:spLocks noChangeArrowheads="1"/>
          </p:cNvSpPr>
          <p:nvPr/>
        </p:nvSpPr>
        <p:spPr bwMode="auto">
          <a:xfrm>
            <a:off x="2411413" y="6308725"/>
            <a:ext cx="4276725" cy="307975"/>
          </a:xfrm>
          <a:prstGeom prst="rect">
            <a:avLst/>
          </a:prstGeom>
          <a:noFill/>
          <a:ln>
            <a:noFill/>
          </a:ln>
        </p:spPr>
        <p:txBody>
          <a:bodyPr wrap="none">
            <a:spAutoFit/>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defRPr/>
            </a:pPr>
            <a:r>
              <a:rPr lang="cs-CZ" altLang="cs-CZ" sz="1400" dirty="0" err="1">
                <a:latin typeface="+mn-lt"/>
              </a:rPr>
              <a:t>Simpson</a:t>
            </a:r>
            <a:r>
              <a:rPr lang="cs-CZ" altLang="cs-CZ" sz="1400" dirty="0">
                <a:latin typeface="+mn-lt"/>
              </a:rPr>
              <a:t> AGB </a:t>
            </a:r>
            <a:r>
              <a:rPr lang="en-US" altLang="cs-CZ" sz="1400" dirty="0">
                <a:latin typeface="+mn-lt"/>
              </a:rPr>
              <a:t>&amp; Roger AJ </a:t>
            </a:r>
            <a:r>
              <a:rPr lang="cs-CZ" altLang="cs-CZ" sz="1400" dirty="0">
                <a:latin typeface="+mn-lt"/>
              </a:rPr>
              <a:t>(2004) </a:t>
            </a:r>
            <a:r>
              <a:rPr lang="cs-CZ" altLang="cs-CZ" sz="1400" dirty="0" err="1">
                <a:latin typeface="+mn-lt"/>
              </a:rPr>
              <a:t>Curr</a:t>
            </a:r>
            <a:r>
              <a:rPr lang="cs-CZ" altLang="cs-CZ" sz="1400" dirty="0">
                <a:latin typeface="+mn-lt"/>
              </a:rPr>
              <a:t> </a:t>
            </a:r>
            <a:r>
              <a:rPr lang="cs-CZ" altLang="cs-CZ" sz="1400" dirty="0" err="1">
                <a:latin typeface="+mn-lt"/>
              </a:rPr>
              <a:t>Biol</a:t>
            </a:r>
            <a:r>
              <a:rPr lang="cs-CZ" altLang="cs-CZ" sz="1400" dirty="0">
                <a:latin typeface="+mn-lt"/>
              </a:rPr>
              <a:t> 14:R693</a:t>
            </a:r>
          </a:p>
        </p:txBody>
      </p:sp>
      <p:pic>
        <p:nvPicPr>
          <p:cNvPr id="62468" name="Picture 20" descr="Eukaryota">
            <a:extLst>
              <a:ext uri="{FF2B5EF4-FFF2-40B4-BE49-F238E27FC236}">
                <a16:creationId xmlns:a16="http://schemas.microsoft.com/office/drawing/2014/main" id="{1DBE3191-D603-4FF7-9D24-FFA2AED44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44675"/>
            <a:ext cx="7561262"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Obrázek 1">
            <a:extLst>
              <a:ext uri="{FF2B5EF4-FFF2-40B4-BE49-F238E27FC236}">
                <a16:creationId xmlns:a16="http://schemas.microsoft.com/office/drawing/2014/main" id="{BBB2A8DD-5F5C-494A-959E-D64A024848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34938"/>
            <a:ext cx="1771650" cy="133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A1B521E-BAEE-43B6-B011-F7133EB19A8B}"/>
              </a:ext>
            </a:extLst>
          </p:cNvPr>
          <p:cNvSpPr txBox="1">
            <a:spLocks noChangeArrowheads="1"/>
          </p:cNvSpPr>
          <p:nvPr/>
        </p:nvSpPr>
        <p:spPr bwMode="auto">
          <a:xfrm>
            <a:off x="2700338" y="333028"/>
            <a:ext cx="1211262" cy="6477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2004</a:t>
            </a:r>
          </a:p>
        </p:txBody>
      </p:sp>
      <p:sp>
        <p:nvSpPr>
          <p:cNvPr id="2" name="TextovéPole 1">
            <a:extLst>
              <a:ext uri="{FF2B5EF4-FFF2-40B4-BE49-F238E27FC236}">
                <a16:creationId xmlns:a16="http://schemas.microsoft.com/office/drawing/2014/main" id="{6D0061A3-58A8-4E8E-AB04-57B160CD4200}"/>
              </a:ext>
            </a:extLst>
          </p:cNvPr>
          <p:cNvSpPr txBox="1"/>
          <p:nvPr/>
        </p:nvSpPr>
        <p:spPr>
          <a:xfrm>
            <a:off x="4024313" y="331440"/>
            <a:ext cx="5011737" cy="585788"/>
          </a:xfrm>
          <a:prstGeom prst="rect">
            <a:avLst/>
          </a:prstGeom>
          <a:noFill/>
        </p:spPr>
        <p:txBody>
          <a:bodyPr wrap="none">
            <a:spAutoFit/>
          </a:bodyPr>
          <a:lstStyle/>
          <a:p>
            <a:pPr>
              <a:defRPr/>
            </a:pPr>
            <a:r>
              <a:rPr lang="cs-CZ" sz="3200" dirty="0">
                <a:latin typeface="+mn-lt"/>
              </a:rPr>
              <a:t>eukaryotické superskupiny</a:t>
            </a:r>
          </a:p>
        </p:txBody>
      </p:sp>
      <p:sp>
        <p:nvSpPr>
          <p:cNvPr id="62472" name="Oval 9">
            <a:extLst>
              <a:ext uri="{FF2B5EF4-FFF2-40B4-BE49-F238E27FC236}">
                <a16:creationId xmlns:a16="http://schemas.microsoft.com/office/drawing/2014/main" id="{62CBE0CB-DBF1-483E-9C1A-FCE573B1F93A}"/>
              </a:ext>
            </a:extLst>
          </p:cNvPr>
          <p:cNvSpPr>
            <a:spLocks noChangeArrowheads="1"/>
          </p:cNvSpPr>
          <p:nvPr/>
        </p:nvSpPr>
        <p:spPr bwMode="auto">
          <a:xfrm>
            <a:off x="2290763" y="3786188"/>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2473" name="Oval 9">
            <a:extLst>
              <a:ext uri="{FF2B5EF4-FFF2-40B4-BE49-F238E27FC236}">
                <a16:creationId xmlns:a16="http://schemas.microsoft.com/office/drawing/2014/main" id="{62478E3D-3295-4312-85E1-8DF72395C13A}"/>
              </a:ext>
            </a:extLst>
          </p:cNvPr>
          <p:cNvSpPr>
            <a:spLocks noChangeArrowheads="1"/>
          </p:cNvSpPr>
          <p:nvPr/>
        </p:nvSpPr>
        <p:spPr bwMode="auto">
          <a:xfrm>
            <a:off x="2916238" y="2565400"/>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2474" name="Oval 9">
            <a:extLst>
              <a:ext uri="{FF2B5EF4-FFF2-40B4-BE49-F238E27FC236}">
                <a16:creationId xmlns:a16="http://schemas.microsoft.com/office/drawing/2014/main" id="{88F330F5-2E96-40DA-BBA7-B5490DD382E3}"/>
              </a:ext>
            </a:extLst>
          </p:cNvPr>
          <p:cNvSpPr>
            <a:spLocks noChangeArrowheads="1"/>
          </p:cNvSpPr>
          <p:nvPr/>
        </p:nvSpPr>
        <p:spPr bwMode="auto">
          <a:xfrm>
            <a:off x="1908175" y="4581525"/>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 name="TextovéPole 2">
            <a:extLst>
              <a:ext uri="{FF2B5EF4-FFF2-40B4-BE49-F238E27FC236}">
                <a16:creationId xmlns:a16="http://schemas.microsoft.com/office/drawing/2014/main" id="{35A7C00A-FCF9-4ECE-A3CF-ACB0ACF922DA}"/>
              </a:ext>
            </a:extLst>
          </p:cNvPr>
          <p:cNvSpPr txBox="1"/>
          <p:nvPr/>
        </p:nvSpPr>
        <p:spPr>
          <a:xfrm>
            <a:off x="2700338" y="1125538"/>
            <a:ext cx="3582987" cy="368300"/>
          </a:xfrm>
          <a:prstGeom prst="rect">
            <a:avLst/>
          </a:prstGeom>
          <a:noFill/>
        </p:spPr>
        <p:txBody>
          <a:bodyPr wrap="none">
            <a:spAutoFit/>
          </a:bodyPr>
          <a:lstStyle/>
          <a:p>
            <a:pPr>
              <a:defRPr/>
            </a:pPr>
            <a:r>
              <a:rPr lang="cs-CZ" dirty="0">
                <a:latin typeface="+mn-lt"/>
              </a:rPr>
              <a:t>(      tradiční mnohobuněčné říše)</a:t>
            </a:r>
          </a:p>
        </p:txBody>
      </p:sp>
      <p:sp>
        <p:nvSpPr>
          <p:cNvPr id="62476" name="Oval 9">
            <a:extLst>
              <a:ext uri="{FF2B5EF4-FFF2-40B4-BE49-F238E27FC236}">
                <a16:creationId xmlns:a16="http://schemas.microsoft.com/office/drawing/2014/main" id="{A2904F37-6D2D-4D91-95CD-E029DBA0DE75}"/>
              </a:ext>
            </a:extLst>
          </p:cNvPr>
          <p:cNvSpPr>
            <a:spLocks noChangeArrowheads="1"/>
          </p:cNvSpPr>
          <p:nvPr/>
        </p:nvSpPr>
        <p:spPr bwMode="auto">
          <a:xfrm>
            <a:off x="2932113" y="1247775"/>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090E7AD-5A6A-41C0-85EE-5B766D74F661}"/>
              </a:ext>
            </a:extLst>
          </p:cNvPr>
          <p:cNvSpPr>
            <a:spLocks noChangeArrowheads="1"/>
          </p:cNvSpPr>
          <p:nvPr/>
        </p:nvSpPr>
        <p:spPr bwMode="auto">
          <a:xfrm>
            <a:off x="1042988" y="508000"/>
            <a:ext cx="7058025" cy="554355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3491" name="Obrázek 1">
            <a:extLst>
              <a:ext uri="{FF2B5EF4-FFF2-40B4-BE49-F238E27FC236}">
                <a16:creationId xmlns:a16="http://schemas.microsoft.com/office/drawing/2014/main" id="{B44EE9C7-F90E-4B61-B5F5-D0962BB44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59765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103E217C-9547-40CC-A4DC-73511F15FED6}"/>
              </a:ext>
            </a:extLst>
          </p:cNvPr>
          <p:cNvSpPr txBox="1"/>
          <p:nvPr/>
        </p:nvSpPr>
        <p:spPr>
          <a:xfrm>
            <a:off x="4738688" y="508000"/>
            <a:ext cx="2838450" cy="400050"/>
          </a:xfrm>
          <a:prstGeom prst="rect">
            <a:avLst/>
          </a:prstGeom>
          <a:noFill/>
        </p:spPr>
        <p:txBody>
          <a:bodyPr wrap="none">
            <a:spAutoFit/>
          </a:bodyPr>
          <a:lstStyle/>
          <a:p>
            <a:pPr eaLnBrk="1" hangingPunct="1">
              <a:defRPr/>
            </a:pPr>
            <a:r>
              <a:rPr lang="cs-CZ" sz="2000" b="1" dirty="0">
                <a:solidFill>
                  <a:srgbClr val="E57643"/>
                </a:solidFill>
                <a:latin typeface="+mn-lt"/>
              </a:rPr>
              <a:t>(CHROMALVEOLATA)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90CCA6D-DC41-4D11-9FAF-E208240FDD9E}"/>
              </a:ext>
            </a:extLst>
          </p:cNvPr>
          <p:cNvSpPr>
            <a:spLocks noChangeArrowheads="1"/>
          </p:cNvSpPr>
          <p:nvPr/>
        </p:nvSpPr>
        <p:spPr bwMode="auto">
          <a:xfrm>
            <a:off x="1042988" y="508000"/>
            <a:ext cx="7058025" cy="554355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4515" name="Obrázek 1">
            <a:extLst>
              <a:ext uri="{FF2B5EF4-FFF2-40B4-BE49-F238E27FC236}">
                <a16:creationId xmlns:a16="http://schemas.microsoft.com/office/drawing/2014/main" id="{BB867AEF-1179-4A0C-B23A-920DEA0705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59765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Line 10">
            <a:extLst>
              <a:ext uri="{FF2B5EF4-FFF2-40B4-BE49-F238E27FC236}">
                <a16:creationId xmlns:a16="http://schemas.microsoft.com/office/drawing/2014/main" id="{81CC1496-F015-4A15-A07F-4C45F1F63869}"/>
              </a:ext>
            </a:extLst>
          </p:cNvPr>
          <p:cNvSpPr>
            <a:spLocks noChangeShapeType="1"/>
          </p:cNvSpPr>
          <p:nvPr/>
        </p:nvSpPr>
        <p:spPr bwMode="auto">
          <a:xfrm flipH="1">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517" name="Line 11">
            <a:extLst>
              <a:ext uri="{FF2B5EF4-FFF2-40B4-BE49-F238E27FC236}">
                <a16:creationId xmlns:a16="http://schemas.microsoft.com/office/drawing/2014/main" id="{DB7D6658-ACB0-43D2-84B3-67571C95C282}"/>
              </a:ext>
            </a:extLst>
          </p:cNvPr>
          <p:cNvSpPr>
            <a:spLocks noChangeShapeType="1"/>
          </p:cNvSpPr>
          <p:nvPr/>
        </p:nvSpPr>
        <p:spPr bwMode="auto">
          <a:xfrm>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 name="TextovéPole 6">
            <a:extLst>
              <a:ext uri="{FF2B5EF4-FFF2-40B4-BE49-F238E27FC236}">
                <a16:creationId xmlns:a16="http://schemas.microsoft.com/office/drawing/2014/main" id="{F301782E-AA22-4AC6-BECE-B3A484664C27}"/>
              </a:ext>
            </a:extLst>
          </p:cNvPr>
          <p:cNvSpPr txBox="1"/>
          <p:nvPr/>
        </p:nvSpPr>
        <p:spPr>
          <a:xfrm>
            <a:off x="4738688" y="508000"/>
            <a:ext cx="2838450" cy="400050"/>
          </a:xfrm>
          <a:prstGeom prst="rect">
            <a:avLst/>
          </a:prstGeom>
          <a:noFill/>
        </p:spPr>
        <p:txBody>
          <a:bodyPr wrap="none">
            <a:spAutoFit/>
          </a:bodyPr>
          <a:lstStyle/>
          <a:p>
            <a:pPr eaLnBrk="1" hangingPunct="1">
              <a:defRPr/>
            </a:pPr>
            <a:r>
              <a:rPr lang="cs-CZ" sz="2000" b="1" dirty="0">
                <a:solidFill>
                  <a:srgbClr val="E57643"/>
                </a:solidFill>
                <a:latin typeface="+mn-lt"/>
              </a:rPr>
              <a:t>(CHROMALVEOLATA)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5538" name="Rectangle 20">
            <a:extLst>
              <a:ext uri="{FF2B5EF4-FFF2-40B4-BE49-F238E27FC236}">
                <a16:creationId xmlns:a16="http://schemas.microsoft.com/office/drawing/2014/main" id="{FE2C597E-FF3E-4F24-83B0-3EDBD516021D}"/>
              </a:ext>
            </a:extLst>
          </p:cNvPr>
          <p:cNvSpPr>
            <a:spLocks noChangeArrowheads="1"/>
          </p:cNvSpPr>
          <p:nvPr/>
        </p:nvSpPr>
        <p:spPr bwMode="auto">
          <a:xfrm>
            <a:off x="539750" y="1773238"/>
            <a:ext cx="4679950" cy="439261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5539" name="Picture 21" descr="5kingdoms">
            <a:extLst>
              <a:ext uri="{FF2B5EF4-FFF2-40B4-BE49-F238E27FC236}">
                <a16:creationId xmlns:a16="http://schemas.microsoft.com/office/drawing/2014/main" id="{C09B9A59-3AEE-40FF-81CA-2AA76A377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43545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Oval 14">
            <a:extLst>
              <a:ext uri="{FF2B5EF4-FFF2-40B4-BE49-F238E27FC236}">
                <a16:creationId xmlns:a16="http://schemas.microsoft.com/office/drawing/2014/main" id="{9E1BF055-6C16-4441-AC8A-374A9FA028F8}"/>
              </a:ext>
            </a:extLst>
          </p:cNvPr>
          <p:cNvSpPr>
            <a:spLocks noChangeArrowheads="1"/>
          </p:cNvSpPr>
          <p:nvPr/>
        </p:nvSpPr>
        <p:spPr bwMode="auto">
          <a:xfrm rot="-1440000">
            <a:off x="1876425" y="31337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1" name="Oval 15">
            <a:extLst>
              <a:ext uri="{FF2B5EF4-FFF2-40B4-BE49-F238E27FC236}">
                <a16:creationId xmlns:a16="http://schemas.microsoft.com/office/drawing/2014/main" id="{148D44D8-99E8-469C-B011-AF1645FCF005}"/>
              </a:ext>
            </a:extLst>
          </p:cNvPr>
          <p:cNvSpPr>
            <a:spLocks noChangeArrowheads="1"/>
          </p:cNvSpPr>
          <p:nvPr/>
        </p:nvSpPr>
        <p:spPr bwMode="auto">
          <a:xfrm rot="-480000">
            <a:off x="2312988" y="32861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2" name="Oval 16">
            <a:extLst>
              <a:ext uri="{FF2B5EF4-FFF2-40B4-BE49-F238E27FC236}">
                <a16:creationId xmlns:a16="http://schemas.microsoft.com/office/drawing/2014/main" id="{2E393EA1-85C1-4CB0-A3D8-AC9F5D918326}"/>
              </a:ext>
            </a:extLst>
          </p:cNvPr>
          <p:cNvSpPr>
            <a:spLocks noChangeArrowheads="1"/>
          </p:cNvSpPr>
          <p:nvPr/>
        </p:nvSpPr>
        <p:spPr bwMode="auto">
          <a:xfrm rot="1800000">
            <a:off x="3017838" y="3254375"/>
            <a:ext cx="219075" cy="909638"/>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3" name="Oval 17">
            <a:extLst>
              <a:ext uri="{FF2B5EF4-FFF2-40B4-BE49-F238E27FC236}">
                <a16:creationId xmlns:a16="http://schemas.microsoft.com/office/drawing/2014/main" id="{0D0BB599-B185-4115-81BD-230A0CD770BD}"/>
              </a:ext>
            </a:extLst>
          </p:cNvPr>
          <p:cNvSpPr>
            <a:spLocks noChangeArrowheads="1"/>
          </p:cNvSpPr>
          <p:nvPr/>
        </p:nvSpPr>
        <p:spPr bwMode="auto">
          <a:xfrm rot="1800000">
            <a:off x="3132138" y="4078288"/>
            <a:ext cx="219075" cy="3540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4" name="Oval 18">
            <a:extLst>
              <a:ext uri="{FF2B5EF4-FFF2-40B4-BE49-F238E27FC236}">
                <a16:creationId xmlns:a16="http://schemas.microsoft.com/office/drawing/2014/main" id="{AD0FE1B9-B784-4097-8B58-B1E5F42E80DE}"/>
              </a:ext>
            </a:extLst>
          </p:cNvPr>
          <p:cNvSpPr>
            <a:spLocks noChangeArrowheads="1"/>
          </p:cNvSpPr>
          <p:nvPr/>
        </p:nvSpPr>
        <p:spPr bwMode="auto">
          <a:xfrm rot="-780000">
            <a:off x="2193925" y="4075113"/>
            <a:ext cx="201613" cy="6461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2297" name="Rectangle 19">
            <a:extLst>
              <a:ext uri="{FF2B5EF4-FFF2-40B4-BE49-F238E27FC236}">
                <a16:creationId xmlns:a16="http://schemas.microsoft.com/office/drawing/2014/main" id="{3219328A-3FBE-40CB-BCF6-C784F00D5A63}"/>
              </a:ext>
            </a:extLst>
          </p:cNvPr>
          <p:cNvSpPr>
            <a:spLocks noGrp="1" noChangeArrowheads="1"/>
          </p:cNvSpPr>
          <p:nvPr>
            <p:ph type="title"/>
          </p:nvPr>
        </p:nvSpPr>
        <p:spPr/>
        <p:txBody>
          <a:bodyPr/>
          <a:lstStyle/>
          <a:p>
            <a:pPr eaLnBrk="1" hangingPunct="1">
              <a:defRPr/>
            </a:pPr>
            <a:r>
              <a:rPr lang="cs-CZ" sz="4000" b="1" dirty="0" err="1">
                <a:latin typeface="+mn-lt"/>
              </a:rPr>
              <a:t>Chromista</a:t>
            </a:r>
            <a:r>
              <a:rPr lang="cs-CZ" sz="4000" dirty="0">
                <a:latin typeface="+mn-lt"/>
              </a:rPr>
              <a:t> </a:t>
            </a:r>
            <a:br>
              <a:rPr lang="cs-CZ" sz="4000" dirty="0">
                <a:latin typeface="+mn-lt"/>
              </a:rPr>
            </a:br>
            <a:r>
              <a:rPr lang="cs-CZ" sz="4000" dirty="0">
                <a:latin typeface="+mn-lt"/>
              </a:rPr>
              <a:t>Cavalier-Smith, 1981</a:t>
            </a:r>
          </a:p>
        </p:txBody>
      </p:sp>
      <p:pic>
        <p:nvPicPr>
          <p:cNvPr id="65546" name="Picture 31" descr="doctor">
            <a:extLst>
              <a:ext uri="{FF2B5EF4-FFF2-40B4-BE49-F238E27FC236}">
                <a16:creationId xmlns:a16="http://schemas.microsoft.com/office/drawing/2014/main" id="{FE83BAC8-6F81-426D-A900-595C4FE77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9138"/>
            <a:ext cx="19050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7" name="Text Box 32">
            <a:extLst>
              <a:ext uri="{FF2B5EF4-FFF2-40B4-BE49-F238E27FC236}">
                <a16:creationId xmlns:a16="http://schemas.microsoft.com/office/drawing/2014/main" id="{94AE345D-6A3B-4B99-86D5-B5E978CBF85E}"/>
              </a:ext>
            </a:extLst>
          </p:cNvPr>
          <p:cNvSpPr txBox="1">
            <a:spLocks noChangeArrowheads="1"/>
          </p:cNvSpPr>
          <p:nvPr/>
        </p:nvSpPr>
        <p:spPr bwMode="auto">
          <a:xfrm>
            <a:off x="5867400" y="4724400"/>
            <a:ext cx="19510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T. Cavalier-Smith</a:t>
            </a:r>
          </a:p>
        </p:txBody>
      </p:sp>
      <p:sp>
        <p:nvSpPr>
          <p:cNvPr id="12" name="Line 10">
            <a:extLst>
              <a:ext uri="{FF2B5EF4-FFF2-40B4-BE49-F238E27FC236}">
                <a16:creationId xmlns:a16="http://schemas.microsoft.com/office/drawing/2014/main" id="{B0DD0822-D637-4802-ADAF-6DFC62D03CF0}"/>
              </a:ext>
            </a:extLst>
          </p:cNvPr>
          <p:cNvSpPr>
            <a:spLocks noChangeShapeType="1"/>
          </p:cNvSpPr>
          <p:nvPr/>
        </p:nvSpPr>
        <p:spPr bwMode="auto">
          <a:xfrm flipH="1">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Line 11">
            <a:extLst>
              <a:ext uri="{FF2B5EF4-FFF2-40B4-BE49-F238E27FC236}">
                <a16:creationId xmlns:a16="http://schemas.microsoft.com/office/drawing/2014/main" id="{91298FD9-FE6F-49E8-8758-6D30A2926973}"/>
              </a:ext>
            </a:extLst>
          </p:cNvPr>
          <p:cNvSpPr>
            <a:spLocks noChangeShapeType="1"/>
          </p:cNvSpPr>
          <p:nvPr/>
        </p:nvSpPr>
        <p:spPr bwMode="auto">
          <a:xfrm>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6033ABA-5D98-4521-889E-19A3CA6FC4A9}"/>
              </a:ext>
            </a:extLst>
          </p:cNvPr>
          <p:cNvSpPr>
            <a:spLocks noChangeArrowheads="1"/>
          </p:cNvSpPr>
          <p:nvPr/>
        </p:nvSpPr>
        <p:spPr bwMode="auto">
          <a:xfrm>
            <a:off x="139935" y="1474336"/>
            <a:ext cx="6054727" cy="469096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6563" name="Text Box 4">
            <a:extLst>
              <a:ext uri="{FF2B5EF4-FFF2-40B4-BE49-F238E27FC236}">
                <a16:creationId xmlns:a16="http://schemas.microsoft.com/office/drawing/2014/main" id="{97393C15-624C-478D-96F6-6259F7B9F437}"/>
              </a:ext>
            </a:extLst>
          </p:cNvPr>
          <p:cNvSpPr txBox="1">
            <a:spLocks noChangeArrowheads="1"/>
          </p:cNvSpPr>
          <p:nvPr/>
        </p:nvSpPr>
        <p:spPr bwMode="auto">
          <a:xfrm>
            <a:off x="884932" y="203334"/>
            <a:ext cx="73741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dirty="0">
                <a:cs typeface="Arial" panose="020B0604020202020204" pitchFamily="34" charset="0"/>
              </a:rPr>
              <a:t>2023 – asi 10 superskupin (říší)</a:t>
            </a:r>
          </a:p>
        </p:txBody>
      </p:sp>
      <p:sp>
        <p:nvSpPr>
          <p:cNvPr id="8" name="TextovéPole 7">
            <a:extLst>
              <a:ext uri="{FF2B5EF4-FFF2-40B4-BE49-F238E27FC236}">
                <a16:creationId xmlns:a16="http://schemas.microsoft.com/office/drawing/2014/main" id="{9E1BE5CD-29CD-48C7-A66E-3C8F57283473}"/>
              </a:ext>
            </a:extLst>
          </p:cNvPr>
          <p:cNvSpPr txBox="1"/>
          <p:nvPr/>
        </p:nvSpPr>
        <p:spPr>
          <a:xfrm>
            <a:off x="2378238" y="5857527"/>
            <a:ext cx="3756156" cy="307777"/>
          </a:xfrm>
          <a:prstGeom prst="rect">
            <a:avLst/>
          </a:prstGeom>
          <a:noFill/>
        </p:spPr>
        <p:txBody>
          <a:bodyPr wrap="none">
            <a:spAutoFit/>
          </a:bodyPr>
          <a:lstStyle/>
          <a:p>
            <a:pPr>
              <a:defRPr/>
            </a:pPr>
            <a:r>
              <a:rPr lang="cs-CZ" sz="1400" dirty="0">
                <a:latin typeface="+mn-lt"/>
              </a:rPr>
              <a:t>v závorkách přibližné počty popsaných druhů</a:t>
            </a:r>
          </a:p>
        </p:txBody>
      </p:sp>
      <p:pic>
        <p:nvPicPr>
          <p:cNvPr id="2" name="Obrázek 1" descr="Obsah obrázku text, diagram, kruh&#10;&#10;Popis byl vytvořen automaticky">
            <a:extLst>
              <a:ext uri="{FF2B5EF4-FFF2-40B4-BE49-F238E27FC236}">
                <a16:creationId xmlns:a16="http://schemas.microsoft.com/office/drawing/2014/main" id="{DDF01E56-F29D-011C-7511-6D3A7F3E7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556792"/>
            <a:ext cx="5943142" cy="4389988"/>
          </a:xfrm>
          <a:prstGeom prst="rect">
            <a:avLst/>
          </a:prstGeom>
        </p:spPr>
      </p:pic>
      <p:sp>
        <p:nvSpPr>
          <p:cNvPr id="4" name="TextovéPole 3">
            <a:extLst>
              <a:ext uri="{FF2B5EF4-FFF2-40B4-BE49-F238E27FC236}">
                <a16:creationId xmlns:a16="http://schemas.microsoft.com/office/drawing/2014/main" id="{E56C332F-DF05-F6E1-88AB-9A98F653676C}"/>
              </a:ext>
            </a:extLst>
          </p:cNvPr>
          <p:cNvSpPr txBox="1"/>
          <p:nvPr/>
        </p:nvSpPr>
        <p:spPr>
          <a:xfrm>
            <a:off x="6444208" y="1988840"/>
            <a:ext cx="2409634" cy="3693319"/>
          </a:xfrm>
          <a:prstGeom prst="rect">
            <a:avLst/>
          </a:prstGeom>
          <a:noFill/>
        </p:spPr>
        <p:txBody>
          <a:bodyPr wrap="none" rtlCol="0">
            <a:spAutoFit/>
          </a:bodyPr>
          <a:lstStyle/>
          <a:p>
            <a:pPr marL="285750" indent="-285750">
              <a:buFont typeface="Arial" panose="020B0604020202020204" pitchFamily="34" charset="0"/>
              <a:buChar char="•"/>
            </a:pPr>
            <a:r>
              <a:rPr lang="cs-CZ" dirty="0" err="1">
                <a:latin typeface="+mn-lt"/>
              </a:rPr>
              <a:t>Obazoa</a:t>
            </a:r>
            <a:endParaRPr lang="cs-CZ" dirty="0">
              <a:latin typeface="+mn-lt"/>
            </a:endParaRPr>
          </a:p>
          <a:p>
            <a:pPr marL="285750" indent="-285750">
              <a:buFont typeface="Arial" panose="020B0604020202020204" pitchFamily="34" charset="0"/>
              <a:buChar char="•"/>
            </a:pPr>
            <a:r>
              <a:rPr lang="cs-CZ" dirty="0" err="1">
                <a:latin typeface="+mn-lt"/>
              </a:rPr>
              <a:t>Amoebozoa</a:t>
            </a:r>
            <a:endParaRPr lang="cs-CZ" dirty="0">
              <a:latin typeface="+mn-lt"/>
            </a:endParaRPr>
          </a:p>
          <a:p>
            <a:pPr marL="285750" indent="-285750">
              <a:buFont typeface="Arial" panose="020B0604020202020204" pitchFamily="34" charset="0"/>
              <a:buChar char="•"/>
            </a:pPr>
            <a:r>
              <a:rPr lang="cs-CZ" dirty="0" err="1">
                <a:latin typeface="+mn-lt"/>
              </a:rPr>
              <a:t>Archaeplastida</a:t>
            </a:r>
            <a:endParaRPr lang="cs-CZ" dirty="0">
              <a:latin typeface="+mn-lt"/>
            </a:endParaRPr>
          </a:p>
          <a:p>
            <a:pPr marL="285750" indent="-285750">
              <a:buFont typeface="Arial" panose="020B0604020202020204" pitchFamily="34" charset="0"/>
              <a:buChar char="•"/>
            </a:pPr>
            <a:r>
              <a:rPr lang="cs-CZ" dirty="0">
                <a:latin typeface="+mn-lt"/>
              </a:rPr>
              <a:t>Sar</a:t>
            </a:r>
          </a:p>
          <a:p>
            <a:pPr marL="285750" indent="-285750">
              <a:buFont typeface="Arial" panose="020B0604020202020204" pitchFamily="34" charset="0"/>
              <a:buChar char="•"/>
            </a:pPr>
            <a:r>
              <a:rPr lang="cs-CZ" dirty="0" err="1">
                <a:latin typeface="+mn-lt"/>
              </a:rPr>
              <a:t>Cryptista</a:t>
            </a:r>
            <a:endParaRPr lang="cs-CZ" dirty="0">
              <a:latin typeface="+mn-lt"/>
            </a:endParaRPr>
          </a:p>
          <a:p>
            <a:pPr marL="285750" indent="-285750">
              <a:buFont typeface="Arial" panose="020B0604020202020204" pitchFamily="34" charset="0"/>
              <a:buChar char="•"/>
            </a:pPr>
            <a:r>
              <a:rPr lang="cs-CZ" dirty="0" err="1">
                <a:latin typeface="+mn-lt"/>
              </a:rPr>
              <a:t>Haptista</a:t>
            </a:r>
            <a:endParaRPr lang="cs-CZ" dirty="0">
              <a:latin typeface="+mn-lt"/>
            </a:endParaRPr>
          </a:p>
          <a:p>
            <a:pPr marL="285750" indent="-285750">
              <a:buFont typeface="Arial" panose="020B0604020202020204" pitchFamily="34" charset="0"/>
              <a:buChar char="•"/>
            </a:pPr>
            <a:r>
              <a:rPr lang="cs-CZ" dirty="0" err="1">
                <a:latin typeface="+mn-lt"/>
              </a:rPr>
              <a:t>Hemimastigophora</a:t>
            </a:r>
            <a:endParaRPr lang="cs-CZ" dirty="0">
              <a:latin typeface="+mn-lt"/>
            </a:endParaRPr>
          </a:p>
          <a:p>
            <a:pPr marL="285750" indent="-285750">
              <a:buFont typeface="Arial" panose="020B0604020202020204" pitchFamily="34" charset="0"/>
              <a:buChar char="•"/>
            </a:pPr>
            <a:r>
              <a:rPr lang="cs-CZ" dirty="0" err="1">
                <a:latin typeface="+mn-lt"/>
              </a:rPr>
              <a:t>CRuMS</a:t>
            </a:r>
            <a:endParaRPr lang="cs-CZ" dirty="0">
              <a:latin typeface="+mn-lt"/>
            </a:endParaRPr>
          </a:p>
          <a:p>
            <a:pPr marL="285750" indent="-285750">
              <a:buFont typeface="Arial" panose="020B0604020202020204" pitchFamily="34" charset="0"/>
              <a:buChar char="•"/>
            </a:pPr>
            <a:r>
              <a:rPr lang="cs-CZ" dirty="0" err="1">
                <a:latin typeface="+mn-lt"/>
              </a:rPr>
              <a:t>Provora</a:t>
            </a:r>
            <a:r>
              <a:rPr lang="cs-CZ" dirty="0">
                <a:latin typeface="+mn-lt"/>
              </a:rPr>
              <a:t> (XII 2022)</a:t>
            </a:r>
          </a:p>
          <a:p>
            <a:pPr marL="285750" indent="-285750">
              <a:buFont typeface="Arial" panose="020B0604020202020204" pitchFamily="34" charset="0"/>
              <a:buChar char="•"/>
            </a:pPr>
            <a:r>
              <a:rPr lang="cs-CZ" dirty="0" err="1">
                <a:latin typeface="+mn-lt"/>
              </a:rPr>
              <a:t>Excavata</a:t>
            </a:r>
            <a:r>
              <a:rPr lang="cs-CZ" dirty="0">
                <a:latin typeface="+mn-lt"/>
              </a:rPr>
              <a:t> (???)</a:t>
            </a: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dirty="0">
                <a:latin typeface="+mn-lt"/>
              </a:rPr>
              <a:t>(</a:t>
            </a:r>
            <a:r>
              <a:rPr lang="cs-CZ" dirty="0" err="1">
                <a:latin typeface="+mn-lt"/>
              </a:rPr>
              <a:t>Malawimonadida</a:t>
            </a:r>
            <a:r>
              <a:rPr lang="cs-CZ" dirty="0">
                <a:latin typeface="+mn-lt"/>
              </a:rPr>
              <a:t>)</a:t>
            </a:r>
          </a:p>
          <a:p>
            <a:pPr marL="285750" indent="-285750">
              <a:buFont typeface="Arial" panose="020B0604020202020204" pitchFamily="34" charset="0"/>
              <a:buChar char="•"/>
            </a:pPr>
            <a:r>
              <a:rPr lang="cs-CZ" dirty="0">
                <a:latin typeface="+mn-lt"/>
              </a:rPr>
              <a:t>(</a:t>
            </a:r>
            <a:r>
              <a:rPr lang="cs-CZ" dirty="0" err="1">
                <a:latin typeface="+mn-lt"/>
              </a:rPr>
              <a:t>Ancyromonadida</a:t>
            </a:r>
            <a:r>
              <a:rPr lang="cs-CZ" dirty="0">
                <a:latin typeface="+mn-lt"/>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7586" name="Text Box 4">
            <a:extLst>
              <a:ext uri="{FF2B5EF4-FFF2-40B4-BE49-F238E27FC236}">
                <a16:creationId xmlns:a16="http://schemas.microsoft.com/office/drawing/2014/main" id="{934DFC1D-C470-4D4F-9A60-362537C9F454}"/>
              </a:ext>
            </a:extLst>
          </p:cNvPr>
          <p:cNvSpPr txBox="1">
            <a:spLocks noChangeArrowheads="1"/>
          </p:cNvSpPr>
          <p:nvPr/>
        </p:nvSpPr>
        <p:spPr bwMode="auto">
          <a:xfrm>
            <a:off x="866775" y="115888"/>
            <a:ext cx="77247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cs typeface="Arial" panose="020B0604020202020204" pitchFamily="34" charset="0"/>
              </a:rPr>
              <a:t>21. století ve znamení pádu hypotéz </a:t>
            </a:r>
          </a:p>
          <a:p>
            <a:pPr algn="ctr" eaLnBrk="1" hangingPunct="1">
              <a:spcBef>
                <a:spcPct val="0"/>
              </a:spcBef>
              <a:buFontTx/>
              <a:buNone/>
            </a:pPr>
            <a:r>
              <a:rPr lang="cs-CZ" altLang="cs-CZ" sz="3600">
                <a:cs typeface="Arial" panose="020B0604020202020204" pitchFamily="34" charset="0"/>
              </a:rPr>
              <a:t>eukaryotické megaevoluce</a:t>
            </a:r>
          </a:p>
        </p:txBody>
      </p:sp>
      <p:sp>
        <p:nvSpPr>
          <p:cNvPr id="3" name="TextovéPole 2">
            <a:extLst>
              <a:ext uri="{FF2B5EF4-FFF2-40B4-BE49-F238E27FC236}">
                <a16:creationId xmlns:a16="http://schemas.microsoft.com/office/drawing/2014/main" id="{BE418C96-3D2B-45FE-9123-DE80CF855AC9}"/>
              </a:ext>
            </a:extLst>
          </p:cNvPr>
          <p:cNvSpPr txBox="1"/>
          <p:nvPr/>
        </p:nvSpPr>
        <p:spPr>
          <a:xfrm>
            <a:off x="55563" y="1988840"/>
            <a:ext cx="5256212" cy="2586037"/>
          </a:xfrm>
          <a:prstGeom prst="rect">
            <a:avLst/>
          </a:prstGeom>
          <a:noFill/>
        </p:spPr>
        <p:txBody>
          <a:bodyPr wrap="none">
            <a:spAutoFit/>
          </a:bodyPr>
          <a:lstStyle/>
          <a:p>
            <a:pPr marL="285750" indent="-285750" eaLnBrk="1" hangingPunct="1">
              <a:buFont typeface="Arial" pitchFamily="34" charset="0"/>
              <a:buChar char="•"/>
              <a:defRPr/>
            </a:pPr>
            <a:r>
              <a:rPr lang="cs-CZ" dirty="0">
                <a:latin typeface="+mn-lt"/>
              </a:rPr>
              <a:t>Archezoa (1983 – 2003)</a:t>
            </a:r>
          </a:p>
          <a:p>
            <a:pPr eaLnBrk="1" hangingPunct="1">
              <a:defRPr/>
            </a:pPr>
            <a:endParaRPr lang="cs-CZ" dirty="0">
              <a:latin typeface="+mn-lt"/>
            </a:endParaRPr>
          </a:p>
          <a:p>
            <a:pPr marL="285750" indent="-285750" eaLnBrk="1" hangingPunct="1">
              <a:buFont typeface="Arial" pitchFamily="34" charset="0"/>
              <a:buChar char="•"/>
              <a:defRPr/>
            </a:pPr>
            <a:r>
              <a:rPr lang="cs-CZ" dirty="0">
                <a:latin typeface="+mn-lt"/>
              </a:rPr>
              <a:t>hypotéza </a:t>
            </a:r>
            <a:r>
              <a:rPr lang="cs-CZ" dirty="0" err="1">
                <a:latin typeface="+mn-lt"/>
              </a:rPr>
              <a:t>Unikonta</a:t>
            </a:r>
            <a:r>
              <a:rPr lang="cs-CZ" dirty="0">
                <a:latin typeface="+mn-lt"/>
              </a:rPr>
              <a:t> – </a:t>
            </a:r>
            <a:r>
              <a:rPr lang="cs-CZ" dirty="0" err="1">
                <a:latin typeface="+mn-lt"/>
              </a:rPr>
              <a:t>Bikonta</a:t>
            </a:r>
            <a:r>
              <a:rPr lang="cs-CZ" dirty="0">
                <a:latin typeface="+mn-lt"/>
              </a:rPr>
              <a:t> (2005 – 2009)</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err="1">
                <a:latin typeface="+mn-lt"/>
              </a:rPr>
              <a:t>Chromalveolata</a:t>
            </a:r>
            <a:r>
              <a:rPr lang="cs-CZ" dirty="0">
                <a:latin typeface="+mn-lt"/>
              </a:rPr>
              <a:t> (2003 – 2012)</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err="1">
                <a:latin typeface="+mn-lt"/>
              </a:rPr>
              <a:t>Excavata</a:t>
            </a:r>
            <a:r>
              <a:rPr lang="cs-CZ" dirty="0">
                <a:latin typeface="+mn-lt"/>
              </a:rPr>
              <a:t> v původním pojetí (1999 – 2015)</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err="1">
                <a:latin typeface="+mn-lt"/>
              </a:rPr>
              <a:t>Opisthokonta</a:t>
            </a:r>
            <a:r>
              <a:rPr lang="cs-CZ" dirty="0">
                <a:latin typeface="+mn-lt"/>
              </a:rPr>
              <a:t> jako superskupina (2004 – 2016)</a:t>
            </a:r>
          </a:p>
        </p:txBody>
      </p:sp>
      <p:sp>
        <p:nvSpPr>
          <p:cNvPr id="67588" name="AutoShape 4" descr="data:image/jpeg;base64,/9j/4AAQSkZJRgABAQAAAQABAAD/2wCEAAkGBxQSEhUUExQVFRUXFRUaGBYXFBoZHBcXHhcaIB8fIRgYHSggGB0mHBwYIjEhJywrLi4uGCAzODMsNygxLisBCgoKDg0OGhAQGiwkHCQsLCwsLCwsLCwsLCwsLCwsLCwsLCwsLCwsLCwsLCwsLCwsLCwsLCwsLCwsLCwsLCwsLP/AABEIAOEA4QMBIgACEQEDEQH/xAAcAAABBAMBAAAAAAAAAAAAAAAAAQMEBQIGBwj/xABDEAACAQMDAgQDBgMFBwIHAAABAhEAAyEEEjEiQQUTUWEycYEGBxQjQpFSodEzYrHB8BUkNENTcuGy8RZUZHSCkqL/xAAXAQEBAQEAAAAAAAAAAAAAAAAAAQID/8QAGxEBAQADAQEBAAAAAAAAAAAAAAEREjECIUH/2gAMAwEAAhEDEQA/AO40UUUBRRRQIaSlNJQFFFFAUUUUBULxXxezpl3XrioDwDyx9Aoy30qH9pPH00qgYN1wdqkwAByzeij+f7kcp8V8Xkm7duGGYKHe2GLxJIAGduI2jaoketWRm+sN91n28C5WyAv8V28EnGOm2rnOOY5zFVOp+3d9j+VtAx8Nh35MTvLce+yudL4sSTsXyx1fmES8kcmMg45BxP1qINLdvMdt1yFHU5aFUheJWJwOPr87hnNdH1X221gRmsq9wqRIfTBwViSR5TLiM5MmPeanaP7wndFdUVpiN6OgM996FwAflXJ/9kh5AuyQGJ6S+2MzMkAe5NJbsamwA1q7dVQSPy7rBT3+AGO8xBwaLl27Q/bpCR51i5bUz+ahF62PmydS/Va2fR6y3eUPadbin9SsCP5d/avPWg8fvWzNxFudt4Rbd3k4iAjjkbWUcnqE1ceF/aFkYOjhWZjGoUBFgcretTgDHUZIDA5waYNndKKoPsp9pRqw6Ovl6i0Yu2z/AOpfVT/L9ib+stiiiigKKKKBRS0gpaAooooCiiigKKKKAooooENJSmkoCiiigKxu3QoJYgAAkk+grKuR/bvXpZ1V25ct72UoqEhZG5TxuGY29o5FWJbhRfbPxsm4167JZiNtgnawEdKnaSVQYngkqcZJFItoL/vOq6mJ/s16VU7QFBz0gAfConpyaf09sXbj6m421LcbQxnrI3OxiZPxR2LFR2imLesHnJdvA+WjG4tvaNxWYDtPSMkR6kQJiqwjaxLcF7ZaIBZHmUme7AFh7x/5c8Ovr5IVZJyXjAmekEnnkYjq2QalfaJ+nN5b7MptWwqFdoDDe7k4NzkH3P1pdbbdLVsaQWHtbENxITzPOEkuxkXJie+MiIoLG1pmVyGCpAXh9xCB1J6SYkzzHA+hieP7VtM6sDGwgBpG0tJJwNpJ7YwQMYpnV+JudOtxlZd52ykNcJG5jBJ2qp/6gknMLgxFTRNd0r3Llr8PaXYqEtcm7JPPmHrK7hDKFB3RGMA5qfDSnkNqLyoLpDNbUjzLalehiO4MQfTHzpy54e1tiykXQG2v8ILQcqdrZIkwwOG571K1N2y3m3Xhrhsrb8lrZcm4EO1t/CWx0mY/SQMVV6e+9o2pI2sAvxbWBjhs8Q2GGI2nkYC7+zvizaa9YvAglCiswUDzNM84IH61g4zkjnbXc9J4tYunbbvWnb+Fbikx8gZrztrrtrTk7VvM6htrKVA2kyshl9ZEDj1kVtX2S1Tm/pC5z+MCSABKtZYjjsQo9smlWXDtdFFFZbFFFFAopaQUtAUUUUBRRRQFFFFAUUUUCGkpTSUBRRRQFcG+8bULf1hCQWa4VXmSFIAMgwAXLiSP0n0rqH2t+0lu2DaW4m8kK/WJUHkTODGYmY4yRXJFvu5OsYAvHlWVIPxE5b2IBYz/AJkTYx6pnXlEBQDfa08buR52oJMLPIG6SRnCt/DNYNpWL7eb29ASQM6q4OmP7tm1GOAcelS/w4DAE7k06C7cMMwfUMBAMZwSixz1Me9OKy6R0N5ydQvn3DbUAsbtwKAzkSE4f4jOZ9qqKTVX1N0kH8u3Nq0PULILe+9izE991OajTqjnzQyuFhVHSd7QBLfpUDcTPZY5xWXhGgQG2bl0WlQbg2wvLKZUbRzJUY7zA9nPtJqLervNessbm7ai2QjTAmBsI3SRLcYn60Q9YvpYZ7kndcRrsMwGxFYeUUsqJ6sLJ+FGYcSwrbWouau/c67t9UL3QWY9CTztJhYmIHGYqd/8N3iBe1l+3pFKrbBZwG2BQNoRMMNuNoMkkyKl6G/okt3NMl26ll1JuXijq92I6AdsKCABEGc+poqt0o3PcCmD5JcEj9Vshv227/oazewm1QR0uikcA+Wf7RZMxsdSQMmPnTPg7hL1u6ynYnmyv6ipRwB6FpK+01L0u+5aukIENhluW1E/2dwsGSe4ByT/AHzjOAhX9E8lRdVts4ZTlTBADqDumZ/Tn96uPs3rLieS/lrt092xcdjdBdktIU6LYUGAjiSSe3rUZVheiZtuhkY32JBU9+NoU/NBHTUi04talbyAkMNlxdvrt3QD+kxBP94+0h6AtXAyhlIKkAgjggjBrKtG+w32gVAmkusBM/hyWEsk/Aw7OvHvx2zvNZblyKKKKKUUtIKWgKKKKAooooCiiigKKKKBDSUpqD4r4pb06brhMEwAqM7MfZUBJoJdxwoJYgACSSYAHz7VpX2q+2gUeXYMlsbhz/8AiBkD3wT253DWftp9pH1FwC0twIOFuFbe046vLZwd08FvaBWoawalpCIoBjc5v2izz2PVG09xmZ5itSMX0ha5Xv3G8okbg3mMDttuRBgARxtIL955was/A7iXbm7cEW1bEq0EqI6mIGMnpkdtvtNW+g1LiGCBf4VvW1GcQYaSO0E+ntWZ8IvGEYoSAApF+2SuOJBJPHw59qInXfETetNt3oGutdumQGd925QIMhVAX6gelVJONwBGZb1OfVuT86fsaG6HNs+Xv2bp8wKrLMTPBzggdz9KmP4BqBuDC12GNRagyPdsVUTD4PpmH4p7923o+kWwVIe6Y4UGW9Rx2x60jeObF26HTrp7Y/5r9V1xBEkkws5+ItWHifh2si3ZvBSLS/lq1+ysdMAxIJAA75xzWVnwrUFQRbTgkfnWzuExgBvXFAxZ126fxC+cZneY3gz6N0/+msn8Kt3V/wB3uqCAPy3DTwZMQxIBI6hIyPpi3hd8ztQGey3EMxzwY/f0rPT+Hai21u55cOh3Id45GfXOJB9jQStZ4S+nsltQ1sM0KFQksZO3IMQQJJx9cxVb4dqhaulslSpR1jJRvT1IIBj2I71l4hptQ11rtxZJ4XzFZlVe0kljmST6k8Up016f7C4fYWyc/TjtjnNBKe8zXWt214xaPIcFRuBz+qWIHoSMVNKyFZFPXAO4GN0ZWInneAeCDHbFZbs6jaPyLsYgqpLDA9DK1lfF3zEuCzqQyrtLGwYkFjwBDYbMjmglm4RvKrbKqP7NhxB6iryGU5ImJECRit0+y/29CAJqmJUY80/HbzEXAPjWYHmrz+oA1o9++YA8plGZHksQ0nB2mD64nv7Yj+Hs6kgI4WCVVVaQMyApBJU8mJ78gkUWfHoOzdV1DKQykSGBkEexHNZ1xnwf7Rnw9nYP+WHO+wASjEt8SfwNzjg4x2HY9PfV1V0IZWAIIMgg/Ks2Ny5OClpBS1FFFFFAUUUUBRRRQFFFFAhrRfvXuKunRt1wPu2qlttpYEgnq7CFrejXP/vSibIiWyR0kiBPfhTkRNWJ645kniCGS9m7wAv54IU9jBt4Az3NPPcSBHmfIQ3AniM/P+VTFICjfsU54DEEbuT04xt555qFc1dwM4BKhLhCgIh24jLBJLYyfUCIxGnIyt1MA7yATgKJ/cnis7l63AxcHuAAf5nMHtPbtTb6tyT1ngTKW2mCP4kP+gKza9eb/mEFu3l2R6ZMIPb+XrRQroSNy3GCnG3y1KzBlX8zcDkD37z3x89UPUtzbKbXC29xJyA6hgFJkQwgGB0jui6i9Bhlw0bfw9ksScRBtkyP8GM4pDqrpndcUqQxI8iwQcmVg24JIzt57x3qCzsm1hWS6STMjy5IDRABOBgfzIIFWI1Szti6egA9FkjaO253MGf1AYrVzrrtiCWPlFSA3l2maztM7SSCQmRBJwMRgTY/j9RuCi+8ED4bds+8jozifbPJqiZqtUkhmS/wScpG3k8DA2gmR/OsLtxE2T5oOy307UkDYIiWEGBunkyOM1BfXXy5332+AyxtWiSvwiCLeRmPbcfenNZ4jqW3g3N6sF3FrVrMxhsccetAzrLobqPnEyZMIAZaf48DcayXUW2J6tQFkbpjjA7Ex6f+9M3btyBuuTxKCzZJE/NYGYE/XEZxOquEKfNAG+D+TZIXiJ2WyJjO30HochOvX7BCr+aVWd3TJbMnmB3OcfvzODozlmcqoChQLdzmCe4gTAOPSqD8XeAjpzMK2mtAQIzBtwBA5/ux2p63rru3cWsndJ/s7c+hJAEjtz9OKirnU6i2FAS+wyZPl3huwBkqpHaO/NYDXqgAW+W6dskXRn13bO08H/OqtNU+FAtgc/2S+sDsP9D0rLSXy7lHVI8u4wKoFaVEjqaQAcjjvVRPs2WOBeVgxE7gxDdUCQ6xGe/oPWuj/dg82L8FTbGoZU28DaiBv/6BP1rmG7blQR6AiO85Kj5cx866D92N0edq1VQoZdPdKjjzHV9x9MwDwPpxUrU66CKWkFLWWxRRRQFFFFAUUUUBRRRQIa5t979wr+GK8y/b29iD/oV0k1zX75yAmnmficd+Y9gfn9KsT1xodolhkbeJzBPOeMn3z61hdgNfJaIu3BmSfinOMZxEj6Uzonkkngzng5wMkyM/58Zp7xPGovgdrpxPqonJmc1pyQ7NwlwoXmBPEgSecwOKdt+JWXE+dbDSf+ZtBESPiMriMiMiAZ5REzjcDJ4A7LIMTlvQdpHzqH9orY8q0z7o84gnG7aB1ASeYyJxkcZqKmt4hawovWiZwNxCoY53EbYkT0k9vakNnaYgFWuHapglhkBgYK7DuHUMGTANLeXcxtsR5TXCpRUUbV3QGAC9JUQZGeAZEiq37NuWs3UPYoVkEhJJL/IdKk+4B7mirj/aBZWBaCyNLjHUoOIEBScKDHIiKhHUmxbV8LbLmB/A42ztUEbgRBIXKdsEClawSRBGFEyJBOATtx0DEE8yOeBLdl8sq4HlFl7yCNwyY+ExGF24jk5oIi3bO7dcv29oUwfNDEhTKKwnviTNCFXS29sgq24AFiWJBODvUfqKCQJkjOJqB4VbRNftGLaPqQN54C2roEn5gZ5781c3XYojSAoYgOQIUkmekx0EsOQMN6CghqwO0/CQnmBzPUAJOAcKFzHIXd6TR+MWTtuJtyQPOXpYxJmckxz7Dishc2ZgAQWDSfywzbTPeZYkjMyQc5Fb41pU8qy6gAnzLbwV+JSI47bCM+3OaCwF9OfOtSFnDkjcZ7npx3JxkZOayfd1KQQ3RiT6EYyR3meMA+9MeN7d15YUAG5s/LUFGBLQCqrAMfKG70x4TqQ9ko2TbZdmc7HV5T1gMogZy54FBYWr0GADIJklTGTgAzgc85gn5VM0lqbyYU/lXsZIabVzng+xAzIIqKbm0rvkjpEBoAAHIP03ZGM1I0Sk3UQS0+YOV/6NwkmODnuZxnmgsZAJgBhnIURB3Ece0ZgEjn1rcvuzEarUCIH4bSf4P/U1rF7RFAT1k9UkKvIyCMDcffP+IG1fdsSdVqC07vw2kmef10pOuiClpBS1l0FFFFAUUUUBRRRQFFFFAhrm/wB8pIt6eP427T+mf8q6Qa5x98SsV0wWfjfg/wB2eDjiefT51YnrjmuludR24b+L05+o4HPYfWn9m67cgzkHC7j8C59Dxx88GsNO0nBOBHpAIgjkxC+ke3ueKWz+IuhWH6TEk821MQOPSOY+laczfkhiDHPq9sYzkbIxx0yefpUL7Q2/93UCAPNEc4m25giIGZ+cn0q1UqwJfaOrkbIbkjIIIb1lc7o/SBVX4/8A8OQQoPn28LBgG3cI6lAB5+v0qLOl1XiuwC6bN9WdS1osoFsmBtYPul4BDYA7fOhdKEsKtrIYzuyBdEGTzCKMKFMSVMywgSboFxES6SLLraZWAB2N5ChWhQWhd8R3yDE1C8FusnmaZwobd0qxyzgwUVpjq6SOQYMA7oIS9MTBWUZj1gEbtsEfE8bgpBMD6d5rLU3H3flhtxY7pYrDFyOD/CFjE47kialG+JZSiJbIVrl0nbBYjrF0tAkg7Yz0naJFNkrda4LDXjdBLNv27STADqQIg4PbcCMngkQjb2+KuJQAvfbCwqhtPcYSsciRuEZINPNoR1DZJeIuFid4O1pEGGEcn5ccGM6hfEypMDzCs8Ya3tHy+Knr15baJgAwPNAdNpJ77ZEDJiI5iQDAKRg6NkrgAwvVINoxBg7lGQQP/NVfjzFraGNpL6kDgDAtRHfkmavVtWytt9yupAgKAwEGHUH03K7Z9ZiTVJ4+kWkGB+ZqcA/D02BBnvxxj96ES/E9UNSzLpg1ze7bnZQqKGcn5Kc5ZoAkwJzTml0api0A5Wdz7tu9scKeACIA5jODNXHi+puOWDElcYO4DaMieorAGZlSAcelVqXxeAZfLYKQHfdtKjgSJETAjEEgxzFAxpyVjt07QMMWlsTuG0jPB9PWtg8E1n+8Wgw2gG6dwgRNp5kD6n1zWvX7u8ALOTHzwMbeBk/Wam+HSbltcLm4BJkCbdwCZ7ndhRAMRigstVqC7AsqhsAFhc6ypztwJ7mMxB+KRG8/dfm/qMAf7vop9yVuGfmTJNc6DCGG4spOTMCQYzMEDCxIgc5muhfdZI1GpH/02hPz6bn0j5UqzrpApaQUtZbFFFFAUUUUBRRRQFFFFAhrTvvQuldJ0WjcctiP0oMu0QZG3ERmRW4mtE+9fcLNllYgi4flOCCfYEfTntViXjnGkYsoe04uhsbtokNsJjYJAbBOeIBA4NRdRci+5A3Qtk/lqGH9jb9MR6ESKZv6Xe/madwLoEOCrLbvZna8QCeeYmJkEbiqXRe1Lgo6Xvy91t4lSttVMQRvXAIODkGPWuZ23aOYAgTHmbQdvbFtZDDDAD+I4AM1DvaVrqlb+tucbtvkKoO0wDPmKh+LB7A8yYpy7d2gKhKZYDc0scxkGNowo4IBUGJ4d8noJusAp2jzLpXY2AxUEw2YYHA5XiJorGz4M1uQNTeKbCwRrRUXFCkjaPMYjIx0iYPtMbxHw43iAdtu+AgAdlU3ECnlF6lZIChiBKhZ2xmXZXeAyjTsxIdvLbK7YyQrMIGTGeG/ip5WYBkZUdGZgQvlqu7cxLELmcKdwYHJgkYoIGt8IvsB+Kv9wVCIrAMZEHNtQ/vnBJk1LTSA2BbtXvJ2naS6ElhBJQEKEB3AkkGYIzmDHV9ilkD21LcASykbcFT+oCBwO+WGTJt3nslAqoWMHyypC7iQ0GXIUjb7YYdOMBDt+D2WBe5f1KXBuhvJUGbbIoOLkr8SwJkAVg2iZ0uh77NJXcbls22AXKkhS25TAgmT2kVf6LS3N1y6zNtyG3JvUHaSSNpEKvTB/vD5CqO5+qbZgBSWQoRIMyMgiPVh8ORirhMsLOiXToV81WYOpLiAJZRhWAJgBYkd/SKx1WnsOQLt2/cCAgKDbRVkLhFCN8p7lM+tZeYCFBVdnV0kg7QEClswWUwpkEjnggmndPdAYi6IBIUAZjC+wzkAj1PBoIlrS2tr51FzocQb4YKjYLQbYgwAJBOYB9CeFWfJ3i2y3SYlXUKGCklYhjM5zI5A71MTRO6ywdLK5XcykmAW2rt/iO2TByBPw4i6i0Bx5ly2ghWAEKMg9ckcAdJ9e3eKca9BjaiyWIO/4eP4vfjiMjORTuhO+8qsQCS0rJCklGBIQ8CRIiYM8cVHQgjKq7cY3CSAJJMgzmDHJBMVYaRdt9CbbA9TAwVAPlse46pgZ/vUDDKSCRLQM3LbI+0ZgkKoIM47CPet/wDujQC/qcCfI0u4jgk+YZ9jEY4FaJrFBABsFW4G0+2Dz0jPw5rf/untkXb3/wBtpT85N3OPl+0UqzrpYpaQUtZbFFFFAUUUUBRRRQFFFFAhrS/vUQnSpBI/NGQSOx7gH/UVuhrTvvPtbtKgwPzkM/wxOR7xNWJ645XZ0O6DuBAPTuY8zwDAE98H+gw8R0QY9cDaibWQhWUhMbWWSuIkHGeODWJu7WILAnby8gtkHkAxwM8Y+lOX9WZXcCSbakxn2kzzgATiq5oGqtXgrRe3DbEX0DmJ/wCsqh5/7oHvxUO14PuZXug3mO0ASVRZiFBBEAZjIBjAPNTblxCSJkSN0nsMSWIwMx9e2aa1rBm8qwERgn5t6NotzmF253nCzz24BNFQ9Xatu23SWrhvIwm6h8tLcSD1SRk8OSnHJmrO544UOzXW7zOYG6w1sC5MfFPDYGB7YGKTRWRaUWkAuCQxBQncOCYQSGmOlpAgAGpdnxDyrcMRYBfqi4ciYYq1kzgHiB1EdpoK274lYZ5W+1oyYt3rTSpgQZtyg4HJH0qbpA8M6u7BQrBkH5TFhnc4wxj07xjBrJi5GzczISSWuw/lrAIDG6CDLTiZgyJMVFs+HdQu6W6lp4Tcu5Nlw4nCuSoHcERnBFVFna0G63bCOWtShfYQyhwombRACdTGSf4uTAqPqPD3UK7ja4BINtSotkEiZME9Oc5yAe0RvEtVdXy11FhRbDFvM07TJyCYLGV4xIPSM4qM+ptsQlu8L6knm1DZkAKLnWzcYggSfegzL3IU23ZhCF2uMURiww0M8dyCZBJnHrLNy7NtX8hVuIIbaVYdIIHQcEe+OkjtFYqzxBIBBUm2wykYnb8IADcSOYkZotK7CAhaMyV3z2jpO6RmcyIPGaCLc0pICkq7IGPmbmAjEmDAJEAFlPY8xNO6VQsDzXBHdT27gRBOD9Y49HUBH6AwyNouWwNxI3DcTJIjuDiZ70zpPDy4K7Y4ABkxuBjAE4AkGIxE8VFTLl0blBXejEz0wdvGYjqG4kjHCjAM0/4fc33rQyiz26gOlpgNPrx75Jmq63dC9JKvkg9MiYGMQTMAEg8zB71O8LUm4npJAA+Hg4E5HxD19e8AMr7gx5dsmRgtsRiSoB6HYYwCWHpwAYO/fdZK3r6t/wDLaIj1CxdgH1Pv6zXNr9pmJby1ZsDdtuBiTB52kcDGZ4+vRvuuvBtVqsOD+H0khgRBm9MBu3GeDk0qzrpIpaQUtZbFFFFAUUUUBRRRQFFFFAhrV/vF8N8/RsN20IQ7HGFX4jkjtPetoNar95Oo2aJpUOrMqsh4YGeciR3ie1Il45MNPEhCj8xkP6dW0DnJxPbMcVV+L61Ayl3UkWkG1WViWz0gKSN0wOw96cPgmmeIs2wTM7r1xtp5+BTPHqTmeYipGutravAW7SWj5dqVtgCSwz1jqAmJg59YzW3NVWGuk/mM1oNEJatWy/B5uQGVoOQP4jgcU7YRUQpZ3BSSWZ4ZiY4LKoKj0GB3mpH4aSFLxmOPcCfr/Qcis1Uso3MQN23IHTHxfCSDBYRH8uAwmUW1vcOrEAmJDrML2O6QQVBJ4IzzxU6zrnUObVtmcsdvlXbpIwMsbYG7jInnd2xRYsBlChoXax3wN5PVtWGEEAwMfsOaW9pwwPmsyBcbSNjM2AJIO1hE5BI5AIMCilvFBsJt5G1gFCMCed4uKvWxI5B5nOYqu1e1XlV2gk7d+9ixwCwZjhhnHbEZNXKaYsdzMBtBCr5XmcHKncd1zOCCJlSMVWX7PmAQFCCFExagSAODDHIHIOKCbp/ElLq1rcSqPLqVc/mMpYeS8MFBAyOTn0qFqdNbvFnfY46jKIqntligk4n4lU8/OpDgglSvmAqOhVKOLRwSED7HkYVurImsL6Wyu4oVtLMMrEXCYAIICHtiSYn3xQY2vFXtgQVZCBBeyrYIyNygloA5J/wwxq9buElY4gACOOR/DGdsz8WDink1BBHlg7kQ75CcQCWYrzHTAEmN0QZpp7wOGllGMEFVO7ndzMjBmDPegwu7M7kckAfqDYlgCw+EYzx7nmpNm+7QiITCzG4Hd3mPQgdsSomeKj/iESAjTumHQAsFx07GMEmSOe/PYWH4q5tPWBcg/GzoRI4CBdgHcE4kH5iKj/i7vZGZSWIQFmJwQSXEEPB7ADBMHNOaK/c3opiCyyvBYdtzDLAAmGP9TTNzXXICydoJUkRGd0wyx6nHciamaK7bbylSBN23zaM5eGZrkBXJUg8DH7kE1fiFzYA1qYErOoNwLg8beOD37ekVvX3SMTfvk99Jo+/H9rA+gET7VoJ0SC2rIZ3EQVbcS2ZIG0rwBGZgScxHUvuw0qgXrgESumtxIMKlqRkeu+lWdb2KWkFLWWxRRRQFFFFAUUUUBRRRQIa1H70FH4Fie1xDzA5x/OK241q33lf8C55AdCflOfnirE9cciS8rYI8yA2IaAIzycAADP1rLWN+ckiCbVomRg4YZgScQcD/AApLV9bkqFyQeZIEZE9yMEbpBEzBgGl8Uvq1xfiP5Fohm7xPE8g+vce9ackZ3WYGVJO0dvckn3HA9T6AUNcwAMLjEkQx54OWiJmeOKxLQY4AE+nYenGTPc4PfBX8QGYCZJJETjv2GPqPXEVUZeZlgeWJAZ2wh4IwJyD8+MdqeRybgLICubhgmGi0SMM0RAiYgyI94k7y45lpE5gkjdIGGgiPQ+nerJLUzdchFZeosSRwDAUcjAGfQ96imbkbLinau6SXGDwd0rth5AiSSTu5iay8OeHQJLMwgbVACJtJVSIxyDPTnOTNMNqOmbdu5AyDgknsTK9QBMRxHpT+lIYFl4RSI4KzEzA9QsiM4Ej4SVDv2Aim2qwHaAAkGCZGZaFgkYPb5zKF/Y4EqdhIVNhuFHBJJCEicyVmI9cAVBTSEQySJAkKrHbmZG0Y4BEY455p+3aIEQokAmVkQGBBIJLLMfpniMUD2t1arK7fIG4GCfzSCQCp2g7D3WSJkYzNRLlknqOxVVDt2lGO0D9Rbadu05QYhvWTU3TsBbkBBiC6qN0RMCGDTG4SwxK/XFbCjc25ht+HzAEIeIgL2kCOTx8MCQEHR61wQQiuR8LP5e0+6qAWeAZJ3GO+TUm2d/PlG4TuI8lbYmSd3VEkiCWI7RB7y3tkCLhkOTO24AQ24RHAkCeFExFRkuW9uyW56gW6PTEMrLI7j0+lA1YtfmHoLEAdMqU27GMsrgKg75MSDT+mV0uWngqisjEm50yOrO4NgA4ABxnMmnbEbYAYknAVyoMnnok8gZIIGPhNN6FSl22w3hRc3mbpcSFJ+Huf50DepIa3MGYA3mV+KY+BArDEhl6f+3O7qP3WkeXeAMgfh4O0rjyEiA2Y/pXNCl0qSxmYdVGwsdzKYgYtrMEicR9K377p9RNzVKIgWtEcRybTA8fIVK1566MKWkFLWWxRRRQFFFFAUUUUBRRRQIa1b7yo/AXZ9U/fcI+nf6VtJrVfvLaNBc/7kGe/V7f40iXjjSXW4UMPhiCxzyI6ccQJH6jM054hcYXEDHqWwskZGLlwniOPXnmk2YIERBJAxt4/TuE5OQR+54ka22A4MAjyUOfndnII9/Q8VtyTNL9n96h7xgyAEmYBB7JLuwxIHY9oMZX/AArTIhJQllUFlwrjcfURxI4LcxIqwualTcAjaNwQupHTBlgGjCuxQExGRjOIWpZRZR2C2ouhX24O3BkkZJgsZkRCxEYCgOn8p/LJLb/Le05EbrbSIMj4hI/b6Vb+AWLd4m9cEqGbyk7EqAASBk5x+/FVn2rvNaawL4YPa83gCGUsCrAn4lY59hiAZqboL6aWbD51KKkp8KraaLjFTEXGhjPGAeymRhsOo1XmDptGNhJcn4BmJ39Jgx324mRNQfE7SXB0qVuqiEMUhiAGkXFUYgqYyJn4QFBp+xclH1AdlTkKreWAYVQpOc7QDPEl8xJqBYuKlwtcQofwzXCN2IllOJPV0yRnJHEGgrtRrAq5BdnVtqegBHUZnaBtCiOYNJa0N5okIhZgBbVC7esxOBxk559Jqf4R4bCbn9No+HG0L8zPxkDHPOJFxpBbRSz5a4VPSYO0RsA2wGgYiTzEnig1+7pCoXfEMoKkg8RjDAgE579oPNQLmpIcA5jIkT/lg/8Amtm8R1G9Lg6bhYuCAB5i7NwVtoyBIwImDOMxq1tGvultNquxglh8AjcSRzgSY70Erw/SXNSxG8pbWJaAWZzkqpgCfVifarW39mLbhwt9gwHSxcODjAYqm1JxiTiOJFVunt2rZuJZv3rjWrjI8W1QAndLZfrXcGXJjtB3TV7YvLJtyQCu2VBt5CgEkLtDLIk/9xzBoqkbw+7pzF0gq5gHfKkgfqU/sJH0PFNaVmLIcIAZ3STja0jbI/QD3HYz2q5v6b8q6u47VWU27WKKpDAlv07eCBMkGCCRWv6ckMsDqbcIPJJVgOrmBP0gzETQDqC264haRIl+ZM7sfQnPeujfdOw/Eawbt35Oi7CB0PIEAYX4R3xnNaDqdVcYfpVfdmnGZg85g4Fb991f/E6sSTGn0OSZM7LkifUcR2qVZ10oUtIKWsugooooCiiigKKKKAooooENax94qA6G4D6rzPr7d5494rZzVF9tSPwlyZiVmBJAkdiDP7VYl443asDtjtk8Z+X+oo8Uu7XSJE2E+eLlwc4BGJB9xxVhqdAgjY3JP6hERMGPb6ZHpTHjOm/NUrJi0qlQCNrea5j9yRPtW3FC8buvbKpasedaSyo3WmYOrMJbfIfeCcjcM/xSKa1D3DYF9F/MBbpI6rLAptcoCwK9LkE9IbmSID12zLWuVhkk7tsguoYEzHEifYzGaXU6i2C2qUMLqW7AJlitq1ctlQuwDJcYngG7u5AJlWfUG/4ePw6aQsz6lbzXXLFj5UgBlluMAHmSxJgU5r7IvJN5oe1CW74BFzaivcM7TDMOhV9yRjJpblovdd3ZdysR5oeRctR0gmBvcZlzBOAazuHqOzO0MU6zL7SStr+6GuvunB9CJin4Z+mNRqTcs6Z7VzyLXlsha4ocecLjb26VKqTuTqCyAQBEVP8AE7bnRWPMvjVaj8RutMrbgEiCm4gM6yJkjBKj0pu74leayqXCxF0arzl7oWKBDlYwQCCMLkRNHh7eVaLTwyk5M/oP+J/nTC5TrOtKsLJAZrtywV2juYDgZwccns59Kd/25YEE3rShWdUuKyFJAjAJBgAyFIA3EAYqq8Oc+fbugBypPSWwemDnEHq/pVfq/s4nnqti0QhIE3GG1TtBwpLEgGcEnmM91SJWvt37t5dPYZ7ZuFbl26GNsFSJXa0jcqrLY5Y/3Zqd4pql1OoNzSztCoiNG03LgJ6gD229yBgelO+Kps3XWv3HRrwO4mTaR0LRZBG6CrAbRAIt+oxWaMsLxO1QGO10tsQhRtsmU5xE7YJZT9Spr+GJ+KS95qWGutsuhgGS5dYDeLYGcOQZI27u/Y1Wp8fsljuLJByfKyv7MTHvHFW1/VaclvNQEadum8U2g3JhdgWdqsQp/UOgsQwNV17V+XdZCga2hQoGVQw6EaC0HuTPvxQS/E/EmXzrHSPzdrNETbEFfqw2kmJyageH3AjqGMCLpnBwLTnkYKkge0Txishda4Xdz1EyZxiAIzxA95pPDADcxIIW4ccAeU/Y5bn0oiQYKFgCVj+IAEAgdRaWYyfSM/SuhfdUD+I1ZIYfkaIdQAPw3Ow7eh5Iiucam2zqWJx7dzPcTzE8Z9fWul/dcY1GsBG0m1oGIzibTyM5kGR9Kla89dFFLSClrLoKKKKAooooCiiigKKKKBDVP9rtK93R3ktruYqIA5MMDgdzAwO9XBpKDhC6O9baLlu4ucEg8/5cHn1zzTraK75ou+W5/LTdIxuDsPXLREA9oGe/cqWtbOejz5qrF5YHk3IEgiGnJ9YyOIJ9awdWCMotud0bgFPUBtZSQBBiSO8Z969C1ibSnkD9hTY0eeLgeAVtXAu3qhXAjcSRHB5575HbLVtShkKwwCpKyCZ/mYMREHq5jPosWVmdqz6wKwbSWzyiZ56Rn+VMro8+MwLmRcAuTtwTMuZAB+I5/dRzMVGW9tVg29d5tsOmI3FS2Dz7Tjq+Veixorf/AE0//Qf0pBoLQEC1bj02L/SmTR578NO5UADYdCxCzAaVMRPUN4YHnpGKd0+o69ymAHhSowxUgjnAO3P0GIOO+f7MsxHk24BBHQuCO/FA8LsiYtWxJkwgEn1x3psaPP8AqbqLbZF+F1thogn8q5uSWHVvkwT6YjvTV3UFensDk5kiYEAdjkRXoJvBrB5tLxHHbH9B+1MXfs3pWmbCHdE4OY4n1pk1rhO8RtJILrKAEEEkdIM4X+WM+lM+WYMsN0T227cCc8nIGJxJrvD/AGU0Z506Z+f9cD2ptvsboTzprf8AP+tMmrhNskfFI4zM/px9P61I0VhhcRu35kRgPNt8CeZkjjv713AfZDRAz+HT6yf8TTrfZrTQQLQEmTE85z/M/uabJpXB71rsJkyOfl9TOD9e9dO+7HSlb2qYiD5WjRjIO64FuM5kcmW571s1j7KaRBC2gPqf61aaXSpbG1FCiZMdz6n1PvUtWecHxS0gpajYooooCiiigKKKKAooooENJRRQFLRRQJRRRQFFFFAUUUUBRRRQLSUUUBS0UUCUUUUBRRRQKKWiigKKKKAooooP/9k=">
            <a:extLst>
              <a:ext uri="{FF2B5EF4-FFF2-40B4-BE49-F238E27FC236}">
                <a16:creationId xmlns:a16="http://schemas.microsoft.com/office/drawing/2014/main" id="{0979C26C-77D5-4600-A645-81016BBE356C}"/>
              </a:ext>
            </a:extLst>
          </p:cNvPr>
          <p:cNvSpPr>
            <a:spLocks noChangeAspect="1" noChangeArrowheads="1"/>
          </p:cNvSpPr>
          <p:nvPr/>
        </p:nvSpPr>
        <p:spPr bwMode="auto">
          <a:xfrm>
            <a:off x="160338" y="-2857500"/>
            <a:ext cx="595312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7589" name="AutoShape 6" descr="data:image/jpeg;base64,/9j/4AAQSkZJRgABAQAAAQABAAD/2wCEAAkGBxQSEhUUExQVFRUXFRUaGBYXFBoZHBcXHhcaIB8fIRgYHSggGB0mHBwYIjEhJywrLi4uGCAzODMsNygxLisBCgoKDg0OGhAQGiwkHCQsLCwsLCwsLCwsLCwsLCwsLCwsLCwsLCwsLCwsLCwsLCwsLCwsLCwsLCwsLCwsLCwsLP/AABEIAOEA4QMBIgACEQEDEQH/xAAcAAABBAMBAAAAAAAAAAAAAAAAAQMEBQIGBwj/xABDEAACAQMDAgQDBgMFBwIHAAABAhEAAyEEEjEiQQUTUWEycYEGBxQjQpFSodEzYrHB8BUkNENTcuGy8RZUZHSCkqL/xAAXAQEBAQEAAAAAAAAAAAAAAAAAAQID/8QAGxEBAQADAQEBAAAAAAAAAAAAAAEREjECIUH/2gAMAwEAAhEDEQA/AO40UUUBRRRQIaSlNJQFFFFAUUUUBULxXxezpl3XrioDwDyx9Aoy30qH9pPH00qgYN1wdqkwAByzeij+f7kcp8V8Xkm7duGGYKHe2GLxJIAGduI2jaoketWRm+sN91n28C5WyAv8V28EnGOm2rnOOY5zFVOp+3d9j+VtAx8Nh35MTvLce+yudL4sSTsXyx1fmES8kcmMg45BxP1qINLdvMdt1yFHU5aFUheJWJwOPr87hnNdH1X221gRmsq9wqRIfTBwViSR5TLiM5MmPeanaP7wndFdUVpiN6OgM996FwAflXJ/9kh5AuyQGJ6S+2MzMkAe5NJbsamwA1q7dVQSPy7rBT3+AGO8xBwaLl27Q/bpCR51i5bUz+ahF62PmydS/Va2fR6y3eUPadbin9SsCP5d/avPWg8fvWzNxFudt4Rbd3k4iAjjkbWUcnqE1ceF/aFkYOjhWZjGoUBFgcretTgDHUZIDA5waYNndKKoPsp9pRqw6Ovl6i0Yu2z/AOpfVT/L9ib+stiiiigKKKKBRS0gpaAooooCiiigKKKKAooooENJSmkoCiiigKxu3QoJYgAAkk+grKuR/bvXpZ1V25ct72UoqEhZG5TxuGY29o5FWJbhRfbPxsm4167JZiNtgnawEdKnaSVQYngkqcZJFItoL/vOq6mJ/s16VU7QFBz0gAfConpyaf09sXbj6m421LcbQxnrI3OxiZPxR2LFR2imLesHnJdvA+WjG4tvaNxWYDtPSMkR6kQJiqwjaxLcF7ZaIBZHmUme7AFh7x/5c8Ovr5IVZJyXjAmekEnnkYjq2QalfaJ+nN5b7MptWwqFdoDDe7k4NzkH3P1pdbbdLVsaQWHtbENxITzPOEkuxkXJie+MiIoLG1pmVyGCpAXh9xCB1J6SYkzzHA+hieP7VtM6sDGwgBpG0tJJwNpJ7YwQMYpnV+JudOtxlZd52ykNcJG5jBJ2qp/6gknMLgxFTRNd0r3Llr8PaXYqEtcm7JPPmHrK7hDKFB3RGMA5qfDSnkNqLyoLpDNbUjzLalehiO4MQfTHzpy54e1tiykXQG2v8ILQcqdrZIkwwOG571K1N2y3m3Xhrhsrb8lrZcm4EO1t/CWx0mY/SQMVV6e+9o2pI2sAvxbWBjhs8Q2GGI2nkYC7+zvizaa9YvAglCiswUDzNM84IH61g4zkjnbXc9J4tYunbbvWnb+Fbikx8gZrztrrtrTk7VvM6htrKVA2kyshl9ZEDj1kVtX2S1Tm/pC5z+MCSABKtZYjjsQo9smlWXDtdFFFZbFFFFAopaQUtAUUUUBRRRQFFFFAUUUUCGkpTSUBRRRQFcG+8bULf1hCQWa4VXmSFIAMgwAXLiSP0n0rqH2t+0lu2DaW4m8kK/WJUHkTODGYmY4yRXJFvu5OsYAvHlWVIPxE5b2IBYz/AJkTYx6pnXlEBQDfa08buR52oJMLPIG6SRnCt/DNYNpWL7eb29ASQM6q4OmP7tm1GOAcelS/w4DAE7k06C7cMMwfUMBAMZwSixz1Me9OKy6R0N5ydQvn3DbUAsbtwKAzkSE4f4jOZ9qqKTVX1N0kH8u3Nq0PULILe+9izE991OajTqjnzQyuFhVHSd7QBLfpUDcTPZY5xWXhGgQG2bl0WlQbg2wvLKZUbRzJUY7zA9nPtJqLervNessbm7ai2QjTAmBsI3SRLcYn60Q9YvpYZ7kndcRrsMwGxFYeUUsqJ6sLJ+FGYcSwrbWouau/c67t9UL3QWY9CTztJhYmIHGYqd/8N3iBe1l+3pFKrbBZwG2BQNoRMMNuNoMkkyKl6G/okt3NMl26ll1JuXijq92I6AdsKCABEGc+poqt0o3PcCmD5JcEj9Vshv227/oazewm1QR0uikcA+Wf7RZMxsdSQMmPnTPg7hL1u6ynYnmyv6ipRwB6FpK+01L0u+5aukIENhluW1E/2dwsGSe4ByT/AHzjOAhX9E8lRdVts4ZTlTBADqDumZ/Tn96uPs3rLieS/lrt092xcdjdBdktIU6LYUGAjiSSe3rUZVheiZtuhkY32JBU9+NoU/NBHTUi04talbyAkMNlxdvrt3QD+kxBP94+0h6AtXAyhlIKkAgjggjBrKtG+w32gVAmkusBM/hyWEsk/Aw7OvHvx2zvNZblyKKKKKUUtIKWgKKKKAooooCiiigKKKKBDSUpqD4r4pb06brhMEwAqM7MfZUBJoJdxwoJYgACSSYAHz7VpX2q+2gUeXYMlsbhz/8AiBkD3wT253DWftp9pH1FwC0twIOFuFbe046vLZwd08FvaBWoawalpCIoBjc5v2izz2PVG09xmZ5itSMX0ha5Xv3G8okbg3mMDttuRBgARxtIL955was/A7iXbm7cEW1bEq0EqI6mIGMnpkdtvtNW+g1LiGCBf4VvW1GcQYaSO0E+ntWZ8IvGEYoSAApF+2SuOJBJPHw59qInXfETetNt3oGutdumQGd925QIMhVAX6gelVJONwBGZb1OfVuT86fsaG6HNs+Xv2bp8wKrLMTPBzggdz9KmP4BqBuDC12GNRagyPdsVUTD4PpmH4p7923o+kWwVIe6Y4UGW9Rx2x60jeObF26HTrp7Y/5r9V1xBEkkws5+ItWHifh2si3ZvBSLS/lq1+ysdMAxIJAA75xzWVnwrUFQRbTgkfnWzuExgBvXFAxZ126fxC+cZneY3gz6N0/+msn8Kt3V/wB3uqCAPy3DTwZMQxIBI6hIyPpi3hd8ztQGey3EMxzwY/f0rPT+Hai21u55cOh3Id45GfXOJB9jQStZ4S+nsltQ1sM0KFQksZO3IMQQJJx9cxVb4dqhaulslSpR1jJRvT1IIBj2I71l4hptQ11rtxZJ4XzFZlVe0kljmST6k8Up016f7C4fYWyc/TjtjnNBKe8zXWt214xaPIcFRuBz+qWIHoSMVNKyFZFPXAO4GN0ZWInneAeCDHbFZbs6jaPyLsYgqpLDA9DK1lfF3zEuCzqQyrtLGwYkFjwBDYbMjmglm4RvKrbKqP7NhxB6iryGU5ImJECRit0+y/29CAJqmJUY80/HbzEXAPjWYHmrz+oA1o9++YA8plGZHksQ0nB2mD64nv7Yj+Hs6kgI4WCVVVaQMyApBJU8mJ78gkUWfHoOzdV1DKQykSGBkEexHNZ1xnwf7Rnw9nYP+WHO+wASjEt8SfwNzjg4x2HY9PfV1V0IZWAIIMgg/Ks2Ny5OClpBS1FFFFFAUUUUBRRRQFFFFAhrRfvXuKunRt1wPu2qlttpYEgnq7CFrejXP/vSibIiWyR0kiBPfhTkRNWJ645kniCGS9m7wAv54IU9jBt4Az3NPPcSBHmfIQ3AniM/P+VTFICjfsU54DEEbuT04xt555qFc1dwM4BKhLhCgIh24jLBJLYyfUCIxGnIyt1MA7yATgKJ/cnis7l63AxcHuAAf5nMHtPbtTb6tyT1ngTKW2mCP4kP+gKza9eb/mEFu3l2R6ZMIPb+XrRQroSNy3GCnG3y1KzBlX8zcDkD37z3x89UPUtzbKbXC29xJyA6hgFJkQwgGB0jui6i9Bhlw0bfw9ksScRBtkyP8GM4pDqrpndcUqQxI8iwQcmVg24JIzt57x3qCzsm1hWS6STMjy5IDRABOBgfzIIFWI1Szti6egA9FkjaO253MGf1AYrVzrrtiCWPlFSA3l2maztM7SSCQmRBJwMRgTY/j9RuCi+8ED4bds+8jozifbPJqiZqtUkhmS/wScpG3k8DA2gmR/OsLtxE2T5oOy307UkDYIiWEGBunkyOM1BfXXy5332+AyxtWiSvwiCLeRmPbcfenNZ4jqW3g3N6sF3FrVrMxhsccetAzrLobqPnEyZMIAZaf48DcayXUW2J6tQFkbpjjA7Ex6f+9M3btyBuuTxKCzZJE/NYGYE/XEZxOquEKfNAG+D+TZIXiJ2WyJjO30HochOvX7BCr+aVWd3TJbMnmB3OcfvzODozlmcqoChQLdzmCe4gTAOPSqD8XeAjpzMK2mtAQIzBtwBA5/ux2p63rru3cWsndJ/s7c+hJAEjtz9OKirnU6i2FAS+wyZPl3huwBkqpHaO/NYDXqgAW+W6dskXRn13bO08H/OqtNU+FAtgc/2S+sDsP9D0rLSXy7lHVI8u4wKoFaVEjqaQAcjjvVRPs2WOBeVgxE7gxDdUCQ6xGe/oPWuj/dg82L8FTbGoZU28DaiBv/6BP1rmG7blQR6AiO85Kj5cx866D92N0edq1VQoZdPdKjjzHV9x9MwDwPpxUrU66CKWkFLWWxRRRQFFFFAUUUUBRRRQIa5t979wr+GK8y/b29iD/oV0k1zX75yAmnmficd+Y9gfn9KsT1xodolhkbeJzBPOeMn3z61hdgNfJaIu3BmSfinOMZxEj6Uzonkkngzng5wMkyM/58Zp7xPGovgdrpxPqonJmc1pyQ7NwlwoXmBPEgSecwOKdt+JWXE+dbDSf+ZtBESPiMriMiMiAZ5REzjcDJ4A7LIMTlvQdpHzqH9orY8q0z7o84gnG7aB1ASeYyJxkcZqKmt4hawovWiZwNxCoY53EbYkT0k9vakNnaYgFWuHapglhkBgYK7DuHUMGTANLeXcxtsR5TXCpRUUbV3QGAC9JUQZGeAZEiq37NuWs3UPYoVkEhJJL/IdKk+4B7mirj/aBZWBaCyNLjHUoOIEBScKDHIiKhHUmxbV8LbLmB/A42ztUEbgRBIXKdsEClawSRBGFEyJBOATtx0DEE8yOeBLdl8sq4HlFl7yCNwyY+ExGF24jk5oIi3bO7dcv29oUwfNDEhTKKwnviTNCFXS29sgq24AFiWJBODvUfqKCQJkjOJqB4VbRNftGLaPqQN54C2roEn5gZ5781c3XYojSAoYgOQIUkmekx0EsOQMN6CghqwO0/CQnmBzPUAJOAcKFzHIXd6TR+MWTtuJtyQPOXpYxJmckxz7Dishc2ZgAQWDSfywzbTPeZYkjMyQc5Fb41pU8qy6gAnzLbwV+JSI47bCM+3OaCwF9OfOtSFnDkjcZ7npx3JxkZOayfd1KQQ3RiT6EYyR3meMA+9MeN7d15YUAG5s/LUFGBLQCqrAMfKG70x4TqQ9ko2TbZdmc7HV5T1gMogZy54FBYWr0GADIJklTGTgAzgc85gn5VM0lqbyYU/lXsZIabVzng+xAzIIqKbm0rvkjpEBoAAHIP03ZGM1I0Sk3UQS0+YOV/6NwkmODnuZxnmgsZAJgBhnIURB3Ece0ZgEjn1rcvuzEarUCIH4bSf4P/U1rF7RFAT1k9UkKvIyCMDcffP+IG1fdsSdVqC07vw2kmef10pOuiClpBS1l0FFFFAUUUUBRRRQFFFFAhrm/wB8pIt6eP427T+mf8q6Qa5x98SsV0wWfjfg/wB2eDjiefT51YnrjmuludR24b+L05+o4HPYfWn9m67cgzkHC7j8C59Dxx88GsNO0nBOBHpAIgjkxC+ke3ueKWz+IuhWH6TEk821MQOPSOY+laczfkhiDHPq9sYzkbIxx0yefpUL7Q2/93UCAPNEc4m25giIGZ+cn0q1UqwJfaOrkbIbkjIIIb1lc7o/SBVX4/8A8OQQoPn28LBgG3cI6lAB5+v0qLOl1XiuwC6bN9WdS1osoFsmBtYPul4BDYA7fOhdKEsKtrIYzuyBdEGTzCKMKFMSVMywgSboFxES6SLLraZWAB2N5ChWhQWhd8R3yDE1C8FusnmaZwobd0qxyzgwUVpjq6SOQYMA7oIS9MTBWUZj1gEbtsEfE8bgpBMD6d5rLU3H3flhtxY7pYrDFyOD/CFjE47kialG+JZSiJbIVrl0nbBYjrF0tAkg7Yz0naJFNkrda4LDXjdBLNv27STADqQIg4PbcCMngkQjb2+KuJQAvfbCwqhtPcYSsciRuEZINPNoR1DZJeIuFid4O1pEGGEcn5ccGM6hfEypMDzCs8Ya3tHy+Knr15baJgAwPNAdNpJ77ZEDJiI5iQDAKRg6NkrgAwvVINoxBg7lGQQP/NVfjzFraGNpL6kDgDAtRHfkmavVtWytt9yupAgKAwEGHUH03K7Z9ZiTVJ4+kWkGB+ZqcA/D02BBnvxxj96ES/E9UNSzLpg1ze7bnZQqKGcn5Kc5ZoAkwJzTml0api0A5Wdz7tu9scKeACIA5jODNXHi+puOWDElcYO4DaMieorAGZlSAcelVqXxeAZfLYKQHfdtKjgSJETAjEEgxzFAxpyVjt07QMMWlsTuG0jPB9PWtg8E1n+8Wgw2gG6dwgRNp5kD6n1zWvX7u8ALOTHzwMbeBk/Wam+HSbltcLm4BJkCbdwCZ7ndhRAMRigstVqC7AsqhsAFhc6ypztwJ7mMxB+KRG8/dfm/qMAf7vop9yVuGfmTJNc6DCGG4spOTMCQYzMEDCxIgc5muhfdZI1GpH/02hPz6bn0j5UqzrpApaQUtZbFFFFAUUUUBRRRQFFFFAhrTvvQuldJ0WjcctiP0oMu0QZG3ERmRW4mtE+9fcLNllYgi4flOCCfYEfTntViXjnGkYsoe04uhsbtokNsJjYJAbBOeIBA4NRdRci+5A3Qtk/lqGH9jb9MR6ESKZv6Xe/madwLoEOCrLbvZna8QCeeYmJkEbiqXRe1Lgo6Xvy91t4lSttVMQRvXAIODkGPWuZ23aOYAgTHmbQdvbFtZDDDAD+I4AM1DvaVrqlb+tucbtvkKoO0wDPmKh+LB7A8yYpy7d2gKhKZYDc0scxkGNowo4IBUGJ4d8noJusAp2jzLpXY2AxUEw2YYHA5XiJorGz4M1uQNTeKbCwRrRUXFCkjaPMYjIx0iYPtMbxHw43iAdtu+AgAdlU3ECnlF6lZIChiBKhZ2xmXZXeAyjTsxIdvLbK7YyQrMIGTGeG/ip5WYBkZUdGZgQvlqu7cxLELmcKdwYHJgkYoIGt8IvsB+Kv9wVCIrAMZEHNtQ/vnBJk1LTSA2BbtXvJ2naS6ElhBJQEKEB3AkkGYIzmDHV9ilkD21LcASykbcFT+oCBwO+WGTJt3nslAqoWMHyypC7iQ0GXIUjb7YYdOMBDt+D2WBe5f1KXBuhvJUGbbIoOLkr8SwJkAVg2iZ0uh77NJXcbls22AXKkhS25TAgmT2kVf6LS3N1y6zNtyG3JvUHaSSNpEKvTB/vD5CqO5+qbZgBSWQoRIMyMgiPVh8ORirhMsLOiXToV81WYOpLiAJZRhWAJgBYkd/SKx1WnsOQLt2/cCAgKDbRVkLhFCN8p7lM+tZeYCFBVdnV0kg7QEClswWUwpkEjnggmndPdAYi6IBIUAZjC+wzkAj1PBoIlrS2tr51FzocQb4YKjYLQbYgwAJBOYB9CeFWfJ3i2y3SYlXUKGCklYhjM5zI5A71MTRO6ywdLK5XcykmAW2rt/iO2TByBPw4i6i0Bx5ly2ghWAEKMg9ckcAdJ9e3eKca9BjaiyWIO/4eP4vfjiMjORTuhO+8qsQCS0rJCklGBIQ8CRIiYM8cVHQgjKq7cY3CSAJJMgzmDHJBMVYaRdt9CbbA9TAwVAPlse46pgZ/vUDDKSCRLQM3LbI+0ZgkKoIM47CPet/wDujQC/qcCfI0u4jgk+YZ9jEY4FaJrFBABsFW4G0+2Dz0jPw5rf/untkXb3/wBtpT85N3OPl+0UqzrpYpaQUtZbFFFFAUUUUBRRRQFFFFAhrS/vUQnSpBI/NGQSOx7gH/UVuhrTvvPtbtKgwPzkM/wxOR7xNWJ645XZ0O6DuBAPTuY8zwDAE98H+gw8R0QY9cDaibWQhWUhMbWWSuIkHGeODWJu7WILAnby8gtkHkAxwM8Y+lOX9WZXcCSbakxn2kzzgATiq5oGqtXgrRe3DbEX0DmJ/wCsqh5/7oHvxUO14PuZXug3mO0ASVRZiFBBEAZjIBjAPNTblxCSJkSN0nsMSWIwMx9e2aa1rBm8qwERgn5t6NotzmF253nCzz24BNFQ9Xatu23SWrhvIwm6h8tLcSD1SRk8OSnHJmrO544UOzXW7zOYG6w1sC5MfFPDYGB7YGKTRWRaUWkAuCQxBQncOCYQSGmOlpAgAGpdnxDyrcMRYBfqi4ciYYq1kzgHiB1EdpoK274lYZ5W+1oyYt3rTSpgQZtyg4HJH0qbpA8M6u7BQrBkH5TFhnc4wxj07xjBrJi5GzczISSWuw/lrAIDG6CDLTiZgyJMVFs+HdQu6W6lp4Tcu5Nlw4nCuSoHcERnBFVFna0G63bCOWtShfYQyhwombRACdTGSf4uTAqPqPD3UK7ja4BINtSotkEiZME9Oc5yAe0RvEtVdXy11FhRbDFvM07TJyCYLGV4xIPSM4qM+ptsQlu8L6knm1DZkAKLnWzcYggSfegzL3IU23ZhCF2uMURiww0M8dyCZBJnHrLNy7NtX8hVuIIbaVYdIIHQcEe+OkjtFYqzxBIBBUm2wykYnb8IADcSOYkZotK7CAhaMyV3z2jpO6RmcyIPGaCLc0pICkq7IGPmbmAjEmDAJEAFlPY8xNO6VQsDzXBHdT27gRBOD9Y49HUBH6AwyNouWwNxI3DcTJIjuDiZ70zpPDy4K7Y4ABkxuBjAE4AkGIxE8VFTLl0blBXejEz0wdvGYjqG4kjHCjAM0/4fc33rQyiz26gOlpgNPrx75Jmq63dC9JKvkg9MiYGMQTMAEg8zB71O8LUm4npJAA+Hg4E5HxD19e8AMr7gx5dsmRgtsRiSoB6HYYwCWHpwAYO/fdZK3r6t/wDLaIj1CxdgH1Pv6zXNr9pmJby1ZsDdtuBiTB52kcDGZ4+vRvuuvBtVqsOD+H0khgRBm9MBu3GeDk0qzrpIpaQUtZbFFFFAUUUUBRRRQFFFFAhrV/vF8N8/RsN20IQ7HGFX4jkjtPetoNar95Oo2aJpUOrMqsh4YGeciR3ie1Il45MNPEhCj8xkP6dW0DnJxPbMcVV+L61Ayl3UkWkG1WViWz0gKSN0wOw96cPgmmeIs2wTM7r1xtp5+BTPHqTmeYipGutravAW7SWj5dqVtgCSwz1jqAmJg59YzW3NVWGuk/mM1oNEJatWy/B5uQGVoOQP4jgcU7YRUQpZ3BSSWZ4ZiY4LKoKj0GB3mpH4aSFLxmOPcCfr/Qcis1Uso3MQN23IHTHxfCSDBYRH8uAwmUW1vcOrEAmJDrML2O6QQVBJ4IzzxU6zrnUObVtmcsdvlXbpIwMsbYG7jInnd2xRYsBlChoXax3wN5PVtWGEEAwMfsOaW9pwwPmsyBcbSNjM2AJIO1hE5BI5AIMCilvFBsJt5G1gFCMCed4uKvWxI5B5nOYqu1e1XlV2gk7d+9ixwCwZjhhnHbEZNXKaYsdzMBtBCr5XmcHKncd1zOCCJlSMVWX7PmAQFCCFExagSAODDHIHIOKCbp/ElLq1rcSqPLqVc/mMpYeS8MFBAyOTn0qFqdNbvFnfY46jKIqntligk4n4lU8/OpDgglSvmAqOhVKOLRwSED7HkYVurImsL6Wyu4oVtLMMrEXCYAIICHtiSYn3xQY2vFXtgQVZCBBeyrYIyNygloA5J/wwxq9buElY4gACOOR/DGdsz8WDink1BBHlg7kQ75CcQCWYrzHTAEmN0QZpp7wOGllGMEFVO7ndzMjBmDPegwu7M7kckAfqDYlgCw+EYzx7nmpNm+7QiITCzG4Hd3mPQgdsSomeKj/iESAjTumHQAsFx07GMEmSOe/PYWH4q5tPWBcg/GzoRI4CBdgHcE4kH5iKj/i7vZGZSWIQFmJwQSXEEPB7ADBMHNOaK/c3opiCyyvBYdtzDLAAmGP9TTNzXXICydoJUkRGd0wyx6nHciamaK7bbylSBN23zaM5eGZrkBXJUg8DH7kE1fiFzYA1qYErOoNwLg8beOD37ekVvX3SMTfvk99Jo+/H9rA+gET7VoJ0SC2rIZ3EQVbcS2ZIG0rwBGZgScxHUvuw0qgXrgESumtxIMKlqRkeu+lWdb2KWkFLWWxRRRQFFFFAUUUUBRRRQIa1H70FH4Fie1xDzA5x/OK241q33lf8C55AdCflOfnirE9cciS8rYI8yA2IaAIzycAADP1rLWN+ckiCbVomRg4YZgScQcD/AApLV9bkqFyQeZIEZE9yMEbpBEzBgGl8Uvq1xfiP5Fohm7xPE8g+vce9ackZ3WYGVJO0dvckn3HA9T6AUNcwAMLjEkQx54OWiJmeOKxLQY4AE+nYenGTPc4PfBX8QGYCZJJETjv2GPqPXEVUZeZlgeWJAZ2wh4IwJyD8+MdqeRybgLICubhgmGi0SMM0RAiYgyI94k7y45lpE5gkjdIGGgiPQ+nerJLUzdchFZeosSRwDAUcjAGfQ96imbkbLinau6SXGDwd0rth5AiSSTu5iay8OeHQJLMwgbVACJtJVSIxyDPTnOTNMNqOmbdu5AyDgknsTK9QBMRxHpT+lIYFl4RSI4KzEzA9QsiM4Ej4SVDv2Aim2qwHaAAkGCZGZaFgkYPb5zKF/Y4EqdhIVNhuFHBJJCEicyVmI9cAVBTSEQySJAkKrHbmZG0Y4BEY455p+3aIEQokAmVkQGBBIJLLMfpniMUD2t1arK7fIG4GCfzSCQCp2g7D3WSJkYzNRLlknqOxVVDt2lGO0D9Rbadu05QYhvWTU3TsBbkBBiC6qN0RMCGDTG4SwxK/XFbCjc25ht+HzAEIeIgL2kCOTx8MCQEHR61wQQiuR8LP5e0+6qAWeAZJ3GO+TUm2d/PlG4TuI8lbYmSd3VEkiCWI7RB7y3tkCLhkOTO24AQ24RHAkCeFExFRkuW9uyW56gW6PTEMrLI7j0+lA1YtfmHoLEAdMqU27GMsrgKg75MSDT+mV0uWngqisjEm50yOrO4NgA4ABxnMmnbEbYAYknAVyoMnnok8gZIIGPhNN6FSl22w3hRc3mbpcSFJ+Huf50DepIa3MGYA3mV+KY+BArDEhl6f+3O7qP3WkeXeAMgfh4O0rjyEiA2Y/pXNCl0qSxmYdVGwsdzKYgYtrMEicR9K377p9RNzVKIgWtEcRybTA8fIVK1566MKWkFLWWxRRRQFFFFAUUUUBRRRQIa1b7yo/AXZ9U/fcI+nf6VtJrVfvLaNBc/7kGe/V7f40iXjjSXW4UMPhiCxzyI6ccQJH6jM054hcYXEDHqWwskZGLlwniOPXnmk2YIERBJAxt4/TuE5OQR+54ka22A4MAjyUOfndnII9/Q8VtyTNL9n96h7xgyAEmYBB7JLuwxIHY9oMZX/AArTIhJQllUFlwrjcfURxI4LcxIqwualTcAjaNwQupHTBlgGjCuxQExGRjOIWpZRZR2C2ouhX24O3BkkZJgsZkRCxEYCgOn8p/LJLb/Le05EbrbSIMj4hI/b6Vb+AWLd4m9cEqGbyk7EqAASBk5x+/FVn2rvNaawL4YPa83gCGUsCrAn4lY59hiAZqboL6aWbD51KKkp8KraaLjFTEXGhjPGAeymRhsOo1XmDptGNhJcn4BmJ39Jgx324mRNQfE7SXB0qVuqiEMUhiAGkXFUYgqYyJn4QFBp+xclH1AdlTkKreWAYVQpOc7QDPEl8xJqBYuKlwtcQofwzXCN2IllOJPV0yRnJHEGgrtRrAq5BdnVtqegBHUZnaBtCiOYNJa0N5okIhZgBbVC7esxOBxk559Jqf4R4bCbn9No+HG0L8zPxkDHPOJFxpBbRSz5a4VPSYO0RsA2wGgYiTzEnig1+7pCoXfEMoKkg8RjDAgE579oPNQLmpIcA5jIkT/lg/8Amtm8R1G9Lg6bhYuCAB5i7NwVtoyBIwImDOMxq1tGvultNquxglh8AjcSRzgSY70Erw/SXNSxG8pbWJaAWZzkqpgCfVifarW39mLbhwt9gwHSxcODjAYqm1JxiTiOJFVunt2rZuJZv3rjWrjI8W1QAndLZfrXcGXJjtB3TV7YvLJtyQCu2VBt5CgEkLtDLIk/9xzBoqkbw+7pzF0gq5gHfKkgfqU/sJH0PFNaVmLIcIAZ3STja0jbI/QD3HYz2q5v6b8q6u47VWU27WKKpDAlv07eCBMkGCCRWv6ckMsDqbcIPJJVgOrmBP0gzETQDqC264haRIl+ZM7sfQnPeujfdOw/Eawbt35Oi7CB0PIEAYX4R3xnNaDqdVcYfpVfdmnGZg85g4Fb991f/E6sSTGn0OSZM7LkifUcR2qVZ10oUtIKWsugooooCiiigKKKKAooooENax94qA6G4D6rzPr7d5494rZzVF9tSPwlyZiVmBJAkdiDP7VYl443asDtjtk8Z+X+oo8Uu7XSJE2E+eLlwc4BGJB9xxVhqdAgjY3JP6hERMGPb6ZHpTHjOm/NUrJi0qlQCNrea5j9yRPtW3FC8buvbKpasedaSyo3WmYOrMJbfIfeCcjcM/xSKa1D3DYF9F/MBbpI6rLAptcoCwK9LkE9IbmSID12zLWuVhkk7tsguoYEzHEifYzGaXU6i2C2qUMLqW7AJlitq1ctlQuwDJcYngG7u5AJlWfUG/4ePw6aQsz6lbzXXLFj5UgBlluMAHmSxJgU5r7IvJN5oe1CW74BFzaivcM7TDMOhV9yRjJpblovdd3ZdysR5oeRctR0gmBvcZlzBOAazuHqOzO0MU6zL7SStr+6GuvunB9CJin4Z+mNRqTcs6Z7VzyLXlsha4ocecLjb26VKqTuTqCyAQBEVP8AE7bnRWPMvjVaj8RutMrbgEiCm4gM6yJkjBKj0pu74leayqXCxF0arzl7oWKBDlYwQCCMLkRNHh7eVaLTwyk5M/oP+J/nTC5TrOtKsLJAZrtywV2juYDgZwccns59Kd/25YEE3rShWdUuKyFJAjAJBgAyFIA3EAYqq8Oc+fbugBypPSWwemDnEHq/pVfq/s4nnqti0QhIE3GG1TtBwpLEgGcEnmM91SJWvt37t5dPYZ7ZuFbl26GNsFSJXa0jcqrLY5Y/3Zqd4pql1OoNzSztCoiNG03LgJ6gD229yBgelO+Kps3XWv3HRrwO4mTaR0LRZBG6CrAbRAIt+oxWaMsLxO1QGO10tsQhRtsmU5xE7YJZT9Spr+GJ+KS95qWGutsuhgGS5dYDeLYGcOQZI27u/Y1Wp8fsljuLJByfKyv7MTHvHFW1/VaclvNQEadum8U2g3JhdgWdqsQp/UOgsQwNV17V+XdZCga2hQoGVQw6EaC0HuTPvxQS/E/EmXzrHSPzdrNETbEFfqw2kmJyageH3AjqGMCLpnBwLTnkYKkge0Txishda4Xdz1EyZxiAIzxA95pPDADcxIIW4ccAeU/Y5bn0oiQYKFgCVj+IAEAgdRaWYyfSM/SuhfdUD+I1ZIYfkaIdQAPw3Ow7eh5Iiucam2zqWJx7dzPcTzE8Z9fWul/dcY1GsBG0m1oGIzibTyM5kGR9Kla89dFFLSClrLoKKKKAooooCiiigKKKKBDVP9rtK93R3ktruYqIA5MMDgdzAwO9XBpKDhC6O9baLlu4ucEg8/5cHn1zzTraK75ou+W5/LTdIxuDsPXLREA9oGe/cqWtbOejz5qrF5YHk3IEgiGnJ9YyOIJ9awdWCMotud0bgFPUBtZSQBBiSO8Z969C1ibSnkD9hTY0eeLgeAVtXAu3qhXAjcSRHB5575HbLVtShkKwwCpKyCZ/mYMREHq5jPosWVmdqz6wKwbSWzyiZ56Rn+VMro8+MwLmRcAuTtwTMuZAB+I5/dRzMVGW9tVg29d5tsOmI3FS2Dz7Tjq+Veixorf/AE0//Qf0pBoLQEC1bj02L/SmTR578NO5UADYdCxCzAaVMRPUN4YHnpGKd0+o69ymAHhSowxUgjnAO3P0GIOO+f7MsxHk24BBHQuCO/FA8LsiYtWxJkwgEn1x3psaPP8AqbqLbZF+F1thogn8q5uSWHVvkwT6YjvTV3UFensDk5kiYEAdjkRXoJvBrB5tLxHHbH9B+1MXfs3pWmbCHdE4OY4n1pk1rhO8RtJILrKAEEEkdIM4X+WM+lM+WYMsN0T227cCc8nIGJxJrvD/AGU0Z506Z+f9cD2ptvsboTzprf8AP+tMmrhNskfFI4zM/px9P61I0VhhcRu35kRgPNt8CeZkjjv713AfZDRAz+HT6yf8TTrfZrTQQLQEmTE85z/M/uabJpXB71rsJkyOfl9TOD9e9dO+7HSlb2qYiD5WjRjIO64FuM5kcmW571s1j7KaRBC2gPqf61aaXSpbG1FCiZMdz6n1PvUtWecHxS0gpajYooooCiiigKKKKAooooENJRRQFLRRQJRRRQFFFFAUUUUBRRRQLSUUUBS0UUCUUUUBRRRQKKWiigKKKKAooooP/9k=">
            <a:extLst>
              <a:ext uri="{FF2B5EF4-FFF2-40B4-BE49-F238E27FC236}">
                <a16:creationId xmlns:a16="http://schemas.microsoft.com/office/drawing/2014/main" id="{DDF7C6C2-3D1B-4841-841A-178A9C86A7AB}"/>
              </a:ext>
            </a:extLst>
          </p:cNvPr>
          <p:cNvSpPr>
            <a:spLocks noChangeAspect="1" noChangeArrowheads="1"/>
          </p:cNvSpPr>
          <p:nvPr/>
        </p:nvSpPr>
        <p:spPr bwMode="auto">
          <a:xfrm>
            <a:off x="312738" y="-2705100"/>
            <a:ext cx="595312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7590" name="Obrázek 6">
            <a:extLst>
              <a:ext uri="{FF2B5EF4-FFF2-40B4-BE49-F238E27FC236}">
                <a16:creationId xmlns:a16="http://schemas.microsoft.com/office/drawing/2014/main" id="{BB3CB79B-A27F-4E60-9146-01695D076A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773238"/>
            <a:ext cx="3814763" cy="3814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A59A2227-0B89-4782-BB32-EF8A58061174}"/>
              </a:ext>
            </a:extLst>
          </p:cNvPr>
          <p:cNvSpPr txBox="1">
            <a:spLocks noChangeArrowheads="1"/>
          </p:cNvSpPr>
          <p:nvPr/>
        </p:nvSpPr>
        <p:spPr bwMode="auto">
          <a:xfrm>
            <a:off x="0" y="115888"/>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cs typeface="Arial" panose="020B0604020202020204" pitchFamily="34" charset="0"/>
              </a:rPr>
              <a:t>21. století ve znamení nového chápání dávné evoluce eukaryot</a:t>
            </a:r>
          </a:p>
        </p:txBody>
      </p:sp>
      <p:sp>
        <p:nvSpPr>
          <p:cNvPr id="3" name="TextovéPole 2">
            <a:extLst>
              <a:ext uri="{FF2B5EF4-FFF2-40B4-BE49-F238E27FC236}">
                <a16:creationId xmlns:a16="http://schemas.microsoft.com/office/drawing/2014/main" id="{37A61454-25EF-4690-A6C3-0370AFED4B48}"/>
              </a:ext>
            </a:extLst>
          </p:cNvPr>
          <p:cNvSpPr txBox="1"/>
          <p:nvPr/>
        </p:nvSpPr>
        <p:spPr>
          <a:xfrm>
            <a:off x="234950" y="1772816"/>
            <a:ext cx="8909050" cy="338554"/>
          </a:xfrm>
          <a:prstGeom prst="rect">
            <a:avLst/>
          </a:prstGeom>
          <a:noFill/>
        </p:spPr>
        <p:txBody>
          <a:bodyPr>
            <a:spAutoFit/>
          </a:bodyPr>
          <a:lstStyle/>
          <a:p>
            <a:pPr marL="285750" indent="-285750" eaLnBrk="1" hangingPunct="1">
              <a:buFont typeface="Arial" pitchFamily="34" charset="0"/>
              <a:buChar char="•"/>
              <a:defRPr/>
            </a:pPr>
            <a:r>
              <a:rPr lang="cs-CZ" sz="1600" dirty="0">
                <a:latin typeface="+mn-lt"/>
              </a:rPr>
              <a:t>Eukaryota jsou vnitřní skupinou </a:t>
            </a:r>
            <a:r>
              <a:rPr lang="cs-CZ" sz="1600" dirty="0" err="1">
                <a:latin typeface="+mn-lt"/>
              </a:rPr>
              <a:t>archeí</a:t>
            </a:r>
            <a:r>
              <a:rPr lang="cs-CZ" sz="1600" dirty="0">
                <a:latin typeface="+mn-lt"/>
              </a:rPr>
              <a:t>, tzn. neplatí koncept tří domén buněčného života</a:t>
            </a:r>
          </a:p>
        </p:txBody>
      </p:sp>
      <p:pic>
        <p:nvPicPr>
          <p:cNvPr id="68612" name="Picture 2" descr="Výsledek obrázku pro asgard eukaryota">
            <a:extLst>
              <a:ext uri="{FF2B5EF4-FFF2-40B4-BE49-F238E27FC236}">
                <a16:creationId xmlns:a16="http://schemas.microsoft.com/office/drawing/2014/main" id="{45E50179-28DF-459C-B79F-57319B9CF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420938"/>
            <a:ext cx="6000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descr="Výsledek obrázku pro three domains">
            <a:extLst>
              <a:ext uri="{FF2B5EF4-FFF2-40B4-BE49-F238E27FC236}">
                <a16:creationId xmlns:a16="http://schemas.microsoft.com/office/drawing/2014/main" id="{78768310-4ED5-4388-9D4E-8C507CA11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20938"/>
            <a:ext cx="26574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98FCF50-B3A2-46DA-B4BC-E22730B91717}"/>
              </a:ext>
            </a:extLst>
          </p:cNvPr>
          <p:cNvSpPr/>
          <p:nvPr/>
        </p:nvSpPr>
        <p:spPr>
          <a:xfrm>
            <a:off x="-36512" y="0"/>
            <a:ext cx="5112568"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42" name="Picture 2" descr="Fig. 1">
            <a:extLst>
              <a:ext uri="{FF2B5EF4-FFF2-40B4-BE49-F238E27FC236}">
                <a16:creationId xmlns:a16="http://schemas.microsoft.com/office/drawing/2014/main" id="{5278BE24-372B-43DB-968C-E9BB25799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7" y="94289"/>
            <a:ext cx="4860032" cy="66694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onkey King&amp;#39; actor&amp;#39;s absence from big gala riles public[1]-  Chinadaily.com.cn">
            <a:extLst>
              <a:ext uri="{FF2B5EF4-FFF2-40B4-BE49-F238E27FC236}">
                <a16:creationId xmlns:a16="http://schemas.microsoft.com/office/drawing/2014/main" id="{2ABF24EE-DD16-4218-A214-B10FC26FA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167" y="2428677"/>
            <a:ext cx="3881886" cy="2100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7FF49BC-9D86-4B36-83B7-DF308A13D734}"/>
              </a:ext>
            </a:extLst>
          </p:cNvPr>
          <p:cNvSpPr txBox="1"/>
          <p:nvPr/>
        </p:nvSpPr>
        <p:spPr>
          <a:xfrm>
            <a:off x="2938932" y="-28822"/>
            <a:ext cx="2137124" cy="246221"/>
          </a:xfrm>
          <a:prstGeom prst="rect">
            <a:avLst/>
          </a:prstGeom>
          <a:noFill/>
        </p:spPr>
        <p:txBody>
          <a:bodyPr wrap="none" rtlCol="0">
            <a:spAutoFit/>
          </a:bodyPr>
          <a:lstStyle/>
          <a:p>
            <a:r>
              <a:rPr lang="cs-CZ" sz="1000" dirty="0" err="1">
                <a:latin typeface="Arial" panose="020B0604020202020204" pitchFamily="34" charset="0"/>
                <a:cs typeface="Arial" panose="020B0604020202020204" pitchFamily="34" charset="0"/>
              </a:rPr>
              <a:t>Liu</a:t>
            </a:r>
            <a:r>
              <a:rPr lang="cs-CZ" sz="1000" dirty="0">
                <a:latin typeface="Arial" panose="020B0604020202020204" pitchFamily="34" charset="0"/>
                <a:cs typeface="Arial" panose="020B0604020202020204" pitchFamily="34" charset="0"/>
              </a:rPr>
              <a:t> Y et al. (2021) </a:t>
            </a:r>
            <a:r>
              <a:rPr lang="cs-CZ" sz="1000" dirty="0" err="1">
                <a:latin typeface="Arial" panose="020B0604020202020204" pitchFamily="34" charset="0"/>
                <a:cs typeface="Arial" panose="020B0604020202020204" pitchFamily="34" charset="0"/>
              </a:rPr>
              <a:t>Nature</a:t>
            </a:r>
            <a:r>
              <a:rPr lang="cs-CZ" sz="1000" dirty="0">
                <a:latin typeface="Arial" panose="020B0604020202020204" pitchFamily="34" charset="0"/>
                <a:cs typeface="Arial" panose="020B0604020202020204" pitchFamily="34" charset="0"/>
              </a:rPr>
              <a:t> 593: 553</a:t>
            </a:r>
          </a:p>
        </p:txBody>
      </p:sp>
      <p:pic>
        <p:nvPicPr>
          <p:cNvPr id="10246" name="Picture 6" descr="In Thor: Ragnarok, how did Thor know that Odin was really Loki in disguise  when he returned to Asgard? - Quora">
            <a:extLst>
              <a:ext uri="{FF2B5EF4-FFF2-40B4-BE49-F238E27FC236}">
                <a16:creationId xmlns:a16="http://schemas.microsoft.com/office/drawing/2014/main" id="{1A774232-B75E-4495-9978-9192E970B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167" y="94288"/>
            <a:ext cx="3881886" cy="234170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f the big bang and evolution are the reason for everything, then when did  the first organism capable of sexual reproduction come into existence? -  Quora">
            <a:extLst>
              <a:ext uri="{FF2B5EF4-FFF2-40B4-BE49-F238E27FC236}">
                <a16:creationId xmlns:a16="http://schemas.microsoft.com/office/drawing/2014/main" id="{8104BFF1-1007-4BC5-82F6-D6955EBFD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4078" y="4625202"/>
            <a:ext cx="3659113" cy="218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57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Bodo saltans in activated sludge">
            <a:hlinkClick r:id="" action="ppaction://media"/>
            <a:extLst>
              <a:ext uri="{FF2B5EF4-FFF2-40B4-BE49-F238E27FC236}">
                <a16:creationId xmlns:a16="http://schemas.microsoft.com/office/drawing/2014/main" id="{42917437-7082-0B4E-B6E1-AC7B04993DC7}"/>
              </a:ext>
            </a:extLst>
          </p:cNvPr>
          <p:cNvPicPr>
            <a:picLocks noRot="1" noChangeAspect="1"/>
          </p:cNvPicPr>
          <p:nvPr>
            <a:videoFile r:link="rId1"/>
          </p:nvPr>
        </p:nvPicPr>
        <p:blipFill>
          <a:blip r:embed="rId3"/>
          <a:stretch>
            <a:fillRect/>
          </a:stretch>
        </p:blipFill>
        <p:spPr>
          <a:xfrm>
            <a:off x="952096" y="764704"/>
            <a:ext cx="7239807" cy="5184799"/>
          </a:xfrm>
          <a:prstGeom prst="rect">
            <a:avLst/>
          </a:prstGeom>
        </p:spPr>
      </p:pic>
    </p:spTree>
    <p:extLst>
      <p:ext uri="{BB962C8B-B14F-4D97-AF65-F5344CB8AC3E}">
        <p14:creationId xmlns:p14="http://schemas.microsoft.com/office/powerpoint/2010/main" val="3468656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a:extLst>
              <a:ext uri="{FF2B5EF4-FFF2-40B4-BE49-F238E27FC236}">
                <a16:creationId xmlns:a16="http://schemas.microsoft.com/office/drawing/2014/main" id="{2D3EC221-131A-4E56-9571-A74E1F405ADC}"/>
              </a:ext>
            </a:extLst>
          </p:cNvPr>
          <p:cNvSpPr txBox="1">
            <a:spLocks noChangeArrowheads="1"/>
          </p:cNvSpPr>
          <p:nvPr/>
        </p:nvSpPr>
        <p:spPr bwMode="auto">
          <a:xfrm>
            <a:off x="0" y="115888"/>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cs typeface="Arial" panose="020B0604020202020204" pitchFamily="34" charset="0"/>
              </a:rPr>
              <a:t>21. století ve znamení nového chápání dávné evoluce eukaryot</a:t>
            </a:r>
          </a:p>
        </p:txBody>
      </p:sp>
      <p:sp>
        <p:nvSpPr>
          <p:cNvPr id="3" name="TextovéPole 2">
            <a:extLst>
              <a:ext uri="{FF2B5EF4-FFF2-40B4-BE49-F238E27FC236}">
                <a16:creationId xmlns:a16="http://schemas.microsoft.com/office/drawing/2014/main" id="{D3221954-8FC7-424A-8603-6B911AC24257}"/>
              </a:ext>
            </a:extLst>
          </p:cNvPr>
          <p:cNvSpPr txBox="1"/>
          <p:nvPr/>
        </p:nvSpPr>
        <p:spPr>
          <a:xfrm>
            <a:off x="107950" y="1412875"/>
            <a:ext cx="8909050" cy="2032000"/>
          </a:xfrm>
          <a:prstGeom prst="rect">
            <a:avLst/>
          </a:prstGeom>
          <a:noFill/>
        </p:spPr>
        <p:txBody>
          <a:bodyPr>
            <a:spAutoFit/>
          </a:bodyPr>
          <a:lstStyle/>
          <a:p>
            <a:pPr marL="285750" indent="-285750" eaLnBrk="1" hangingPunct="1">
              <a:buFont typeface="Arial" pitchFamily="34" charset="0"/>
              <a:buChar char="•"/>
              <a:defRPr/>
            </a:pPr>
            <a:r>
              <a:rPr lang="cs-CZ" dirty="0">
                <a:latin typeface="+mn-lt"/>
              </a:rPr>
              <a:t>Poslední společný předek všech eukaryot byl komplexní </a:t>
            </a:r>
            <a:r>
              <a:rPr lang="cs-CZ" dirty="0" err="1">
                <a:latin typeface="+mn-lt"/>
              </a:rPr>
              <a:t>protist</a:t>
            </a:r>
            <a:r>
              <a:rPr lang="cs-CZ" dirty="0">
                <a:latin typeface="+mn-lt"/>
              </a:rPr>
              <a:t>, byl to bičíkovec se dvěma bičíky a (asi) </a:t>
            </a:r>
            <a:r>
              <a:rPr lang="cs-CZ" dirty="0" err="1">
                <a:latin typeface="+mn-lt"/>
              </a:rPr>
              <a:t>exkavátní</a:t>
            </a:r>
            <a:r>
              <a:rPr lang="cs-CZ" dirty="0">
                <a:latin typeface="+mn-lt"/>
              </a:rPr>
              <a:t> rýhou, měl mitochondrii, mitózu, meiózu… </a:t>
            </a:r>
          </a:p>
          <a:p>
            <a:pPr eaLnBrk="1" hangingPunct="1">
              <a:defRPr/>
            </a:pPr>
            <a:endParaRPr lang="cs-CZ" dirty="0">
              <a:latin typeface="+mn-lt"/>
            </a:endParaRPr>
          </a:p>
          <a:p>
            <a:pPr marL="285750" indent="-285750" eaLnBrk="1" hangingPunct="1">
              <a:buFont typeface="Arial" pitchFamily="34" charset="0"/>
              <a:buChar char="•"/>
              <a:defRPr/>
            </a:pPr>
            <a:r>
              <a:rPr lang="cs-CZ" dirty="0">
                <a:latin typeface="+mn-lt"/>
              </a:rPr>
              <a:t>(</a:t>
            </a:r>
            <a:r>
              <a:rPr lang="cs-CZ" b="1" dirty="0">
                <a:latin typeface="+mn-lt"/>
              </a:rPr>
              <a:t>LECA</a:t>
            </a:r>
            <a:r>
              <a:rPr lang="cs-CZ" dirty="0">
                <a:latin typeface="+mn-lt"/>
              </a:rPr>
              <a:t> – Last </a:t>
            </a:r>
            <a:r>
              <a:rPr lang="cs-CZ" dirty="0" err="1">
                <a:latin typeface="+mn-lt"/>
              </a:rPr>
              <a:t>eukaryotic</a:t>
            </a:r>
            <a:r>
              <a:rPr lang="cs-CZ" dirty="0">
                <a:latin typeface="+mn-lt"/>
              </a:rPr>
              <a:t> </a:t>
            </a:r>
            <a:r>
              <a:rPr lang="cs-CZ" dirty="0" err="1">
                <a:latin typeface="+mn-lt"/>
              </a:rPr>
              <a:t>common</a:t>
            </a:r>
            <a:r>
              <a:rPr lang="cs-CZ" dirty="0">
                <a:latin typeface="+mn-lt"/>
              </a:rPr>
              <a:t> </a:t>
            </a:r>
            <a:r>
              <a:rPr lang="cs-CZ" dirty="0" err="1">
                <a:latin typeface="+mn-lt"/>
              </a:rPr>
              <a:t>ancestor</a:t>
            </a:r>
            <a:r>
              <a:rPr lang="cs-CZ" dirty="0">
                <a:latin typeface="+mn-lt"/>
              </a:rPr>
              <a:t>)</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a:latin typeface="+mn-lt"/>
              </a:rPr>
              <a:t>Takže naši předci byli (asi) </a:t>
            </a:r>
            <a:r>
              <a:rPr lang="cs-CZ" dirty="0" err="1">
                <a:latin typeface="+mn-lt"/>
              </a:rPr>
              <a:t>exkaváti</a:t>
            </a:r>
            <a:endParaRPr lang="cs-CZ" dirty="0">
              <a:latin typeface="+mn-lt"/>
            </a:endParaRPr>
          </a:p>
          <a:p>
            <a:pPr marL="285750" indent="-285750" eaLnBrk="1" hangingPunct="1">
              <a:buFont typeface="Arial" pitchFamily="34" charset="0"/>
              <a:buChar char="•"/>
              <a:defRPr/>
            </a:pPr>
            <a:endParaRPr lang="cs-CZ" dirty="0">
              <a:latin typeface="+mn-lt"/>
            </a:endParaRPr>
          </a:p>
        </p:txBody>
      </p:sp>
      <p:pic>
        <p:nvPicPr>
          <p:cNvPr id="69636" name="Picture 2">
            <a:extLst>
              <a:ext uri="{FF2B5EF4-FFF2-40B4-BE49-F238E27FC236}">
                <a16:creationId xmlns:a16="http://schemas.microsoft.com/office/drawing/2014/main" id="{47BFBFEE-1DC8-48D3-BA8A-35F112267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781300"/>
            <a:ext cx="4860925" cy="390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7" name="Obrázek 6">
            <a:extLst>
              <a:ext uri="{FF2B5EF4-FFF2-40B4-BE49-F238E27FC236}">
                <a16:creationId xmlns:a16="http://schemas.microsoft.com/office/drawing/2014/main" id="{507659C7-26BF-4CF0-A4E3-69ECB03F3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284538"/>
            <a:ext cx="214312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9C0EF66-93E2-4AA7-BF35-050A84337300}"/>
              </a:ext>
            </a:extLst>
          </p:cNvPr>
          <p:cNvSpPr/>
          <p:nvPr/>
        </p:nvSpPr>
        <p:spPr>
          <a:xfrm>
            <a:off x="893763" y="981075"/>
            <a:ext cx="7423150" cy="5184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55DBF66A-91EE-7F82-36F8-6F4A4E8FC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04" y="1052736"/>
            <a:ext cx="6955446" cy="5040560"/>
          </a:xfrm>
          <a:prstGeom prst="rect">
            <a:avLst/>
          </a:prstGeom>
        </p:spPr>
      </p:pic>
      <p:sp>
        <p:nvSpPr>
          <p:cNvPr id="59394" name="Text Box 4">
            <a:extLst>
              <a:ext uri="{FF2B5EF4-FFF2-40B4-BE49-F238E27FC236}">
                <a16:creationId xmlns:a16="http://schemas.microsoft.com/office/drawing/2014/main" id="{2BFFBB33-28F4-4048-8E11-6C3E058E6AF7}"/>
              </a:ext>
            </a:extLst>
          </p:cNvPr>
          <p:cNvSpPr txBox="1">
            <a:spLocks noChangeArrowheads="1"/>
          </p:cNvSpPr>
          <p:nvPr/>
        </p:nvSpPr>
        <p:spPr bwMode="auto">
          <a:xfrm>
            <a:off x="293688" y="188913"/>
            <a:ext cx="7970837" cy="5842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Fotosyntetická eukaryota („řasy“, „rostliny“)</a:t>
            </a:r>
          </a:p>
        </p:txBody>
      </p:sp>
      <p:sp>
        <p:nvSpPr>
          <p:cNvPr id="70661" name="Oval 9">
            <a:extLst>
              <a:ext uri="{FF2B5EF4-FFF2-40B4-BE49-F238E27FC236}">
                <a16:creationId xmlns:a16="http://schemas.microsoft.com/office/drawing/2014/main" id="{2F1EACBA-C756-46B4-BE0E-310EE54E0878}"/>
              </a:ext>
            </a:extLst>
          </p:cNvPr>
          <p:cNvSpPr>
            <a:spLocks noChangeArrowheads="1"/>
          </p:cNvSpPr>
          <p:nvPr/>
        </p:nvSpPr>
        <p:spPr bwMode="auto">
          <a:xfrm>
            <a:off x="4817521" y="2096730"/>
            <a:ext cx="534343" cy="5080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2" name="Oval 9">
            <a:extLst>
              <a:ext uri="{FF2B5EF4-FFF2-40B4-BE49-F238E27FC236}">
                <a16:creationId xmlns:a16="http://schemas.microsoft.com/office/drawing/2014/main" id="{0E3BA68D-F351-482A-95CB-09F21507AD31}"/>
              </a:ext>
            </a:extLst>
          </p:cNvPr>
          <p:cNvSpPr>
            <a:spLocks noChangeArrowheads="1"/>
          </p:cNvSpPr>
          <p:nvPr/>
        </p:nvSpPr>
        <p:spPr bwMode="auto">
          <a:xfrm>
            <a:off x="6129593" y="398119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3" name="Oval 9">
            <a:extLst>
              <a:ext uri="{FF2B5EF4-FFF2-40B4-BE49-F238E27FC236}">
                <a16:creationId xmlns:a16="http://schemas.microsoft.com/office/drawing/2014/main" id="{F7C164BE-1CA8-445B-AAC2-BDBF6E0B9909}"/>
              </a:ext>
            </a:extLst>
          </p:cNvPr>
          <p:cNvSpPr>
            <a:spLocks noChangeArrowheads="1"/>
          </p:cNvSpPr>
          <p:nvPr/>
        </p:nvSpPr>
        <p:spPr bwMode="auto">
          <a:xfrm>
            <a:off x="6390046" y="386863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4" name="Oval 9">
            <a:extLst>
              <a:ext uri="{FF2B5EF4-FFF2-40B4-BE49-F238E27FC236}">
                <a16:creationId xmlns:a16="http://schemas.microsoft.com/office/drawing/2014/main" id="{97ADD692-4C5A-43D6-B396-81EABEA98EC1}"/>
              </a:ext>
            </a:extLst>
          </p:cNvPr>
          <p:cNvSpPr>
            <a:spLocks noChangeArrowheads="1"/>
          </p:cNvSpPr>
          <p:nvPr/>
        </p:nvSpPr>
        <p:spPr bwMode="auto">
          <a:xfrm>
            <a:off x="6053291" y="4131239"/>
            <a:ext cx="449263" cy="431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5" name="Oval 9">
            <a:extLst>
              <a:ext uri="{FF2B5EF4-FFF2-40B4-BE49-F238E27FC236}">
                <a16:creationId xmlns:a16="http://schemas.microsoft.com/office/drawing/2014/main" id="{D13D3304-D779-4338-B951-CC2AE641038A}"/>
              </a:ext>
            </a:extLst>
          </p:cNvPr>
          <p:cNvSpPr>
            <a:spLocks noChangeArrowheads="1"/>
          </p:cNvSpPr>
          <p:nvPr/>
        </p:nvSpPr>
        <p:spPr bwMode="auto">
          <a:xfrm>
            <a:off x="6235342" y="3857317"/>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6" name="Oval 9">
            <a:extLst>
              <a:ext uri="{FF2B5EF4-FFF2-40B4-BE49-F238E27FC236}">
                <a16:creationId xmlns:a16="http://schemas.microsoft.com/office/drawing/2014/main" id="{50114CA0-3F89-4D54-BABD-DA9FE7F9A8D1}"/>
              </a:ext>
            </a:extLst>
          </p:cNvPr>
          <p:cNvSpPr>
            <a:spLocks noChangeArrowheads="1"/>
          </p:cNvSpPr>
          <p:nvPr/>
        </p:nvSpPr>
        <p:spPr bwMode="auto">
          <a:xfrm>
            <a:off x="6299866" y="4027027"/>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7" name="Oval 9">
            <a:extLst>
              <a:ext uri="{FF2B5EF4-FFF2-40B4-BE49-F238E27FC236}">
                <a16:creationId xmlns:a16="http://schemas.microsoft.com/office/drawing/2014/main" id="{465A7D7E-679D-4B2F-9ED0-9B0EFAFE5D8B}"/>
              </a:ext>
            </a:extLst>
          </p:cNvPr>
          <p:cNvSpPr>
            <a:spLocks noChangeArrowheads="1"/>
          </p:cNvSpPr>
          <p:nvPr/>
        </p:nvSpPr>
        <p:spPr bwMode="auto">
          <a:xfrm>
            <a:off x="6370638" y="335669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8" name="Oval 9">
            <a:extLst>
              <a:ext uri="{FF2B5EF4-FFF2-40B4-BE49-F238E27FC236}">
                <a16:creationId xmlns:a16="http://schemas.microsoft.com/office/drawing/2014/main" id="{F580D802-4856-4563-903A-8F5E030EF17F}"/>
              </a:ext>
            </a:extLst>
          </p:cNvPr>
          <p:cNvSpPr>
            <a:spLocks noChangeArrowheads="1"/>
          </p:cNvSpPr>
          <p:nvPr/>
        </p:nvSpPr>
        <p:spPr bwMode="auto">
          <a:xfrm>
            <a:off x="5963521" y="2592439"/>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9" name="Oval 9">
            <a:extLst>
              <a:ext uri="{FF2B5EF4-FFF2-40B4-BE49-F238E27FC236}">
                <a16:creationId xmlns:a16="http://schemas.microsoft.com/office/drawing/2014/main" id="{3BB4649C-2583-471C-8701-FABC992C4BE3}"/>
              </a:ext>
            </a:extLst>
          </p:cNvPr>
          <p:cNvSpPr>
            <a:spLocks noChangeArrowheads="1"/>
          </p:cNvSpPr>
          <p:nvPr/>
        </p:nvSpPr>
        <p:spPr bwMode="auto">
          <a:xfrm>
            <a:off x="5227074" y="483127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extLst>
      <p:ext uri="{BB962C8B-B14F-4D97-AF65-F5344CB8AC3E}">
        <p14:creationId xmlns:p14="http://schemas.microsoft.com/office/powerpoint/2010/main" val="3555057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B6443B0-4953-443C-9A1F-D912E9A48385}"/>
              </a:ext>
            </a:extLst>
          </p:cNvPr>
          <p:cNvSpPr>
            <a:spLocks noChangeArrowheads="1"/>
          </p:cNvSpPr>
          <p:nvPr/>
        </p:nvSpPr>
        <p:spPr bwMode="auto">
          <a:xfrm>
            <a:off x="179388" y="333375"/>
            <a:ext cx="8640762" cy="633571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71683" name="Picture 34" descr=" title illustration ">
            <a:hlinkClick r:id="" action="ppaction://noaction"/>
            <a:extLst>
              <a:ext uri="{FF2B5EF4-FFF2-40B4-BE49-F238E27FC236}">
                <a16:creationId xmlns:a16="http://schemas.microsoft.com/office/drawing/2014/main" id="{1244AF4C-D209-4B1F-893C-1D76A0148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263" y="444500"/>
            <a:ext cx="12954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4" name="Picture 35" descr="ulva">
            <a:extLst>
              <a:ext uri="{FF2B5EF4-FFF2-40B4-BE49-F238E27FC236}">
                <a16:creationId xmlns:a16="http://schemas.microsoft.com/office/drawing/2014/main" id="{E2A0FBCE-D442-46AF-905A-04FFCAEFB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3284538"/>
            <a:ext cx="1439862" cy="1311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685" name="Object 36">
            <a:extLst>
              <a:ext uri="{FF2B5EF4-FFF2-40B4-BE49-F238E27FC236}">
                <a16:creationId xmlns:a16="http://schemas.microsoft.com/office/drawing/2014/main" id="{9D8D97B1-D3D7-417D-85B2-5704DEEF561D}"/>
              </a:ext>
            </a:extLst>
          </p:cNvPr>
          <p:cNvGraphicFramePr>
            <a:graphicFrameLocks noChangeAspect="1"/>
          </p:cNvGraphicFramePr>
          <p:nvPr/>
        </p:nvGraphicFramePr>
        <p:xfrm>
          <a:off x="7053263" y="4797425"/>
          <a:ext cx="1624012" cy="1519238"/>
        </p:xfrm>
        <a:graphic>
          <a:graphicData uri="http://schemas.openxmlformats.org/presentationml/2006/ole">
            <mc:AlternateContent xmlns:mc="http://schemas.openxmlformats.org/markup-compatibility/2006">
              <mc:Choice xmlns:v="urn:schemas-microsoft-com:vml" Requires="v">
                <p:oleObj name="CorelPhotoPaint.Image.9" r:id="rId4" imgW="6146032" imgH="5752381" progId="CorelPhotoPaint.Image.9">
                  <p:embed/>
                </p:oleObj>
              </mc:Choice>
              <mc:Fallback>
                <p:oleObj name="CorelPhotoPaint.Image.9" r:id="rId4" imgW="6146032" imgH="5752381" progId="CorelPhotoPaint.Image.9">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263" y="4797425"/>
                        <a:ext cx="1624012" cy="151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686" name="Picture 37" descr="washington-rain-forest">
            <a:extLst>
              <a:ext uri="{FF2B5EF4-FFF2-40B4-BE49-F238E27FC236}">
                <a16:creationId xmlns:a16="http://schemas.microsoft.com/office/drawing/2014/main" id="{7D3E716A-A67C-4644-8136-188EEE4BC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916113"/>
            <a:ext cx="1871663"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7" name="Picture 40" descr="phac">
            <a:extLst>
              <a:ext uri="{FF2B5EF4-FFF2-40B4-BE49-F238E27FC236}">
                <a16:creationId xmlns:a16="http://schemas.microsoft.com/office/drawing/2014/main" id="{DB684EE5-E7E4-4DBE-93FE-488547CF34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5046663"/>
            <a:ext cx="2000250"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8" name="Picture 42" descr="7_G_Dinobrion_2_300px">
            <a:extLst>
              <a:ext uri="{FF2B5EF4-FFF2-40B4-BE49-F238E27FC236}">
                <a16:creationId xmlns:a16="http://schemas.microsoft.com/office/drawing/2014/main" id="{85F47F6C-881D-433D-B49C-A913B52DD4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476250"/>
            <a:ext cx="1509712" cy="102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9" name="Picture 45" descr="Ceratium_hirundinella">
            <a:extLst>
              <a:ext uri="{FF2B5EF4-FFF2-40B4-BE49-F238E27FC236}">
                <a16:creationId xmlns:a16="http://schemas.microsoft.com/office/drawing/2014/main" id="{736A67C8-814E-4771-80B4-6FCC8D5E6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700213"/>
            <a:ext cx="1389062" cy="1027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0" name="Picture 51" descr="kelp_forest_15_4">
            <a:extLst>
              <a:ext uri="{FF2B5EF4-FFF2-40B4-BE49-F238E27FC236}">
                <a16:creationId xmlns:a16="http://schemas.microsoft.com/office/drawing/2014/main" id="{23672E47-17CA-41E4-8BF9-9B0EEE48FD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348" t="6947" r="2731" b="6947"/>
          <a:stretch>
            <a:fillRect/>
          </a:stretch>
        </p:blipFill>
        <p:spPr bwMode="auto">
          <a:xfrm>
            <a:off x="2220913" y="549275"/>
            <a:ext cx="1846262" cy="111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1" name="Picture 55" descr="diatom">
            <a:extLst>
              <a:ext uri="{FF2B5EF4-FFF2-40B4-BE49-F238E27FC236}">
                <a16:creationId xmlns:a16="http://schemas.microsoft.com/office/drawing/2014/main" id="{DF449A10-A9F7-4F69-B518-A49F448A6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0875" y="476250"/>
            <a:ext cx="8509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92" name="Line 31">
            <a:extLst>
              <a:ext uri="{FF2B5EF4-FFF2-40B4-BE49-F238E27FC236}">
                <a16:creationId xmlns:a16="http://schemas.microsoft.com/office/drawing/2014/main" id="{CDF72777-2952-43BE-96E2-AB06F3F5693F}"/>
              </a:ext>
            </a:extLst>
          </p:cNvPr>
          <p:cNvSpPr>
            <a:spLocks noChangeShapeType="1"/>
          </p:cNvSpPr>
          <p:nvPr/>
        </p:nvSpPr>
        <p:spPr bwMode="auto">
          <a:xfrm flipH="1" flipV="1">
            <a:off x="2857500" y="3230563"/>
            <a:ext cx="433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1693" name="Picture 5" descr="http://t0.gstatic.com/images?q=tbn:ANd9GcSXxH2qHGp1Gh0mCstVhHRydwBEcVrZQcwQ3PHFToVlNUap81Y&amp;t=1&amp;usg=__A1DRURJNJyltFfZ1GkdWCTOrOhA=">
            <a:extLst>
              <a:ext uri="{FF2B5EF4-FFF2-40B4-BE49-F238E27FC236}">
                <a16:creationId xmlns:a16="http://schemas.microsoft.com/office/drawing/2014/main" id="{50FF669D-6EBC-49C1-9C16-7CA595DBEB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2924175"/>
            <a:ext cx="1428750" cy="1385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6">
            <a:extLst>
              <a:ext uri="{FF2B5EF4-FFF2-40B4-BE49-F238E27FC236}">
                <a16:creationId xmlns:a16="http://schemas.microsoft.com/office/drawing/2014/main" id="{8EE005CC-5331-4C21-97DC-3480BD6AD128}"/>
              </a:ext>
            </a:extLst>
          </p:cNvPr>
          <p:cNvPicPr>
            <a:picLocks noChangeAspect="1" noChangeArrowheads="1"/>
          </p:cNvPicPr>
          <p:nvPr/>
        </p:nvPicPr>
        <p:blipFill>
          <a:blip r:embed="rId13" cstate="print"/>
          <a:srcRect/>
          <a:stretch>
            <a:fillRect/>
          </a:stretch>
        </p:blipFill>
        <p:spPr bwMode="auto">
          <a:xfrm>
            <a:off x="19864" y="4716463"/>
            <a:ext cx="1933575" cy="1314450"/>
          </a:xfrm>
          <a:prstGeom prst="rect">
            <a:avLst/>
          </a:prstGeom>
          <a:noFill/>
          <a:ln w="9525">
            <a:solidFill>
              <a:schemeClr val="tx1"/>
            </a:solidFill>
            <a:miter lim="800000"/>
            <a:headEnd/>
            <a:tailEnd/>
          </a:ln>
          <a:scene3d>
            <a:camera prst="orthographicFront">
              <a:rot lat="0" lon="0" rev="16200000"/>
            </a:camera>
            <a:lightRig rig="threePt" dir="t"/>
          </a:scene3d>
        </p:spPr>
      </p:pic>
      <p:grpSp>
        <p:nvGrpSpPr>
          <p:cNvPr id="71695" name="Skupina 1">
            <a:extLst>
              <a:ext uri="{FF2B5EF4-FFF2-40B4-BE49-F238E27FC236}">
                <a16:creationId xmlns:a16="http://schemas.microsoft.com/office/drawing/2014/main" id="{29F66075-BE13-4A69-88C3-2A8B12DB6C25}"/>
              </a:ext>
            </a:extLst>
          </p:cNvPr>
          <p:cNvGrpSpPr>
            <a:grpSpLocks/>
          </p:cNvGrpSpPr>
          <p:nvPr/>
        </p:nvGrpSpPr>
        <p:grpSpPr bwMode="auto">
          <a:xfrm>
            <a:off x="2301875" y="1844675"/>
            <a:ext cx="4070350" cy="3052763"/>
            <a:chOff x="893067" y="980728"/>
            <a:chExt cx="7423349" cy="5184576"/>
          </a:xfrm>
        </p:grpSpPr>
        <p:sp>
          <p:nvSpPr>
            <p:cNvPr id="27" name="Obdélník 26">
              <a:extLst>
                <a:ext uri="{FF2B5EF4-FFF2-40B4-BE49-F238E27FC236}">
                  <a16:creationId xmlns:a16="http://schemas.microsoft.com/office/drawing/2014/main" id="{1C505C54-7E20-41B9-9645-3D08578E13A2}"/>
                </a:ext>
              </a:extLst>
            </p:cNvPr>
            <p:cNvSpPr/>
            <p:nvPr/>
          </p:nvSpPr>
          <p:spPr>
            <a:xfrm>
              <a:off x="893067" y="980728"/>
              <a:ext cx="7423349" cy="51845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71699" name="Obrázek 27">
              <a:extLst>
                <a:ext uri="{FF2B5EF4-FFF2-40B4-BE49-F238E27FC236}">
                  <a16:creationId xmlns:a16="http://schemas.microsoft.com/office/drawing/2014/main" id="{F3203274-1668-401E-8BAA-F7AE444A17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735" t="1697" b="5280"/>
            <a:stretch>
              <a:fillRect/>
            </a:stretch>
          </p:blipFill>
          <p:spPr bwMode="auto">
            <a:xfrm>
              <a:off x="971600" y="1124744"/>
              <a:ext cx="7245308" cy="492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Oval 9">
              <a:extLst>
                <a:ext uri="{FF2B5EF4-FFF2-40B4-BE49-F238E27FC236}">
                  <a16:creationId xmlns:a16="http://schemas.microsoft.com/office/drawing/2014/main" id="{E63688A9-1BCA-46B6-A5CD-F250FE290814}"/>
                </a:ext>
              </a:extLst>
            </p:cNvPr>
            <p:cNvSpPr>
              <a:spLocks noChangeArrowheads="1"/>
            </p:cNvSpPr>
            <p:nvPr/>
          </p:nvSpPr>
          <p:spPr bwMode="auto">
            <a:xfrm>
              <a:off x="4696966" y="2158256"/>
              <a:ext cx="449422" cy="4320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1" name="Oval 9">
              <a:extLst>
                <a:ext uri="{FF2B5EF4-FFF2-40B4-BE49-F238E27FC236}">
                  <a16:creationId xmlns:a16="http://schemas.microsoft.com/office/drawing/2014/main" id="{44BBB3DE-984B-4BAD-B79B-C764BF289809}"/>
                </a:ext>
              </a:extLst>
            </p:cNvPr>
            <p:cNvSpPr>
              <a:spLocks noChangeArrowheads="1"/>
            </p:cNvSpPr>
            <p:nvPr/>
          </p:nvSpPr>
          <p:spPr bwMode="auto">
            <a:xfrm>
              <a:off x="6299720" y="358318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2" name="Oval 9">
              <a:extLst>
                <a:ext uri="{FF2B5EF4-FFF2-40B4-BE49-F238E27FC236}">
                  <a16:creationId xmlns:a16="http://schemas.microsoft.com/office/drawing/2014/main" id="{3658049D-06E2-4445-9456-77593DB79198}"/>
                </a:ext>
              </a:extLst>
            </p:cNvPr>
            <p:cNvSpPr>
              <a:spLocks noChangeArrowheads="1"/>
            </p:cNvSpPr>
            <p:nvPr/>
          </p:nvSpPr>
          <p:spPr bwMode="auto">
            <a:xfrm>
              <a:off x="6124012" y="361808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3" name="Oval 9">
              <a:extLst>
                <a:ext uri="{FF2B5EF4-FFF2-40B4-BE49-F238E27FC236}">
                  <a16:creationId xmlns:a16="http://schemas.microsoft.com/office/drawing/2014/main" id="{66EF0E7E-F679-47CC-9D07-16AD3E5EB785}"/>
                </a:ext>
              </a:extLst>
            </p:cNvPr>
            <p:cNvSpPr>
              <a:spLocks noChangeArrowheads="1"/>
            </p:cNvSpPr>
            <p:nvPr/>
          </p:nvSpPr>
          <p:spPr bwMode="auto">
            <a:xfrm>
              <a:off x="6200212" y="3909438"/>
              <a:ext cx="449422" cy="4320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4" name="Oval 9">
              <a:extLst>
                <a:ext uri="{FF2B5EF4-FFF2-40B4-BE49-F238E27FC236}">
                  <a16:creationId xmlns:a16="http://schemas.microsoft.com/office/drawing/2014/main" id="{9DC430ED-D0F4-44B2-8AD5-638EE3A93713}"/>
                </a:ext>
              </a:extLst>
            </p:cNvPr>
            <p:cNvSpPr>
              <a:spLocks noChangeArrowheads="1"/>
            </p:cNvSpPr>
            <p:nvPr/>
          </p:nvSpPr>
          <p:spPr bwMode="auto">
            <a:xfrm>
              <a:off x="6272523" y="3790913"/>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5" name="Oval 9">
              <a:extLst>
                <a:ext uri="{FF2B5EF4-FFF2-40B4-BE49-F238E27FC236}">
                  <a16:creationId xmlns:a16="http://schemas.microsoft.com/office/drawing/2014/main" id="{BDD076AE-BC70-46A0-94B2-78D82B1E1F54}"/>
                </a:ext>
              </a:extLst>
            </p:cNvPr>
            <p:cNvSpPr>
              <a:spLocks noChangeArrowheads="1"/>
            </p:cNvSpPr>
            <p:nvPr/>
          </p:nvSpPr>
          <p:spPr bwMode="auto">
            <a:xfrm>
              <a:off x="6100704" y="3812807"/>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6" name="Oval 9">
              <a:extLst>
                <a:ext uri="{FF2B5EF4-FFF2-40B4-BE49-F238E27FC236}">
                  <a16:creationId xmlns:a16="http://schemas.microsoft.com/office/drawing/2014/main" id="{5D585DD5-5B23-4E5B-90AF-45CFBF6C2CC2}"/>
                </a:ext>
              </a:extLst>
            </p:cNvPr>
            <p:cNvSpPr>
              <a:spLocks noChangeArrowheads="1"/>
            </p:cNvSpPr>
            <p:nvPr/>
          </p:nvSpPr>
          <p:spPr bwMode="auto">
            <a:xfrm>
              <a:off x="6141657" y="305450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7" name="Oval 9">
              <a:extLst>
                <a:ext uri="{FF2B5EF4-FFF2-40B4-BE49-F238E27FC236}">
                  <a16:creationId xmlns:a16="http://schemas.microsoft.com/office/drawing/2014/main" id="{3FA3270D-6DF5-4DCE-B45C-34E06E4A66A5}"/>
                </a:ext>
              </a:extLst>
            </p:cNvPr>
            <p:cNvSpPr>
              <a:spLocks noChangeArrowheads="1"/>
            </p:cNvSpPr>
            <p:nvPr/>
          </p:nvSpPr>
          <p:spPr bwMode="auto">
            <a:xfrm>
              <a:off x="5580112" y="248870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8" name="Oval 9">
              <a:extLst>
                <a:ext uri="{FF2B5EF4-FFF2-40B4-BE49-F238E27FC236}">
                  <a16:creationId xmlns:a16="http://schemas.microsoft.com/office/drawing/2014/main" id="{568B5CC7-817C-4676-B439-3D5B1A30132B}"/>
                </a:ext>
              </a:extLst>
            </p:cNvPr>
            <p:cNvSpPr>
              <a:spLocks noChangeArrowheads="1"/>
            </p:cNvSpPr>
            <p:nvPr/>
          </p:nvSpPr>
          <p:spPr bwMode="auto">
            <a:xfrm>
              <a:off x="5220072" y="494116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grpSp>
      <p:pic>
        <p:nvPicPr>
          <p:cNvPr id="71696" name="Picture 38" descr="Chlorarachnion">
            <a:extLst>
              <a:ext uri="{FF2B5EF4-FFF2-40B4-BE49-F238E27FC236}">
                <a16:creationId xmlns:a16="http://schemas.microsoft.com/office/drawing/2014/main" id="{52CC8A04-AFBB-4B6E-9DA8-DA6601B251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1975" y="4868863"/>
            <a:ext cx="2052638"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7" name="Picture 30" descr="Cyanophora2">
            <a:extLst>
              <a:ext uri="{FF2B5EF4-FFF2-40B4-BE49-F238E27FC236}">
                <a16:creationId xmlns:a16="http://schemas.microsoft.com/office/drawing/2014/main" id="{01D88D80-2CDA-4B75-9A40-28E93B8FFB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49913" y="463550"/>
            <a:ext cx="930275" cy="141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7A911D3-7C53-46AE-BF5F-7A7A40004CEC}"/>
              </a:ext>
            </a:extLst>
          </p:cNvPr>
          <p:cNvSpPr/>
          <p:nvPr/>
        </p:nvSpPr>
        <p:spPr>
          <a:xfrm>
            <a:off x="893763" y="981075"/>
            <a:ext cx="7423150" cy="5184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Obrázek 1">
            <a:extLst>
              <a:ext uri="{FF2B5EF4-FFF2-40B4-BE49-F238E27FC236}">
                <a16:creationId xmlns:a16="http://schemas.microsoft.com/office/drawing/2014/main" id="{C86A377C-3D7A-91B9-2D84-0CEA05993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04" y="1052736"/>
            <a:ext cx="6955446" cy="5040560"/>
          </a:xfrm>
          <a:prstGeom prst="rect">
            <a:avLst/>
          </a:prstGeom>
        </p:spPr>
      </p:pic>
      <p:sp>
        <p:nvSpPr>
          <p:cNvPr id="59394" name="Text Box 4">
            <a:extLst>
              <a:ext uri="{FF2B5EF4-FFF2-40B4-BE49-F238E27FC236}">
                <a16:creationId xmlns:a16="http://schemas.microsoft.com/office/drawing/2014/main" id="{7C4423C3-FCD0-484F-A01A-F43CB32EFB27}"/>
              </a:ext>
            </a:extLst>
          </p:cNvPr>
          <p:cNvSpPr txBox="1">
            <a:spLocks noChangeArrowheads="1"/>
          </p:cNvSpPr>
          <p:nvPr/>
        </p:nvSpPr>
        <p:spPr bwMode="auto">
          <a:xfrm>
            <a:off x="2538413" y="160338"/>
            <a:ext cx="4316412" cy="585787"/>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„Houbovité organismy“</a:t>
            </a:r>
          </a:p>
        </p:txBody>
      </p:sp>
      <p:sp>
        <p:nvSpPr>
          <p:cNvPr id="72709" name="Oval 9">
            <a:extLst>
              <a:ext uri="{FF2B5EF4-FFF2-40B4-BE49-F238E27FC236}">
                <a16:creationId xmlns:a16="http://schemas.microsoft.com/office/drawing/2014/main" id="{3A19E09B-B6CF-4584-AAAC-B440404E3F67}"/>
              </a:ext>
            </a:extLst>
          </p:cNvPr>
          <p:cNvSpPr>
            <a:spLocks noChangeArrowheads="1"/>
          </p:cNvSpPr>
          <p:nvPr/>
        </p:nvSpPr>
        <p:spPr bwMode="auto">
          <a:xfrm>
            <a:off x="2846388" y="3038475"/>
            <a:ext cx="450850" cy="431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0" name="Oval 9">
            <a:extLst>
              <a:ext uri="{FF2B5EF4-FFF2-40B4-BE49-F238E27FC236}">
                <a16:creationId xmlns:a16="http://schemas.microsoft.com/office/drawing/2014/main" id="{F75D12E0-33F9-4D35-9038-3FB95BDCF8F2}"/>
              </a:ext>
            </a:extLst>
          </p:cNvPr>
          <p:cNvSpPr>
            <a:spLocks noChangeArrowheads="1"/>
          </p:cNvSpPr>
          <p:nvPr/>
        </p:nvSpPr>
        <p:spPr bwMode="auto">
          <a:xfrm>
            <a:off x="4005062" y="227012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1" name="Oval 9">
            <a:extLst>
              <a:ext uri="{FF2B5EF4-FFF2-40B4-BE49-F238E27FC236}">
                <a16:creationId xmlns:a16="http://schemas.microsoft.com/office/drawing/2014/main" id="{6460ADF7-BD45-4222-9B30-4ED47ACC21DB}"/>
              </a:ext>
            </a:extLst>
          </p:cNvPr>
          <p:cNvSpPr>
            <a:spLocks noChangeArrowheads="1"/>
          </p:cNvSpPr>
          <p:nvPr/>
        </p:nvSpPr>
        <p:spPr bwMode="auto">
          <a:xfrm>
            <a:off x="4445000" y="218122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2" name="Oval 9">
            <a:extLst>
              <a:ext uri="{FF2B5EF4-FFF2-40B4-BE49-F238E27FC236}">
                <a16:creationId xmlns:a16="http://schemas.microsoft.com/office/drawing/2014/main" id="{633489AD-0501-4BFB-A75E-80038ED7FFEC}"/>
              </a:ext>
            </a:extLst>
          </p:cNvPr>
          <p:cNvSpPr>
            <a:spLocks noChangeArrowheads="1"/>
          </p:cNvSpPr>
          <p:nvPr/>
        </p:nvSpPr>
        <p:spPr bwMode="auto">
          <a:xfrm>
            <a:off x="6056313" y="410368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3" name="Oval 9">
            <a:extLst>
              <a:ext uri="{FF2B5EF4-FFF2-40B4-BE49-F238E27FC236}">
                <a16:creationId xmlns:a16="http://schemas.microsoft.com/office/drawing/2014/main" id="{320ADFCA-8218-44E1-AE85-BFD5B1087C50}"/>
              </a:ext>
            </a:extLst>
          </p:cNvPr>
          <p:cNvSpPr>
            <a:spLocks noChangeArrowheads="1"/>
          </p:cNvSpPr>
          <p:nvPr/>
        </p:nvSpPr>
        <p:spPr bwMode="auto">
          <a:xfrm>
            <a:off x="4225925" y="220503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4" name="Oval 9">
            <a:extLst>
              <a:ext uri="{FF2B5EF4-FFF2-40B4-BE49-F238E27FC236}">
                <a16:creationId xmlns:a16="http://schemas.microsoft.com/office/drawing/2014/main" id="{ED09EA38-0213-49BB-AF1D-68554FFED947}"/>
              </a:ext>
            </a:extLst>
          </p:cNvPr>
          <p:cNvSpPr>
            <a:spLocks noChangeArrowheads="1"/>
          </p:cNvSpPr>
          <p:nvPr/>
        </p:nvSpPr>
        <p:spPr bwMode="auto">
          <a:xfrm>
            <a:off x="3162300" y="296227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5" name="Oval 9">
            <a:extLst>
              <a:ext uri="{FF2B5EF4-FFF2-40B4-BE49-F238E27FC236}">
                <a16:creationId xmlns:a16="http://schemas.microsoft.com/office/drawing/2014/main" id="{F3AA73CC-D6A4-48DC-A7D8-B6B4B82F3E06}"/>
              </a:ext>
            </a:extLst>
          </p:cNvPr>
          <p:cNvSpPr>
            <a:spLocks noChangeArrowheads="1"/>
          </p:cNvSpPr>
          <p:nvPr/>
        </p:nvSpPr>
        <p:spPr bwMode="auto">
          <a:xfrm>
            <a:off x="3036888" y="367823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7" name="Oval 9">
            <a:extLst>
              <a:ext uri="{FF2B5EF4-FFF2-40B4-BE49-F238E27FC236}">
                <a16:creationId xmlns:a16="http://schemas.microsoft.com/office/drawing/2014/main" id="{F5270757-718E-4055-8778-A2A91510F6D6}"/>
              </a:ext>
            </a:extLst>
          </p:cNvPr>
          <p:cNvSpPr>
            <a:spLocks noChangeArrowheads="1"/>
          </p:cNvSpPr>
          <p:nvPr/>
        </p:nvSpPr>
        <p:spPr bwMode="auto">
          <a:xfrm>
            <a:off x="6191250" y="4195763"/>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8" name="Oval 9">
            <a:extLst>
              <a:ext uri="{FF2B5EF4-FFF2-40B4-BE49-F238E27FC236}">
                <a16:creationId xmlns:a16="http://schemas.microsoft.com/office/drawing/2014/main" id="{742C2118-137F-416C-8EB9-9D24CA5A602A}"/>
              </a:ext>
            </a:extLst>
          </p:cNvPr>
          <p:cNvSpPr>
            <a:spLocks noChangeArrowheads="1"/>
          </p:cNvSpPr>
          <p:nvPr/>
        </p:nvSpPr>
        <p:spPr bwMode="auto">
          <a:xfrm>
            <a:off x="5230813" y="483870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 name="Oval 9">
            <a:extLst>
              <a:ext uri="{FF2B5EF4-FFF2-40B4-BE49-F238E27FC236}">
                <a16:creationId xmlns:a16="http://schemas.microsoft.com/office/drawing/2014/main" id="{33DB76AA-B6B2-88A4-68D9-0E402D7E515F}"/>
              </a:ext>
            </a:extLst>
          </p:cNvPr>
          <p:cNvSpPr>
            <a:spLocks noChangeArrowheads="1"/>
          </p:cNvSpPr>
          <p:nvPr/>
        </p:nvSpPr>
        <p:spPr bwMode="auto">
          <a:xfrm>
            <a:off x="6343650" y="388915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extLst>
      <p:ext uri="{BB962C8B-B14F-4D97-AF65-F5344CB8AC3E}">
        <p14:creationId xmlns:p14="http://schemas.microsoft.com/office/powerpoint/2010/main" val="2490493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D87F468-CE8E-4571-A207-3640F198B59A}"/>
              </a:ext>
            </a:extLst>
          </p:cNvPr>
          <p:cNvSpPr/>
          <p:nvPr/>
        </p:nvSpPr>
        <p:spPr>
          <a:xfrm>
            <a:off x="325127" y="947439"/>
            <a:ext cx="8495345" cy="56499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7" name="Obrázek 6" descr="Obsah obrázku text, snímek obrazovky, grafický design, design&#10;&#10;Popis byl vytvořen automaticky">
            <a:extLst>
              <a:ext uri="{FF2B5EF4-FFF2-40B4-BE49-F238E27FC236}">
                <a16:creationId xmlns:a16="http://schemas.microsoft.com/office/drawing/2014/main" id="{9D7ACD21-C0EA-84A6-7097-5DC5B4974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27" y="1222696"/>
            <a:ext cx="7198469" cy="5212802"/>
          </a:xfrm>
          <a:prstGeom prst="rect">
            <a:avLst/>
          </a:prstGeom>
        </p:spPr>
      </p:pic>
      <p:sp>
        <p:nvSpPr>
          <p:cNvPr id="59394" name="Text Box 4">
            <a:extLst>
              <a:ext uri="{FF2B5EF4-FFF2-40B4-BE49-F238E27FC236}">
                <a16:creationId xmlns:a16="http://schemas.microsoft.com/office/drawing/2014/main" id="{0E57DE6A-F47E-43E2-8BD7-77B0FADCB0B8}"/>
              </a:ext>
            </a:extLst>
          </p:cNvPr>
          <p:cNvSpPr txBox="1">
            <a:spLocks noChangeArrowheads="1"/>
          </p:cNvSpPr>
          <p:nvPr/>
        </p:nvSpPr>
        <p:spPr bwMode="auto">
          <a:xfrm>
            <a:off x="3208338" y="79375"/>
            <a:ext cx="2371725" cy="5857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Počty druhů</a:t>
            </a:r>
          </a:p>
        </p:txBody>
      </p:sp>
      <p:sp>
        <p:nvSpPr>
          <p:cNvPr id="16" name="Text Box 16">
            <a:extLst>
              <a:ext uri="{FF2B5EF4-FFF2-40B4-BE49-F238E27FC236}">
                <a16:creationId xmlns:a16="http://schemas.microsoft.com/office/drawing/2014/main" id="{D6B7D540-178F-4BC0-8BDC-ADF6AB3D5BDE}"/>
              </a:ext>
            </a:extLst>
          </p:cNvPr>
          <p:cNvSpPr txBox="1">
            <a:spLocks noChangeArrowheads="1"/>
          </p:cNvSpPr>
          <p:nvPr/>
        </p:nvSpPr>
        <p:spPr bwMode="auto">
          <a:xfrm>
            <a:off x="494479" y="5165386"/>
            <a:ext cx="868362"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1</a:t>
            </a:r>
            <a:endParaRPr lang="cs-CZ" sz="3600" dirty="0">
              <a:latin typeface="+mn-lt"/>
            </a:endParaRPr>
          </a:p>
        </p:txBody>
      </p:sp>
      <p:sp>
        <p:nvSpPr>
          <p:cNvPr id="17" name="Text Box 16">
            <a:extLst>
              <a:ext uri="{FF2B5EF4-FFF2-40B4-BE49-F238E27FC236}">
                <a16:creationId xmlns:a16="http://schemas.microsoft.com/office/drawing/2014/main" id="{5AC9D2FB-3B9D-4758-B2E7-E722924FB6FB}"/>
              </a:ext>
            </a:extLst>
          </p:cNvPr>
          <p:cNvSpPr txBox="1">
            <a:spLocks noChangeArrowheads="1"/>
          </p:cNvSpPr>
          <p:nvPr/>
        </p:nvSpPr>
        <p:spPr bwMode="auto">
          <a:xfrm>
            <a:off x="434399" y="2193667"/>
            <a:ext cx="869950" cy="6477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6</a:t>
            </a:r>
            <a:endParaRPr lang="cs-CZ" sz="3600" dirty="0">
              <a:latin typeface="+mn-lt"/>
            </a:endParaRPr>
          </a:p>
        </p:txBody>
      </p:sp>
      <p:sp>
        <p:nvSpPr>
          <p:cNvPr id="18" name="Text Box 16">
            <a:extLst>
              <a:ext uri="{FF2B5EF4-FFF2-40B4-BE49-F238E27FC236}">
                <a16:creationId xmlns:a16="http://schemas.microsoft.com/office/drawing/2014/main" id="{E269EF8A-4722-4344-9399-B65BC30FBBFA}"/>
              </a:ext>
            </a:extLst>
          </p:cNvPr>
          <p:cNvSpPr txBox="1">
            <a:spLocks noChangeArrowheads="1"/>
          </p:cNvSpPr>
          <p:nvPr/>
        </p:nvSpPr>
        <p:spPr bwMode="auto">
          <a:xfrm>
            <a:off x="2291047" y="899640"/>
            <a:ext cx="868362"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3</a:t>
            </a:r>
            <a:endParaRPr lang="cs-CZ" sz="3600" dirty="0">
              <a:latin typeface="+mn-lt"/>
            </a:endParaRPr>
          </a:p>
        </p:txBody>
      </p:sp>
      <p:sp>
        <p:nvSpPr>
          <p:cNvPr id="19" name="Text Box 16">
            <a:extLst>
              <a:ext uri="{FF2B5EF4-FFF2-40B4-BE49-F238E27FC236}">
                <a16:creationId xmlns:a16="http://schemas.microsoft.com/office/drawing/2014/main" id="{9CB7CB33-65C3-4167-ABB3-50F15676F0D9}"/>
              </a:ext>
            </a:extLst>
          </p:cNvPr>
          <p:cNvSpPr txBox="1">
            <a:spLocks noChangeArrowheads="1"/>
          </p:cNvSpPr>
          <p:nvPr/>
        </p:nvSpPr>
        <p:spPr bwMode="auto">
          <a:xfrm>
            <a:off x="5696563" y="921495"/>
            <a:ext cx="868363"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5</a:t>
            </a:r>
            <a:endParaRPr lang="cs-CZ" sz="3600" dirty="0">
              <a:latin typeface="+mn-lt"/>
            </a:endParaRPr>
          </a:p>
        </p:txBody>
      </p:sp>
      <p:sp>
        <p:nvSpPr>
          <p:cNvPr id="20" name="Text Box 16">
            <a:extLst>
              <a:ext uri="{FF2B5EF4-FFF2-40B4-BE49-F238E27FC236}">
                <a16:creationId xmlns:a16="http://schemas.microsoft.com/office/drawing/2014/main" id="{9025E782-9BC2-426C-9E01-41DEEF6CD2EA}"/>
              </a:ext>
            </a:extLst>
          </p:cNvPr>
          <p:cNvSpPr txBox="1">
            <a:spLocks noChangeArrowheads="1"/>
          </p:cNvSpPr>
          <p:nvPr/>
        </p:nvSpPr>
        <p:spPr bwMode="auto">
          <a:xfrm>
            <a:off x="7474862" y="2216213"/>
            <a:ext cx="869950"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2</a:t>
            </a:r>
            <a:endParaRPr lang="cs-CZ" sz="3600" dirty="0">
              <a:latin typeface="+mn-lt"/>
            </a:endParaRPr>
          </a:p>
        </p:txBody>
      </p:sp>
      <p:sp>
        <p:nvSpPr>
          <p:cNvPr id="21" name="Text Box 16">
            <a:extLst>
              <a:ext uri="{FF2B5EF4-FFF2-40B4-BE49-F238E27FC236}">
                <a16:creationId xmlns:a16="http://schemas.microsoft.com/office/drawing/2014/main" id="{893B48A3-20D5-4E90-9ABC-638C3FFC46E1}"/>
              </a:ext>
            </a:extLst>
          </p:cNvPr>
          <p:cNvSpPr txBox="1">
            <a:spLocks noChangeArrowheads="1"/>
          </p:cNvSpPr>
          <p:nvPr/>
        </p:nvSpPr>
        <p:spPr bwMode="auto">
          <a:xfrm>
            <a:off x="7849149" y="3296269"/>
            <a:ext cx="868363"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3</a:t>
            </a:r>
            <a:endParaRPr lang="cs-CZ" sz="3600" dirty="0">
              <a:latin typeface="+mn-lt"/>
            </a:endParaRPr>
          </a:p>
        </p:txBody>
      </p:sp>
      <p:sp>
        <p:nvSpPr>
          <p:cNvPr id="22" name="Text Box 16">
            <a:extLst>
              <a:ext uri="{FF2B5EF4-FFF2-40B4-BE49-F238E27FC236}">
                <a16:creationId xmlns:a16="http://schemas.microsoft.com/office/drawing/2014/main" id="{74CB01B0-F0DE-45DF-85AD-69FFF28E3554}"/>
              </a:ext>
            </a:extLst>
          </p:cNvPr>
          <p:cNvSpPr txBox="1">
            <a:spLocks noChangeArrowheads="1"/>
          </p:cNvSpPr>
          <p:nvPr/>
        </p:nvSpPr>
        <p:spPr bwMode="auto">
          <a:xfrm>
            <a:off x="7758556" y="4053267"/>
            <a:ext cx="869950"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4</a:t>
            </a:r>
            <a:endParaRPr lang="cs-CZ" sz="3600" dirty="0">
              <a:latin typeface="+mn-lt"/>
            </a:endParaRPr>
          </a:p>
        </p:txBody>
      </p:sp>
      <p:sp>
        <p:nvSpPr>
          <p:cNvPr id="23" name="Text Box 16">
            <a:extLst>
              <a:ext uri="{FF2B5EF4-FFF2-40B4-BE49-F238E27FC236}">
                <a16:creationId xmlns:a16="http://schemas.microsoft.com/office/drawing/2014/main" id="{FFA3C6B2-6C5F-46E9-B5C9-BEB8C602D69C}"/>
              </a:ext>
            </a:extLst>
          </p:cNvPr>
          <p:cNvSpPr txBox="1">
            <a:spLocks noChangeArrowheads="1"/>
          </p:cNvSpPr>
          <p:nvPr/>
        </p:nvSpPr>
        <p:spPr bwMode="auto">
          <a:xfrm>
            <a:off x="6644894" y="5354833"/>
            <a:ext cx="869149" cy="646331"/>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0</a:t>
            </a:r>
            <a:endParaRPr lang="cs-CZ" sz="3600" dirty="0">
              <a:latin typeface="+mn-lt"/>
            </a:endParaRPr>
          </a:p>
        </p:txBody>
      </p:sp>
      <p:sp>
        <p:nvSpPr>
          <p:cNvPr id="24" name="Text Box 16">
            <a:extLst>
              <a:ext uri="{FF2B5EF4-FFF2-40B4-BE49-F238E27FC236}">
                <a16:creationId xmlns:a16="http://schemas.microsoft.com/office/drawing/2014/main" id="{F7290423-2FEA-4D2C-9ED7-E5C182DCCCCF}"/>
              </a:ext>
            </a:extLst>
          </p:cNvPr>
          <p:cNvSpPr txBox="1">
            <a:spLocks noChangeArrowheads="1"/>
          </p:cNvSpPr>
          <p:nvPr/>
        </p:nvSpPr>
        <p:spPr bwMode="auto">
          <a:xfrm>
            <a:off x="5805062" y="5898907"/>
            <a:ext cx="868363"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3</a:t>
            </a:r>
            <a:endParaRPr lang="cs-CZ" sz="3600" dirty="0">
              <a:latin typeface="+mn-lt"/>
            </a:endParaRPr>
          </a:p>
        </p:txBody>
      </p:sp>
      <p:sp>
        <p:nvSpPr>
          <p:cNvPr id="5" name="Text Box 16">
            <a:extLst>
              <a:ext uri="{FF2B5EF4-FFF2-40B4-BE49-F238E27FC236}">
                <a16:creationId xmlns:a16="http://schemas.microsoft.com/office/drawing/2014/main" id="{B7D10D91-3C87-495E-8EE4-E87797331395}"/>
              </a:ext>
            </a:extLst>
          </p:cNvPr>
          <p:cNvSpPr txBox="1">
            <a:spLocks noChangeArrowheads="1"/>
          </p:cNvSpPr>
          <p:nvPr/>
        </p:nvSpPr>
        <p:spPr bwMode="auto">
          <a:xfrm>
            <a:off x="6832785" y="4644911"/>
            <a:ext cx="869149" cy="646331"/>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0</a:t>
            </a:r>
            <a:endParaRPr lang="cs-CZ" sz="3600" dirty="0">
              <a:latin typeface="+mn-lt"/>
            </a:endParaRPr>
          </a:p>
        </p:txBody>
      </p:sp>
    </p:spTree>
    <p:extLst>
      <p:ext uri="{BB962C8B-B14F-4D97-AF65-F5344CB8AC3E}">
        <p14:creationId xmlns:p14="http://schemas.microsoft.com/office/powerpoint/2010/main" val="1303982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a:extLst>
              <a:ext uri="{FF2B5EF4-FFF2-40B4-BE49-F238E27FC236}">
                <a16:creationId xmlns:a16="http://schemas.microsoft.com/office/drawing/2014/main" id="{B57AE023-FFEB-499C-8511-F5BD9C3500CE}"/>
              </a:ext>
            </a:extLst>
          </p:cNvPr>
          <p:cNvSpPr>
            <a:spLocks noGrp="1" noChangeArrowheads="1"/>
          </p:cNvSpPr>
          <p:nvPr>
            <p:ph type="ctrTitle"/>
          </p:nvPr>
        </p:nvSpPr>
        <p:spPr>
          <a:xfrm>
            <a:off x="2928938" y="-142875"/>
            <a:ext cx="7772400" cy="1470025"/>
          </a:xfrm>
        </p:spPr>
        <p:txBody>
          <a:bodyPr/>
          <a:lstStyle/>
          <a:p>
            <a:r>
              <a:rPr lang="cs-CZ" altLang="cs-CZ">
                <a:cs typeface="Arial" panose="020B0604020202020204" pitchFamily="34" charset="0"/>
              </a:rPr>
              <a:t>Mnohobuněčnost</a:t>
            </a:r>
          </a:p>
        </p:txBody>
      </p:sp>
      <p:pic>
        <p:nvPicPr>
          <p:cNvPr id="74755" name="Picture 10" descr="http://neatorama.cachefly.net/images/2007-03/baobab-toilet.jpg">
            <a:extLst>
              <a:ext uri="{FF2B5EF4-FFF2-40B4-BE49-F238E27FC236}">
                <a16:creationId xmlns:a16="http://schemas.microsoft.com/office/drawing/2014/main" id="{8955AB29-DEB5-47F2-8AF9-90E502D91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1643063"/>
            <a:ext cx="47625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2" descr="http://www.bigsurcalifornia.org/images2/06images/Humpback-whale.jpg">
            <a:extLst>
              <a:ext uri="{FF2B5EF4-FFF2-40B4-BE49-F238E27FC236}">
                <a16:creationId xmlns:a16="http://schemas.microsoft.com/office/drawing/2014/main" id="{10F84084-E792-4647-9E3B-4D1F76234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500438"/>
            <a:ext cx="46672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14" descr="http://img256.imageshack.us/img256/21/giantmushroomac9.jpg">
            <a:extLst>
              <a:ext uri="{FF2B5EF4-FFF2-40B4-BE49-F238E27FC236}">
                <a16:creationId xmlns:a16="http://schemas.microsoft.com/office/drawing/2014/main" id="{113A8B2B-2FC9-4E01-A085-5E6AB2F30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28625"/>
            <a:ext cx="31432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Obrázek 1">
            <a:extLst>
              <a:ext uri="{FF2B5EF4-FFF2-40B4-BE49-F238E27FC236}">
                <a16:creationId xmlns:a16="http://schemas.microsoft.com/office/drawing/2014/main" id="{5A9F1FCB-E878-4922-BB2E-E60639F293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3375"/>
            <a:ext cx="7586662" cy="598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F0000CD-570E-4F32-B21F-F08BD2D9FDE7}"/>
              </a:ext>
            </a:extLst>
          </p:cNvPr>
          <p:cNvSpPr>
            <a:spLocks noChangeArrowheads="1"/>
          </p:cNvSpPr>
          <p:nvPr/>
        </p:nvSpPr>
        <p:spPr bwMode="auto">
          <a:xfrm>
            <a:off x="179388" y="188913"/>
            <a:ext cx="8713787" cy="6480175"/>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76803" name="Picture 2">
            <a:extLst>
              <a:ext uri="{FF2B5EF4-FFF2-40B4-BE49-F238E27FC236}">
                <a16:creationId xmlns:a16="http://schemas.microsoft.com/office/drawing/2014/main" id="{EF0ECE5C-8302-48CE-A4C3-894AC640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5813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9" descr="Key Words: Basidiomycetes - Boletales - Boletaceae - Boletus = Dickfußröhrling&#10;&#10;Mykorrhizapilz - Symbiosepartner: Buche , Eiche. In höheren Lagen selten auch bei Fichte.&#10;&#10;Gefährdung: in der Bundesrepublik weit verbreitet und nicht gefährdet.&#10;&#10;Bemerkungen: Der Sommersteinpilz stellt im Gegensatz zu nah verwandten Boleten keine besonderen &#10;Bodenansprüche. Er kommt sowohl auf Kalk, auf neutralem.- und auf saurem Boden vor.&#10;&#10;Fundort: Zweibrücken - Pfalz">
            <a:hlinkClick r:id="rId3"/>
            <a:extLst>
              <a:ext uri="{FF2B5EF4-FFF2-40B4-BE49-F238E27FC236}">
                <a16:creationId xmlns:a16="http://schemas.microsoft.com/office/drawing/2014/main" id="{54E8C8A4-C972-4CFE-83E3-6219BACD8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65625"/>
            <a:ext cx="1443038" cy="1082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20" descr="rabbitinhole">
            <a:extLst>
              <a:ext uri="{FF2B5EF4-FFF2-40B4-BE49-F238E27FC236}">
                <a16:creationId xmlns:a16="http://schemas.microsoft.com/office/drawing/2014/main" id="{A02FA57E-4196-4BE0-BC11-7FDBBF12D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5516563"/>
            <a:ext cx="1366837" cy="10350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6" name="Picture 22" descr=" title illustration ">
            <a:hlinkClick r:id="" action="ppaction://noaction"/>
            <a:extLst>
              <a:ext uri="{FF2B5EF4-FFF2-40B4-BE49-F238E27FC236}">
                <a16:creationId xmlns:a16="http://schemas.microsoft.com/office/drawing/2014/main" id="{8D6855FB-5C17-42EF-A4C3-75765A903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2997200"/>
            <a:ext cx="1079500" cy="1079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7" name="Picture 26" descr="Short%20leaf%20pine">
            <a:extLst>
              <a:ext uri="{FF2B5EF4-FFF2-40B4-BE49-F238E27FC236}">
                <a16:creationId xmlns:a16="http://schemas.microsoft.com/office/drawing/2014/main" id="{47B5B7A4-D719-43B4-A48B-35435A0874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1628775"/>
            <a:ext cx="1223962" cy="1223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0" descr="kelp">
            <a:extLst>
              <a:ext uri="{FF2B5EF4-FFF2-40B4-BE49-F238E27FC236}">
                <a16:creationId xmlns:a16="http://schemas.microsoft.com/office/drawing/2014/main" id="{E108A812-B284-455D-904C-5D58D8BF47FF}"/>
              </a:ext>
            </a:extLst>
          </p:cNvPr>
          <p:cNvPicPr>
            <a:picLocks noChangeAspect="1" noChangeArrowheads="1"/>
          </p:cNvPicPr>
          <p:nvPr/>
        </p:nvPicPr>
        <p:blipFill>
          <a:blip r:embed="rId8" cstate="print"/>
          <a:srcRect/>
          <a:stretch>
            <a:fillRect/>
          </a:stretch>
        </p:blipFill>
        <p:spPr bwMode="auto">
          <a:xfrm>
            <a:off x="5076056" y="116632"/>
            <a:ext cx="958151" cy="1440061"/>
          </a:xfrm>
          <a:prstGeom prst="rect">
            <a:avLst/>
          </a:prstGeom>
          <a:noFill/>
          <a:ln w="19050">
            <a:solidFill>
              <a:schemeClr val="tx1"/>
            </a:solidFill>
            <a:miter lim="800000"/>
            <a:headEnd/>
            <a:tailEnd/>
          </a:ln>
          <a:scene3d>
            <a:camera prst="orthographicFront">
              <a:rot lat="0" lon="0" rev="5400000"/>
            </a:camera>
            <a:lightRig rig="threePt" dir="t"/>
          </a:scene3d>
        </p:spPr>
      </p:pic>
      <p:pic>
        <p:nvPicPr>
          <p:cNvPr id="76809" name="Picture 3">
            <a:extLst>
              <a:ext uri="{FF2B5EF4-FFF2-40B4-BE49-F238E27FC236}">
                <a16:creationId xmlns:a16="http://schemas.microsoft.com/office/drawing/2014/main" id="{DD33078F-5CD2-46D4-A948-434D09D5F4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150" y="298450"/>
            <a:ext cx="720725" cy="19637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10" name="Line 31">
            <a:extLst>
              <a:ext uri="{FF2B5EF4-FFF2-40B4-BE49-F238E27FC236}">
                <a16:creationId xmlns:a16="http://schemas.microsoft.com/office/drawing/2014/main" id="{7E63B27D-1B38-43CB-A0AF-758ACBBC37F7}"/>
              </a:ext>
            </a:extLst>
          </p:cNvPr>
          <p:cNvSpPr>
            <a:spLocks noChangeShapeType="1"/>
          </p:cNvSpPr>
          <p:nvPr/>
        </p:nvSpPr>
        <p:spPr bwMode="auto">
          <a:xfrm flipH="1" flipV="1">
            <a:off x="539750" y="1700213"/>
            <a:ext cx="2243138" cy="1100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1" name="Line 31">
            <a:extLst>
              <a:ext uri="{FF2B5EF4-FFF2-40B4-BE49-F238E27FC236}">
                <a16:creationId xmlns:a16="http://schemas.microsoft.com/office/drawing/2014/main" id="{46D5191C-F5EB-4E44-A39B-BE41CA6CA0AC}"/>
              </a:ext>
            </a:extLst>
          </p:cNvPr>
          <p:cNvSpPr>
            <a:spLocks noChangeShapeType="1"/>
          </p:cNvSpPr>
          <p:nvPr/>
        </p:nvSpPr>
        <p:spPr bwMode="auto">
          <a:xfrm flipV="1">
            <a:off x="6227763" y="333375"/>
            <a:ext cx="504825" cy="172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2" name="Line 31">
            <a:extLst>
              <a:ext uri="{FF2B5EF4-FFF2-40B4-BE49-F238E27FC236}">
                <a16:creationId xmlns:a16="http://schemas.microsoft.com/office/drawing/2014/main" id="{6D3FD6DC-C432-4365-A646-C29D5C8730E4}"/>
              </a:ext>
            </a:extLst>
          </p:cNvPr>
          <p:cNvSpPr>
            <a:spLocks noChangeShapeType="1"/>
          </p:cNvSpPr>
          <p:nvPr/>
        </p:nvSpPr>
        <p:spPr bwMode="auto">
          <a:xfrm>
            <a:off x="6894513" y="3438525"/>
            <a:ext cx="1781175" cy="157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3" name="Line 31">
            <a:extLst>
              <a:ext uri="{FF2B5EF4-FFF2-40B4-BE49-F238E27FC236}">
                <a16:creationId xmlns:a16="http://schemas.microsoft.com/office/drawing/2014/main" id="{17342344-4FEA-44B0-991C-FDDCC77D155F}"/>
              </a:ext>
            </a:extLst>
          </p:cNvPr>
          <p:cNvSpPr>
            <a:spLocks noChangeShapeType="1"/>
          </p:cNvSpPr>
          <p:nvPr/>
        </p:nvSpPr>
        <p:spPr bwMode="auto">
          <a:xfrm>
            <a:off x="5364163" y="4941888"/>
            <a:ext cx="1728787" cy="151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4" name="Line 31">
            <a:extLst>
              <a:ext uri="{FF2B5EF4-FFF2-40B4-BE49-F238E27FC236}">
                <a16:creationId xmlns:a16="http://schemas.microsoft.com/office/drawing/2014/main" id="{913A93C5-4AFC-460F-AB2E-FC9D4FD334A9}"/>
              </a:ext>
            </a:extLst>
          </p:cNvPr>
          <p:cNvSpPr>
            <a:spLocks noChangeShapeType="1"/>
          </p:cNvSpPr>
          <p:nvPr/>
        </p:nvSpPr>
        <p:spPr bwMode="auto">
          <a:xfrm flipH="1">
            <a:off x="4067175" y="4652963"/>
            <a:ext cx="73025" cy="1944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5" name="Line 31">
            <a:extLst>
              <a:ext uri="{FF2B5EF4-FFF2-40B4-BE49-F238E27FC236}">
                <a16:creationId xmlns:a16="http://schemas.microsoft.com/office/drawing/2014/main" id="{8C6FBC28-0966-4EC2-89A3-EFCAF93F9B7F}"/>
              </a:ext>
            </a:extLst>
          </p:cNvPr>
          <p:cNvSpPr>
            <a:spLocks noChangeShapeType="1"/>
          </p:cNvSpPr>
          <p:nvPr/>
        </p:nvSpPr>
        <p:spPr bwMode="auto">
          <a:xfrm flipH="1">
            <a:off x="323850" y="3716338"/>
            <a:ext cx="2879725" cy="6492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6816" name="Picture 6">
            <a:extLst>
              <a:ext uri="{FF2B5EF4-FFF2-40B4-BE49-F238E27FC236}">
                <a16:creationId xmlns:a16="http://schemas.microsoft.com/office/drawing/2014/main" id="{63D7FD42-F8F1-4935-B9F3-A220494197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5463" y="4797425"/>
            <a:ext cx="1371600" cy="11811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7" name="Picture 4">
            <a:extLst>
              <a:ext uri="{FF2B5EF4-FFF2-40B4-BE49-F238E27FC236}">
                <a16:creationId xmlns:a16="http://schemas.microsoft.com/office/drawing/2014/main" id="{90481C51-46F1-4B28-9140-5C54A044DD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5516563"/>
            <a:ext cx="1050925" cy="1063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8" name="Picture 8" descr="Dicty fruiting bodies">
            <a:extLst>
              <a:ext uri="{FF2B5EF4-FFF2-40B4-BE49-F238E27FC236}">
                <a16:creationId xmlns:a16="http://schemas.microsoft.com/office/drawing/2014/main" id="{BDD6C462-533A-4B29-B778-3D4DD5CC08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2420938"/>
            <a:ext cx="1244600" cy="14938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9" name="Picture 9">
            <a:extLst>
              <a:ext uri="{FF2B5EF4-FFF2-40B4-BE49-F238E27FC236}">
                <a16:creationId xmlns:a16="http://schemas.microsoft.com/office/drawing/2014/main" id="{208C8197-26D0-470D-A53D-949F3E21FD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950" y="333375"/>
            <a:ext cx="12954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a:extLst>
              <a:ext uri="{FF2B5EF4-FFF2-40B4-BE49-F238E27FC236}">
                <a16:creationId xmlns:a16="http://schemas.microsoft.com/office/drawing/2014/main" id="{0E9DBBC4-3D85-4622-992C-8375BA041713}"/>
              </a:ext>
            </a:extLst>
          </p:cNvPr>
          <p:cNvSpPr/>
          <p:nvPr/>
        </p:nvSpPr>
        <p:spPr>
          <a:xfrm>
            <a:off x="3563938" y="2349500"/>
            <a:ext cx="144462" cy="142875"/>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Ovál 20">
            <a:extLst>
              <a:ext uri="{FF2B5EF4-FFF2-40B4-BE49-F238E27FC236}">
                <a16:creationId xmlns:a16="http://schemas.microsoft.com/office/drawing/2014/main" id="{DC5FC429-781E-4F9F-96C7-A655BB9A9F09}"/>
              </a:ext>
            </a:extLst>
          </p:cNvPr>
          <p:cNvSpPr/>
          <p:nvPr/>
        </p:nvSpPr>
        <p:spPr>
          <a:xfrm>
            <a:off x="3167063" y="3154363"/>
            <a:ext cx="142875" cy="142875"/>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Ovál 21">
            <a:extLst>
              <a:ext uri="{FF2B5EF4-FFF2-40B4-BE49-F238E27FC236}">
                <a16:creationId xmlns:a16="http://schemas.microsoft.com/office/drawing/2014/main" id="{8CAD080B-23A2-4882-BA9E-85924E381915}"/>
              </a:ext>
            </a:extLst>
          </p:cNvPr>
          <p:cNvSpPr/>
          <p:nvPr/>
        </p:nvSpPr>
        <p:spPr>
          <a:xfrm>
            <a:off x="3595688" y="4241800"/>
            <a:ext cx="144462" cy="144463"/>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77826" name="Line 31">
            <a:extLst>
              <a:ext uri="{FF2B5EF4-FFF2-40B4-BE49-F238E27FC236}">
                <a16:creationId xmlns:a16="http://schemas.microsoft.com/office/drawing/2014/main" id="{98F541A5-32DD-4FF5-8E2C-C959A4E4A3E4}"/>
              </a:ext>
            </a:extLst>
          </p:cNvPr>
          <p:cNvSpPr>
            <a:spLocks noChangeShapeType="1"/>
          </p:cNvSpPr>
          <p:nvPr/>
        </p:nvSpPr>
        <p:spPr bwMode="auto">
          <a:xfrm flipH="1">
            <a:off x="3203575" y="765175"/>
            <a:ext cx="0" cy="60928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7827" name="Picture 26" descr="Short%20leaf%20pine">
            <a:extLst>
              <a:ext uri="{FF2B5EF4-FFF2-40B4-BE49-F238E27FC236}">
                <a16:creationId xmlns:a16="http://schemas.microsoft.com/office/drawing/2014/main" id="{DB48F4E8-278C-480C-828A-E755DC4E5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42" b="13255"/>
          <a:stretch>
            <a:fillRect/>
          </a:stretch>
        </p:blipFill>
        <p:spPr bwMode="auto">
          <a:xfrm>
            <a:off x="566738" y="4508500"/>
            <a:ext cx="2162175" cy="173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8" name="Picture 2">
            <a:extLst>
              <a:ext uri="{FF2B5EF4-FFF2-40B4-BE49-F238E27FC236}">
                <a16:creationId xmlns:a16="http://schemas.microsoft.com/office/drawing/2014/main" id="{5300358E-0C8D-4516-8D4A-DA66DDC3B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473325"/>
            <a:ext cx="4891087" cy="4271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A7D4B77-FE17-46CF-9280-DAA0E01CEAD0}"/>
              </a:ext>
            </a:extLst>
          </p:cNvPr>
          <p:cNvSpPr txBox="1"/>
          <p:nvPr/>
        </p:nvSpPr>
        <p:spPr>
          <a:xfrm>
            <a:off x="993775" y="908050"/>
            <a:ext cx="1263650" cy="831850"/>
          </a:xfrm>
          <a:prstGeom prst="rect">
            <a:avLst/>
          </a:prstGeom>
          <a:noFill/>
        </p:spPr>
        <p:txBody>
          <a:bodyPr wrap="none">
            <a:spAutoFit/>
          </a:bodyPr>
          <a:lstStyle/>
          <a:p>
            <a:pPr eaLnBrk="1" hangingPunct="1">
              <a:defRPr/>
            </a:pPr>
            <a:r>
              <a:rPr lang="cs-CZ" sz="2400" dirty="0">
                <a:latin typeface="+mn-lt"/>
              </a:rPr>
              <a:t>klonální</a:t>
            </a:r>
          </a:p>
          <a:p>
            <a:pPr eaLnBrk="1" hangingPunct="1">
              <a:defRPr/>
            </a:pPr>
            <a:r>
              <a:rPr lang="cs-CZ" sz="2400" dirty="0">
                <a:latin typeface="+mn-lt"/>
              </a:rPr>
              <a:t>ve vodě</a:t>
            </a:r>
          </a:p>
        </p:txBody>
      </p:sp>
      <p:sp>
        <p:nvSpPr>
          <p:cNvPr id="9" name="TextovéPole 8">
            <a:extLst>
              <a:ext uri="{FF2B5EF4-FFF2-40B4-BE49-F238E27FC236}">
                <a16:creationId xmlns:a16="http://schemas.microsoft.com/office/drawing/2014/main" id="{47174633-02D4-4F52-A4C1-542D9D6F5E81}"/>
              </a:ext>
            </a:extLst>
          </p:cNvPr>
          <p:cNvSpPr txBox="1"/>
          <p:nvPr/>
        </p:nvSpPr>
        <p:spPr>
          <a:xfrm>
            <a:off x="3870325" y="908050"/>
            <a:ext cx="1709738" cy="831850"/>
          </a:xfrm>
          <a:prstGeom prst="rect">
            <a:avLst/>
          </a:prstGeom>
          <a:noFill/>
        </p:spPr>
        <p:txBody>
          <a:bodyPr wrap="none">
            <a:spAutoFit/>
          </a:bodyPr>
          <a:lstStyle/>
          <a:p>
            <a:pPr eaLnBrk="1" hangingPunct="1">
              <a:defRPr/>
            </a:pPr>
            <a:r>
              <a:rPr lang="cs-CZ" sz="2400" dirty="0" err="1">
                <a:latin typeface="+mn-lt"/>
              </a:rPr>
              <a:t>agregativní</a:t>
            </a:r>
            <a:endParaRPr lang="cs-CZ" sz="2400" dirty="0">
              <a:latin typeface="+mn-lt"/>
            </a:endParaRPr>
          </a:p>
          <a:p>
            <a:pPr eaLnBrk="1" hangingPunct="1">
              <a:defRPr/>
            </a:pPr>
            <a:r>
              <a:rPr lang="cs-CZ" sz="2400" dirty="0">
                <a:latin typeface="+mn-lt"/>
              </a:rPr>
              <a:t>na souši</a:t>
            </a:r>
          </a:p>
        </p:txBody>
      </p:sp>
      <p:pic>
        <p:nvPicPr>
          <p:cNvPr id="77831" name="Picture 10" descr="Výsledek obrázku pro platypus">
            <a:extLst>
              <a:ext uri="{FF2B5EF4-FFF2-40B4-BE49-F238E27FC236}">
                <a16:creationId xmlns:a16="http://schemas.microsoft.com/office/drawing/2014/main" id="{F67E379E-CF93-4A92-AD6C-3FFFA896E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861" t="11528" r="14236"/>
          <a:stretch>
            <a:fillRect/>
          </a:stretch>
        </p:blipFill>
        <p:spPr bwMode="auto">
          <a:xfrm>
            <a:off x="566738" y="2479675"/>
            <a:ext cx="2162175" cy="153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Nadpis 1">
            <a:extLst>
              <a:ext uri="{FF2B5EF4-FFF2-40B4-BE49-F238E27FC236}">
                <a16:creationId xmlns:a16="http://schemas.microsoft.com/office/drawing/2014/main" id="{5A5AEF36-B275-452C-BAE9-99263260BC44}"/>
              </a:ext>
            </a:extLst>
          </p:cNvPr>
          <p:cNvSpPr txBox="1">
            <a:spLocks noChangeArrowheads="1"/>
          </p:cNvSpPr>
          <p:nvPr/>
        </p:nvSpPr>
        <p:spPr>
          <a:xfrm>
            <a:off x="-679450" y="14288"/>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cs-CZ" altLang="cs-CZ" kern="0" dirty="0" err="1">
                <a:cs typeface="Arial" panose="020B0604020202020204" pitchFamily="34" charset="0"/>
              </a:rPr>
              <a:t>Mnohobuněčnost</a:t>
            </a:r>
            <a:endParaRPr lang="cs-CZ" altLang="cs-CZ" kern="0" dirty="0">
              <a:cs typeface="Arial" panose="020B0604020202020204" pitchFamily="34" charset="0"/>
            </a:endParaRPr>
          </a:p>
        </p:txBody>
      </p:sp>
      <p:pic>
        <p:nvPicPr>
          <p:cNvPr id="77833" name="Picture 14" descr="Související obrázek">
            <a:extLst>
              <a:ext uri="{FF2B5EF4-FFF2-40B4-BE49-F238E27FC236}">
                <a16:creationId xmlns:a16="http://schemas.microsoft.com/office/drawing/2014/main" id="{40C41F1A-4E46-45F9-A2F5-1C677EC24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463" y="476250"/>
            <a:ext cx="330358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4515" name="Text Box 6">
            <a:extLst>
              <a:ext uri="{FF2B5EF4-FFF2-40B4-BE49-F238E27FC236}">
                <a16:creationId xmlns:a16="http://schemas.microsoft.com/office/drawing/2014/main" id="{D1232A07-2E03-432E-9D30-1AED084AC005}"/>
              </a:ext>
            </a:extLst>
          </p:cNvPr>
          <p:cNvSpPr txBox="1">
            <a:spLocks noChangeArrowheads="1"/>
          </p:cNvSpPr>
          <p:nvPr/>
        </p:nvSpPr>
        <p:spPr bwMode="auto">
          <a:xfrm>
            <a:off x="395288" y="115888"/>
            <a:ext cx="8623300" cy="6477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Jsou prvoci vždy menší než živočichové?</a:t>
            </a:r>
          </a:p>
        </p:txBody>
      </p:sp>
      <p:pic>
        <p:nvPicPr>
          <p:cNvPr id="78851" name="Picture 6" descr="http://www.gpmatthews.nildram.co.uk/animalcules/rotifers/testudinella001.jpg">
            <a:extLst>
              <a:ext uri="{FF2B5EF4-FFF2-40B4-BE49-F238E27FC236}">
                <a16:creationId xmlns:a16="http://schemas.microsoft.com/office/drawing/2014/main" id="{5FC4CB9E-31FC-4F45-9B63-5825A6917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284288"/>
            <a:ext cx="3681412" cy="340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7" name="Obdélník 4">
            <a:extLst>
              <a:ext uri="{FF2B5EF4-FFF2-40B4-BE49-F238E27FC236}">
                <a16:creationId xmlns:a16="http://schemas.microsoft.com/office/drawing/2014/main" id="{59BD1F78-CE67-42A3-9452-AC4AC6DB5CD7}"/>
              </a:ext>
            </a:extLst>
          </p:cNvPr>
          <p:cNvSpPr>
            <a:spLocks noChangeArrowheads="1"/>
          </p:cNvSpPr>
          <p:nvPr/>
        </p:nvSpPr>
        <p:spPr bwMode="auto">
          <a:xfrm>
            <a:off x="-180975" y="4724400"/>
            <a:ext cx="7993063" cy="849313"/>
          </a:xfrm>
          <a:prstGeom prst="rect">
            <a:avLst/>
          </a:prstGeom>
          <a:noFill/>
          <a:ln>
            <a:noFill/>
          </a:ln>
        </p:spPr>
        <p:txBody>
          <a:bodyPr>
            <a:spAutoFit/>
          </a:bodyPr>
          <a:lstStyle/>
          <a:p>
            <a:pPr lvl="3" algn="ctr" eaLnBrk="1" hangingPunct="1">
              <a:lnSpc>
                <a:spcPct val="145000"/>
              </a:lnSpc>
              <a:defRPr/>
            </a:pPr>
            <a:r>
              <a:rPr lang="cs-CZ" dirty="0" err="1">
                <a:latin typeface="+mn-lt"/>
              </a:rPr>
              <a:t>dírkonošec</a:t>
            </a:r>
            <a:r>
              <a:rPr lang="cs-CZ" dirty="0">
                <a:latin typeface="+mn-lt"/>
              </a:rPr>
              <a:t>                                                    vířník</a:t>
            </a:r>
          </a:p>
          <a:p>
            <a:pPr lvl="3" algn="ctr" eaLnBrk="1" hangingPunct="1">
              <a:lnSpc>
                <a:spcPct val="145000"/>
              </a:lnSpc>
              <a:defRPr/>
            </a:pPr>
            <a:r>
              <a:rPr lang="cs-CZ" dirty="0">
                <a:latin typeface="+mn-lt"/>
              </a:rPr>
              <a:t>          1 buňka                                               ca 1000 buněk</a:t>
            </a:r>
          </a:p>
        </p:txBody>
      </p:sp>
      <p:pic>
        <p:nvPicPr>
          <p:cNvPr id="78853" name="Picture 9">
            <a:extLst>
              <a:ext uri="{FF2B5EF4-FFF2-40B4-BE49-F238E27FC236}">
                <a16:creationId xmlns:a16="http://schemas.microsoft.com/office/drawing/2014/main" id="{CD29F5C6-32CB-4620-B9AC-925792683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270000"/>
            <a:ext cx="45640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F17BA471-1B83-4243-81EB-3A2D0748CBFA}"/>
              </a:ext>
            </a:extLst>
          </p:cNvPr>
          <p:cNvSpPr>
            <a:spLocks noGrp="1" noChangeArrowheads="1"/>
          </p:cNvSpPr>
          <p:nvPr>
            <p:ph type="body" sz="half" idx="1"/>
          </p:nvPr>
        </p:nvSpPr>
        <p:spPr>
          <a:xfrm>
            <a:off x="101600" y="333375"/>
            <a:ext cx="4038600" cy="4032250"/>
          </a:xfrm>
        </p:spPr>
        <p:txBody>
          <a:bodyPr/>
          <a:lstStyle/>
          <a:p>
            <a:pPr eaLnBrk="1" hangingPunct="1"/>
            <a:r>
              <a:rPr lang="cs-CZ" altLang="cs-CZ" sz="2400" b="1" dirty="0"/>
              <a:t>Protista</a:t>
            </a:r>
          </a:p>
          <a:p>
            <a:pPr eaLnBrk="1" hangingPunct="1"/>
            <a:r>
              <a:rPr lang="cs-CZ" altLang="cs-CZ" sz="2400" dirty="0"/>
              <a:t>Protozoa</a:t>
            </a:r>
          </a:p>
          <a:p>
            <a:pPr eaLnBrk="1" hangingPunct="1"/>
            <a:r>
              <a:rPr lang="cs-CZ" altLang="cs-CZ" sz="2400" dirty="0" err="1"/>
              <a:t>Algae</a:t>
            </a:r>
            <a:endParaRPr lang="cs-CZ" altLang="cs-CZ" sz="2400" dirty="0"/>
          </a:p>
          <a:p>
            <a:pPr eaLnBrk="1" hangingPunct="1"/>
            <a:r>
              <a:rPr lang="cs-CZ" altLang="cs-CZ" sz="2400" dirty="0" err="1"/>
              <a:t>Fungi</a:t>
            </a:r>
            <a:endParaRPr lang="cs-CZ" altLang="cs-CZ" sz="2400" dirty="0"/>
          </a:p>
          <a:p>
            <a:pPr eaLnBrk="1" hangingPunct="1"/>
            <a:r>
              <a:rPr lang="cs-CZ" altLang="cs-CZ" sz="2400" b="1" dirty="0"/>
              <a:t>Eukaryota</a:t>
            </a:r>
          </a:p>
          <a:p>
            <a:pPr eaLnBrk="1" hangingPunct="1"/>
            <a:endParaRPr lang="cs-CZ" altLang="cs-CZ" sz="2400" b="1" dirty="0"/>
          </a:p>
          <a:p>
            <a:pPr eaLnBrk="1" hangingPunct="1"/>
            <a:r>
              <a:rPr lang="cs-CZ" altLang="cs-CZ" sz="2400" b="1" dirty="0"/>
              <a:t>Protistologie</a:t>
            </a:r>
          </a:p>
          <a:p>
            <a:pPr eaLnBrk="1" hangingPunct="1"/>
            <a:r>
              <a:rPr lang="cs-CZ" altLang="cs-CZ" sz="2400" dirty="0"/>
              <a:t>Protozoologie</a:t>
            </a:r>
          </a:p>
          <a:p>
            <a:pPr eaLnBrk="1" hangingPunct="1"/>
            <a:r>
              <a:rPr lang="cs-CZ" altLang="cs-CZ" sz="2400" dirty="0"/>
              <a:t>Algologie</a:t>
            </a:r>
          </a:p>
          <a:p>
            <a:pPr eaLnBrk="1" hangingPunct="1"/>
            <a:r>
              <a:rPr lang="cs-CZ" altLang="cs-CZ" sz="2400" dirty="0"/>
              <a:t>Fykologie</a:t>
            </a:r>
          </a:p>
          <a:p>
            <a:pPr eaLnBrk="1" hangingPunct="1"/>
            <a:r>
              <a:rPr lang="cs-CZ" altLang="cs-CZ" sz="2400" dirty="0"/>
              <a:t>(Mykologie)</a:t>
            </a:r>
          </a:p>
          <a:p>
            <a:pPr eaLnBrk="1" hangingPunct="1"/>
            <a:r>
              <a:rPr lang="cs-CZ" altLang="cs-CZ" sz="2400" dirty="0"/>
              <a:t>Eukaryotická mikrobiologie</a:t>
            </a:r>
          </a:p>
        </p:txBody>
      </p:sp>
      <p:sp>
        <p:nvSpPr>
          <p:cNvPr id="4099" name="Zástupný obsah 2">
            <a:extLst>
              <a:ext uri="{FF2B5EF4-FFF2-40B4-BE49-F238E27FC236}">
                <a16:creationId xmlns:a16="http://schemas.microsoft.com/office/drawing/2014/main" id="{62FD49D0-5854-42FB-9B86-4BBB228A455D}"/>
              </a:ext>
            </a:extLst>
          </p:cNvPr>
          <p:cNvSpPr>
            <a:spLocks noGrp="1" noChangeArrowheads="1"/>
          </p:cNvSpPr>
          <p:nvPr>
            <p:ph sz="half" idx="2"/>
          </p:nvPr>
        </p:nvSpPr>
        <p:spPr>
          <a:xfrm>
            <a:off x="2916238" y="260350"/>
            <a:ext cx="5524500" cy="4525963"/>
          </a:xfrm>
        </p:spPr>
        <p:txBody>
          <a:bodyPr/>
          <a:lstStyle/>
          <a:p>
            <a:pPr marL="0" indent="0">
              <a:buFontTx/>
              <a:buNone/>
            </a:pPr>
            <a:r>
              <a:rPr lang="cs-CZ" altLang="cs-CZ" sz="2600"/>
              <a:t>Protista</a:t>
            </a:r>
            <a:r>
              <a:rPr lang="cs-CZ" altLang="cs-CZ" sz="2400"/>
              <a:t> jsou všechny eukaryotické organismy, které nejsou živočichové, vyšší rostliny nebo houby</a:t>
            </a:r>
          </a:p>
        </p:txBody>
      </p:sp>
      <p:graphicFrame>
        <p:nvGraphicFramePr>
          <p:cNvPr id="4100" name="Object 5">
            <a:extLst>
              <a:ext uri="{FF2B5EF4-FFF2-40B4-BE49-F238E27FC236}">
                <a16:creationId xmlns:a16="http://schemas.microsoft.com/office/drawing/2014/main" id="{BC453193-D8CF-47E8-ACA1-55998F75AED9}"/>
              </a:ext>
            </a:extLst>
          </p:cNvPr>
          <p:cNvGraphicFramePr>
            <a:graphicFrameLocks noChangeAspect="1"/>
          </p:cNvGraphicFramePr>
          <p:nvPr/>
        </p:nvGraphicFramePr>
        <p:xfrm>
          <a:off x="2914650" y="1733550"/>
          <a:ext cx="2132013" cy="1831975"/>
        </p:xfrm>
        <a:graphic>
          <a:graphicData uri="http://schemas.openxmlformats.org/presentationml/2006/ole">
            <mc:AlternateContent xmlns:mc="http://schemas.openxmlformats.org/markup-compatibility/2006">
              <mc:Choice xmlns:v="urn:schemas-microsoft-com:vml" Requires="v">
                <p:oleObj name="PHOTO-PAINT" r:id="rId2" imgW="7669841" imgH="6590476" progId="CorelPHOTOPAINT.Image.13">
                  <p:embed/>
                </p:oleObj>
              </mc:Choice>
              <mc:Fallback>
                <p:oleObj name="PHOTO-PAINT" r:id="rId2" imgW="7669841" imgH="6590476" progId="CorelPHOTOPAINT.Image.1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1733550"/>
                        <a:ext cx="2132013"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1" name="Picture 9">
            <a:extLst>
              <a:ext uri="{FF2B5EF4-FFF2-40B4-BE49-F238E27FC236}">
                <a16:creationId xmlns:a16="http://schemas.microsoft.com/office/drawing/2014/main" id="{7C906D0F-2EAF-45DA-A3AD-C339B40CF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700213"/>
            <a:ext cx="1787525"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2" descr="http://www.food-info.net/images/yeast.gif">
            <a:extLst>
              <a:ext uri="{FF2B5EF4-FFF2-40B4-BE49-F238E27FC236}">
                <a16:creationId xmlns:a16="http://schemas.microsoft.com/office/drawing/2014/main" id="{FE886E79-0476-4883-B9FD-36B238293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693863"/>
            <a:ext cx="1873250" cy="1871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6" descr="Výsledek obrázku pro kelp">
            <a:extLst>
              <a:ext uri="{FF2B5EF4-FFF2-40B4-BE49-F238E27FC236}">
                <a16:creationId xmlns:a16="http://schemas.microsoft.com/office/drawing/2014/main" id="{E641D889-11E8-45B8-817C-5AD153E143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3644900"/>
            <a:ext cx="4248150" cy="2905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0700C3D-DA5C-4F91-A217-9320F1AEC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050" y="3644900"/>
            <a:ext cx="1130300"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a:extLst>
              <a:ext uri="{FF2B5EF4-FFF2-40B4-BE49-F238E27FC236}">
                <a16:creationId xmlns:a16="http://schemas.microsoft.com/office/drawing/2014/main" id="{A50F7BDB-9DC3-467D-A6AF-3677A5F1661B}"/>
              </a:ext>
            </a:extLst>
          </p:cNvPr>
          <p:cNvSpPr/>
          <p:nvPr/>
        </p:nvSpPr>
        <p:spPr>
          <a:xfrm>
            <a:off x="2916238" y="333375"/>
            <a:ext cx="5184775" cy="1150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Obrázek 1">
            <a:extLst>
              <a:ext uri="{FF2B5EF4-FFF2-40B4-BE49-F238E27FC236}">
                <a16:creationId xmlns:a16="http://schemas.microsoft.com/office/drawing/2014/main" id="{8FA3502F-3A4E-4B43-8AD4-F095C1CC3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1125538"/>
            <a:ext cx="5299075"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ood-info.net/images/yeast.gif">
            <a:extLst>
              <a:ext uri="{FF2B5EF4-FFF2-40B4-BE49-F238E27FC236}">
                <a16:creationId xmlns:a16="http://schemas.microsoft.com/office/drawing/2014/main" id="{76D6DBC9-0543-4293-A833-7069054A9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1693863"/>
            <a:ext cx="1873250" cy="1871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7" name="Rectangle 4">
            <a:extLst>
              <a:ext uri="{FF2B5EF4-FFF2-40B4-BE49-F238E27FC236}">
                <a16:creationId xmlns:a16="http://schemas.microsoft.com/office/drawing/2014/main" id="{4247DE2C-79F1-49D9-A225-B882B30176ED}"/>
              </a:ext>
            </a:extLst>
          </p:cNvPr>
          <p:cNvSpPr>
            <a:spLocks noGrp="1" noChangeArrowheads="1"/>
          </p:cNvSpPr>
          <p:nvPr>
            <p:ph type="body" sz="half" idx="1"/>
          </p:nvPr>
        </p:nvSpPr>
        <p:spPr>
          <a:xfrm>
            <a:off x="101600" y="333375"/>
            <a:ext cx="4038600" cy="4032250"/>
          </a:xfrm>
        </p:spPr>
        <p:txBody>
          <a:bodyPr/>
          <a:lstStyle/>
          <a:p>
            <a:pPr eaLnBrk="1" hangingPunct="1"/>
            <a:r>
              <a:rPr lang="cs-CZ" altLang="cs-CZ" sz="2400" b="1"/>
              <a:t>Protista</a:t>
            </a:r>
          </a:p>
          <a:p>
            <a:pPr eaLnBrk="1" hangingPunct="1"/>
            <a:r>
              <a:rPr lang="cs-CZ" altLang="cs-CZ" sz="2400"/>
              <a:t>Protozoa</a:t>
            </a:r>
          </a:p>
          <a:p>
            <a:pPr eaLnBrk="1" hangingPunct="1"/>
            <a:r>
              <a:rPr lang="cs-CZ" altLang="cs-CZ" sz="2400"/>
              <a:t>Algae</a:t>
            </a:r>
          </a:p>
          <a:p>
            <a:pPr eaLnBrk="1" hangingPunct="1"/>
            <a:r>
              <a:rPr lang="cs-CZ" altLang="cs-CZ" sz="2400"/>
              <a:t>Fungi</a:t>
            </a:r>
          </a:p>
          <a:p>
            <a:pPr eaLnBrk="1" hangingPunct="1"/>
            <a:r>
              <a:rPr lang="cs-CZ" altLang="cs-CZ" sz="2400" b="1"/>
              <a:t>Eukaryota</a:t>
            </a:r>
          </a:p>
          <a:p>
            <a:pPr eaLnBrk="1" hangingPunct="1"/>
            <a:endParaRPr lang="cs-CZ" altLang="cs-CZ" sz="2400" b="1"/>
          </a:p>
          <a:p>
            <a:pPr eaLnBrk="1" hangingPunct="1"/>
            <a:r>
              <a:rPr lang="cs-CZ" altLang="cs-CZ" sz="2400" b="1"/>
              <a:t>Protistologie</a:t>
            </a:r>
          </a:p>
          <a:p>
            <a:pPr eaLnBrk="1" hangingPunct="1"/>
            <a:r>
              <a:rPr lang="cs-CZ" altLang="cs-CZ" sz="2400"/>
              <a:t>Protozoologie</a:t>
            </a:r>
          </a:p>
          <a:p>
            <a:pPr eaLnBrk="1" hangingPunct="1"/>
            <a:r>
              <a:rPr lang="cs-CZ" altLang="cs-CZ" sz="2400"/>
              <a:t>Algologie</a:t>
            </a:r>
          </a:p>
          <a:p>
            <a:pPr eaLnBrk="1" hangingPunct="1"/>
            <a:r>
              <a:rPr lang="cs-CZ" altLang="cs-CZ" sz="2400"/>
              <a:t>Fykologie</a:t>
            </a:r>
          </a:p>
          <a:p>
            <a:pPr eaLnBrk="1" hangingPunct="1"/>
            <a:r>
              <a:rPr lang="cs-CZ" altLang="cs-CZ" sz="2400"/>
              <a:t>Mykologie</a:t>
            </a:r>
          </a:p>
          <a:p>
            <a:pPr eaLnBrk="1" hangingPunct="1"/>
            <a:r>
              <a:rPr lang="cs-CZ" altLang="cs-CZ" sz="2400"/>
              <a:t>Eukaryotická mikrobiologie</a:t>
            </a:r>
          </a:p>
        </p:txBody>
      </p:sp>
      <p:sp>
        <p:nvSpPr>
          <p:cNvPr id="6148" name="Zástupný obsah 2">
            <a:extLst>
              <a:ext uri="{FF2B5EF4-FFF2-40B4-BE49-F238E27FC236}">
                <a16:creationId xmlns:a16="http://schemas.microsoft.com/office/drawing/2014/main" id="{E74BE65A-BD7E-4537-AF5E-219531BB661E}"/>
              </a:ext>
            </a:extLst>
          </p:cNvPr>
          <p:cNvSpPr>
            <a:spLocks noGrp="1" noChangeArrowheads="1"/>
          </p:cNvSpPr>
          <p:nvPr>
            <p:ph sz="half" idx="2"/>
          </p:nvPr>
        </p:nvSpPr>
        <p:spPr>
          <a:xfrm>
            <a:off x="2771775" y="260350"/>
            <a:ext cx="5524500" cy="4525963"/>
          </a:xfrm>
        </p:spPr>
        <p:txBody>
          <a:bodyPr/>
          <a:lstStyle/>
          <a:p>
            <a:pPr marL="0" indent="0">
              <a:buFontTx/>
              <a:buNone/>
            </a:pPr>
            <a:r>
              <a:rPr lang="cs-CZ" altLang="cs-CZ" sz="2600"/>
              <a:t>Protista</a:t>
            </a:r>
            <a:r>
              <a:rPr lang="cs-CZ" altLang="cs-CZ" sz="2400"/>
              <a:t> jsou všechny eukaryotické organismy, které nejsou živočichové, vyšší rostliny nebo houby</a:t>
            </a:r>
          </a:p>
        </p:txBody>
      </p:sp>
      <p:graphicFrame>
        <p:nvGraphicFramePr>
          <p:cNvPr id="6149" name="Object 5">
            <a:extLst>
              <a:ext uri="{FF2B5EF4-FFF2-40B4-BE49-F238E27FC236}">
                <a16:creationId xmlns:a16="http://schemas.microsoft.com/office/drawing/2014/main" id="{575D2D84-9C50-4F31-A84D-860C5A7B5ED7}"/>
              </a:ext>
            </a:extLst>
          </p:cNvPr>
          <p:cNvGraphicFramePr>
            <a:graphicFrameLocks noChangeAspect="1"/>
          </p:cNvGraphicFramePr>
          <p:nvPr/>
        </p:nvGraphicFramePr>
        <p:xfrm>
          <a:off x="2771775" y="1733550"/>
          <a:ext cx="2130425" cy="1831975"/>
        </p:xfrm>
        <a:graphic>
          <a:graphicData uri="http://schemas.openxmlformats.org/presentationml/2006/ole">
            <mc:AlternateContent xmlns:mc="http://schemas.openxmlformats.org/markup-compatibility/2006">
              <mc:Choice xmlns:v="urn:schemas-microsoft-com:vml" Requires="v">
                <p:oleObj name="PHOTO-PAINT" r:id="rId3" imgW="7669841" imgH="6590476" progId="CorelPHOTOPAINT.Image.13">
                  <p:embed/>
                </p:oleObj>
              </mc:Choice>
              <mc:Fallback>
                <p:oleObj name="PHOTO-PAINT" r:id="rId3" imgW="7669841" imgH="6590476" progId="CorelPHOTOPAINT.Image.1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733550"/>
                        <a:ext cx="2130425"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6" descr="Výsledek obrázku pro kelp">
            <a:extLst>
              <a:ext uri="{FF2B5EF4-FFF2-40B4-BE49-F238E27FC236}">
                <a16:creationId xmlns:a16="http://schemas.microsoft.com/office/drawing/2014/main" id="{33279A32-2B02-4F85-ACD3-63D35E379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3644900"/>
            <a:ext cx="4248150" cy="2905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8">
            <a:extLst>
              <a:ext uri="{FF2B5EF4-FFF2-40B4-BE49-F238E27FC236}">
                <a16:creationId xmlns:a16="http://schemas.microsoft.com/office/drawing/2014/main" id="{20B3D012-73FE-41FC-B5A5-30FF259F4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175" y="3644900"/>
            <a:ext cx="1128713"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2" descr="Výsledek obrázku pro synura">
            <a:extLst>
              <a:ext uri="{FF2B5EF4-FFF2-40B4-BE49-F238E27FC236}">
                <a16:creationId xmlns:a16="http://schemas.microsoft.com/office/drawing/2014/main" id="{C2375918-BBE3-43BE-ADF2-A357C00FDB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 y="176213"/>
            <a:ext cx="4532313" cy="339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a:extLst>
              <a:ext uri="{FF2B5EF4-FFF2-40B4-BE49-F238E27FC236}">
                <a16:creationId xmlns:a16="http://schemas.microsoft.com/office/drawing/2014/main" id="{596AAFAE-AB86-4C1B-B15A-7A726DC42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333375"/>
            <a:ext cx="3035300" cy="316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4758</TotalTime>
  <Words>1362</Words>
  <Application>Microsoft Office PowerPoint</Application>
  <PresentationFormat>Předvádění na obrazovce (4:3)</PresentationFormat>
  <Paragraphs>368</Paragraphs>
  <Slides>80</Slides>
  <Notes>0</Notes>
  <HiddenSlides>0</HiddenSlides>
  <MMClips>3</MMClips>
  <ScaleCrop>false</ScaleCrop>
  <HeadingPairs>
    <vt:vector size="8" baseType="variant">
      <vt:variant>
        <vt:lpstr>Použitá písma</vt:lpstr>
      </vt:variant>
      <vt:variant>
        <vt:i4>2</vt:i4>
      </vt:variant>
      <vt:variant>
        <vt:lpstr>Motiv</vt:lpstr>
      </vt:variant>
      <vt:variant>
        <vt:i4>1</vt:i4>
      </vt:variant>
      <vt:variant>
        <vt:lpstr>Vložené servery OLE</vt:lpstr>
      </vt:variant>
      <vt:variant>
        <vt:i4>5</vt:i4>
      </vt:variant>
      <vt:variant>
        <vt:lpstr>Nadpisy snímků</vt:lpstr>
      </vt:variant>
      <vt:variant>
        <vt:i4>80</vt:i4>
      </vt:variant>
    </vt:vector>
  </HeadingPairs>
  <TitlesOfParts>
    <vt:vector size="88" baseType="lpstr">
      <vt:lpstr>Arial</vt:lpstr>
      <vt:lpstr>Trebuchet MS</vt:lpstr>
      <vt:lpstr>Výchozí návrh</vt:lpstr>
      <vt:lpstr>PHOTO-PAINT</vt:lpstr>
      <vt:lpstr>Photo Editor Photo</vt:lpstr>
      <vt:lpstr>CorelPhotoPaint.Image.9</vt:lpstr>
      <vt:lpstr>CorelDRAW</vt:lpstr>
      <vt:lpstr>Image</vt:lpstr>
      <vt:lpstr>PROTISTOLOGIE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Dřívější taxony protist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Systém pěti říší  Robert Whittaker, 1969</vt:lpstr>
      <vt:lpstr>Prezentace aplikace PowerPoint</vt:lpstr>
      <vt:lpstr>Prezentace aplikace PowerPoint</vt:lpstr>
      <vt:lpstr>Prezentace aplikace PowerPoint</vt:lpstr>
      <vt:lpstr>Prezentace aplikace PowerPoint</vt:lpstr>
      <vt:lpstr>Prezentace aplikace PowerPoint</vt:lpstr>
      <vt:lpstr>Kolik známe různých s.o.? (Podtrženy ty, které mají prokaryotický původ)</vt:lpstr>
      <vt:lpstr>Prezentace aplikace PowerPoint</vt:lpstr>
      <vt:lpstr>Prezentace aplikace PowerPoint</vt:lpstr>
      <vt:lpstr>Chromista  Cavalier-Smith, 1981</vt:lpstr>
      <vt:lpstr>Prezentace aplikace PowerPoint</vt:lpstr>
      <vt:lpstr>Prezentace aplikace PowerPoint</vt:lpstr>
      <vt:lpstr>Chromista  Cavalier-Smith, 1981</vt:lpstr>
      <vt:lpstr>Prezentace aplikace PowerPoint</vt:lpstr>
      <vt:lpstr>Prezentace aplikace PowerPoint</vt:lpstr>
      <vt:lpstr>Prezentace aplikace PowerPoint</vt:lpstr>
      <vt:lpstr>Prezentace aplikace PowerPoint</vt:lpstr>
      <vt:lpstr>Prezentace aplikace PowerPoint</vt:lpstr>
      <vt:lpstr>Archezoa</vt:lpstr>
      <vt:lpstr>Archezoa</vt:lpstr>
      <vt:lpstr>Prezentace aplikace PowerPoint</vt:lpstr>
      <vt:lpstr>Prezentace aplikace PowerPoint</vt:lpstr>
      <vt:lpstr>Prezentace aplikace PowerPoint</vt:lpstr>
      <vt:lpstr>Co víme o „archezoích“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Chromista  Cavalier-Smith, 1981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Mnohobuněčnost</vt:lpstr>
      <vt:lpstr>Prezentace aplikace PowerPoint</vt:lpstr>
      <vt:lpstr>Prezentace aplikace PowerPoint</vt:lpstr>
      <vt:lpstr>Prezentace aplikace PowerPoint</vt:lpstr>
      <vt:lpstr>Prezentace aplikace PowerPoint</vt:lpstr>
      <vt:lpstr>Prezentace aplikace PowerPoint</vt:lpstr>
    </vt:vector>
  </TitlesOfParts>
  <Company>PřF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Katedra parazitologie</dc:creator>
  <cp:lastModifiedBy>Čepička Ivan</cp:lastModifiedBy>
  <cp:revision>497</cp:revision>
  <cp:lastPrinted>2012-10-03T07:22:24Z</cp:lastPrinted>
  <dcterms:created xsi:type="dcterms:W3CDTF">2005-09-30T13:52:27Z</dcterms:created>
  <dcterms:modified xsi:type="dcterms:W3CDTF">2023-10-04T07:38:24Z</dcterms:modified>
</cp:coreProperties>
</file>