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79" r:id="rId2"/>
    <p:sldId id="278" r:id="rId3"/>
    <p:sldId id="286" r:id="rId4"/>
    <p:sldId id="313" r:id="rId5"/>
    <p:sldId id="283" r:id="rId6"/>
    <p:sldId id="282" r:id="rId7"/>
    <p:sldId id="284" r:id="rId8"/>
    <p:sldId id="287" r:id="rId9"/>
    <p:sldId id="280" r:id="rId10"/>
    <p:sldId id="281" r:id="rId11"/>
    <p:sldId id="324" r:id="rId12"/>
    <p:sldId id="288" r:id="rId13"/>
    <p:sldId id="312" r:id="rId14"/>
    <p:sldId id="333" r:id="rId15"/>
    <p:sldId id="299" r:id="rId16"/>
    <p:sldId id="316" r:id="rId17"/>
    <p:sldId id="334" r:id="rId18"/>
    <p:sldId id="325" r:id="rId19"/>
    <p:sldId id="292" r:id="rId20"/>
    <p:sldId id="293" r:id="rId21"/>
    <p:sldId id="296" r:id="rId22"/>
    <p:sldId id="311" r:id="rId23"/>
    <p:sldId id="267" r:id="rId24"/>
    <p:sldId id="294" r:id="rId25"/>
    <p:sldId id="328" r:id="rId26"/>
    <p:sldId id="326" r:id="rId27"/>
    <p:sldId id="327" r:id="rId28"/>
    <p:sldId id="329" r:id="rId29"/>
    <p:sldId id="330" r:id="rId30"/>
    <p:sldId id="273" r:id="rId31"/>
    <p:sldId id="272" r:id="rId32"/>
    <p:sldId id="303" r:id="rId33"/>
    <p:sldId id="306" r:id="rId34"/>
    <p:sldId id="265" r:id="rId35"/>
    <p:sldId id="332" r:id="rId36"/>
    <p:sldId id="289" r:id="rId37"/>
    <p:sldId id="271" r:id="rId38"/>
    <p:sldId id="270" r:id="rId39"/>
    <p:sldId id="301" r:id="rId40"/>
    <p:sldId id="277" r:id="rId41"/>
    <p:sldId id="304" r:id="rId42"/>
    <p:sldId id="335" r:id="rId43"/>
    <p:sldId id="337" r:id="rId44"/>
    <p:sldId id="331" r:id="rId45"/>
    <p:sldId id="336" r:id="rId46"/>
    <p:sldId id="309" r:id="rId47"/>
    <p:sldId id="302" r:id="rId48"/>
    <p:sldId id="295" r:id="rId49"/>
    <p:sldId id="320" r:id="rId50"/>
    <p:sldId id="322" r:id="rId51"/>
    <p:sldId id="269" r:id="rId52"/>
    <p:sldId id="285" r:id="rId53"/>
    <p:sldId id="297" r:id="rId54"/>
    <p:sldId id="314" r:id="rId5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B21"/>
    <a:srgbClr val="FF0066"/>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p:cViewPr varScale="1">
        <p:scale>
          <a:sx n="107" d="100"/>
          <a:sy n="107" d="100"/>
        </p:scale>
        <p:origin x="1692" y="126"/>
      </p:cViewPr>
      <p:guideLst>
        <p:guide orient="horz" pos="2160"/>
        <p:guide pos="2880"/>
      </p:guideLst>
    </p:cSldViewPr>
  </p:slideViewPr>
  <p:notesTextViewPr>
    <p:cViewPr>
      <p:scale>
        <a:sx n="1" d="1"/>
        <a:sy n="1" d="1"/>
      </p:scale>
      <p:origin x="0" y="0"/>
    </p:cViewPr>
  </p:notesTextViewPr>
  <p:sorterViewPr>
    <p:cViewPr>
      <p:scale>
        <a:sx n="55" d="100"/>
        <a:sy n="55" d="100"/>
      </p:scale>
      <p:origin x="0" y="-18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3776" units="cm"/>
          <inkml:channel name="Y" type="integer" max="2112" units="cm"/>
          <inkml:channel name="T" type="integer" max="2.14748E9" units="dev"/>
        </inkml:traceFormat>
        <inkml:channelProperties>
          <inkml:channelProperty channel="X" name="resolution" value="128.43538" units="1/cm"/>
          <inkml:channelProperty channel="Y" name="resolution" value="127.22891" units="1/cm"/>
          <inkml:channelProperty channel="T" name="resolution" value="1" units="1/dev"/>
        </inkml:channelProperties>
      </inkml:inkSource>
      <inkml:timestamp xml:id="ts0" timeString="2016-03-07T05:39:59.392"/>
    </inkml:context>
    <inkml:brush xml:id="br0">
      <inkml:brushProperty name="width" value="0.05292" units="cm"/>
      <inkml:brushProperty name="height" value="0.05292" units="cm"/>
      <inkml:brushProperty name="color" value="#FF0000"/>
    </inkml:brush>
  </inkml:definitions>
  <inkml:trace contextRef="#ctx0" brushRef="#br0">16853 0 0,'-9'0'0,"9"0"0,-9 0 0,0 0 15,9 0-15,0 0 0,0 0 0,0 0 0,0 0 0,0 0 0,0 0 0</inkml:trace>
  <inkml:trace contextRef="#ctx0" brushRef="#br0" timeOffset="206.05">16835 0 0,'0'0'0,"0"0"15,0 0-15,-9 0 16,9 0-16,0 0 15,0 0-15,0 0 16,0 0-16,0 0 16,0 0-1,0 0-15,0 0 16,0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6A93EC-D716-4FA7-AAAB-4129F1022CA5}" type="datetimeFigureOut">
              <a:rPr lang="cs-CZ" smtClean="0"/>
              <a:pPr/>
              <a:t>11.03.2024</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959F0-F9AD-4735-BAD3-F28CA621A5E5}" type="slidenum">
              <a:rPr lang="cs-CZ" smtClean="0"/>
              <a:pPr/>
              <a:t>‹#›</a:t>
            </a:fld>
            <a:endParaRPr lang="cs-CZ"/>
          </a:p>
        </p:txBody>
      </p:sp>
    </p:spTree>
    <p:extLst>
      <p:ext uri="{BB962C8B-B14F-4D97-AF65-F5344CB8AC3E}">
        <p14:creationId xmlns:p14="http://schemas.microsoft.com/office/powerpoint/2010/main" val="3108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536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9D3748-84BF-4F15-A3BA-BD6E57518938}" type="slidenum">
              <a:rPr lang="cs-CZ" smtClean="0"/>
              <a:pPr fontAlgn="base">
                <a:spcBef>
                  <a:spcPct val="0"/>
                </a:spcBef>
                <a:spcAft>
                  <a:spcPct val="0"/>
                </a:spcAft>
                <a:defRPr/>
              </a:pPr>
              <a:t>1</a:t>
            </a:fld>
            <a:endParaRPr lang="cs-CZ"/>
          </a:p>
        </p:txBody>
      </p:sp>
    </p:spTree>
    <p:extLst>
      <p:ext uri="{BB962C8B-B14F-4D97-AF65-F5344CB8AC3E}">
        <p14:creationId xmlns:p14="http://schemas.microsoft.com/office/powerpoint/2010/main" val="39838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Počet kandidátů na HGT v genomech 12 parazitických protist varíruje od 3 do 149. Genomy </a:t>
            </a:r>
            <a:r>
              <a:rPr lang="cs-CZ" altLang="cs-CZ" i="1"/>
              <a:t>Dictyostelium</a:t>
            </a:r>
            <a:r>
              <a:rPr lang="cs-CZ" altLang="cs-CZ"/>
              <a:t>, </a:t>
            </a:r>
            <a:r>
              <a:rPr lang="cs-CZ" altLang="cs-CZ" i="1"/>
              <a:t>Entamoeba</a:t>
            </a:r>
            <a:r>
              <a:rPr lang="cs-CZ" altLang="cs-CZ"/>
              <a:t> a </a:t>
            </a:r>
            <a:r>
              <a:rPr lang="cs-CZ" altLang="cs-CZ" i="1"/>
              <a:t>Leishmania</a:t>
            </a:r>
            <a:r>
              <a:rPr lang="cs-CZ" altLang="cs-CZ"/>
              <a:t> mají nejvyšší poměr HGT ve vztahu k velikostí jejich genomů. Entamoeba a Dictyostelium aktivně fagocytují prokaryota, leishmanie se setkávají s bakteriemi ve střevě hmyzího přenašeče, co zvyšuje pravděpodobnost přenosu genů. Nejvyšší počet kandidátů na HGT celkově byl zjištěn u </a:t>
            </a:r>
            <a:r>
              <a:rPr lang="cs-CZ" altLang="cs-CZ" i="1"/>
              <a:t>T. vaginalis</a:t>
            </a:r>
            <a:r>
              <a:rPr lang="cs-CZ" altLang="cs-CZ"/>
              <a:t>.</a:t>
            </a:r>
          </a:p>
        </p:txBody>
      </p:sp>
      <p:sp>
        <p:nvSpPr>
          <p:cNvPr id="5837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AF5C14-CC81-4EBD-BBB6-86EAE1CBC9D6}" type="slidenum">
              <a:rPr lang="cs-CZ" smtClean="0"/>
              <a:pPr fontAlgn="base">
                <a:spcBef>
                  <a:spcPct val="0"/>
                </a:spcBef>
                <a:spcAft>
                  <a:spcPct val="0"/>
                </a:spcAft>
                <a:defRPr/>
              </a:pPr>
              <a:t>24</a:t>
            </a:fld>
            <a:endParaRPr lang="cs-CZ"/>
          </a:p>
        </p:txBody>
      </p:sp>
    </p:spTree>
    <p:extLst>
      <p:ext uri="{BB962C8B-B14F-4D97-AF65-F5344CB8AC3E}">
        <p14:creationId xmlns:p14="http://schemas.microsoft.com/office/powerpoint/2010/main" val="353959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927959F0-F9AD-4735-BAD3-F28CA621A5E5}" type="slidenum">
              <a:rPr lang="cs-CZ" smtClean="0"/>
              <a:pPr/>
              <a:t>30</a:t>
            </a:fld>
            <a:endParaRPr lang="cs-CZ"/>
          </a:p>
        </p:txBody>
      </p:sp>
    </p:spTree>
    <p:extLst>
      <p:ext uri="{BB962C8B-B14F-4D97-AF65-F5344CB8AC3E}">
        <p14:creationId xmlns:p14="http://schemas.microsoft.com/office/powerpoint/2010/main" val="13591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latin typeface="Arial" charset="0"/>
              </a:rPr>
              <a:t>Intracelulárni endosymbionti majú p</a:t>
            </a:r>
            <a:r>
              <a:rPr lang="en-US" altLang="cs-CZ">
                <a:latin typeface="Arial" charset="0"/>
                <a:cs typeface="Arial" charset="0"/>
              </a:rPr>
              <a:t>ô</a:t>
            </a:r>
            <a:r>
              <a:rPr lang="cs-CZ" altLang="cs-CZ">
                <a:latin typeface="Arial" charset="0"/>
                <a:cs typeface="Arial" charset="0"/>
              </a:rPr>
              <a:t>vod vo volne žijúcich prokaryotoch. Endosymbiózy dali vzniknúť dvom typicky eukaryotickým organelám a to mitochondriám a chloroplastom. MT vznikli a a-proteobaktérie a CP z cyanobaktérie. Obe endosymbiózy predstavujú kľúčové udalosti v procese eukaryogenézy. Existencia dvoch ďalších genetických kompartmentov okrem jadra činí eukaryotickú bunku jedinečnou.</a:t>
            </a:r>
            <a:endParaRPr lang="en-US" altLang="cs-CZ">
              <a:latin typeface="Arial" charset="0"/>
              <a:cs typeface="Arial" charset="0"/>
            </a:endParaRPr>
          </a:p>
        </p:txBody>
      </p:sp>
    </p:spTree>
    <p:extLst>
      <p:ext uri="{BB962C8B-B14F-4D97-AF65-F5344CB8AC3E}">
        <p14:creationId xmlns:p14="http://schemas.microsoft.com/office/powerpoint/2010/main" val="36399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Usídľovanie endosymbiontov sprevádzal masívny presun ich génov do hostitelského jadra. Niektoré MT genomy dosahujú skorej velkosti plasmidov jako prokaryotických genomov. Osekvenované plastidové genomy kódujú od 20 do 200 proteinov, MT genomy kódujú od 3 do 67 proteínov.</a:t>
            </a:r>
          </a:p>
        </p:txBody>
      </p:sp>
    </p:spTree>
    <p:extLst>
      <p:ext uri="{BB962C8B-B14F-4D97-AF65-F5344CB8AC3E}">
        <p14:creationId xmlns:p14="http://schemas.microsoft.com/office/powerpoint/2010/main" val="417071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3555"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7967-A296-4B6D-BA32-238E8140A106}" type="slidenum">
              <a:rPr lang="cs-CZ" smtClean="0"/>
              <a:pPr fontAlgn="base">
                <a:spcBef>
                  <a:spcPct val="0"/>
                </a:spcBef>
                <a:spcAft>
                  <a:spcPct val="0"/>
                </a:spcAft>
                <a:defRPr/>
              </a:pPr>
              <a:t>52</a:t>
            </a:fld>
            <a:endParaRPr lang="cs-CZ"/>
          </a:p>
        </p:txBody>
      </p:sp>
    </p:spTree>
    <p:extLst>
      <p:ext uri="{BB962C8B-B14F-4D97-AF65-F5344CB8AC3E}">
        <p14:creationId xmlns:p14="http://schemas.microsoft.com/office/powerpoint/2010/main" val="43821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4" name="Zástupný symbol pro číslo snímku 3"/>
          <p:cNvSpPr>
            <a:spLocks noGrp="1"/>
          </p:cNvSpPr>
          <p:nvPr>
            <p:ph type="sldNum" sz="quarter" idx="5"/>
          </p:nvPr>
        </p:nvSpPr>
        <p:spPr/>
        <p:txBody>
          <a:bodyPr/>
          <a:lstStyle/>
          <a:p>
            <a:pPr>
              <a:defRPr/>
            </a:pPr>
            <a:fld id="{6CD83623-F0C6-43A0-9DC0-98C40CC2134F}" type="slidenum">
              <a:rPr lang="cs-CZ" smtClean="0"/>
              <a:pPr>
                <a:defRPr/>
              </a:pPr>
              <a:t>2</a:t>
            </a:fld>
            <a:endParaRPr lang="cs-CZ"/>
          </a:p>
        </p:txBody>
      </p:sp>
    </p:spTree>
    <p:extLst>
      <p:ext uri="{BB962C8B-B14F-4D97-AF65-F5344CB8AC3E}">
        <p14:creationId xmlns:p14="http://schemas.microsoft.com/office/powerpoint/2010/main" val="332676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Většina zistených případů HGT u eukaryot se týká protist  (především fagotrofných a těch, kteří hostí endosymbionty). Množství bakteriálních genů v genomu koreluje se životním stylem protist a způsobem získávání potravy</a:t>
            </a:r>
          </a:p>
          <a:p>
            <a:pPr eaLnBrk="1" hangingPunct="1">
              <a:spcBef>
                <a:spcPct val="0"/>
              </a:spcBef>
            </a:pPr>
            <a:endParaRPr lang="cs-CZ" altLang="cs-CZ"/>
          </a:p>
        </p:txBody>
      </p:sp>
      <p:sp>
        <p:nvSpPr>
          <p:cNvPr id="4096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5AC901-3D66-42E8-AF7F-54AE48B3C82E}" type="slidenum">
              <a:rPr lang="cs-CZ" smtClean="0"/>
              <a:pPr fontAlgn="base">
                <a:spcBef>
                  <a:spcPct val="0"/>
                </a:spcBef>
                <a:spcAft>
                  <a:spcPct val="0"/>
                </a:spcAft>
                <a:defRPr/>
              </a:pPr>
              <a:t>3</a:t>
            </a:fld>
            <a:endParaRPr lang="cs-CZ"/>
          </a:p>
        </p:txBody>
      </p:sp>
    </p:spTree>
    <p:extLst>
      <p:ext uri="{BB962C8B-B14F-4D97-AF65-F5344CB8AC3E}">
        <p14:creationId xmlns:p14="http://schemas.microsoft.com/office/powerpoint/2010/main" val="206814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O. tauri je najmenší volne žijúci nesymbiotický eukaryot, morská zelená riasa.</a:t>
            </a:r>
          </a:p>
        </p:txBody>
      </p:sp>
      <p:sp>
        <p:nvSpPr>
          <p:cNvPr id="35843"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9BD879-18B0-42B3-B7FF-AD9D4D3F3534}" type="slidenum">
              <a:rPr lang="cs-CZ" smtClean="0"/>
              <a:pPr fontAlgn="base">
                <a:spcBef>
                  <a:spcPct val="0"/>
                </a:spcBef>
                <a:spcAft>
                  <a:spcPct val="0"/>
                </a:spcAft>
                <a:defRPr/>
              </a:pPr>
              <a:t>5</a:t>
            </a:fld>
            <a:endParaRPr lang="cs-CZ"/>
          </a:p>
        </p:txBody>
      </p:sp>
    </p:spTree>
    <p:extLst>
      <p:ext uri="{BB962C8B-B14F-4D97-AF65-F5344CB8AC3E}">
        <p14:creationId xmlns:p14="http://schemas.microsoft.com/office/powerpoint/2010/main" val="2368365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Metody molekulárnej fylogenetiky a biologie nám umožňujú charakterizovať typy mobilných genetických elementov a tiež identifikovať pradávne transfery, ktoré prispeli k evolúcii genómov. Fylogeneze organizmu nesedí s fylogenezí daného genu. Fylogenetický strom pre glutamin syntázu hodil entamébu do príbuznosti s rozsivkou Thalassiosira a mezi bakterie, to samé pro trichomonádu. Někdy je ale těžké rozlišit HGT od bakteriální kontaminace, hlavně u genomů protist ze smíšených kultur. Při detekci HGT v genomech protist může pomoct srovnat genomové data s transkriptomem anebo podezrelé geny vizualizovat pomocí FISH.</a:t>
            </a:r>
          </a:p>
        </p:txBody>
      </p:sp>
    </p:spTree>
    <p:extLst>
      <p:ext uri="{BB962C8B-B14F-4D97-AF65-F5344CB8AC3E}">
        <p14:creationId xmlns:p14="http://schemas.microsoft.com/office/powerpoint/2010/main" val="163406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HGT sa nevyhla ani centrálnej dráhe metabolizmu, glykolýze, ktorá je mozaikou intra- i interdoménových transferov.</a:t>
            </a:r>
          </a:p>
          <a:p>
            <a:r>
              <a:rPr lang="cs-CZ" altLang="cs-CZ"/>
              <a:t>S týmto súvisí hypotéza komplexity. Genové produkty, ktoré fungujú jako súčasť zložitých komlpexov a prenášajú horšie. To, aby vo finále právne zapadli do zložitého mechanizmu génovej expresie, predstavuje vačší problém jako v prípade génových produktov, ktoré majú iba pár interakčných partnerov. Zdá sa však, že žiaden gen nie je imúnny voči presunu. Myslelo sa, že sa netýka tiež génov pre proteíny hrajúce kľúčové úlohy v bunke. Opak je ale pravdou. Napr. originálny a-tubulin Andalucie bol nahradený génom z externého zdroja (v strome sadla k diplomonádam a parabasalidom, pritom je to jakobid). Gény pre amonoacyl tRNA-syntetázy sú náchylné k HGT. Napr. tyrosylS získali opistokonta z archebaktérií. AlanylS a prolylS diplomonád a parabasalidov je tiež archebakteriálneho povodu. K ďalšiemu presunu alanylS došlo medzi parabasalidmi a líniou nálevníkov a entamébou pravdepodobne u voľne žijúcich príbuzných parabazalidov a entaméby. </a:t>
            </a:r>
          </a:p>
        </p:txBody>
      </p:sp>
      <p:sp>
        <p:nvSpPr>
          <p:cNvPr id="4" name="Zástupný symbol pro číslo snímku 3"/>
          <p:cNvSpPr>
            <a:spLocks noGrp="1"/>
          </p:cNvSpPr>
          <p:nvPr>
            <p:ph type="sldNum" sz="quarter" idx="5"/>
          </p:nvPr>
        </p:nvSpPr>
        <p:spPr/>
        <p:txBody>
          <a:bodyPr/>
          <a:lstStyle/>
          <a:p>
            <a:pPr>
              <a:defRPr/>
            </a:pPr>
            <a:fld id="{7D63799F-5AA6-44BA-A888-DA1A2606FBBE}" type="slidenum">
              <a:rPr lang="cs-CZ" smtClean="0"/>
              <a:pPr>
                <a:defRPr/>
              </a:pPr>
              <a:t>7</a:t>
            </a:fld>
            <a:endParaRPr lang="cs-CZ"/>
          </a:p>
        </p:txBody>
      </p:sp>
    </p:spTree>
    <p:extLst>
      <p:ext uri="{BB962C8B-B14F-4D97-AF65-F5344CB8AC3E}">
        <p14:creationId xmlns:p14="http://schemas.microsoft.com/office/powerpoint/2010/main" val="2150614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405D96-049D-46E2-BD77-570A9C8EBEF8}" type="slidenum">
              <a:rPr lang="cs-CZ" smtClean="0"/>
              <a:pPr fontAlgn="base">
                <a:spcBef>
                  <a:spcPct val="0"/>
                </a:spcBef>
                <a:spcAft>
                  <a:spcPct val="0"/>
                </a:spcAft>
                <a:defRPr/>
              </a:pPr>
              <a:t>12</a:t>
            </a:fld>
            <a:endParaRPr lang="cs-CZ"/>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Byly zaznamenané recentní transfery exkluzivně eukaryotických genů do bakterií. Tubulíny bakterií sice strukturně odlišné ale funkčně podobné (tvoří protofilamenty). Bakteriální aktin převzal stukturní roli v buňce bakterie (ochrana před zmenami salinity). Legionella získala sadu génov od améb, vnútri ktorých sa množí a od améb zrejme získala i návod, jako sa množiť v eukaryotických bunkách, vrátane ľudských.</a:t>
            </a:r>
          </a:p>
        </p:txBody>
      </p:sp>
    </p:spTree>
    <p:extLst>
      <p:ext uri="{BB962C8B-B14F-4D97-AF65-F5344CB8AC3E}">
        <p14:creationId xmlns:p14="http://schemas.microsoft.com/office/powerpoint/2010/main" val="297575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25C1F6-3518-48B1-8BD2-4F520F531D10}" type="slidenum">
              <a:rPr lang="cs-CZ" smtClean="0"/>
              <a:pPr fontAlgn="base">
                <a:spcBef>
                  <a:spcPct val="0"/>
                </a:spcBef>
                <a:spcAft>
                  <a:spcPct val="0"/>
                </a:spcAft>
                <a:defRPr/>
              </a:pPr>
              <a:t>19</a:t>
            </a:fld>
            <a:endParaRPr lang="cs-CZ"/>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Geny pro fermentativní metabolizmus u anaerobů. D. discoideum získalo geny od půdních bakterií pro snadnější život v půdě (dipeptidázy pro degradaci stěn bakterií, proteiny pro transport železa anebo geny rezistence vůči půdním toxinům).</a:t>
            </a:r>
          </a:p>
        </p:txBody>
      </p:sp>
    </p:spTree>
    <p:extLst>
      <p:ext uri="{BB962C8B-B14F-4D97-AF65-F5344CB8AC3E}">
        <p14:creationId xmlns:p14="http://schemas.microsoft.com/office/powerpoint/2010/main" val="1183074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56°C je limit pro eukaryotický život. V těchto podínkách G. sulphuraria tvoří 90% eukaryotické biomasy. Horké sirné prameny, vulkanické oblasti. Bakteriální iontové kanály jí umožňují udržovat neutrální pH cytoplasmy, tolerovat vysokú salinitu a horko. HGT od extremofilních bakterií a archebakterií </a:t>
            </a:r>
          </a:p>
        </p:txBody>
      </p:sp>
      <p:sp>
        <p:nvSpPr>
          <p:cNvPr id="53251" name="Zástupný symbol pro číslo snímku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B67524-C0EF-4038-9C86-3990A29B06A0}" type="slidenum">
              <a:rPr lang="cs-CZ" smtClean="0"/>
              <a:pPr fontAlgn="base">
                <a:spcBef>
                  <a:spcPct val="0"/>
                </a:spcBef>
                <a:spcAft>
                  <a:spcPct val="0"/>
                </a:spcAft>
                <a:defRPr/>
              </a:pPr>
              <a:t>20</a:t>
            </a:fld>
            <a:endParaRPr lang="cs-CZ"/>
          </a:p>
        </p:txBody>
      </p:sp>
    </p:spTree>
    <p:extLst>
      <p:ext uri="{BB962C8B-B14F-4D97-AF65-F5344CB8AC3E}">
        <p14:creationId xmlns:p14="http://schemas.microsoft.com/office/powerpoint/2010/main" val="313998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643154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156295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246851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388582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2287558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53464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17218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130793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2229491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354235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D2CAC0-5667-4414-8E94-064F9F8BCFDB}" type="datetimeFigureOut">
              <a:rPr lang="cs-CZ" smtClean="0"/>
              <a:pPr/>
              <a:t>11.03.2024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557752B-43DC-4676-8D38-15B28DA0FFBD}" type="slidenum">
              <a:rPr lang="cs-CZ" smtClean="0"/>
              <a:pPr/>
              <a:t>‹#›</a:t>
            </a:fld>
            <a:endParaRPr lang="cs-CZ"/>
          </a:p>
        </p:txBody>
      </p:sp>
    </p:spTree>
    <p:extLst>
      <p:ext uri="{BB962C8B-B14F-4D97-AF65-F5344CB8AC3E}">
        <p14:creationId xmlns:p14="http://schemas.microsoft.com/office/powerpoint/2010/main" val="374540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2CAC0-5667-4414-8E94-064F9F8BCFDB}" type="datetimeFigureOut">
              <a:rPr lang="cs-CZ" smtClean="0"/>
              <a:pPr/>
              <a:t>11.03.2024</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7752B-43DC-4676-8D38-15B28DA0FFBD}" type="slidenum">
              <a:rPr lang="cs-CZ" smtClean="0"/>
              <a:pPr/>
              <a:t>‹#›</a:t>
            </a:fld>
            <a:endParaRPr lang="cs-CZ"/>
          </a:p>
        </p:txBody>
      </p:sp>
    </p:spTree>
    <p:extLst>
      <p:ext uri="{BB962C8B-B14F-4D97-AF65-F5344CB8AC3E}">
        <p14:creationId xmlns:p14="http://schemas.microsoft.com/office/powerpoint/2010/main" val="117972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ctrTitle"/>
          </p:nvPr>
        </p:nvSpPr>
        <p:spPr>
          <a:xfrm>
            <a:off x="0" y="-243408"/>
            <a:ext cx="9144000" cy="1557933"/>
          </a:xfrm>
        </p:spPr>
        <p:txBody>
          <a:bodyPr>
            <a:normAutofit/>
          </a:bodyPr>
          <a:lstStyle/>
          <a:p>
            <a:pPr eaLnBrk="1" hangingPunct="1"/>
            <a:r>
              <a:rPr lang="cs-CZ" altLang="cs-CZ" sz="4000" b="1" dirty="0" err="1">
                <a:latin typeface="Arial" charset="0"/>
              </a:rPr>
              <a:t>Horisontal</a:t>
            </a:r>
            <a:r>
              <a:rPr lang="cs-CZ" altLang="cs-CZ" sz="4000" b="1" dirty="0">
                <a:latin typeface="Arial" charset="0"/>
              </a:rPr>
              <a:t> (</a:t>
            </a:r>
            <a:r>
              <a:rPr lang="cs-CZ" altLang="cs-CZ" sz="4000" b="1" dirty="0" err="1">
                <a:latin typeface="Arial" charset="0"/>
              </a:rPr>
              <a:t>Lateral</a:t>
            </a:r>
            <a:r>
              <a:rPr lang="cs-CZ" altLang="cs-CZ" sz="4000" b="1" dirty="0">
                <a:latin typeface="Arial" charset="0"/>
              </a:rPr>
              <a:t>) gene transfer</a:t>
            </a:r>
          </a:p>
        </p:txBody>
      </p:sp>
      <p:sp>
        <p:nvSpPr>
          <p:cNvPr id="3075" name="Podnadpis 2"/>
          <p:cNvSpPr>
            <a:spLocks noGrp="1"/>
          </p:cNvSpPr>
          <p:nvPr>
            <p:ph type="subTitle" idx="1"/>
          </p:nvPr>
        </p:nvSpPr>
        <p:spPr>
          <a:xfrm>
            <a:off x="1371600" y="980728"/>
            <a:ext cx="6400800" cy="714375"/>
          </a:xfrm>
        </p:spPr>
        <p:txBody>
          <a:bodyPr/>
          <a:lstStyle/>
          <a:p>
            <a:pPr eaLnBrk="1" hangingPunct="1"/>
            <a:r>
              <a:rPr lang="cs-CZ" altLang="cs-CZ" dirty="0" err="1">
                <a:solidFill>
                  <a:schemeClr val="tx1"/>
                </a:solidFill>
              </a:rPr>
              <a:t>Genes</a:t>
            </a:r>
            <a:r>
              <a:rPr lang="cs-CZ" altLang="cs-CZ" dirty="0">
                <a:solidFill>
                  <a:schemeClr val="tx1"/>
                </a:solidFill>
              </a:rPr>
              <a:t> in flux</a:t>
            </a:r>
          </a:p>
        </p:txBody>
      </p:sp>
      <p:pic>
        <p:nvPicPr>
          <p:cNvPr id="3076" name="Picture 2" descr="File:Horizontal-gene-transf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438" y="1628800"/>
            <a:ext cx="4027487"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582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11555" b="11556"/>
          <a:stretch>
            <a:fillRect/>
          </a:stretch>
        </p:blipFill>
        <p:spPr bwMode="auto">
          <a:xfrm>
            <a:off x="82185" y="2112888"/>
            <a:ext cx="8882303" cy="4268440"/>
          </a:xfrm>
          <a:prstGeom prst="rect">
            <a:avLst/>
          </a:prstGeom>
          <a:noFill/>
          <a:ln w="9525">
            <a:noFill/>
            <a:miter lim="800000"/>
            <a:headEnd/>
            <a:tailEnd/>
          </a:ln>
        </p:spPr>
      </p:pic>
      <p:sp>
        <p:nvSpPr>
          <p:cNvPr id="6" name="TextovéPole 5"/>
          <p:cNvSpPr txBox="1"/>
          <p:nvPr/>
        </p:nvSpPr>
        <p:spPr>
          <a:xfrm>
            <a:off x="6948264" y="6381328"/>
            <a:ext cx="2049535" cy="369332"/>
          </a:xfrm>
          <a:prstGeom prst="rect">
            <a:avLst/>
          </a:prstGeom>
          <a:noFill/>
        </p:spPr>
        <p:txBody>
          <a:bodyPr wrap="none" rtlCol="0">
            <a:spAutoFit/>
          </a:bodyPr>
          <a:lstStyle/>
          <a:p>
            <a:r>
              <a:rPr lang="cs-CZ" dirty="0" err="1"/>
              <a:t>Touchon</a:t>
            </a:r>
            <a:r>
              <a:rPr lang="cs-CZ" dirty="0"/>
              <a:t> a kol. 2009</a:t>
            </a:r>
          </a:p>
        </p:txBody>
      </p:sp>
      <p:sp>
        <p:nvSpPr>
          <p:cNvPr id="7" name="Title 1"/>
          <p:cNvSpPr txBox="1">
            <a:spLocks/>
          </p:cNvSpPr>
          <p:nvPr/>
        </p:nvSpPr>
        <p:spPr>
          <a:xfrm>
            <a:off x="0" y="-27384"/>
            <a:ext cx="6797425"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Pangenomes</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prokaryotes</a:t>
            </a:r>
            <a:endParaRPr lang="cs-CZ" i="1" dirty="0">
              <a:solidFill>
                <a:schemeClr val="bg1"/>
              </a:solidFill>
            </a:endParaRPr>
          </a:p>
        </p:txBody>
      </p:sp>
      <p:pic>
        <p:nvPicPr>
          <p:cNvPr id="27650" name="Picture 2" descr="http://standardsingenomics.org/index.php/sigen/article/viewFile/38/169/1698"/>
          <p:cNvPicPr>
            <a:picLocks noChangeAspect="1" noChangeArrowheads="1"/>
          </p:cNvPicPr>
          <p:nvPr/>
        </p:nvPicPr>
        <p:blipFill>
          <a:blip r:embed="rId3" cstate="print"/>
          <a:srcRect/>
          <a:stretch>
            <a:fillRect/>
          </a:stretch>
        </p:blipFill>
        <p:spPr bwMode="auto">
          <a:xfrm>
            <a:off x="6797425" y="0"/>
            <a:ext cx="2346576" cy="1916832"/>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2" name="Rukopis 1"/>
              <p14:cNvContentPartPr/>
              <p14:nvPr/>
            </p14:nvContentPartPr>
            <p14:xfrm>
              <a:off x="6057360" y="0"/>
              <a:ext cx="10080" cy="360"/>
            </p14:xfrm>
          </p:contentPart>
        </mc:Choice>
        <mc:Fallback xmlns="">
          <p:pic>
            <p:nvPicPr>
              <p:cNvPr id="2" name="Rukopis 1"/>
              <p:cNvPicPr/>
              <p:nvPr/>
            </p:nvPicPr>
            <p:blipFill>
              <a:blip r:embed="rId5"/>
              <a:stretch>
                <a:fillRect/>
              </a:stretch>
            </p:blipFill>
            <p:spPr>
              <a:xfrm>
                <a:off x="6048000" y="-9360"/>
                <a:ext cx="28800" cy="19080"/>
              </a:xfrm>
              <a:prstGeom prst="rect">
                <a:avLst/>
              </a:prstGeom>
            </p:spPr>
          </p:pic>
        </mc:Fallback>
      </mc:AlternateContent>
    </p:spTree>
    <p:extLst>
      <p:ext uri="{BB962C8B-B14F-4D97-AF65-F5344CB8AC3E}">
        <p14:creationId xmlns:p14="http://schemas.microsoft.com/office/powerpoint/2010/main" val="1869903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0" y="1513036"/>
            <a:ext cx="9252520" cy="4940300"/>
          </a:xfrm>
        </p:spPr>
        <p:txBody>
          <a:bodyPr/>
          <a:lstStyle/>
          <a:p>
            <a:pPr eaLnBrk="1" hangingPunct="1"/>
            <a:r>
              <a:rPr lang="cs-CZ" altLang="cs-CZ" sz="2400" b="1" dirty="0">
                <a:solidFill>
                  <a:schemeClr val="bg1">
                    <a:lumMod val="75000"/>
                  </a:schemeClr>
                </a:solidFill>
                <a:latin typeface="Arial" charset="0"/>
              </a:rPr>
              <a:t>Prokaryota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spread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antibiotic</a:t>
            </a:r>
            <a:r>
              <a:rPr lang="cs-CZ" altLang="cs-CZ" sz="2400" dirty="0">
                <a:solidFill>
                  <a:schemeClr val="bg1">
                    <a:lumMod val="75000"/>
                  </a:schemeClr>
                </a:solidFill>
                <a:latin typeface="Arial" charset="0"/>
              </a:rPr>
              <a:t> resistence led to </a:t>
            </a:r>
            <a:r>
              <a:rPr lang="cs-CZ" altLang="cs-CZ" sz="2400" dirty="0" err="1">
                <a:solidFill>
                  <a:schemeClr val="bg1">
                    <a:lumMod val="75000"/>
                  </a:schemeClr>
                </a:solidFill>
                <a:latin typeface="Arial" charset="0"/>
              </a:rPr>
              <a:t>discovery</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HGT)</a:t>
            </a:r>
          </a:p>
          <a:p>
            <a:pPr eaLnBrk="1" hangingPunct="1"/>
            <a:endParaRPr lang="cs-CZ" altLang="cs-CZ" sz="2400" dirty="0">
              <a:latin typeface="Arial" charset="0"/>
            </a:endParaRPr>
          </a:p>
          <a:p>
            <a:r>
              <a:rPr lang="cs-CZ" altLang="cs-CZ" sz="2400" b="1" dirty="0">
                <a:solidFill>
                  <a:srgbClr val="FF0066"/>
                </a:solidFill>
                <a:latin typeface="Arial" charset="0"/>
              </a:rPr>
              <a:t>Eukaryota → </a:t>
            </a:r>
            <a:r>
              <a:rPr lang="cs-CZ" altLang="cs-CZ" sz="2400" b="1" dirty="0" err="1">
                <a:solidFill>
                  <a:srgbClr val="FF0066"/>
                </a:solidFill>
                <a:latin typeface="Arial" charset="0"/>
              </a:rPr>
              <a:t>Prokaryota</a:t>
            </a:r>
            <a:r>
              <a:rPr lang="cs-CZ" altLang="cs-CZ" sz="2400" b="1" dirty="0">
                <a:solidFill>
                  <a:srgbClr val="FF0066"/>
                </a:solidFill>
                <a:latin typeface="Arial" charset="0"/>
              </a:rPr>
              <a:t> </a:t>
            </a:r>
            <a:r>
              <a:rPr lang="cs-CZ" altLang="cs-CZ" sz="2400" dirty="0">
                <a:latin typeface="Arial" charset="0"/>
              </a:rPr>
              <a:t>(</a:t>
            </a:r>
            <a:r>
              <a:rPr lang="cs-CZ" altLang="cs-CZ" sz="2400" dirty="0" err="1">
                <a:latin typeface="Arial" charset="0"/>
              </a:rPr>
              <a:t>rare</a:t>
            </a:r>
            <a:r>
              <a:rPr lang="cs-CZ" altLang="cs-CZ" sz="2400" dirty="0">
                <a:latin typeface="Arial" charset="0"/>
              </a:rPr>
              <a:t>, limited by </a:t>
            </a:r>
            <a:r>
              <a:rPr lang="cs-CZ" altLang="cs-CZ" sz="2400" dirty="0" err="1">
                <a:latin typeface="Arial" charset="0"/>
              </a:rPr>
              <a:t>introns</a:t>
            </a:r>
            <a:r>
              <a:rPr lang="cs-CZ" altLang="cs-CZ" sz="2400" dirty="0">
                <a:latin typeface="Arial" charset="0"/>
              </a:rPr>
              <a:t>; </a:t>
            </a:r>
            <a:r>
              <a:rPr lang="cs-CZ" altLang="cs-CZ" sz="2400" dirty="0" err="1">
                <a:latin typeface="Arial" charset="0"/>
              </a:rPr>
              <a:t>e.g</a:t>
            </a:r>
            <a:r>
              <a:rPr lang="cs-CZ" altLang="cs-CZ" sz="2400" dirty="0">
                <a:latin typeface="Arial" charset="0"/>
              </a:rPr>
              <a:t>. </a:t>
            </a:r>
            <a:r>
              <a:rPr lang="cs-CZ" altLang="cs-CZ" sz="2400" dirty="0" err="1">
                <a:latin typeface="Arial" charset="0"/>
              </a:rPr>
              <a:t>genes</a:t>
            </a:r>
            <a:r>
              <a:rPr lang="cs-CZ" altLang="cs-CZ" sz="2400" dirty="0">
                <a:latin typeface="Arial" charset="0"/>
              </a:rPr>
              <a:t> </a:t>
            </a:r>
            <a:r>
              <a:rPr lang="cs-CZ" altLang="cs-CZ" sz="2400" dirty="0" err="1">
                <a:latin typeface="Arial" charset="0"/>
              </a:rPr>
              <a:t>for</a:t>
            </a:r>
            <a:r>
              <a:rPr lang="cs-CZ" altLang="cs-CZ" sz="2400" dirty="0">
                <a:latin typeface="Arial" charset="0"/>
              </a:rPr>
              <a:t> pro tubulin and aktin in </a:t>
            </a:r>
            <a:r>
              <a:rPr lang="cs-CZ" altLang="cs-CZ" sz="2400" dirty="0" err="1">
                <a:latin typeface="Arial" charset="0"/>
              </a:rPr>
              <a:t>bacteria</a:t>
            </a:r>
            <a:r>
              <a:rPr lang="cs-CZ" altLang="cs-CZ" sz="2400" dirty="0">
                <a:latin typeface="Arial" charset="0"/>
              </a:rPr>
              <a:t>)</a:t>
            </a:r>
            <a:r>
              <a:rPr lang="cs-CZ" altLang="cs-CZ" sz="2400" b="1" dirty="0">
                <a:solidFill>
                  <a:srgbClr val="FF0066"/>
                </a:solidFill>
                <a:latin typeface="Arial" charset="0"/>
              </a:rPr>
              <a:t> </a:t>
            </a:r>
          </a:p>
          <a:p>
            <a:endParaRPr lang="cs-CZ" altLang="cs-CZ" sz="2400" b="1" dirty="0">
              <a:solidFill>
                <a:srgbClr val="FF0066"/>
              </a:solidFill>
              <a:latin typeface="Arial" charset="0"/>
            </a:endParaRPr>
          </a:p>
          <a:p>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endosymbiotic</a:t>
            </a:r>
            <a:r>
              <a:rPr lang="cs-CZ" altLang="cs-CZ" sz="2400" dirty="0">
                <a:solidFill>
                  <a:schemeClr val="bg1">
                    <a:lumMod val="75000"/>
                  </a:schemeClr>
                </a:solidFill>
                <a:latin typeface="Arial" charset="0"/>
              </a:rPr>
              <a:t> gene transfer)</a:t>
            </a:r>
          </a:p>
          <a:p>
            <a:endParaRPr lang="cs-CZ" altLang="cs-CZ" sz="2400" dirty="0">
              <a:latin typeface="Arial" charset="0"/>
            </a:endParaRPr>
          </a:p>
          <a:p>
            <a:r>
              <a:rPr lang="cs-CZ" altLang="cs-CZ" sz="2400" b="1" dirty="0" err="1">
                <a:solidFill>
                  <a:schemeClr val="bg1">
                    <a:lumMod val="75000"/>
                  </a:schemeClr>
                </a:solidFill>
                <a:latin typeface="Arial" charset="0"/>
              </a:rPr>
              <a:t>Viruses</a:t>
            </a:r>
            <a:r>
              <a:rPr lang="cs-CZ" altLang="cs-CZ" sz="2400" b="1" dirty="0">
                <a:solidFill>
                  <a:schemeClr val="bg1">
                    <a:lumMod val="75000"/>
                  </a:schemeClr>
                </a:solidFill>
                <a:latin typeface="Arial" charset="0"/>
              </a:rPr>
              <a:t>           Eukaryota</a:t>
            </a:r>
            <a:r>
              <a:rPr lang="cs-CZ" altLang="cs-CZ" sz="2400" dirty="0">
                <a:solidFill>
                  <a:schemeClr val="bg1">
                    <a:lumMod val="75000"/>
                  </a:schemeClr>
                </a:solidFill>
                <a:latin typeface="Arial" charset="0"/>
              </a:rPr>
              <a:t> </a:t>
            </a:r>
          </a:p>
          <a:p>
            <a:pPr eaLnBrk="1" hangingPunct="1"/>
            <a:endParaRPr lang="cs-CZ" altLang="cs-CZ" sz="2400" dirty="0">
              <a:solidFill>
                <a:schemeClr val="bg1">
                  <a:lumMod val="75000"/>
                </a:schemeClr>
              </a:solidFill>
              <a:latin typeface="Arial" charset="0"/>
            </a:endParaRPr>
          </a:p>
          <a:p>
            <a:pPr eaLnBrk="1" hangingPunct="1"/>
            <a:r>
              <a:rPr lang="cs-CZ" altLang="cs-CZ" sz="2400" b="1" dirty="0">
                <a:solidFill>
                  <a:schemeClr val="bg1">
                    <a:lumMod val="75000"/>
                  </a:schemeClr>
                </a:solidFill>
                <a:latin typeface="Arial" charset="0"/>
              </a:rPr>
              <a:t>Eukaryota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less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common</a:t>
            </a:r>
            <a:r>
              <a:rPr lang="cs-CZ" altLang="cs-CZ" sz="2400" dirty="0">
                <a:solidFill>
                  <a:schemeClr val="bg1">
                    <a:lumMod val="75000"/>
                  </a:schemeClr>
                </a:solidFill>
                <a:latin typeface="Arial" charset="0"/>
              </a:rPr>
              <a:t>; more </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in </a:t>
            </a:r>
            <a:r>
              <a:rPr lang="cs-CZ" altLang="cs-CZ" sz="2400" dirty="0" err="1">
                <a:solidFill>
                  <a:schemeClr val="bg1">
                    <a:lumMod val="75000"/>
                  </a:schemeClr>
                </a:solidFill>
                <a:latin typeface="Arial" charset="0"/>
              </a:rPr>
              <a:t>fungi</a:t>
            </a:r>
            <a:r>
              <a:rPr lang="cs-CZ" altLang="cs-CZ" sz="2400" dirty="0">
                <a:solidFill>
                  <a:schemeClr val="bg1">
                    <a:lumMod val="75000"/>
                  </a:schemeClr>
                </a:solidFill>
                <a:latin typeface="Arial" charset="0"/>
              </a:rPr>
              <a:t>)</a:t>
            </a: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5"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Directions</a:t>
            </a:r>
            <a:r>
              <a:rPr lang="cs-CZ" dirty="0">
                <a:solidFill>
                  <a:schemeClr val="bg1"/>
                </a:solidFill>
              </a:rPr>
              <a:t> </a:t>
            </a:r>
            <a:r>
              <a:rPr lang="cs-CZ" dirty="0" err="1">
                <a:solidFill>
                  <a:schemeClr val="bg1"/>
                </a:solidFill>
              </a:rPr>
              <a:t>of</a:t>
            </a:r>
            <a:r>
              <a:rPr lang="cs-CZ" dirty="0">
                <a:solidFill>
                  <a:schemeClr val="bg1"/>
                </a:solidFill>
              </a:rPr>
              <a:t> HGT</a:t>
            </a:r>
          </a:p>
        </p:txBody>
      </p:sp>
      <p:cxnSp>
        <p:nvCxnSpPr>
          <p:cNvPr id="3" name="Straight Arrow Connector 2">
            <a:extLst>
              <a:ext uri="{FF2B5EF4-FFF2-40B4-BE49-F238E27FC236}">
                <a16:creationId xmlns:a16="http://schemas.microsoft.com/office/drawing/2014/main" id="{59688A92-C1B3-3886-5B7E-719ABB1ABA33}"/>
              </a:ext>
            </a:extLst>
          </p:cNvPr>
          <p:cNvCxnSpPr/>
          <p:nvPr/>
        </p:nvCxnSpPr>
        <p:spPr>
          <a:xfrm>
            <a:off x="1691680" y="5085184"/>
            <a:ext cx="648072" cy="0"/>
          </a:xfrm>
          <a:prstGeom prst="straightConnector1">
            <a:avLst/>
          </a:prstGeom>
          <a:ln w="190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26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456" y="2924944"/>
            <a:ext cx="547020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Rectangle 3"/>
          <p:cNvSpPr>
            <a:spLocks noGrp="1" noChangeArrowheads="1"/>
          </p:cNvSpPr>
          <p:nvPr>
            <p:ph type="body" idx="1"/>
          </p:nvPr>
        </p:nvSpPr>
        <p:spPr>
          <a:xfrm>
            <a:off x="214313" y="1285875"/>
            <a:ext cx="8686800" cy="2503488"/>
          </a:xfrm>
        </p:spPr>
        <p:txBody>
          <a:bodyPr>
            <a:normAutofit/>
          </a:bodyPr>
          <a:lstStyle/>
          <a:p>
            <a:pPr>
              <a:lnSpc>
                <a:spcPct val="80000"/>
              </a:lnSpc>
            </a:pPr>
            <a:r>
              <a:rPr lang="en-GB" altLang="cs-CZ" sz="2400" dirty="0">
                <a:latin typeface="+mj-lt"/>
              </a:rPr>
              <a:t>Alpha and beta </a:t>
            </a:r>
            <a:r>
              <a:rPr lang="cs-CZ" altLang="cs-CZ" sz="2400" dirty="0">
                <a:latin typeface="+mj-lt"/>
              </a:rPr>
              <a:t>tubulin</a:t>
            </a:r>
            <a:r>
              <a:rPr lang="en-GB" altLang="cs-CZ" sz="2400" dirty="0">
                <a:latin typeface="+mj-lt"/>
              </a:rPr>
              <a:t>s</a:t>
            </a:r>
            <a:r>
              <a:rPr lang="cs-CZ" altLang="cs-CZ" sz="2400" dirty="0">
                <a:latin typeface="+mj-lt"/>
              </a:rPr>
              <a:t>, </a:t>
            </a:r>
            <a:r>
              <a:rPr lang="cs-CZ" altLang="cs-CZ" sz="2400" dirty="0" err="1">
                <a:latin typeface="+mj-lt"/>
              </a:rPr>
              <a:t>kinesin</a:t>
            </a:r>
            <a:r>
              <a:rPr lang="cs-CZ" altLang="cs-CZ" sz="2400" dirty="0">
                <a:latin typeface="+mj-lt"/>
              </a:rPr>
              <a:t> </a:t>
            </a:r>
            <a:r>
              <a:rPr lang="en-GB" altLang="cs-CZ" sz="2400" dirty="0">
                <a:latin typeface="+mj-lt"/>
              </a:rPr>
              <a:t>in</a:t>
            </a:r>
            <a:r>
              <a:rPr lang="cs-CZ" altLang="cs-CZ" sz="2400" dirty="0">
                <a:latin typeface="+mj-lt"/>
              </a:rPr>
              <a:t> </a:t>
            </a:r>
            <a:r>
              <a:rPr lang="cs-CZ" sz="2400" i="1" dirty="0" err="1"/>
              <a:t>Prosthecobacter</a:t>
            </a:r>
            <a:r>
              <a:rPr lang="cs-CZ" sz="2400" i="1" dirty="0"/>
              <a:t> </a:t>
            </a:r>
            <a:r>
              <a:rPr lang="cs-CZ" sz="2400" i="1" dirty="0" err="1"/>
              <a:t>dejongeii</a:t>
            </a:r>
            <a:r>
              <a:rPr lang="cs-CZ" sz="2400" i="1" dirty="0"/>
              <a:t> </a:t>
            </a:r>
            <a:r>
              <a:rPr lang="cs-CZ" altLang="cs-CZ" sz="2400" dirty="0">
                <a:latin typeface="+mj-lt"/>
              </a:rPr>
              <a:t>A</a:t>
            </a:r>
            <a:r>
              <a:rPr lang="en-GB" altLang="cs-CZ" sz="2400" dirty="0">
                <a:latin typeface="+mj-lt"/>
              </a:rPr>
              <a:t>c</a:t>
            </a:r>
            <a:r>
              <a:rPr lang="cs-CZ" altLang="cs-CZ" sz="2400" dirty="0" err="1">
                <a:latin typeface="+mj-lt"/>
              </a:rPr>
              <a:t>tin</a:t>
            </a:r>
            <a:r>
              <a:rPr lang="cs-CZ" altLang="cs-CZ" sz="2400" dirty="0">
                <a:latin typeface="+mj-lt"/>
              </a:rPr>
              <a:t> a</a:t>
            </a:r>
            <a:r>
              <a:rPr lang="en-GB" altLang="cs-CZ" sz="2400" dirty="0" err="1">
                <a:latin typeface="+mj-lt"/>
              </a:rPr>
              <a:t>nd</a:t>
            </a:r>
            <a:r>
              <a:rPr lang="cs-CZ" altLang="cs-CZ" sz="2400" dirty="0">
                <a:latin typeface="+mj-lt"/>
              </a:rPr>
              <a:t> </a:t>
            </a:r>
            <a:r>
              <a:rPr lang="cs-CZ" altLang="cs-CZ" sz="2400" dirty="0" err="1">
                <a:latin typeface="+mj-lt"/>
              </a:rPr>
              <a:t>profilin</a:t>
            </a:r>
            <a:r>
              <a:rPr lang="cs-CZ" altLang="cs-CZ" sz="2400" dirty="0">
                <a:latin typeface="+mj-lt"/>
              </a:rPr>
              <a:t> </a:t>
            </a:r>
            <a:r>
              <a:rPr lang="en-GB" altLang="cs-CZ" sz="2400" dirty="0">
                <a:latin typeface="+mj-lt"/>
              </a:rPr>
              <a:t>in cyanobacterium</a:t>
            </a:r>
            <a:r>
              <a:rPr lang="cs-CZ" altLang="cs-CZ" sz="2400" dirty="0">
                <a:latin typeface="+mj-lt"/>
              </a:rPr>
              <a:t> </a:t>
            </a:r>
            <a:r>
              <a:rPr lang="cs-CZ" altLang="cs-CZ" sz="2400" i="1" dirty="0" err="1">
                <a:latin typeface="+mj-lt"/>
              </a:rPr>
              <a:t>Microcystis</a:t>
            </a:r>
            <a:r>
              <a:rPr lang="cs-CZ" altLang="cs-CZ" sz="2400" i="1" dirty="0">
                <a:latin typeface="+mj-lt"/>
              </a:rPr>
              <a:t> aeruginosa</a:t>
            </a:r>
            <a:endParaRPr lang="en-GB" altLang="cs-CZ" sz="2400" i="1" dirty="0">
              <a:latin typeface="+mj-lt"/>
            </a:endParaRPr>
          </a:p>
          <a:p>
            <a:pPr eaLnBrk="1" hangingPunct="1">
              <a:lnSpc>
                <a:spcPct val="80000"/>
              </a:lnSpc>
            </a:pPr>
            <a:r>
              <a:rPr lang="en-GB" altLang="cs-CZ" sz="2400" dirty="0">
                <a:latin typeface="+mj-lt"/>
              </a:rPr>
              <a:t>E</a:t>
            </a:r>
            <a:r>
              <a:rPr lang="cs-CZ" altLang="cs-CZ" sz="2400" dirty="0" err="1">
                <a:latin typeface="+mj-lt"/>
              </a:rPr>
              <a:t>ukaryotic</a:t>
            </a:r>
            <a:r>
              <a:rPr lang="cs-CZ" altLang="cs-CZ" sz="2400" dirty="0">
                <a:latin typeface="+mj-lt"/>
              </a:rPr>
              <a:t> gen</a:t>
            </a:r>
            <a:r>
              <a:rPr lang="en-GB" altLang="cs-CZ" sz="2400" dirty="0">
                <a:latin typeface="+mj-lt"/>
              </a:rPr>
              <a:t>es</a:t>
            </a:r>
            <a:r>
              <a:rPr lang="cs-CZ" altLang="cs-CZ" sz="2400" dirty="0">
                <a:latin typeface="+mj-lt"/>
              </a:rPr>
              <a:t> </a:t>
            </a:r>
            <a:r>
              <a:rPr lang="en-GB" altLang="cs-CZ" sz="2400" dirty="0">
                <a:latin typeface="+mj-lt"/>
              </a:rPr>
              <a:t>in</a:t>
            </a:r>
            <a:r>
              <a:rPr lang="cs-CZ" altLang="cs-CZ" sz="2400" dirty="0">
                <a:latin typeface="+mj-lt"/>
              </a:rPr>
              <a:t> genom</a:t>
            </a:r>
            <a:r>
              <a:rPr lang="en-GB" altLang="cs-CZ" sz="2400" dirty="0">
                <a:latin typeface="+mj-lt"/>
              </a:rPr>
              <a:t>e of</a:t>
            </a:r>
            <a:r>
              <a:rPr lang="cs-CZ" altLang="cs-CZ" sz="2400" dirty="0">
                <a:latin typeface="+mj-lt"/>
              </a:rPr>
              <a:t> </a:t>
            </a:r>
            <a:r>
              <a:rPr lang="cs-CZ" altLang="cs-CZ" sz="2400" dirty="0" err="1">
                <a:latin typeface="+mj-lt"/>
              </a:rPr>
              <a:t>intracellu</a:t>
            </a:r>
            <a:r>
              <a:rPr lang="en-GB" altLang="cs-CZ" sz="2400" dirty="0">
                <a:latin typeface="+mj-lt"/>
              </a:rPr>
              <a:t>lar </a:t>
            </a:r>
            <a:r>
              <a:rPr lang="cs-CZ" altLang="cs-CZ" sz="2400" dirty="0">
                <a:latin typeface="+mj-lt"/>
              </a:rPr>
              <a:t>ba</a:t>
            </a:r>
            <a:r>
              <a:rPr lang="en-GB" altLang="cs-CZ" sz="2400" dirty="0" err="1">
                <a:latin typeface="+mj-lt"/>
              </a:rPr>
              <a:t>cterium</a:t>
            </a:r>
            <a:r>
              <a:rPr lang="en-GB" altLang="cs-CZ" sz="2400" dirty="0">
                <a:latin typeface="+mj-lt"/>
              </a:rPr>
              <a:t> </a:t>
            </a:r>
            <a:r>
              <a:rPr lang="cs-CZ" altLang="cs-CZ" sz="2400" i="1" dirty="0" err="1">
                <a:latin typeface="+mj-lt"/>
              </a:rPr>
              <a:t>Legionella</a:t>
            </a:r>
            <a:r>
              <a:rPr lang="cs-CZ" altLang="cs-CZ" sz="2400" i="1" dirty="0">
                <a:latin typeface="+mj-lt"/>
              </a:rPr>
              <a:t> </a:t>
            </a:r>
            <a:r>
              <a:rPr lang="cs-CZ" altLang="cs-CZ" sz="2400" dirty="0">
                <a:latin typeface="+mj-lt"/>
              </a:rPr>
              <a:t>(</a:t>
            </a:r>
            <a:r>
              <a:rPr lang="en-GB" altLang="cs-CZ" sz="2400" dirty="0">
                <a:latin typeface="+mj-lt"/>
              </a:rPr>
              <a:t>source</a:t>
            </a:r>
            <a:r>
              <a:rPr lang="cs-CZ" altLang="cs-CZ" sz="2400" dirty="0">
                <a:latin typeface="+mj-lt"/>
              </a:rPr>
              <a:t>: </a:t>
            </a:r>
            <a:r>
              <a:rPr lang="en-GB" altLang="cs-CZ" sz="2400" dirty="0">
                <a:latin typeface="+mj-lt"/>
              </a:rPr>
              <a:t>water and soil amoebae</a:t>
            </a:r>
            <a:r>
              <a:rPr lang="cs-CZ" altLang="cs-CZ" sz="2400" dirty="0">
                <a:latin typeface="+mj-lt"/>
              </a:rPr>
              <a:t>)</a:t>
            </a:r>
          </a:p>
        </p:txBody>
      </p:sp>
      <p:sp>
        <p:nvSpPr>
          <p:cNvPr id="22533" name="Rectangle 8"/>
          <p:cNvSpPr>
            <a:spLocks noChangeArrowheads="1"/>
          </p:cNvSpPr>
          <p:nvPr/>
        </p:nvSpPr>
        <p:spPr bwMode="auto">
          <a:xfrm>
            <a:off x="2702645" y="6207798"/>
            <a:ext cx="4230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600" dirty="0">
                <a:latin typeface="Calibri" pitchFamily="34" charset="0"/>
              </a:rPr>
              <a:t>Guljamow A et al. Curr Biol. 2007;17(17):R757-9 </a:t>
            </a:r>
          </a:p>
        </p:txBody>
      </p:sp>
      <p:sp>
        <p:nvSpPr>
          <p:cNvPr id="22534" name="Line 9"/>
          <p:cNvSpPr>
            <a:spLocks noChangeShapeType="1"/>
          </p:cNvSpPr>
          <p:nvPr/>
        </p:nvSpPr>
        <p:spPr bwMode="auto">
          <a:xfrm flipV="1">
            <a:off x="1628130" y="5258626"/>
            <a:ext cx="576263" cy="142875"/>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535" name="Text Box 10"/>
          <p:cNvSpPr txBox="1">
            <a:spLocks noChangeArrowheads="1"/>
          </p:cNvSpPr>
          <p:nvPr/>
        </p:nvSpPr>
        <p:spPr bwMode="auto">
          <a:xfrm>
            <a:off x="683568" y="5474526"/>
            <a:ext cx="11769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dirty="0">
                <a:latin typeface="Calibri" pitchFamily="34" charset="0"/>
              </a:rPr>
              <a:t>A</a:t>
            </a:r>
            <a:r>
              <a:rPr lang="en-GB" altLang="cs-CZ" dirty="0">
                <a:latin typeface="Calibri" pitchFamily="34" charset="0"/>
              </a:rPr>
              <a:t>c</a:t>
            </a:r>
            <a:r>
              <a:rPr lang="cs-CZ" altLang="cs-CZ" dirty="0" err="1">
                <a:latin typeface="Calibri" pitchFamily="34" charset="0"/>
              </a:rPr>
              <a:t>tin_FITC</a:t>
            </a:r>
            <a:endParaRPr lang="cs-CZ" altLang="cs-CZ" dirty="0">
              <a:latin typeface="Calibri" pitchFamily="34" charset="0"/>
            </a:endParaRPr>
          </a:p>
        </p:txBody>
      </p:sp>
      <p:sp>
        <p:nvSpPr>
          <p:cNvPr id="10"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cs-CZ" dirty="0" err="1">
                <a:solidFill>
                  <a:schemeClr val="bg1"/>
                </a:solidFill>
              </a:rPr>
              <a:t>from</a:t>
            </a:r>
            <a:r>
              <a:rPr lang="cs-CZ" dirty="0">
                <a:solidFill>
                  <a:schemeClr val="bg1"/>
                </a:solidFill>
              </a:rPr>
              <a:t> </a:t>
            </a:r>
            <a:r>
              <a:rPr lang="cs-CZ" dirty="0" err="1">
                <a:solidFill>
                  <a:schemeClr val="bg1"/>
                </a:solidFill>
              </a:rPr>
              <a:t>eukaryotes</a:t>
            </a:r>
            <a:r>
              <a:rPr lang="cs-CZ" dirty="0">
                <a:solidFill>
                  <a:schemeClr val="bg1"/>
                </a:solidFill>
              </a:rPr>
              <a:t> to </a:t>
            </a:r>
            <a:r>
              <a:rPr lang="cs-CZ" dirty="0" err="1">
                <a:solidFill>
                  <a:schemeClr val="bg1"/>
                </a:solidFill>
              </a:rPr>
              <a:t>prokaryotes</a:t>
            </a:r>
            <a:endParaRPr lang="cs-CZ" dirty="0">
              <a:solidFill>
                <a:schemeClr val="bg1"/>
              </a:solidFill>
            </a:endParaRPr>
          </a:p>
        </p:txBody>
      </p:sp>
    </p:spTree>
    <p:extLst>
      <p:ext uri="{BB962C8B-B14F-4D97-AF65-F5344CB8AC3E}">
        <p14:creationId xmlns:p14="http://schemas.microsoft.com/office/powerpoint/2010/main" val="192824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F0EAD1C-D3BF-45D1-AF72-2DA6F9B76B1D}"/>
              </a:ext>
            </a:extLst>
          </p:cNvPr>
          <p:cNvPicPr>
            <a:picLocks noChangeAspect="1"/>
          </p:cNvPicPr>
          <p:nvPr/>
        </p:nvPicPr>
        <p:blipFill rotWithShape="1">
          <a:blip r:embed="rId2"/>
          <a:srcRect l="2238" t="20752" r="7201" b="31813"/>
          <a:stretch/>
        </p:blipFill>
        <p:spPr>
          <a:xfrm>
            <a:off x="-435369" y="3535215"/>
            <a:ext cx="10014738" cy="2786710"/>
          </a:xfrm>
          <a:prstGeom prst="rect">
            <a:avLst/>
          </a:prstGeom>
        </p:spPr>
      </p:pic>
      <p:pic>
        <p:nvPicPr>
          <p:cNvPr id="5" name="Obrázek 4">
            <a:extLst>
              <a:ext uri="{FF2B5EF4-FFF2-40B4-BE49-F238E27FC236}">
                <a16:creationId xmlns:a16="http://schemas.microsoft.com/office/drawing/2014/main" id="{6148D644-6022-43E8-817E-B888EC493C9C}"/>
              </a:ext>
            </a:extLst>
          </p:cNvPr>
          <p:cNvPicPr>
            <a:picLocks noChangeAspect="1"/>
          </p:cNvPicPr>
          <p:nvPr/>
        </p:nvPicPr>
        <p:blipFill>
          <a:blip r:embed="rId3"/>
          <a:stretch>
            <a:fillRect/>
          </a:stretch>
        </p:blipFill>
        <p:spPr>
          <a:xfrm>
            <a:off x="20826" y="908720"/>
            <a:ext cx="8820001" cy="2112000"/>
          </a:xfrm>
          <a:prstGeom prst="rect">
            <a:avLst/>
          </a:prstGeom>
        </p:spPr>
      </p:pic>
      <p:sp>
        <p:nvSpPr>
          <p:cNvPr id="6" name="Title 1">
            <a:extLst>
              <a:ext uri="{FF2B5EF4-FFF2-40B4-BE49-F238E27FC236}">
                <a16:creationId xmlns:a16="http://schemas.microsoft.com/office/drawing/2014/main" id="{E532DEEB-5A59-418E-990A-5C719D9B0EB0}"/>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Does a </a:t>
            </a:r>
            <a:r>
              <a:rPr lang="en-GB" dirty="0" err="1">
                <a:solidFill>
                  <a:schemeClr val="bg1"/>
                </a:solidFill>
              </a:rPr>
              <a:t>eukaryotig</a:t>
            </a:r>
            <a:r>
              <a:rPr lang="en-GB" dirty="0">
                <a:solidFill>
                  <a:schemeClr val="bg1"/>
                </a:solidFill>
              </a:rPr>
              <a:t> </a:t>
            </a:r>
            <a:r>
              <a:rPr lang="cs-CZ" dirty="0">
                <a:solidFill>
                  <a:schemeClr val="bg1"/>
                </a:solidFill>
              </a:rPr>
              <a:t>HGT</a:t>
            </a:r>
            <a:r>
              <a:rPr lang="en-GB" dirty="0">
                <a:solidFill>
                  <a:schemeClr val="bg1"/>
                </a:solidFill>
              </a:rPr>
              <a:t> exist</a:t>
            </a:r>
            <a:r>
              <a:rPr lang="cs-CZ" dirty="0">
                <a:solidFill>
                  <a:schemeClr val="bg1"/>
                </a:solidFill>
              </a:rPr>
              <a:t>?</a:t>
            </a:r>
          </a:p>
        </p:txBody>
      </p:sp>
      <p:pic>
        <p:nvPicPr>
          <p:cNvPr id="1026" name="Picture 2" descr="VÃ½sledek obrÃ¡zku pro bill martin">
            <a:extLst>
              <a:ext uri="{FF2B5EF4-FFF2-40B4-BE49-F238E27FC236}">
                <a16:creationId xmlns:a16="http://schemas.microsoft.com/office/drawing/2014/main" id="{DEA05B9C-7691-45B3-94AC-5A7A9DFFE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4296" y="1844824"/>
            <a:ext cx="1325875" cy="1789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andrew roger">
            <a:extLst>
              <a:ext uri="{FF2B5EF4-FFF2-40B4-BE49-F238E27FC236}">
                <a16:creationId xmlns:a16="http://schemas.microsoft.com/office/drawing/2014/main" id="{077EC4C3-558E-4E3B-B9D4-1A74D6A38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4524723"/>
            <a:ext cx="1445812" cy="179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32DEEB-5A59-418E-990A-5C719D9B0EB0}"/>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Does a </a:t>
            </a:r>
            <a:r>
              <a:rPr lang="en-GB" dirty="0" err="1">
                <a:solidFill>
                  <a:schemeClr val="bg1"/>
                </a:solidFill>
              </a:rPr>
              <a:t>eukaryotig</a:t>
            </a:r>
            <a:r>
              <a:rPr lang="en-GB" dirty="0">
                <a:solidFill>
                  <a:schemeClr val="bg1"/>
                </a:solidFill>
              </a:rPr>
              <a:t> </a:t>
            </a:r>
            <a:r>
              <a:rPr lang="cs-CZ" dirty="0">
                <a:solidFill>
                  <a:schemeClr val="bg1"/>
                </a:solidFill>
              </a:rPr>
              <a:t>HGT</a:t>
            </a:r>
            <a:r>
              <a:rPr lang="en-GB" dirty="0">
                <a:solidFill>
                  <a:schemeClr val="bg1"/>
                </a:solidFill>
              </a:rPr>
              <a:t> exist</a:t>
            </a:r>
            <a:r>
              <a:rPr lang="cs-CZ" dirty="0">
                <a:solidFill>
                  <a:schemeClr val="bg1"/>
                </a:solidFill>
              </a:rPr>
              <a:t>?</a:t>
            </a:r>
          </a:p>
        </p:txBody>
      </p:sp>
      <p:pic>
        <p:nvPicPr>
          <p:cNvPr id="2050" name="Picture 2" descr="Investigator Detail">
            <a:extLst>
              <a:ext uri="{FF2B5EF4-FFF2-40B4-BE49-F238E27FC236}">
                <a16:creationId xmlns:a16="http://schemas.microsoft.com/office/drawing/2014/main" id="{0C23DEE9-3D39-4C33-4D9A-7E679BE9A7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3221" y="1126602"/>
            <a:ext cx="1628800" cy="16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D2F3B167-69D1-F3EB-EE30-5B63E5CDDE15}"/>
              </a:ext>
            </a:extLst>
          </p:cNvPr>
          <p:cNvPicPr>
            <a:picLocks noChangeAspect="1"/>
          </p:cNvPicPr>
          <p:nvPr/>
        </p:nvPicPr>
        <p:blipFill>
          <a:blip r:embed="rId3"/>
          <a:stretch>
            <a:fillRect/>
          </a:stretch>
        </p:blipFill>
        <p:spPr>
          <a:xfrm>
            <a:off x="134888" y="1126602"/>
            <a:ext cx="6433782" cy="5599893"/>
          </a:xfrm>
          <a:prstGeom prst="rect">
            <a:avLst/>
          </a:prstGeom>
        </p:spPr>
      </p:pic>
      <p:sp>
        <p:nvSpPr>
          <p:cNvPr id="7" name="TextovéPole 6">
            <a:extLst>
              <a:ext uri="{FF2B5EF4-FFF2-40B4-BE49-F238E27FC236}">
                <a16:creationId xmlns:a16="http://schemas.microsoft.com/office/drawing/2014/main" id="{EE122FF9-19FC-4330-8781-850EBDAF0FC0}"/>
              </a:ext>
            </a:extLst>
          </p:cNvPr>
          <p:cNvSpPr txBox="1"/>
          <p:nvPr/>
        </p:nvSpPr>
        <p:spPr>
          <a:xfrm>
            <a:off x="7204174" y="4156502"/>
            <a:ext cx="1939826" cy="461665"/>
          </a:xfrm>
          <a:prstGeom prst="rect">
            <a:avLst/>
          </a:prstGeom>
          <a:solidFill>
            <a:srgbClr val="FF0000"/>
          </a:solidFill>
        </p:spPr>
        <p:txBody>
          <a:bodyPr wrap="none" rtlCol="0">
            <a:spAutoFit/>
          </a:bodyPr>
          <a:lstStyle/>
          <a:p>
            <a:r>
              <a:rPr lang="en-GB" sz="2400" b="1" dirty="0"/>
              <a:t>Topic of essay</a:t>
            </a:r>
            <a:endParaRPr lang="cs-CZ" sz="2400" b="1" dirty="0"/>
          </a:p>
        </p:txBody>
      </p:sp>
      <p:pic>
        <p:nvPicPr>
          <p:cNvPr id="9" name="Obrázek 8">
            <a:extLst>
              <a:ext uri="{FF2B5EF4-FFF2-40B4-BE49-F238E27FC236}">
                <a16:creationId xmlns:a16="http://schemas.microsoft.com/office/drawing/2014/main" id="{815FF204-372E-8722-D350-7599461957E6}"/>
              </a:ext>
            </a:extLst>
          </p:cNvPr>
          <p:cNvPicPr>
            <a:picLocks noChangeAspect="1"/>
          </p:cNvPicPr>
          <p:nvPr/>
        </p:nvPicPr>
        <p:blipFill>
          <a:blip r:embed="rId4"/>
          <a:stretch>
            <a:fillRect/>
          </a:stretch>
        </p:blipFill>
        <p:spPr>
          <a:xfrm>
            <a:off x="6498523" y="2857502"/>
            <a:ext cx="2537248" cy="1008112"/>
          </a:xfrm>
          <a:prstGeom prst="rect">
            <a:avLst/>
          </a:prstGeom>
          <a:ln>
            <a:solidFill>
              <a:schemeClr val="tx1"/>
            </a:solidFill>
          </a:ln>
        </p:spPr>
      </p:pic>
    </p:spTree>
    <p:extLst>
      <p:ext uri="{BB962C8B-B14F-4D97-AF65-F5344CB8AC3E}">
        <p14:creationId xmlns:p14="http://schemas.microsoft.com/office/powerpoint/2010/main" val="40668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Pangenomes</a:t>
            </a:r>
            <a:r>
              <a:rPr lang="cs-CZ" dirty="0">
                <a:solidFill>
                  <a:schemeClr val="bg1"/>
                </a:solidFill>
              </a:rPr>
              <a:t> in </a:t>
            </a:r>
            <a:r>
              <a:rPr lang="cs-CZ" dirty="0" err="1">
                <a:solidFill>
                  <a:schemeClr val="bg1"/>
                </a:solidFill>
              </a:rPr>
              <a:t>eukaryotes</a:t>
            </a:r>
            <a:r>
              <a:rPr lang="cs-CZ" dirty="0">
                <a:solidFill>
                  <a:schemeClr val="bg1"/>
                </a:solidFill>
              </a:rPr>
              <a:t>?</a:t>
            </a:r>
            <a:endParaRPr lang="cs-CZ" i="1" dirty="0">
              <a:solidFill>
                <a:schemeClr val="bg1"/>
              </a:solidFill>
            </a:endParaRPr>
          </a:p>
        </p:txBody>
      </p:sp>
      <p:pic>
        <p:nvPicPr>
          <p:cNvPr id="1026" name="Picture 2" descr="https://static-content.springer.com/image/art%3A10.1186%2F1471-2164-11-543/MediaObjects/12864_2010_Article_3240_Fig3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63908"/>
            <a:ext cx="4479313" cy="420309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411760" y="6438720"/>
            <a:ext cx="4211960" cy="276999"/>
          </a:xfrm>
          <a:prstGeom prst="rect">
            <a:avLst/>
          </a:prstGeom>
        </p:spPr>
        <p:txBody>
          <a:bodyPr wrap="square">
            <a:spAutoFit/>
          </a:bodyPr>
          <a:lstStyle/>
          <a:p>
            <a:r>
              <a:rPr lang="cs-CZ" sz="1200" dirty="0" err="1">
                <a:solidFill>
                  <a:srgbClr val="333333"/>
                </a:solidFill>
                <a:latin typeface="Open Sans"/>
              </a:rPr>
              <a:t>Jerlström-Hultqvist</a:t>
            </a:r>
            <a:r>
              <a:rPr lang="cs-CZ" sz="1200" dirty="0">
                <a:solidFill>
                  <a:srgbClr val="333333"/>
                </a:solidFill>
                <a:latin typeface="Open Sans"/>
              </a:rPr>
              <a:t> a kol. 2010, BMC </a:t>
            </a:r>
            <a:r>
              <a:rPr lang="cs-CZ" sz="1200" dirty="0" err="1">
                <a:solidFill>
                  <a:srgbClr val="333333"/>
                </a:solidFill>
                <a:latin typeface="Open Sans"/>
              </a:rPr>
              <a:t>Genomics</a:t>
            </a:r>
            <a:endParaRPr lang="cs-CZ" sz="1200" dirty="0"/>
          </a:p>
        </p:txBody>
      </p:sp>
      <p:sp>
        <p:nvSpPr>
          <p:cNvPr id="8" name="Obdélník 7"/>
          <p:cNvSpPr/>
          <p:nvPr/>
        </p:nvSpPr>
        <p:spPr>
          <a:xfrm>
            <a:off x="5234889" y="1867832"/>
            <a:ext cx="3657591" cy="2708434"/>
          </a:xfrm>
          <a:prstGeom prst="rect">
            <a:avLst/>
          </a:prstGeom>
        </p:spPr>
        <p:txBody>
          <a:bodyPr wrap="square">
            <a:spAutoFit/>
          </a:bodyPr>
          <a:lstStyle/>
          <a:p>
            <a:r>
              <a:rPr lang="cs-CZ" sz="2000" b="1" dirty="0">
                <a:solidFill>
                  <a:srgbClr val="333333"/>
                </a:solidFill>
                <a:latin typeface="Open Sans"/>
              </a:rPr>
              <a:t>Trypanosoma</a:t>
            </a:r>
          </a:p>
          <a:p>
            <a:r>
              <a:rPr lang="cs-CZ" sz="2000" dirty="0">
                <a:solidFill>
                  <a:srgbClr val="333333"/>
                </a:solidFill>
                <a:latin typeface="Open Sans"/>
              </a:rPr>
              <a:t>Jackson a kol. 2010, </a:t>
            </a:r>
            <a:r>
              <a:rPr lang="cs-CZ" sz="2000" dirty="0" err="1">
                <a:solidFill>
                  <a:srgbClr val="333333"/>
                </a:solidFill>
                <a:latin typeface="Open Sans"/>
              </a:rPr>
              <a:t>PloS</a:t>
            </a:r>
            <a:r>
              <a:rPr lang="cs-CZ" sz="2000" dirty="0">
                <a:solidFill>
                  <a:srgbClr val="333333"/>
                </a:solidFill>
                <a:latin typeface="Open Sans"/>
              </a:rPr>
              <a:t> </a:t>
            </a:r>
            <a:r>
              <a:rPr lang="cs-CZ" sz="2000" dirty="0" err="1">
                <a:solidFill>
                  <a:srgbClr val="333333"/>
                </a:solidFill>
                <a:latin typeface="Open Sans"/>
              </a:rPr>
              <a:t>Negl</a:t>
            </a:r>
            <a:r>
              <a:rPr lang="cs-CZ" sz="2000" dirty="0">
                <a:solidFill>
                  <a:srgbClr val="333333"/>
                </a:solidFill>
                <a:latin typeface="Open Sans"/>
              </a:rPr>
              <a:t>. Trop. </a:t>
            </a:r>
            <a:r>
              <a:rPr lang="cs-CZ" sz="2000" dirty="0" err="1">
                <a:solidFill>
                  <a:srgbClr val="333333"/>
                </a:solidFill>
                <a:latin typeface="Open Sans"/>
              </a:rPr>
              <a:t>Diss</a:t>
            </a:r>
            <a:r>
              <a:rPr lang="cs-CZ" sz="2000" dirty="0">
                <a:solidFill>
                  <a:srgbClr val="333333"/>
                </a:solidFill>
                <a:latin typeface="Open Sans"/>
              </a:rPr>
              <a:t>.</a:t>
            </a:r>
          </a:p>
          <a:p>
            <a:r>
              <a:rPr lang="cs-CZ" i="1" dirty="0">
                <a:solidFill>
                  <a:srgbClr val="333333"/>
                </a:solidFill>
                <a:latin typeface="+mj-lt"/>
              </a:rPr>
              <a:t>Trypanosoma </a:t>
            </a:r>
            <a:r>
              <a:rPr lang="cs-CZ" i="1" dirty="0" err="1">
                <a:solidFill>
                  <a:srgbClr val="333333"/>
                </a:solidFill>
                <a:latin typeface="+mj-lt"/>
              </a:rPr>
              <a:t>brucei</a:t>
            </a:r>
            <a:r>
              <a:rPr lang="cs-CZ" i="1" dirty="0">
                <a:solidFill>
                  <a:srgbClr val="333333"/>
                </a:solidFill>
                <a:latin typeface="+mj-lt"/>
              </a:rPr>
              <a:t> </a:t>
            </a:r>
            <a:r>
              <a:rPr lang="cs-CZ" i="1" dirty="0" err="1">
                <a:solidFill>
                  <a:srgbClr val="333333"/>
                </a:solidFill>
                <a:latin typeface="+mj-lt"/>
              </a:rPr>
              <a:t>brucei</a:t>
            </a:r>
            <a:r>
              <a:rPr lang="cs-CZ" i="1" dirty="0">
                <a:solidFill>
                  <a:srgbClr val="333333"/>
                </a:solidFill>
                <a:latin typeface="+mj-lt"/>
              </a:rPr>
              <a:t> </a:t>
            </a:r>
            <a:r>
              <a:rPr lang="cs-CZ" dirty="0">
                <a:solidFill>
                  <a:srgbClr val="333333"/>
                </a:solidFill>
                <a:latin typeface="+mj-lt"/>
              </a:rPr>
              <a:t>vs </a:t>
            </a:r>
            <a:r>
              <a:rPr lang="cs-CZ" i="1" dirty="0">
                <a:solidFill>
                  <a:srgbClr val="333333"/>
                </a:solidFill>
                <a:latin typeface="+mj-lt"/>
              </a:rPr>
              <a:t>T. b. </a:t>
            </a:r>
            <a:r>
              <a:rPr lang="cs-CZ" i="1" dirty="0" err="1">
                <a:solidFill>
                  <a:srgbClr val="333333"/>
                </a:solidFill>
                <a:latin typeface="+mj-lt"/>
              </a:rPr>
              <a:t>gambiense</a:t>
            </a:r>
            <a:r>
              <a:rPr lang="cs-CZ" i="1" dirty="0">
                <a:solidFill>
                  <a:srgbClr val="333333"/>
                </a:solidFill>
                <a:latin typeface="+mj-lt"/>
              </a:rPr>
              <a:t> </a:t>
            </a:r>
            <a:r>
              <a:rPr lang="cs-CZ" dirty="0" err="1">
                <a:solidFill>
                  <a:srgbClr val="333333"/>
                </a:solidFill>
                <a:latin typeface="+mj-lt"/>
              </a:rPr>
              <a:t>differ</a:t>
            </a:r>
            <a:r>
              <a:rPr lang="cs-CZ" dirty="0">
                <a:solidFill>
                  <a:srgbClr val="333333"/>
                </a:solidFill>
                <a:latin typeface="+mj-lt"/>
              </a:rPr>
              <a:t> </a:t>
            </a:r>
            <a:r>
              <a:rPr lang="cs-CZ" dirty="0" err="1">
                <a:solidFill>
                  <a:srgbClr val="333333"/>
                </a:solidFill>
                <a:latin typeface="+mj-lt"/>
              </a:rPr>
              <a:t>only</a:t>
            </a:r>
            <a:r>
              <a:rPr lang="cs-CZ" dirty="0">
                <a:solidFill>
                  <a:srgbClr val="333333"/>
                </a:solidFill>
                <a:latin typeface="+mj-lt"/>
              </a:rPr>
              <a:t> in </a:t>
            </a:r>
            <a:r>
              <a:rPr lang="cs-CZ" dirty="0" err="1">
                <a:solidFill>
                  <a:srgbClr val="333333"/>
                </a:solidFill>
                <a:latin typeface="+mj-lt"/>
              </a:rPr>
              <a:t>one</a:t>
            </a:r>
            <a:r>
              <a:rPr lang="cs-CZ" dirty="0">
                <a:solidFill>
                  <a:srgbClr val="333333"/>
                </a:solidFill>
                <a:latin typeface="+mj-lt"/>
              </a:rPr>
              <a:t> </a:t>
            </a:r>
            <a:r>
              <a:rPr lang="cs-CZ" dirty="0" err="1">
                <a:solidFill>
                  <a:srgbClr val="333333"/>
                </a:solidFill>
                <a:latin typeface="+mj-lt"/>
              </a:rPr>
              <a:t>well-supported</a:t>
            </a:r>
            <a:r>
              <a:rPr lang="cs-CZ" dirty="0">
                <a:solidFill>
                  <a:srgbClr val="333333"/>
                </a:solidFill>
                <a:latin typeface="+mj-lt"/>
              </a:rPr>
              <a:t> gene</a:t>
            </a:r>
            <a:br>
              <a:rPr lang="cs-CZ" dirty="0">
                <a:solidFill>
                  <a:srgbClr val="333333"/>
                </a:solidFill>
                <a:latin typeface="+mj-lt"/>
              </a:rPr>
            </a:br>
            <a:r>
              <a:rPr lang="cs-CZ" dirty="0">
                <a:solidFill>
                  <a:srgbClr val="333333"/>
                </a:solidFill>
                <a:latin typeface="+mj-lt"/>
              </a:rPr>
              <a:t>(</a:t>
            </a:r>
            <a:r>
              <a:rPr lang="cs-CZ" b="0" i="0" dirty="0" err="1">
                <a:solidFill>
                  <a:srgbClr val="202020"/>
                </a:solidFill>
                <a:effectLst/>
                <a:latin typeface="+mj-lt"/>
              </a:rPr>
              <a:t>putative</a:t>
            </a:r>
            <a:r>
              <a:rPr lang="cs-CZ" b="0" i="0" dirty="0">
                <a:solidFill>
                  <a:srgbClr val="202020"/>
                </a:solidFill>
                <a:effectLst/>
                <a:latin typeface="+mj-lt"/>
              </a:rPr>
              <a:t> iron-</a:t>
            </a:r>
            <a:r>
              <a:rPr lang="cs-CZ" b="0" i="0" dirty="0" err="1">
                <a:solidFill>
                  <a:srgbClr val="202020"/>
                </a:solidFill>
                <a:effectLst/>
                <a:latin typeface="+mj-lt"/>
              </a:rPr>
              <a:t>ascorbate</a:t>
            </a:r>
            <a:r>
              <a:rPr lang="cs-CZ" b="0" i="0" dirty="0">
                <a:solidFill>
                  <a:srgbClr val="202020"/>
                </a:solidFill>
                <a:effectLst/>
                <a:latin typeface="+mj-lt"/>
              </a:rPr>
              <a:t> </a:t>
            </a:r>
            <a:r>
              <a:rPr lang="cs-CZ" b="0" i="0" dirty="0" err="1">
                <a:solidFill>
                  <a:srgbClr val="202020"/>
                </a:solidFill>
                <a:effectLst/>
                <a:latin typeface="+mj-lt"/>
              </a:rPr>
              <a:t>oxidoreductase</a:t>
            </a:r>
            <a:r>
              <a:rPr lang="cs-CZ" b="0" i="0" dirty="0">
                <a:solidFill>
                  <a:srgbClr val="202020"/>
                </a:solidFill>
                <a:effectLst/>
                <a:latin typeface="+mj-lt"/>
              </a:rPr>
              <a:t>  - Tb09.211.4990)</a:t>
            </a:r>
            <a:endParaRPr lang="cs-CZ" dirty="0">
              <a:solidFill>
                <a:srgbClr val="333333"/>
              </a:solidFill>
              <a:latin typeface="+mj-lt"/>
            </a:endParaRPr>
          </a:p>
          <a:p>
            <a:endParaRPr lang="cs-CZ" sz="2000" dirty="0"/>
          </a:p>
        </p:txBody>
      </p:sp>
      <p:sp>
        <p:nvSpPr>
          <p:cNvPr id="3" name="TextovéPole 2"/>
          <p:cNvSpPr txBox="1"/>
          <p:nvPr/>
        </p:nvSpPr>
        <p:spPr>
          <a:xfrm>
            <a:off x="492552" y="1040136"/>
            <a:ext cx="8399928" cy="461665"/>
          </a:xfrm>
          <a:prstGeom prst="rect">
            <a:avLst/>
          </a:prstGeom>
          <a:noFill/>
        </p:spPr>
        <p:txBody>
          <a:bodyPr wrap="none" rtlCol="0">
            <a:spAutoFit/>
          </a:bodyPr>
          <a:lstStyle/>
          <a:p>
            <a:r>
              <a:rPr lang="cs-CZ" sz="2400" b="1" dirty="0" err="1"/>
              <a:t>Likely</a:t>
            </a:r>
            <a:r>
              <a:rPr lang="cs-CZ" sz="2400" b="1" dirty="0"/>
              <a:t> </a:t>
            </a:r>
            <a:r>
              <a:rPr lang="cs-CZ" sz="2400" b="1" dirty="0" err="1"/>
              <a:t>valid</a:t>
            </a:r>
            <a:r>
              <a:rPr lang="cs-CZ" sz="2400" b="1" dirty="0"/>
              <a:t> </a:t>
            </a:r>
            <a:r>
              <a:rPr lang="cs-CZ" sz="2400" b="1" dirty="0" err="1"/>
              <a:t>concept</a:t>
            </a:r>
            <a:r>
              <a:rPr lang="cs-CZ" sz="2400" b="1" dirty="0"/>
              <a:t> but </a:t>
            </a:r>
            <a:r>
              <a:rPr lang="cs-CZ" sz="2400" b="1" dirty="0" err="1"/>
              <a:t>the</a:t>
            </a:r>
            <a:r>
              <a:rPr lang="cs-CZ" sz="2400" b="1" dirty="0"/>
              <a:t> </a:t>
            </a:r>
            <a:r>
              <a:rPr lang="cs-CZ" sz="2400" b="1" dirty="0" err="1"/>
              <a:t>core</a:t>
            </a:r>
            <a:r>
              <a:rPr lang="cs-CZ" sz="2400" b="1" dirty="0"/>
              <a:t> </a:t>
            </a:r>
            <a:r>
              <a:rPr lang="cs-CZ" sz="2400" b="1" dirty="0" err="1"/>
              <a:t>fraction</a:t>
            </a:r>
            <a:r>
              <a:rPr lang="cs-CZ" sz="2400" b="1" dirty="0"/>
              <a:t> </a:t>
            </a:r>
            <a:r>
              <a:rPr lang="cs-CZ" sz="2400" b="1" dirty="0" err="1"/>
              <a:t>represent</a:t>
            </a:r>
            <a:r>
              <a:rPr lang="cs-CZ" sz="2400" b="1" dirty="0"/>
              <a:t> </a:t>
            </a:r>
            <a:r>
              <a:rPr lang="cs-CZ" sz="2400" b="1" dirty="0" err="1"/>
              <a:t>vast</a:t>
            </a:r>
            <a:r>
              <a:rPr lang="cs-CZ" sz="2400" b="1" dirty="0"/>
              <a:t> majority</a:t>
            </a:r>
          </a:p>
        </p:txBody>
      </p:sp>
      <p:sp>
        <p:nvSpPr>
          <p:cNvPr id="4" name="TextovéPole 3">
            <a:extLst>
              <a:ext uri="{FF2B5EF4-FFF2-40B4-BE49-F238E27FC236}">
                <a16:creationId xmlns:a16="http://schemas.microsoft.com/office/drawing/2014/main" id="{105A696E-57D3-42E5-97CF-9BF81875CDBD}"/>
              </a:ext>
            </a:extLst>
          </p:cNvPr>
          <p:cNvSpPr txBox="1"/>
          <p:nvPr/>
        </p:nvSpPr>
        <p:spPr>
          <a:xfrm>
            <a:off x="107504" y="1772816"/>
            <a:ext cx="2232248" cy="707886"/>
          </a:xfrm>
          <a:prstGeom prst="rect">
            <a:avLst/>
          </a:prstGeom>
          <a:noFill/>
        </p:spPr>
        <p:txBody>
          <a:bodyPr wrap="square" rtlCol="0">
            <a:spAutoFit/>
          </a:bodyPr>
          <a:lstStyle/>
          <a:p>
            <a:r>
              <a:rPr lang="cs-CZ" sz="2000" b="1" dirty="0" err="1"/>
              <a:t>Comparison</a:t>
            </a:r>
            <a:r>
              <a:rPr lang="cs-CZ" sz="2000" b="1" dirty="0"/>
              <a:t> </a:t>
            </a:r>
            <a:r>
              <a:rPr lang="cs-CZ" sz="2000" b="1" dirty="0" err="1"/>
              <a:t>of</a:t>
            </a:r>
            <a:r>
              <a:rPr lang="cs-CZ" sz="2000" b="1" dirty="0"/>
              <a:t> </a:t>
            </a:r>
            <a:r>
              <a:rPr lang="cs-CZ" sz="2000" b="1" i="1" dirty="0" err="1"/>
              <a:t>Giardia</a:t>
            </a:r>
            <a:r>
              <a:rPr lang="cs-CZ" sz="2000" b="1" dirty="0"/>
              <a:t> </a:t>
            </a:r>
            <a:r>
              <a:rPr lang="cs-CZ" sz="2000" b="1" dirty="0" err="1"/>
              <a:t>strains</a:t>
            </a:r>
            <a:endParaRPr lang="cs-CZ" sz="2000" b="1" dirty="0"/>
          </a:p>
        </p:txBody>
      </p:sp>
    </p:spTree>
    <p:extLst>
      <p:ext uri="{BB962C8B-B14F-4D97-AF65-F5344CB8AC3E}">
        <p14:creationId xmlns:p14="http://schemas.microsoft.com/office/powerpoint/2010/main" val="1127880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0E8F298-7A63-42C6-BABC-95112C83A62F}"/>
              </a:ext>
            </a:extLst>
          </p:cNvPr>
          <p:cNvPicPr>
            <a:picLocks noChangeAspect="1"/>
          </p:cNvPicPr>
          <p:nvPr/>
        </p:nvPicPr>
        <p:blipFill rotWithShape="1">
          <a:blip r:embed="rId2"/>
          <a:srcRect b="10491"/>
          <a:stretch/>
        </p:blipFill>
        <p:spPr>
          <a:xfrm>
            <a:off x="0" y="1623743"/>
            <a:ext cx="4527407" cy="4752527"/>
          </a:xfrm>
          <a:prstGeom prst="rect">
            <a:avLst/>
          </a:prstGeom>
        </p:spPr>
      </p:pic>
      <p:sp>
        <p:nvSpPr>
          <p:cNvPr id="5" name="Title 1">
            <a:extLst>
              <a:ext uri="{FF2B5EF4-FFF2-40B4-BE49-F238E27FC236}">
                <a16:creationId xmlns:a16="http://schemas.microsoft.com/office/drawing/2014/main" id="{905FCE4D-77A7-483A-84BB-4CF832F1A150}"/>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Pangenomes</a:t>
            </a:r>
            <a:r>
              <a:rPr lang="cs-CZ" dirty="0">
                <a:solidFill>
                  <a:schemeClr val="bg1"/>
                </a:solidFill>
              </a:rPr>
              <a:t> in </a:t>
            </a:r>
            <a:r>
              <a:rPr lang="cs-CZ" dirty="0" err="1">
                <a:solidFill>
                  <a:schemeClr val="bg1"/>
                </a:solidFill>
              </a:rPr>
              <a:t>eukaryotes</a:t>
            </a:r>
            <a:r>
              <a:rPr lang="cs-CZ" dirty="0">
                <a:solidFill>
                  <a:schemeClr val="bg1"/>
                </a:solidFill>
              </a:rPr>
              <a:t>?</a:t>
            </a:r>
            <a:endParaRPr lang="cs-CZ" i="1" dirty="0">
              <a:solidFill>
                <a:schemeClr val="bg1"/>
              </a:solidFill>
            </a:endParaRPr>
          </a:p>
        </p:txBody>
      </p:sp>
      <p:sp>
        <p:nvSpPr>
          <p:cNvPr id="10" name="Obdélník 9">
            <a:extLst>
              <a:ext uri="{FF2B5EF4-FFF2-40B4-BE49-F238E27FC236}">
                <a16:creationId xmlns:a16="http://schemas.microsoft.com/office/drawing/2014/main" id="{EBE131F1-C3EF-4C10-B8A3-DA37A304F674}"/>
              </a:ext>
            </a:extLst>
          </p:cNvPr>
          <p:cNvSpPr/>
          <p:nvPr/>
        </p:nvSpPr>
        <p:spPr>
          <a:xfrm>
            <a:off x="-1" y="6564252"/>
            <a:ext cx="4527407" cy="276999"/>
          </a:xfrm>
          <a:prstGeom prst="rect">
            <a:avLst/>
          </a:prstGeom>
        </p:spPr>
        <p:txBody>
          <a:bodyPr wrap="square">
            <a:spAutoFit/>
          </a:bodyPr>
          <a:lstStyle/>
          <a:p>
            <a:r>
              <a:rPr lang="cs-CZ" sz="1200" dirty="0" err="1">
                <a:solidFill>
                  <a:srgbClr val="333333"/>
                </a:solidFill>
                <a:latin typeface="Open Sans"/>
              </a:rPr>
              <a:t>McCarthy</a:t>
            </a:r>
            <a:r>
              <a:rPr lang="cs-CZ" sz="1200" dirty="0">
                <a:solidFill>
                  <a:srgbClr val="333333"/>
                </a:solidFill>
                <a:latin typeface="Open Sans"/>
              </a:rPr>
              <a:t> and </a:t>
            </a:r>
            <a:r>
              <a:rPr lang="cs-CZ" sz="1200" dirty="0" err="1">
                <a:solidFill>
                  <a:srgbClr val="333333"/>
                </a:solidFill>
                <a:latin typeface="Open Sans"/>
              </a:rPr>
              <a:t>Fitzpatrick</a:t>
            </a:r>
            <a:r>
              <a:rPr lang="cs-CZ" sz="1200" dirty="0">
                <a:solidFill>
                  <a:srgbClr val="333333"/>
                </a:solidFill>
                <a:latin typeface="Open Sans"/>
              </a:rPr>
              <a:t> et al. 2019, </a:t>
            </a:r>
            <a:r>
              <a:rPr lang="cs-CZ" sz="1200" dirty="0" err="1">
                <a:solidFill>
                  <a:srgbClr val="333333"/>
                </a:solidFill>
                <a:latin typeface="Open Sans"/>
              </a:rPr>
              <a:t>Microbial</a:t>
            </a:r>
            <a:r>
              <a:rPr lang="cs-CZ" sz="1200" dirty="0">
                <a:solidFill>
                  <a:srgbClr val="333333"/>
                </a:solidFill>
                <a:latin typeface="Open Sans"/>
              </a:rPr>
              <a:t> </a:t>
            </a:r>
            <a:r>
              <a:rPr lang="cs-CZ" sz="1200" dirty="0" err="1">
                <a:solidFill>
                  <a:srgbClr val="333333"/>
                </a:solidFill>
                <a:latin typeface="Open Sans"/>
              </a:rPr>
              <a:t>genomics</a:t>
            </a:r>
            <a:endParaRPr lang="cs-CZ" sz="1200" dirty="0">
              <a:solidFill>
                <a:srgbClr val="333333"/>
              </a:solidFill>
              <a:latin typeface="Open Sans"/>
            </a:endParaRPr>
          </a:p>
        </p:txBody>
      </p:sp>
      <p:sp>
        <p:nvSpPr>
          <p:cNvPr id="11" name="TextovéPole 10">
            <a:extLst>
              <a:ext uri="{FF2B5EF4-FFF2-40B4-BE49-F238E27FC236}">
                <a16:creationId xmlns:a16="http://schemas.microsoft.com/office/drawing/2014/main" id="{85C7DB53-5921-42E8-B197-E0F3EA8E7A59}"/>
              </a:ext>
            </a:extLst>
          </p:cNvPr>
          <p:cNvSpPr txBox="1"/>
          <p:nvPr/>
        </p:nvSpPr>
        <p:spPr>
          <a:xfrm>
            <a:off x="144015" y="1022213"/>
            <a:ext cx="9144000" cy="461665"/>
          </a:xfrm>
          <a:prstGeom prst="rect">
            <a:avLst/>
          </a:prstGeom>
          <a:noFill/>
        </p:spPr>
        <p:txBody>
          <a:bodyPr wrap="square" rtlCol="0">
            <a:spAutoFit/>
          </a:bodyPr>
          <a:lstStyle/>
          <a:p>
            <a:r>
              <a:rPr lang="cs-CZ" sz="2400" b="1" dirty="0"/>
              <a:t>More </a:t>
            </a:r>
            <a:r>
              <a:rPr lang="cs-CZ" sz="2400" b="1" dirty="0" err="1"/>
              <a:t>wider</a:t>
            </a:r>
            <a:r>
              <a:rPr lang="cs-CZ" sz="2400" b="1" dirty="0"/>
              <a:t> in </a:t>
            </a:r>
            <a:r>
              <a:rPr lang="cs-CZ" sz="2400" b="1" dirty="0" err="1"/>
              <a:t>fungi</a:t>
            </a:r>
            <a:r>
              <a:rPr lang="cs-CZ" sz="2400" b="1" dirty="0"/>
              <a:t>……………….... </a:t>
            </a:r>
            <a:r>
              <a:rPr lang="cs-CZ" sz="2400" b="1" dirty="0" err="1"/>
              <a:t>haptophyte</a:t>
            </a:r>
            <a:r>
              <a:rPr lang="cs-CZ" sz="2400" b="1" dirty="0"/>
              <a:t> </a:t>
            </a:r>
            <a:r>
              <a:rPr lang="cs-CZ" sz="2400" b="1" i="1" dirty="0" err="1">
                <a:solidFill>
                  <a:srgbClr val="222222"/>
                </a:solidFill>
                <a:effectLst/>
                <a:latin typeface="+mj-lt"/>
                <a:cs typeface="Arial" panose="020B0604020202020204" pitchFamily="34" charset="0"/>
              </a:rPr>
              <a:t>Gephyrocapsa</a:t>
            </a:r>
            <a:r>
              <a:rPr lang="cs-CZ" sz="2400" b="1" i="1" dirty="0">
                <a:latin typeface="+mj-lt"/>
                <a:cs typeface="Arial" panose="020B0604020202020204" pitchFamily="34" charset="0"/>
              </a:rPr>
              <a:t> </a:t>
            </a:r>
            <a:r>
              <a:rPr lang="cs-CZ" sz="2400" b="1" i="1" dirty="0" err="1">
                <a:latin typeface="+mj-lt"/>
                <a:cs typeface="Arial" panose="020B0604020202020204" pitchFamily="34" charset="0"/>
              </a:rPr>
              <a:t>huxleyi</a:t>
            </a:r>
            <a:r>
              <a:rPr lang="cs-CZ" sz="2400" b="1" i="1" dirty="0">
                <a:latin typeface="+mj-lt"/>
                <a:cs typeface="Arial" panose="020B0604020202020204" pitchFamily="34" charset="0"/>
              </a:rPr>
              <a:t>…</a:t>
            </a:r>
            <a:endParaRPr lang="cs-CZ" sz="2400" b="1" i="1" dirty="0">
              <a:latin typeface="+mj-lt"/>
            </a:endParaRPr>
          </a:p>
        </p:txBody>
      </p:sp>
      <p:pic>
        <p:nvPicPr>
          <p:cNvPr id="2" name="Obrázek 1">
            <a:extLst>
              <a:ext uri="{FF2B5EF4-FFF2-40B4-BE49-F238E27FC236}">
                <a16:creationId xmlns:a16="http://schemas.microsoft.com/office/drawing/2014/main" id="{29CB3212-48D5-43C8-9B04-834002C28B20}"/>
              </a:ext>
            </a:extLst>
          </p:cNvPr>
          <p:cNvPicPr>
            <a:picLocks noChangeAspect="1"/>
          </p:cNvPicPr>
          <p:nvPr/>
        </p:nvPicPr>
        <p:blipFill>
          <a:blip r:embed="rId3"/>
          <a:stretch>
            <a:fillRect/>
          </a:stretch>
        </p:blipFill>
        <p:spPr>
          <a:xfrm>
            <a:off x="4608514" y="3803146"/>
            <a:ext cx="4490781" cy="2418823"/>
          </a:xfrm>
          <a:prstGeom prst="rect">
            <a:avLst/>
          </a:prstGeom>
        </p:spPr>
      </p:pic>
      <p:cxnSp>
        <p:nvCxnSpPr>
          <p:cNvPr id="6" name="Přímá spojnice 5">
            <a:extLst>
              <a:ext uri="{FF2B5EF4-FFF2-40B4-BE49-F238E27FC236}">
                <a16:creationId xmlns:a16="http://schemas.microsoft.com/office/drawing/2014/main" id="{EBC0DD27-380C-4175-9565-4A07FE240BA7}"/>
              </a:ext>
            </a:extLst>
          </p:cNvPr>
          <p:cNvCxnSpPr/>
          <p:nvPr/>
        </p:nvCxnSpPr>
        <p:spPr>
          <a:xfrm flipH="1">
            <a:off x="4527407" y="1623743"/>
            <a:ext cx="8081" cy="5217508"/>
          </a:xfrm>
          <a:prstGeom prst="line">
            <a:avLst/>
          </a:prstGeom>
          <a:ln w="19050">
            <a:solidFill>
              <a:srgbClr val="080808"/>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F698C68B-A47D-4439-928F-B452544D99AE}"/>
              </a:ext>
            </a:extLst>
          </p:cNvPr>
          <p:cNvSpPr txBox="1"/>
          <p:nvPr/>
        </p:nvSpPr>
        <p:spPr>
          <a:xfrm flipH="1">
            <a:off x="4716015" y="1623985"/>
            <a:ext cx="4168383" cy="1200329"/>
          </a:xfrm>
          <a:prstGeom prst="rect">
            <a:avLst/>
          </a:prstGeom>
          <a:noFill/>
        </p:spPr>
        <p:txBody>
          <a:bodyPr wrap="square" rtlCol="0">
            <a:spAutoFit/>
          </a:bodyPr>
          <a:lstStyle/>
          <a:p>
            <a:r>
              <a:rPr lang="cs-CZ" dirty="0" err="1"/>
              <a:t>The</a:t>
            </a:r>
            <a:r>
              <a:rPr lang="cs-CZ" dirty="0"/>
              <a:t> reference genome </a:t>
            </a:r>
            <a:r>
              <a:rPr lang="cs-CZ" dirty="0" err="1"/>
              <a:t>of</a:t>
            </a:r>
            <a:r>
              <a:rPr lang="cs-CZ" dirty="0"/>
              <a:t> </a:t>
            </a:r>
            <a:r>
              <a:rPr lang="cs-CZ" dirty="0" err="1"/>
              <a:t>strain</a:t>
            </a:r>
            <a:r>
              <a:rPr lang="cs-CZ" dirty="0"/>
              <a:t> CCMP1516 (141.7 MB) </a:t>
            </a:r>
            <a:r>
              <a:rPr lang="cs-CZ" dirty="0" err="1"/>
              <a:t>contains</a:t>
            </a:r>
            <a:r>
              <a:rPr lang="cs-CZ" dirty="0"/>
              <a:t> 30,569 </a:t>
            </a:r>
            <a:r>
              <a:rPr lang="cs-CZ" dirty="0" err="1"/>
              <a:t>genes</a:t>
            </a:r>
            <a:r>
              <a:rPr lang="cs-CZ" dirty="0"/>
              <a:t>. </a:t>
            </a:r>
            <a:r>
              <a:rPr lang="cs-CZ" dirty="0" err="1"/>
              <a:t>Approx</a:t>
            </a:r>
            <a:r>
              <a:rPr lang="cs-CZ" dirty="0"/>
              <a:t>. 1/3 </a:t>
            </a:r>
            <a:r>
              <a:rPr lang="cs-CZ" dirty="0" err="1"/>
              <a:t>was</a:t>
            </a:r>
            <a:r>
              <a:rPr lang="cs-CZ" dirty="0"/>
              <a:t> not </a:t>
            </a:r>
            <a:r>
              <a:rPr lang="cs-CZ" dirty="0" err="1"/>
              <a:t>detected</a:t>
            </a:r>
            <a:r>
              <a:rPr lang="cs-CZ" dirty="0"/>
              <a:t> in </a:t>
            </a:r>
            <a:r>
              <a:rPr lang="cs-CZ" dirty="0" err="1"/>
              <a:t>assemblies</a:t>
            </a:r>
            <a:r>
              <a:rPr lang="cs-CZ" dirty="0"/>
              <a:t> </a:t>
            </a:r>
            <a:r>
              <a:rPr lang="cs-CZ" dirty="0" err="1"/>
              <a:t>of</a:t>
            </a:r>
            <a:r>
              <a:rPr lang="cs-CZ" dirty="0"/>
              <a:t> </a:t>
            </a:r>
            <a:r>
              <a:rPr lang="cs-CZ" dirty="0" err="1"/>
              <a:t>other</a:t>
            </a:r>
            <a:r>
              <a:rPr lang="cs-CZ" dirty="0"/>
              <a:t> </a:t>
            </a:r>
            <a:r>
              <a:rPr lang="cs-CZ" dirty="0" err="1"/>
              <a:t>strains</a:t>
            </a:r>
            <a:r>
              <a:rPr lang="cs-CZ" dirty="0"/>
              <a:t> (</a:t>
            </a:r>
            <a:r>
              <a:rPr lang="cs-CZ" dirty="0" err="1"/>
              <a:t>graph</a:t>
            </a:r>
            <a:r>
              <a:rPr lang="cs-CZ" dirty="0"/>
              <a:t> </a:t>
            </a:r>
            <a:r>
              <a:rPr lang="cs-CZ" dirty="0" err="1"/>
              <a:t>below</a:t>
            </a:r>
            <a:r>
              <a:rPr lang="cs-CZ" dirty="0"/>
              <a:t>).   </a:t>
            </a:r>
          </a:p>
        </p:txBody>
      </p:sp>
      <p:sp>
        <p:nvSpPr>
          <p:cNvPr id="8" name="TextovéPole 7">
            <a:extLst>
              <a:ext uri="{FF2B5EF4-FFF2-40B4-BE49-F238E27FC236}">
                <a16:creationId xmlns:a16="http://schemas.microsoft.com/office/drawing/2014/main" id="{3A0397A4-C683-4E4C-AC8F-107E147FEABE}"/>
              </a:ext>
            </a:extLst>
          </p:cNvPr>
          <p:cNvSpPr txBox="1"/>
          <p:nvPr/>
        </p:nvSpPr>
        <p:spPr>
          <a:xfrm>
            <a:off x="4573992" y="6533474"/>
            <a:ext cx="1949444" cy="307777"/>
          </a:xfrm>
          <a:prstGeom prst="rect">
            <a:avLst/>
          </a:prstGeom>
          <a:noFill/>
        </p:spPr>
        <p:txBody>
          <a:bodyPr wrap="none" rtlCol="0">
            <a:spAutoFit/>
          </a:bodyPr>
          <a:lstStyle/>
          <a:p>
            <a:r>
              <a:rPr lang="cs-CZ" sz="1400" dirty="0" err="1"/>
              <a:t>Read</a:t>
            </a:r>
            <a:r>
              <a:rPr lang="cs-CZ" sz="1400" dirty="0"/>
              <a:t> et al. 2013, </a:t>
            </a:r>
            <a:r>
              <a:rPr lang="cs-CZ" sz="1400" dirty="0" err="1"/>
              <a:t>Nature</a:t>
            </a:r>
            <a:endParaRPr lang="cs-CZ" sz="1400" dirty="0"/>
          </a:p>
        </p:txBody>
      </p:sp>
    </p:spTree>
    <p:extLst>
      <p:ext uri="{BB962C8B-B14F-4D97-AF65-F5344CB8AC3E}">
        <p14:creationId xmlns:p14="http://schemas.microsoft.com/office/powerpoint/2010/main" val="220835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55800A-9678-8633-3E6F-5E94892DADCB}"/>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Pangenomes</a:t>
            </a:r>
            <a:r>
              <a:rPr lang="cs-CZ" dirty="0">
                <a:solidFill>
                  <a:schemeClr val="bg1"/>
                </a:solidFill>
              </a:rPr>
              <a:t> in </a:t>
            </a:r>
            <a:r>
              <a:rPr lang="cs-CZ" dirty="0" err="1">
                <a:solidFill>
                  <a:schemeClr val="bg1"/>
                </a:solidFill>
              </a:rPr>
              <a:t>eukaryotes</a:t>
            </a:r>
            <a:r>
              <a:rPr lang="cs-CZ" dirty="0">
                <a:solidFill>
                  <a:schemeClr val="bg1"/>
                </a:solidFill>
              </a:rPr>
              <a:t>?</a:t>
            </a:r>
            <a:endParaRPr lang="cs-CZ" i="1" dirty="0">
              <a:solidFill>
                <a:schemeClr val="bg1"/>
              </a:solidFill>
            </a:endParaRPr>
          </a:p>
        </p:txBody>
      </p:sp>
      <p:pic>
        <p:nvPicPr>
          <p:cNvPr id="7" name="Obrázek 6">
            <a:extLst>
              <a:ext uri="{FF2B5EF4-FFF2-40B4-BE49-F238E27FC236}">
                <a16:creationId xmlns:a16="http://schemas.microsoft.com/office/drawing/2014/main" id="{AF9FD1F1-BADC-D90A-D8BA-9C3F57EAF830}"/>
              </a:ext>
            </a:extLst>
          </p:cNvPr>
          <p:cNvPicPr>
            <a:picLocks noChangeAspect="1"/>
          </p:cNvPicPr>
          <p:nvPr/>
        </p:nvPicPr>
        <p:blipFill>
          <a:blip r:embed="rId2"/>
          <a:stretch>
            <a:fillRect/>
          </a:stretch>
        </p:blipFill>
        <p:spPr>
          <a:xfrm>
            <a:off x="29300" y="1700808"/>
            <a:ext cx="9144000" cy="4806022"/>
          </a:xfrm>
          <a:prstGeom prst="rect">
            <a:avLst/>
          </a:prstGeom>
        </p:spPr>
      </p:pic>
      <p:sp>
        <p:nvSpPr>
          <p:cNvPr id="9" name="TextovéPole 8">
            <a:extLst>
              <a:ext uri="{FF2B5EF4-FFF2-40B4-BE49-F238E27FC236}">
                <a16:creationId xmlns:a16="http://schemas.microsoft.com/office/drawing/2014/main" id="{06937C24-9AF3-DCED-CB16-845F58187F59}"/>
              </a:ext>
            </a:extLst>
          </p:cNvPr>
          <p:cNvSpPr txBox="1"/>
          <p:nvPr/>
        </p:nvSpPr>
        <p:spPr>
          <a:xfrm>
            <a:off x="539552" y="1124744"/>
            <a:ext cx="6624736" cy="461665"/>
          </a:xfrm>
          <a:prstGeom prst="rect">
            <a:avLst/>
          </a:prstGeom>
          <a:noFill/>
        </p:spPr>
        <p:txBody>
          <a:bodyPr wrap="square">
            <a:spAutoFit/>
          </a:bodyPr>
          <a:lstStyle/>
          <a:p>
            <a:r>
              <a:rPr lang="cs-CZ" sz="2400" b="1" i="1" dirty="0">
                <a:solidFill>
                  <a:srgbClr val="222222"/>
                </a:solidFill>
                <a:effectLst/>
                <a:latin typeface="+mj-lt"/>
                <a:cs typeface="Arial" panose="020B0604020202020204" pitchFamily="34" charset="0"/>
              </a:rPr>
              <a:t>…………….… </a:t>
            </a:r>
            <a:r>
              <a:rPr lang="cs-CZ" sz="2400" b="1" dirty="0">
                <a:solidFill>
                  <a:srgbClr val="222222"/>
                </a:solidFill>
                <a:effectLst/>
                <a:latin typeface="+mj-lt"/>
                <a:cs typeface="Arial" panose="020B0604020202020204" pitchFamily="34" charset="0"/>
              </a:rPr>
              <a:t>and </a:t>
            </a:r>
            <a:r>
              <a:rPr lang="cs-CZ" sz="2400" b="1" dirty="0" err="1">
                <a:solidFill>
                  <a:srgbClr val="222222"/>
                </a:solidFill>
                <a:effectLst/>
                <a:latin typeface="+mj-lt"/>
                <a:cs typeface="Arial" panose="020B0604020202020204" pitchFamily="34" charset="0"/>
              </a:rPr>
              <a:t>haptophyte</a:t>
            </a:r>
            <a:r>
              <a:rPr lang="cs-CZ" sz="2400" b="1" dirty="0">
                <a:solidFill>
                  <a:srgbClr val="222222"/>
                </a:solidFill>
                <a:effectLst/>
                <a:latin typeface="+mj-lt"/>
                <a:cs typeface="Arial" panose="020B0604020202020204" pitchFamily="34" charset="0"/>
              </a:rPr>
              <a:t> </a:t>
            </a:r>
            <a:r>
              <a:rPr lang="cs-CZ" sz="2400" b="1" i="1" dirty="0" err="1">
                <a:solidFill>
                  <a:srgbClr val="222222"/>
                </a:solidFill>
                <a:latin typeface="+mj-lt"/>
                <a:cs typeface="Arial" panose="020B0604020202020204" pitchFamily="34" charset="0"/>
              </a:rPr>
              <a:t>Prymnesium</a:t>
            </a:r>
            <a:r>
              <a:rPr lang="cs-CZ" sz="2400" b="1" i="1" dirty="0">
                <a:solidFill>
                  <a:srgbClr val="222222"/>
                </a:solidFill>
                <a:latin typeface="+mj-lt"/>
                <a:cs typeface="Arial" panose="020B0604020202020204" pitchFamily="34" charset="0"/>
              </a:rPr>
              <a:t> </a:t>
            </a:r>
            <a:r>
              <a:rPr lang="cs-CZ" sz="2400" b="1" i="1" dirty="0" err="1">
                <a:solidFill>
                  <a:srgbClr val="222222"/>
                </a:solidFill>
                <a:latin typeface="+mj-lt"/>
                <a:cs typeface="Arial" panose="020B0604020202020204" pitchFamily="34" charset="0"/>
              </a:rPr>
              <a:t>parvum</a:t>
            </a:r>
            <a:endParaRPr lang="cs-CZ" sz="2400" dirty="0"/>
          </a:p>
        </p:txBody>
      </p:sp>
      <p:sp>
        <p:nvSpPr>
          <p:cNvPr id="12" name="TextovéPole 11">
            <a:extLst>
              <a:ext uri="{FF2B5EF4-FFF2-40B4-BE49-F238E27FC236}">
                <a16:creationId xmlns:a16="http://schemas.microsoft.com/office/drawing/2014/main" id="{4527F196-B95C-4493-018A-5A0320993B7D}"/>
              </a:ext>
            </a:extLst>
          </p:cNvPr>
          <p:cNvSpPr txBox="1"/>
          <p:nvPr/>
        </p:nvSpPr>
        <p:spPr>
          <a:xfrm>
            <a:off x="6956798" y="6488668"/>
            <a:ext cx="2187202" cy="369332"/>
          </a:xfrm>
          <a:prstGeom prst="rect">
            <a:avLst/>
          </a:prstGeom>
          <a:noFill/>
        </p:spPr>
        <p:txBody>
          <a:bodyPr wrap="none" rtlCol="0">
            <a:spAutoFit/>
          </a:bodyPr>
          <a:lstStyle/>
          <a:p>
            <a:r>
              <a:rPr lang="cs-CZ" dirty="0" err="1"/>
              <a:t>Wisecaver</a:t>
            </a:r>
            <a:r>
              <a:rPr lang="cs-CZ" dirty="0"/>
              <a:t> et al. 2023</a:t>
            </a:r>
          </a:p>
        </p:txBody>
      </p:sp>
    </p:spTree>
    <p:extLst>
      <p:ext uri="{BB962C8B-B14F-4D97-AF65-F5344CB8AC3E}">
        <p14:creationId xmlns:p14="http://schemas.microsoft.com/office/powerpoint/2010/main" val="2563939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0" y="1513036"/>
            <a:ext cx="9252520" cy="4940300"/>
          </a:xfrm>
        </p:spPr>
        <p:txBody>
          <a:bodyPr/>
          <a:lstStyle/>
          <a:p>
            <a:pPr eaLnBrk="1" hangingPunct="1"/>
            <a:r>
              <a:rPr lang="cs-CZ" altLang="cs-CZ" sz="2400" b="1" dirty="0">
                <a:solidFill>
                  <a:schemeClr val="bg1">
                    <a:lumMod val="75000"/>
                  </a:schemeClr>
                </a:solidFill>
                <a:latin typeface="Arial" charset="0"/>
              </a:rPr>
              <a:t>Prokaryota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spread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antibiotic</a:t>
            </a:r>
            <a:r>
              <a:rPr lang="cs-CZ" altLang="cs-CZ" sz="2400" dirty="0">
                <a:solidFill>
                  <a:schemeClr val="bg1">
                    <a:lumMod val="75000"/>
                  </a:schemeClr>
                </a:solidFill>
                <a:latin typeface="Arial" charset="0"/>
              </a:rPr>
              <a:t> resistence led to </a:t>
            </a:r>
            <a:r>
              <a:rPr lang="cs-CZ" altLang="cs-CZ" sz="2400" dirty="0" err="1">
                <a:solidFill>
                  <a:schemeClr val="bg1">
                    <a:lumMod val="75000"/>
                  </a:schemeClr>
                </a:solidFill>
                <a:latin typeface="Arial" charset="0"/>
              </a:rPr>
              <a:t>discovery</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HGT)</a:t>
            </a:r>
          </a:p>
          <a:p>
            <a:pPr eaLnBrk="1" hangingPunct="1"/>
            <a:endParaRPr lang="cs-CZ" altLang="cs-CZ" sz="2400" dirty="0">
              <a:solidFill>
                <a:schemeClr val="bg1">
                  <a:lumMod val="75000"/>
                </a:schemeClr>
              </a:solidFill>
              <a:latin typeface="Arial" charset="0"/>
            </a:endParaRPr>
          </a:p>
          <a:p>
            <a:r>
              <a:rPr lang="cs-CZ" altLang="cs-CZ" sz="2400" b="1" dirty="0">
                <a:solidFill>
                  <a:schemeClr val="bg1">
                    <a:lumMod val="75000"/>
                  </a:schemeClr>
                </a:solidFill>
                <a:latin typeface="Arial" charset="0"/>
              </a:rPr>
              <a:t>Eukaryota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rare</a:t>
            </a:r>
            <a:r>
              <a:rPr lang="cs-CZ" altLang="cs-CZ" sz="2400" dirty="0">
                <a:solidFill>
                  <a:schemeClr val="bg1">
                    <a:lumMod val="75000"/>
                  </a:schemeClr>
                </a:solidFill>
                <a:latin typeface="Arial" charset="0"/>
              </a:rPr>
              <a:t>, limited by </a:t>
            </a:r>
            <a:r>
              <a:rPr lang="cs-CZ" altLang="cs-CZ" sz="2400" dirty="0" err="1">
                <a:solidFill>
                  <a:schemeClr val="bg1">
                    <a:lumMod val="75000"/>
                  </a:schemeClr>
                </a:solidFill>
                <a:latin typeface="Arial" charset="0"/>
              </a:rPr>
              <a:t>introns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genes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for</a:t>
            </a:r>
            <a:r>
              <a:rPr lang="cs-CZ" altLang="cs-CZ" sz="2400" dirty="0">
                <a:solidFill>
                  <a:schemeClr val="bg1">
                    <a:lumMod val="75000"/>
                  </a:schemeClr>
                </a:solidFill>
                <a:latin typeface="Arial" charset="0"/>
              </a:rPr>
              <a:t> pro tubulin and aktin in </a:t>
            </a:r>
            <a:r>
              <a:rPr lang="cs-CZ" altLang="cs-CZ" sz="2400" dirty="0" err="1">
                <a:solidFill>
                  <a:schemeClr val="bg1">
                    <a:lumMod val="75000"/>
                  </a:schemeClr>
                </a:solidFill>
                <a:latin typeface="Arial" charset="0"/>
              </a:rPr>
              <a:t>bacteria</a:t>
            </a:r>
            <a:r>
              <a:rPr lang="cs-CZ" altLang="cs-CZ" sz="2400" dirty="0">
                <a:solidFill>
                  <a:schemeClr val="bg1">
                    <a:lumMod val="75000"/>
                  </a:schemeClr>
                </a:solidFill>
                <a:latin typeface="Arial" charset="0"/>
              </a:rPr>
              <a:t>)</a:t>
            </a:r>
            <a:r>
              <a:rPr lang="cs-CZ" altLang="cs-CZ" sz="2400" b="1" dirty="0">
                <a:solidFill>
                  <a:schemeClr val="bg1">
                    <a:lumMod val="75000"/>
                  </a:schemeClr>
                </a:solidFill>
                <a:latin typeface="Arial" charset="0"/>
              </a:rPr>
              <a:t> </a:t>
            </a:r>
          </a:p>
          <a:p>
            <a:endParaRPr lang="cs-CZ" altLang="cs-CZ" sz="2400" b="1" dirty="0">
              <a:solidFill>
                <a:srgbClr val="FF0066"/>
              </a:solidFill>
              <a:latin typeface="Arial" charset="0"/>
            </a:endParaRPr>
          </a:p>
          <a:p>
            <a:r>
              <a:rPr lang="cs-CZ" altLang="cs-CZ" sz="2400" b="1" dirty="0" err="1">
                <a:solidFill>
                  <a:srgbClr val="FF0066"/>
                </a:solidFill>
                <a:latin typeface="Arial" charset="0"/>
              </a:rPr>
              <a:t>Prokaryota</a:t>
            </a:r>
            <a:r>
              <a:rPr lang="cs-CZ" altLang="cs-CZ" sz="2400" b="1" dirty="0">
                <a:solidFill>
                  <a:srgbClr val="FF0066"/>
                </a:solidFill>
                <a:latin typeface="Arial" charset="0"/>
              </a:rPr>
              <a:t> → Eukaryota </a:t>
            </a:r>
            <a:r>
              <a:rPr lang="cs-CZ" altLang="cs-CZ" sz="2400" dirty="0">
                <a:latin typeface="Arial" charset="0"/>
              </a:rPr>
              <a:t>(</a:t>
            </a:r>
            <a:r>
              <a:rPr lang="cs-CZ" altLang="cs-CZ" sz="2400" dirty="0" err="1">
                <a:latin typeface="Arial" charset="0"/>
              </a:rPr>
              <a:t>e.g</a:t>
            </a:r>
            <a:r>
              <a:rPr lang="cs-CZ" altLang="cs-CZ" sz="2400" dirty="0">
                <a:latin typeface="Arial" charset="0"/>
              </a:rPr>
              <a:t>. </a:t>
            </a:r>
            <a:r>
              <a:rPr lang="cs-CZ" altLang="cs-CZ" sz="2400" dirty="0" err="1">
                <a:latin typeface="Arial" charset="0"/>
              </a:rPr>
              <a:t>endosymbiotic</a:t>
            </a:r>
            <a:r>
              <a:rPr lang="cs-CZ" altLang="cs-CZ" sz="2400" dirty="0">
                <a:latin typeface="Arial" charset="0"/>
              </a:rPr>
              <a:t> gene transfer)</a:t>
            </a:r>
          </a:p>
          <a:p>
            <a:endParaRPr lang="cs-CZ" altLang="cs-CZ" sz="2400" dirty="0">
              <a:latin typeface="Arial" charset="0"/>
            </a:endParaRPr>
          </a:p>
          <a:p>
            <a:r>
              <a:rPr lang="cs-CZ" altLang="cs-CZ" sz="2400" b="1" dirty="0" err="1">
                <a:solidFill>
                  <a:schemeClr val="bg1">
                    <a:lumMod val="75000"/>
                  </a:schemeClr>
                </a:solidFill>
                <a:latin typeface="Arial" charset="0"/>
              </a:rPr>
              <a:t>Viruses</a:t>
            </a:r>
            <a:r>
              <a:rPr lang="cs-CZ" altLang="cs-CZ" sz="2400" b="1" dirty="0">
                <a:solidFill>
                  <a:schemeClr val="bg1">
                    <a:lumMod val="75000"/>
                  </a:schemeClr>
                </a:solidFill>
                <a:latin typeface="Arial" charset="0"/>
              </a:rPr>
              <a:t>           Eukaryota</a:t>
            </a:r>
            <a:r>
              <a:rPr lang="cs-CZ" altLang="cs-CZ" sz="2400" dirty="0">
                <a:solidFill>
                  <a:schemeClr val="bg1">
                    <a:lumMod val="75000"/>
                  </a:schemeClr>
                </a:solidFill>
                <a:latin typeface="Arial" charset="0"/>
              </a:rPr>
              <a:t> </a:t>
            </a:r>
          </a:p>
          <a:p>
            <a:pPr eaLnBrk="1" hangingPunct="1"/>
            <a:endParaRPr lang="cs-CZ" altLang="cs-CZ" sz="2400" dirty="0">
              <a:solidFill>
                <a:schemeClr val="bg1">
                  <a:lumMod val="75000"/>
                </a:schemeClr>
              </a:solidFill>
              <a:latin typeface="Arial" charset="0"/>
            </a:endParaRPr>
          </a:p>
          <a:p>
            <a:pPr eaLnBrk="1" hangingPunct="1"/>
            <a:r>
              <a:rPr lang="cs-CZ" altLang="cs-CZ" sz="2400" b="1" dirty="0">
                <a:solidFill>
                  <a:schemeClr val="bg1">
                    <a:lumMod val="75000"/>
                  </a:schemeClr>
                </a:solidFill>
                <a:latin typeface="Arial" charset="0"/>
              </a:rPr>
              <a:t>Eukaryota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less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common</a:t>
            </a:r>
            <a:r>
              <a:rPr lang="cs-CZ" altLang="cs-CZ" sz="2400" dirty="0">
                <a:solidFill>
                  <a:schemeClr val="bg1">
                    <a:lumMod val="75000"/>
                  </a:schemeClr>
                </a:solidFill>
                <a:latin typeface="Arial" charset="0"/>
              </a:rPr>
              <a:t>; more </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in </a:t>
            </a:r>
            <a:r>
              <a:rPr lang="cs-CZ" altLang="cs-CZ" sz="2400" dirty="0" err="1">
                <a:solidFill>
                  <a:schemeClr val="bg1">
                    <a:lumMod val="75000"/>
                  </a:schemeClr>
                </a:solidFill>
                <a:latin typeface="Arial" charset="0"/>
              </a:rPr>
              <a:t>fungi</a:t>
            </a:r>
            <a:r>
              <a:rPr lang="cs-CZ" altLang="cs-CZ" sz="2400" dirty="0">
                <a:solidFill>
                  <a:schemeClr val="bg1">
                    <a:lumMod val="75000"/>
                  </a:schemeClr>
                </a:solidFill>
                <a:latin typeface="Arial" charset="0"/>
              </a:rPr>
              <a:t>)</a:t>
            </a: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5"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Directions</a:t>
            </a:r>
            <a:r>
              <a:rPr lang="cs-CZ" dirty="0">
                <a:solidFill>
                  <a:schemeClr val="bg1"/>
                </a:solidFill>
              </a:rPr>
              <a:t> </a:t>
            </a:r>
            <a:r>
              <a:rPr lang="cs-CZ" dirty="0" err="1">
                <a:solidFill>
                  <a:schemeClr val="bg1"/>
                </a:solidFill>
              </a:rPr>
              <a:t>of</a:t>
            </a:r>
            <a:r>
              <a:rPr lang="cs-CZ" dirty="0">
                <a:solidFill>
                  <a:schemeClr val="bg1"/>
                </a:solidFill>
              </a:rPr>
              <a:t> HGT</a:t>
            </a:r>
          </a:p>
        </p:txBody>
      </p:sp>
      <p:cxnSp>
        <p:nvCxnSpPr>
          <p:cNvPr id="3" name="Straight Arrow Connector 2">
            <a:extLst>
              <a:ext uri="{FF2B5EF4-FFF2-40B4-BE49-F238E27FC236}">
                <a16:creationId xmlns:a16="http://schemas.microsoft.com/office/drawing/2014/main" id="{59688A92-C1B3-3886-5B7E-719ABB1ABA33}"/>
              </a:ext>
            </a:extLst>
          </p:cNvPr>
          <p:cNvCxnSpPr/>
          <p:nvPr/>
        </p:nvCxnSpPr>
        <p:spPr>
          <a:xfrm>
            <a:off x="1691680" y="5085184"/>
            <a:ext cx="648072" cy="0"/>
          </a:xfrm>
          <a:prstGeom prst="straightConnector1">
            <a:avLst/>
          </a:prstGeom>
          <a:ln w="190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2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179388" y="1168896"/>
            <a:ext cx="8964612" cy="3124200"/>
          </a:xfrm>
        </p:spPr>
        <p:txBody>
          <a:bodyPr>
            <a:normAutofit/>
          </a:bodyPr>
          <a:lstStyle/>
          <a:p>
            <a:pPr eaLnBrk="1" hangingPunct="1">
              <a:lnSpc>
                <a:spcPct val="90000"/>
              </a:lnSpc>
            </a:pPr>
            <a:r>
              <a:rPr lang="cs-CZ" altLang="cs-CZ" sz="2400" dirty="0">
                <a:latin typeface="+mj-lt"/>
              </a:rPr>
              <a:t>HGT </a:t>
            </a:r>
            <a:r>
              <a:rPr lang="en-GB" altLang="cs-CZ" sz="2400" dirty="0">
                <a:latin typeface="+mj-lt"/>
              </a:rPr>
              <a:t>is source of new adaptations</a:t>
            </a:r>
          </a:p>
          <a:p>
            <a:pPr eaLnBrk="1" hangingPunct="1">
              <a:lnSpc>
                <a:spcPct val="90000"/>
              </a:lnSpc>
            </a:pPr>
            <a:endParaRPr lang="cs-CZ" altLang="cs-CZ" sz="2400" dirty="0">
              <a:latin typeface="+mj-lt"/>
            </a:endParaRPr>
          </a:p>
          <a:p>
            <a:pPr eaLnBrk="1" hangingPunct="1">
              <a:lnSpc>
                <a:spcPct val="90000"/>
              </a:lnSpc>
            </a:pPr>
            <a:r>
              <a:rPr lang="en-GB" altLang="cs-CZ" sz="2400" dirty="0">
                <a:latin typeface="+mj-lt"/>
              </a:rPr>
              <a:t>Ecologically specialised protists</a:t>
            </a:r>
            <a:r>
              <a:rPr lang="cs-CZ" altLang="cs-CZ" sz="2400" dirty="0">
                <a:latin typeface="+mj-lt"/>
              </a:rPr>
              <a:t> (anaerob</a:t>
            </a:r>
            <a:r>
              <a:rPr lang="en-GB" altLang="cs-CZ" sz="2400" dirty="0" err="1">
                <a:latin typeface="+mj-lt"/>
              </a:rPr>
              <a:t>ic</a:t>
            </a:r>
            <a:r>
              <a:rPr lang="cs-CZ" altLang="cs-CZ" sz="2400" dirty="0">
                <a:latin typeface="+mj-lt"/>
              </a:rPr>
              <a:t> para</a:t>
            </a:r>
            <a:r>
              <a:rPr lang="en-GB" altLang="cs-CZ" sz="2400" dirty="0">
                <a:latin typeface="+mj-lt"/>
              </a:rPr>
              <a:t>sites</a:t>
            </a:r>
            <a:r>
              <a:rPr lang="cs-CZ" altLang="cs-CZ" sz="2400" dirty="0">
                <a:latin typeface="+mj-lt"/>
              </a:rPr>
              <a:t>, </a:t>
            </a:r>
            <a:r>
              <a:rPr lang="en-GB" altLang="cs-CZ" sz="2400" dirty="0">
                <a:latin typeface="+mj-lt"/>
              </a:rPr>
              <a:t>rumen ciliates, extremophiles</a:t>
            </a:r>
            <a:r>
              <a:rPr lang="cs-CZ" altLang="cs-CZ" sz="2400" dirty="0">
                <a:latin typeface="+mj-lt"/>
              </a:rPr>
              <a:t>) </a:t>
            </a:r>
            <a:r>
              <a:rPr lang="en-GB" altLang="cs-CZ" sz="2400" dirty="0">
                <a:latin typeface="+mj-lt"/>
              </a:rPr>
              <a:t>all have relatively number of HGT genes</a:t>
            </a:r>
            <a:endParaRPr lang="cs-CZ" altLang="cs-CZ" sz="2400" dirty="0">
              <a:latin typeface="+mj-lt"/>
            </a:endParaRPr>
          </a:p>
          <a:p>
            <a:pPr eaLnBrk="1" hangingPunct="1">
              <a:lnSpc>
                <a:spcPct val="90000"/>
              </a:lnSpc>
              <a:buFont typeface="Arial" charset="0"/>
              <a:buNone/>
            </a:pPr>
            <a:endParaRPr lang="cs-CZ" altLang="cs-CZ" sz="2400" dirty="0">
              <a:latin typeface="+mj-lt"/>
            </a:endParaRPr>
          </a:p>
          <a:p>
            <a:pPr eaLnBrk="1" hangingPunct="1">
              <a:lnSpc>
                <a:spcPct val="90000"/>
              </a:lnSpc>
            </a:pPr>
            <a:r>
              <a:rPr lang="en-GB" altLang="cs-CZ" sz="2400" dirty="0">
                <a:latin typeface="+mj-lt"/>
              </a:rPr>
              <a:t>But not only, marine diatom </a:t>
            </a:r>
            <a:r>
              <a:rPr lang="en-GB" altLang="cs-CZ" sz="2400" i="1" dirty="0" err="1">
                <a:latin typeface="+mj-lt"/>
              </a:rPr>
              <a:t>Phaedactylum</a:t>
            </a:r>
            <a:r>
              <a:rPr lang="en-GB" altLang="cs-CZ" sz="2400" i="1" dirty="0">
                <a:latin typeface="+mj-lt"/>
              </a:rPr>
              <a:t> </a:t>
            </a:r>
            <a:r>
              <a:rPr lang="en-GB" altLang="cs-CZ" sz="2400" i="1" dirty="0" err="1">
                <a:latin typeface="+mj-lt"/>
              </a:rPr>
              <a:t>tricornutum</a:t>
            </a:r>
            <a:r>
              <a:rPr lang="en-GB" altLang="cs-CZ" sz="2400" i="1" dirty="0">
                <a:latin typeface="+mj-lt"/>
              </a:rPr>
              <a:t> </a:t>
            </a:r>
            <a:r>
              <a:rPr lang="en-GB" altLang="cs-CZ" sz="2400" dirty="0">
                <a:latin typeface="+mj-lt"/>
              </a:rPr>
              <a:t>contains &gt; 5% </a:t>
            </a:r>
            <a:r>
              <a:rPr lang="cs-CZ" altLang="cs-CZ" sz="2400" dirty="0">
                <a:latin typeface="+mj-lt"/>
              </a:rPr>
              <a:t>HGT </a:t>
            </a:r>
            <a:r>
              <a:rPr lang="en-GB" altLang="cs-CZ" sz="2400" dirty="0">
                <a:latin typeface="+mj-lt"/>
              </a:rPr>
              <a:t>genes.</a:t>
            </a:r>
            <a:endParaRPr lang="cs-CZ" altLang="cs-CZ" sz="2400" dirty="0">
              <a:latin typeface="+mj-lt"/>
            </a:endParaRPr>
          </a:p>
        </p:txBody>
      </p:sp>
      <p:pic>
        <p:nvPicPr>
          <p:cNvPr id="38915" name="Picture 5" descr="&#10;The protozoan Ophryoscolex spp. has a unique and complex cell structure. With an average length of 185 micrometers, it is one of the largest in the cow’s rumen. (More)&#10;"/>
          <p:cNvPicPr>
            <a:picLocks noChangeAspect="1" noChangeArrowheads="1"/>
          </p:cNvPicPr>
          <p:nvPr/>
        </p:nvPicPr>
        <p:blipFill>
          <a:blip r:embed="rId3" cstate="print">
            <a:extLst>
              <a:ext uri="{28A0092B-C50C-407E-A947-70E740481C1C}">
                <a14:useLocalDpi xmlns:a14="http://schemas.microsoft.com/office/drawing/2010/main" val="0"/>
              </a:ext>
            </a:extLst>
          </a:blip>
          <a:srcRect l="2362" t="9592" r="11916" b="13611"/>
          <a:stretch>
            <a:fillRect/>
          </a:stretch>
        </p:blipFill>
        <p:spPr bwMode="auto">
          <a:xfrm>
            <a:off x="395288" y="4437063"/>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6"/>
          <p:cNvSpPr txBox="1">
            <a:spLocks noChangeArrowheads="1"/>
          </p:cNvSpPr>
          <p:nvPr/>
        </p:nvSpPr>
        <p:spPr bwMode="auto">
          <a:xfrm>
            <a:off x="179388" y="6308725"/>
            <a:ext cx="2865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a:latin typeface="Calibri" pitchFamily="34" charset="0"/>
              </a:rPr>
              <a:t>Bachorový nálevník </a:t>
            </a:r>
            <a:r>
              <a:rPr lang="cs-CZ" altLang="cs-CZ" sz="1400" i="1">
                <a:latin typeface="Calibri" pitchFamily="34" charset="0"/>
              </a:rPr>
              <a:t>Ophryoscolex</a:t>
            </a:r>
          </a:p>
        </p:txBody>
      </p:sp>
      <p:pic>
        <p:nvPicPr>
          <p:cNvPr id="38917" name="Picture 8" descr="galdi-plastic-logo"/>
          <p:cNvPicPr>
            <a:picLocks noChangeAspect="1" noChangeArrowheads="1"/>
          </p:cNvPicPr>
          <p:nvPr/>
        </p:nvPicPr>
        <p:blipFill>
          <a:blip r:embed="rId4" cstate="print">
            <a:extLst>
              <a:ext uri="{28A0092B-C50C-407E-A947-70E740481C1C}">
                <a14:useLocalDpi xmlns:a14="http://schemas.microsoft.com/office/drawing/2010/main" val="0"/>
              </a:ext>
            </a:extLst>
          </a:blip>
          <a:srcRect l="37106" t="8502" r="20697" b="50713"/>
          <a:stretch>
            <a:fillRect/>
          </a:stretch>
        </p:blipFill>
        <p:spPr bwMode="auto">
          <a:xfrm>
            <a:off x="3275013" y="4437063"/>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9"/>
          <p:cNvSpPr txBox="1">
            <a:spLocks noChangeArrowheads="1"/>
          </p:cNvSpPr>
          <p:nvPr/>
        </p:nvSpPr>
        <p:spPr bwMode="auto">
          <a:xfrm>
            <a:off x="3419475" y="6292850"/>
            <a:ext cx="228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a:latin typeface="Calibri" pitchFamily="34" charset="0"/>
              </a:rPr>
              <a:t>Řasa</a:t>
            </a:r>
            <a:r>
              <a:rPr lang="cs-CZ" altLang="cs-CZ" sz="1400" i="1">
                <a:latin typeface="Calibri" pitchFamily="34" charset="0"/>
              </a:rPr>
              <a:t> Galdieria sulphuraria</a:t>
            </a:r>
          </a:p>
        </p:txBody>
      </p:sp>
      <p:sp>
        <p:nvSpPr>
          <p:cNvPr id="38920" name="Text Box 12"/>
          <p:cNvSpPr txBox="1">
            <a:spLocks noChangeArrowheads="1"/>
          </p:cNvSpPr>
          <p:nvPr/>
        </p:nvSpPr>
        <p:spPr bwMode="auto">
          <a:xfrm>
            <a:off x="6440488" y="6308725"/>
            <a:ext cx="16468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i="1" dirty="0" err="1">
                <a:latin typeface="Calibri" pitchFamily="34" charset="0"/>
              </a:rPr>
              <a:t>Blastocystis</a:t>
            </a:r>
            <a:r>
              <a:rPr lang="cs-CZ" altLang="cs-CZ" sz="1400" i="1" dirty="0">
                <a:latin typeface="Calibri" pitchFamily="34" charset="0"/>
              </a:rPr>
              <a:t> </a:t>
            </a:r>
            <a:r>
              <a:rPr lang="cs-CZ" altLang="cs-CZ" sz="1400" i="1" dirty="0" err="1">
                <a:latin typeface="Calibri" pitchFamily="34" charset="0"/>
              </a:rPr>
              <a:t>hominis</a:t>
            </a:r>
            <a:endParaRPr lang="cs-CZ" altLang="cs-CZ" sz="1400" i="1" dirty="0">
              <a:latin typeface="Calibri" pitchFamily="34" charset="0"/>
            </a:endParaRPr>
          </a:p>
        </p:txBody>
      </p:sp>
      <p:sp>
        <p:nvSpPr>
          <p:cNvPr id="9"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Adaptiv</a:t>
            </a:r>
            <a:r>
              <a:rPr lang="en-GB" dirty="0">
                <a:solidFill>
                  <a:schemeClr val="bg1"/>
                </a:solidFill>
              </a:rPr>
              <a:t>e</a:t>
            </a:r>
            <a:r>
              <a:rPr lang="cs-CZ" dirty="0">
                <a:solidFill>
                  <a:schemeClr val="bg1"/>
                </a:solidFill>
              </a:rPr>
              <a:t> </a:t>
            </a:r>
            <a:r>
              <a:rPr lang="cs-CZ" dirty="0" err="1">
                <a:solidFill>
                  <a:schemeClr val="bg1"/>
                </a:solidFill>
              </a:rPr>
              <a:t>fun</a:t>
            </a:r>
            <a:r>
              <a:rPr lang="en-GB" dirty="0" err="1">
                <a:solidFill>
                  <a:schemeClr val="bg1"/>
                </a:solidFill>
              </a:rPr>
              <a:t>ction</a:t>
            </a:r>
            <a:r>
              <a:rPr lang="en-GB" dirty="0">
                <a:solidFill>
                  <a:schemeClr val="bg1"/>
                </a:solidFill>
              </a:rPr>
              <a:t> of </a:t>
            </a:r>
            <a:r>
              <a:rPr lang="cs-CZ" dirty="0">
                <a:solidFill>
                  <a:schemeClr val="bg1"/>
                </a:solidFill>
              </a:rPr>
              <a:t>ba</a:t>
            </a:r>
            <a:r>
              <a:rPr lang="en-GB" dirty="0">
                <a:solidFill>
                  <a:schemeClr val="bg1"/>
                </a:solidFill>
              </a:rPr>
              <a:t>c</a:t>
            </a:r>
            <a:r>
              <a:rPr lang="cs-CZ" dirty="0" err="1">
                <a:solidFill>
                  <a:schemeClr val="bg1"/>
                </a:solidFill>
              </a:rPr>
              <a:t>teri</a:t>
            </a:r>
            <a:r>
              <a:rPr lang="en-GB" dirty="0">
                <a:solidFill>
                  <a:schemeClr val="bg1"/>
                </a:solidFill>
              </a:rPr>
              <a:t>a</a:t>
            </a:r>
            <a:r>
              <a:rPr lang="cs-CZ" dirty="0">
                <a:solidFill>
                  <a:schemeClr val="bg1"/>
                </a:solidFill>
              </a:rPr>
              <a:t>l gen</a:t>
            </a:r>
            <a:r>
              <a:rPr lang="en-GB" dirty="0">
                <a:solidFill>
                  <a:schemeClr val="bg1"/>
                </a:solidFill>
              </a:rPr>
              <a:t>es</a:t>
            </a:r>
            <a:r>
              <a:rPr lang="cs-CZ" dirty="0">
                <a:solidFill>
                  <a:schemeClr val="bg1"/>
                </a:solidFill>
              </a:rPr>
              <a:t>  </a:t>
            </a:r>
          </a:p>
        </p:txBody>
      </p:sp>
      <p:pic>
        <p:nvPicPr>
          <p:cNvPr id="1026" name="Picture 2" descr="CDC - DPDx - Blastocystis hominis">
            <a:extLst>
              <a:ext uri="{FF2B5EF4-FFF2-40B4-BE49-F238E27FC236}">
                <a16:creationId xmlns:a16="http://schemas.microsoft.com/office/drawing/2014/main" id="{649DCDE1-A420-4BD3-9545-4F6C9E7A9A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62" b="12618"/>
          <a:stretch/>
        </p:blipFill>
        <p:spPr bwMode="auto">
          <a:xfrm>
            <a:off x="6194066" y="4437062"/>
            <a:ext cx="2194284" cy="171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17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descr="http://textbookofbacteriology.net/HorizontalTransfer.gi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868028" y="2783151"/>
            <a:ext cx="4333875" cy="3811587"/>
          </a:xfrm>
          <a:noFill/>
        </p:spPr>
      </p:pic>
      <p:sp>
        <p:nvSpPr>
          <p:cNvPr id="9220" name="TextovéPole 4"/>
          <p:cNvSpPr txBox="1">
            <a:spLocks noChangeArrowheads="1"/>
          </p:cNvSpPr>
          <p:nvPr/>
        </p:nvSpPr>
        <p:spPr bwMode="auto">
          <a:xfrm>
            <a:off x="868028" y="1267220"/>
            <a:ext cx="75144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cs-CZ" sz="2400" dirty="0" err="1"/>
              <a:t>Bacteria</a:t>
            </a:r>
            <a:r>
              <a:rPr lang="cs-CZ" altLang="cs-CZ" sz="2400" dirty="0"/>
              <a:t>: </a:t>
            </a:r>
            <a:r>
              <a:rPr lang="cs-CZ" altLang="cs-CZ" sz="2400" dirty="0" err="1"/>
              <a:t>conjugation</a:t>
            </a:r>
            <a:r>
              <a:rPr lang="cs-CZ" altLang="cs-CZ" sz="2400" dirty="0"/>
              <a:t>, </a:t>
            </a:r>
            <a:r>
              <a:rPr lang="cs-CZ" altLang="cs-CZ" sz="2400" dirty="0" err="1"/>
              <a:t>transformation</a:t>
            </a:r>
            <a:r>
              <a:rPr lang="cs-CZ" altLang="cs-CZ" sz="2400" dirty="0"/>
              <a:t>, </a:t>
            </a:r>
            <a:r>
              <a:rPr lang="cs-CZ" altLang="cs-CZ" sz="2400" dirty="0" err="1"/>
              <a:t>transduction</a:t>
            </a:r>
            <a:r>
              <a:rPr lang="cs-CZ" altLang="cs-CZ" sz="2400" dirty="0"/>
              <a:t> </a:t>
            </a:r>
            <a:br>
              <a:rPr lang="cs-CZ" altLang="cs-CZ" sz="2400" dirty="0"/>
            </a:br>
            <a:r>
              <a:rPr lang="cs-CZ" altLang="cs-CZ" sz="2400" dirty="0"/>
              <a:t>(Gene Transfer </a:t>
            </a:r>
            <a:r>
              <a:rPr lang="cs-CZ" altLang="cs-CZ" sz="2400" dirty="0" err="1"/>
              <a:t>Agents</a:t>
            </a:r>
            <a:r>
              <a:rPr lang="cs-CZ" altLang="cs-CZ" sz="2400" dirty="0"/>
              <a:t>), </a:t>
            </a:r>
            <a:r>
              <a:rPr lang="cs-CZ" altLang="cs-CZ" sz="2400" dirty="0" err="1"/>
              <a:t>nanotubes</a:t>
            </a:r>
            <a:r>
              <a:rPr lang="cs-CZ" altLang="cs-CZ" sz="2400" dirty="0"/>
              <a:t>, stress </a:t>
            </a:r>
            <a:r>
              <a:rPr lang="cs-CZ" altLang="cs-CZ" sz="2400" dirty="0" err="1"/>
              <a:t>vesicles</a:t>
            </a:r>
            <a:endParaRPr lang="cs-CZ" altLang="cs-CZ" sz="2400" dirty="0"/>
          </a:p>
          <a:p>
            <a:pPr algn="ctr" eaLnBrk="1" hangingPunct="1"/>
            <a:endParaRPr lang="cs-CZ" altLang="cs-CZ" sz="2400" dirty="0"/>
          </a:p>
        </p:txBody>
      </p:sp>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Mechanisms</a:t>
            </a:r>
            <a:r>
              <a:rPr lang="cs-CZ" dirty="0">
                <a:solidFill>
                  <a:schemeClr val="bg1"/>
                </a:solidFill>
              </a:rPr>
              <a:t> </a:t>
            </a:r>
            <a:r>
              <a:rPr lang="cs-CZ" dirty="0" err="1">
                <a:solidFill>
                  <a:schemeClr val="bg1"/>
                </a:solidFill>
              </a:rPr>
              <a:t>of</a:t>
            </a:r>
            <a:r>
              <a:rPr lang="cs-CZ" dirty="0">
                <a:solidFill>
                  <a:schemeClr val="bg1"/>
                </a:solidFill>
              </a:rPr>
              <a:t> HGT</a:t>
            </a:r>
          </a:p>
        </p:txBody>
      </p:sp>
      <p:pic>
        <p:nvPicPr>
          <p:cNvPr id="2" name="Obrázek 1">
            <a:extLst>
              <a:ext uri="{FF2B5EF4-FFF2-40B4-BE49-F238E27FC236}">
                <a16:creationId xmlns:a16="http://schemas.microsoft.com/office/drawing/2014/main" id="{E0968D58-435E-4734-9BFA-34D428841887}"/>
              </a:ext>
            </a:extLst>
          </p:cNvPr>
          <p:cNvPicPr>
            <a:picLocks noChangeAspect="1"/>
          </p:cNvPicPr>
          <p:nvPr/>
        </p:nvPicPr>
        <p:blipFill>
          <a:blip r:embed="rId4"/>
          <a:stretch>
            <a:fillRect/>
          </a:stretch>
        </p:blipFill>
        <p:spPr>
          <a:xfrm>
            <a:off x="5729658" y="2467549"/>
            <a:ext cx="2658765" cy="2136069"/>
          </a:xfrm>
          <a:prstGeom prst="rect">
            <a:avLst/>
          </a:prstGeom>
        </p:spPr>
      </p:pic>
      <p:sp>
        <p:nvSpPr>
          <p:cNvPr id="3" name="Obdélník 2">
            <a:extLst>
              <a:ext uri="{FF2B5EF4-FFF2-40B4-BE49-F238E27FC236}">
                <a16:creationId xmlns:a16="http://schemas.microsoft.com/office/drawing/2014/main" id="{976B3E6C-A228-48E3-963F-5AB254D226CD}"/>
              </a:ext>
            </a:extLst>
          </p:cNvPr>
          <p:cNvSpPr/>
          <p:nvPr/>
        </p:nvSpPr>
        <p:spPr>
          <a:xfrm>
            <a:off x="5729658" y="4234286"/>
            <a:ext cx="1186543" cy="369332"/>
          </a:xfrm>
          <a:prstGeom prst="rect">
            <a:avLst/>
          </a:prstGeom>
          <a:solidFill>
            <a:schemeClr val="tx1"/>
          </a:solidFill>
        </p:spPr>
        <p:txBody>
          <a:bodyPr wrap="none">
            <a:spAutoFit/>
          </a:bodyPr>
          <a:lstStyle/>
          <a:p>
            <a:r>
              <a:rPr lang="cs-CZ" altLang="cs-CZ" dirty="0" err="1">
                <a:solidFill>
                  <a:schemeClr val="bg1"/>
                </a:solidFill>
              </a:rPr>
              <a:t>nanotubes</a:t>
            </a:r>
            <a:endParaRPr lang="cs-CZ" dirty="0">
              <a:solidFill>
                <a:schemeClr val="bg1"/>
              </a:solidFill>
            </a:endParaRPr>
          </a:p>
        </p:txBody>
      </p:sp>
      <p:pic>
        <p:nvPicPr>
          <p:cNvPr id="4" name="Obrázek 3">
            <a:extLst>
              <a:ext uri="{FF2B5EF4-FFF2-40B4-BE49-F238E27FC236}">
                <a16:creationId xmlns:a16="http://schemas.microsoft.com/office/drawing/2014/main" id="{7FAD9BBF-DAF6-4D06-A6D3-BD017E3A24E2}"/>
              </a:ext>
            </a:extLst>
          </p:cNvPr>
          <p:cNvPicPr>
            <a:picLocks noChangeAspect="1"/>
          </p:cNvPicPr>
          <p:nvPr/>
        </p:nvPicPr>
        <p:blipFill>
          <a:blip r:embed="rId5"/>
          <a:stretch>
            <a:fillRect/>
          </a:stretch>
        </p:blipFill>
        <p:spPr>
          <a:xfrm>
            <a:off x="5723740" y="4747634"/>
            <a:ext cx="2658764" cy="1921726"/>
          </a:xfrm>
          <a:prstGeom prst="rect">
            <a:avLst/>
          </a:prstGeom>
        </p:spPr>
      </p:pic>
      <p:sp>
        <p:nvSpPr>
          <p:cNvPr id="8" name="Obdélník 7">
            <a:extLst>
              <a:ext uri="{FF2B5EF4-FFF2-40B4-BE49-F238E27FC236}">
                <a16:creationId xmlns:a16="http://schemas.microsoft.com/office/drawing/2014/main" id="{23424877-E548-40CE-B4EC-30D97B8E08B9}"/>
              </a:ext>
            </a:extLst>
          </p:cNvPr>
          <p:cNvSpPr/>
          <p:nvPr/>
        </p:nvSpPr>
        <p:spPr>
          <a:xfrm>
            <a:off x="5729658" y="6300028"/>
            <a:ext cx="900568" cy="369332"/>
          </a:xfrm>
          <a:prstGeom prst="rect">
            <a:avLst/>
          </a:prstGeom>
          <a:solidFill>
            <a:schemeClr val="tx1"/>
          </a:solidFill>
        </p:spPr>
        <p:txBody>
          <a:bodyPr wrap="none">
            <a:spAutoFit/>
          </a:bodyPr>
          <a:lstStyle/>
          <a:p>
            <a:r>
              <a:rPr lang="cs-CZ" altLang="cs-CZ" dirty="0" err="1">
                <a:solidFill>
                  <a:schemeClr val="bg1"/>
                </a:solidFill>
              </a:rPr>
              <a:t>vesicles</a:t>
            </a:r>
            <a:endParaRPr lang="cs-CZ" dirty="0">
              <a:solidFill>
                <a:schemeClr val="bg1"/>
              </a:solidFill>
            </a:endParaRPr>
          </a:p>
        </p:txBody>
      </p:sp>
    </p:spTree>
    <p:extLst>
      <p:ext uri="{BB962C8B-B14F-4D97-AF65-F5344CB8AC3E}">
        <p14:creationId xmlns:p14="http://schemas.microsoft.com/office/powerpoint/2010/main" val="199405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Zástupný symbol pro obsah 2"/>
          <p:cNvSpPr>
            <a:spLocks noGrp="1"/>
          </p:cNvSpPr>
          <p:nvPr>
            <p:ph idx="1"/>
          </p:nvPr>
        </p:nvSpPr>
        <p:spPr>
          <a:xfrm>
            <a:off x="0" y="836712"/>
            <a:ext cx="9144000" cy="3143250"/>
          </a:xfrm>
        </p:spPr>
        <p:txBody>
          <a:bodyPr>
            <a:normAutofit fontScale="92500"/>
          </a:bodyPr>
          <a:lstStyle/>
          <a:p>
            <a:pPr eaLnBrk="1" hangingPunct="1">
              <a:lnSpc>
                <a:spcPct val="90000"/>
              </a:lnSpc>
              <a:buFont typeface="Arial" charset="0"/>
              <a:buNone/>
            </a:pPr>
            <a:endParaRPr lang="cs-CZ" altLang="cs-CZ" sz="2400" dirty="0">
              <a:latin typeface="Arial" charset="0"/>
            </a:endParaRPr>
          </a:p>
          <a:p>
            <a:pPr eaLnBrk="1" hangingPunct="1">
              <a:lnSpc>
                <a:spcPct val="90000"/>
              </a:lnSpc>
            </a:pPr>
            <a:r>
              <a:rPr lang="en-GB" altLang="cs-CZ" sz="2400" dirty="0">
                <a:latin typeface="+mj-lt"/>
              </a:rPr>
              <a:t>Extremophilic red alga </a:t>
            </a:r>
            <a:r>
              <a:rPr lang="cs-CZ" altLang="cs-CZ" sz="2400" dirty="0">
                <a:latin typeface="+mj-lt"/>
              </a:rPr>
              <a:t>(Cyanidiophyceae)</a:t>
            </a:r>
          </a:p>
          <a:p>
            <a:pPr eaLnBrk="1" hangingPunct="1">
              <a:lnSpc>
                <a:spcPct val="90000"/>
              </a:lnSpc>
            </a:pPr>
            <a:r>
              <a:rPr lang="cs-CZ" altLang="cs-CZ" sz="2400" dirty="0" err="1">
                <a:latin typeface="+mj-lt"/>
              </a:rPr>
              <a:t>Flexib</a:t>
            </a:r>
            <a:r>
              <a:rPr lang="en-GB" altLang="cs-CZ" sz="2400" dirty="0">
                <a:latin typeface="+mj-lt"/>
              </a:rPr>
              <a:t>le metabolism</a:t>
            </a:r>
            <a:endParaRPr lang="cs-CZ" altLang="cs-CZ" sz="2400" dirty="0">
              <a:latin typeface="+mj-lt"/>
            </a:endParaRPr>
          </a:p>
          <a:p>
            <a:pPr eaLnBrk="1" hangingPunct="1">
              <a:lnSpc>
                <a:spcPct val="90000"/>
              </a:lnSpc>
            </a:pPr>
            <a:r>
              <a:rPr lang="en-GB" altLang="cs-CZ" sz="2400" b="1" dirty="0">
                <a:solidFill>
                  <a:srgbClr val="FF0000"/>
                </a:solidFill>
                <a:latin typeface="+mj-lt"/>
              </a:rPr>
              <a:t>Adaptation to extreme conditions also thanks to </a:t>
            </a:r>
            <a:r>
              <a:rPr lang="cs-CZ" altLang="cs-CZ" sz="2400" b="1" dirty="0">
                <a:solidFill>
                  <a:srgbClr val="FF0000"/>
                </a:solidFill>
                <a:latin typeface="+mj-lt"/>
              </a:rPr>
              <a:t>HGT</a:t>
            </a:r>
            <a:r>
              <a:rPr lang="cs-CZ" altLang="cs-CZ" sz="2400" b="1" dirty="0">
                <a:latin typeface="+mj-lt"/>
              </a:rPr>
              <a:t> </a:t>
            </a:r>
            <a:r>
              <a:rPr lang="cs-CZ" altLang="cs-CZ" sz="2400" dirty="0">
                <a:latin typeface="+mj-lt"/>
              </a:rPr>
              <a:t>(pH 0-4; t</a:t>
            </a:r>
            <a:r>
              <a:rPr lang="en-GB" altLang="cs-CZ" sz="2400" dirty="0" err="1">
                <a:latin typeface="+mj-lt"/>
              </a:rPr>
              <a:t>emperature</a:t>
            </a:r>
            <a:r>
              <a:rPr lang="cs-CZ" altLang="cs-CZ" sz="2400" dirty="0">
                <a:latin typeface="+mj-lt"/>
              </a:rPr>
              <a:t> 56°C; </a:t>
            </a:r>
            <a:r>
              <a:rPr lang="en-GB" altLang="cs-CZ" sz="2400" dirty="0">
                <a:latin typeface="+mj-lt"/>
              </a:rPr>
              <a:t>high tolerance to toxic metals</a:t>
            </a:r>
            <a:r>
              <a:rPr lang="cs-CZ" altLang="cs-CZ" sz="2400" dirty="0">
                <a:latin typeface="+mj-lt"/>
              </a:rPr>
              <a:t>; HGT </a:t>
            </a:r>
            <a:r>
              <a:rPr lang="en-GB" altLang="cs-CZ" sz="2400" dirty="0">
                <a:latin typeface="+mj-lt"/>
              </a:rPr>
              <a:t>up to</a:t>
            </a:r>
            <a:r>
              <a:rPr lang="cs-CZ" altLang="cs-CZ" sz="2400" dirty="0">
                <a:latin typeface="+mj-lt"/>
              </a:rPr>
              <a:t> 5% genome)</a:t>
            </a:r>
          </a:p>
          <a:p>
            <a:pPr eaLnBrk="1" hangingPunct="1">
              <a:lnSpc>
                <a:spcPct val="90000"/>
              </a:lnSpc>
            </a:pPr>
            <a:r>
              <a:rPr lang="cs-CZ" altLang="cs-CZ" sz="2400" dirty="0">
                <a:latin typeface="+mj-lt"/>
              </a:rPr>
              <a:t>Ba</a:t>
            </a:r>
            <a:r>
              <a:rPr lang="en-GB" altLang="cs-CZ" sz="2400" dirty="0">
                <a:latin typeface="+mj-lt"/>
              </a:rPr>
              <a:t>c</a:t>
            </a:r>
            <a:r>
              <a:rPr lang="cs-CZ" altLang="cs-CZ" sz="2400" dirty="0" err="1">
                <a:latin typeface="+mj-lt"/>
              </a:rPr>
              <a:t>teri</a:t>
            </a:r>
            <a:r>
              <a:rPr lang="en-GB" altLang="cs-CZ" sz="2400" dirty="0">
                <a:latin typeface="+mj-lt"/>
              </a:rPr>
              <a:t>al genes for various ion channels</a:t>
            </a:r>
            <a:r>
              <a:rPr lang="cs-CZ" altLang="cs-CZ" sz="2400" dirty="0">
                <a:latin typeface="+mj-lt"/>
              </a:rPr>
              <a:t>, </a:t>
            </a:r>
            <a:r>
              <a:rPr lang="cs-CZ" altLang="cs-CZ" sz="2400" dirty="0" err="1">
                <a:latin typeface="+mj-lt"/>
              </a:rPr>
              <a:t>membrane</a:t>
            </a:r>
            <a:r>
              <a:rPr lang="cs-CZ" altLang="cs-CZ" sz="2400" dirty="0">
                <a:latin typeface="+mj-lt"/>
              </a:rPr>
              <a:t> </a:t>
            </a:r>
            <a:r>
              <a:rPr lang="cs-CZ" altLang="cs-CZ" sz="2400" dirty="0" err="1">
                <a:latin typeface="+mj-lt"/>
              </a:rPr>
              <a:t>pumps</a:t>
            </a:r>
            <a:endParaRPr lang="cs-CZ" altLang="cs-CZ" sz="2400" dirty="0">
              <a:latin typeface="+mj-lt"/>
            </a:endParaRPr>
          </a:p>
          <a:p>
            <a:pPr eaLnBrk="1" hangingPunct="1">
              <a:lnSpc>
                <a:spcPct val="90000"/>
              </a:lnSpc>
            </a:pPr>
            <a:r>
              <a:rPr lang="en-GB" altLang="cs-CZ" sz="2400" dirty="0">
                <a:latin typeface="+mj-lt"/>
              </a:rPr>
              <a:t>Less introns and higher </a:t>
            </a:r>
            <a:r>
              <a:rPr lang="cs-CZ" altLang="cs-CZ" sz="2400" dirty="0">
                <a:latin typeface="+mj-lt"/>
              </a:rPr>
              <a:t>GC </a:t>
            </a:r>
            <a:r>
              <a:rPr lang="en-GB" altLang="cs-CZ" sz="2400" dirty="0">
                <a:latin typeface="+mj-lt"/>
              </a:rPr>
              <a:t>content in these genes</a:t>
            </a:r>
            <a:r>
              <a:rPr lang="cs-CZ" altLang="cs-CZ" sz="2400" dirty="0">
                <a:latin typeface="+mj-lt"/>
              </a:rPr>
              <a:t> </a:t>
            </a:r>
          </a:p>
          <a:p>
            <a:pPr eaLnBrk="1" hangingPunct="1">
              <a:lnSpc>
                <a:spcPct val="90000"/>
              </a:lnSpc>
            </a:pPr>
            <a:r>
              <a:rPr lang="cs-CZ" altLang="cs-CZ" sz="2400" dirty="0">
                <a:latin typeface="+mj-lt"/>
              </a:rPr>
              <a:t>Dono</a:t>
            </a:r>
            <a:r>
              <a:rPr lang="en-GB" altLang="cs-CZ" sz="2400" dirty="0" err="1">
                <a:latin typeface="+mj-lt"/>
              </a:rPr>
              <a:t>rs</a:t>
            </a:r>
            <a:r>
              <a:rPr lang="cs-CZ" altLang="cs-CZ" sz="2400" dirty="0">
                <a:latin typeface="+mj-lt"/>
              </a:rPr>
              <a:t>: </a:t>
            </a:r>
            <a:r>
              <a:rPr lang="cs-CZ" altLang="cs-CZ" sz="2400" dirty="0" err="1">
                <a:latin typeface="+mj-lt"/>
              </a:rPr>
              <a:t>extremo</a:t>
            </a:r>
            <a:r>
              <a:rPr lang="en-GB" altLang="cs-CZ" sz="2400" dirty="0" err="1">
                <a:latin typeface="+mj-lt"/>
              </a:rPr>
              <a:t>philic</a:t>
            </a:r>
            <a:r>
              <a:rPr lang="cs-CZ" altLang="cs-CZ" sz="2400" dirty="0">
                <a:latin typeface="+mj-lt"/>
              </a:rPr>
              <a:t> </a:t>
            </a:r>
            <a:r>
              <a:rPr lang="en-GB" altLang="cs-CZ" sz="2400" dirty="0">
                <a:latin typeface="+mj-lt"/>
              </a:rPr>
              <a:t>prokaryotes</a:t>
            </a:r>
            <a:endParaRPr lang="cs-CZ" altLang="cs-CZ" sz="2400" dirty="0">
              <a:latin typeface="+mj-lt"/>
            </a:endParaRPr>
          </a:p>
        </p:txBody>
      </p:sp>
      <p:pic>
        <p:nvPicPr>
          <p:cNvPr id="39940" name="Picture 2"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3857625"/>
            <a:ext cx="28051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p:cNvSpPr>
            <a:spLocks noChangeArrowheads="1"/>
          </p:cNvSpPr>
          <p:nvPr/>
        </p:nvSpPr>
        <p:spPr bwMode="auto">
          <a:xfrm>
            <a:off x="6948264" y="6523038"/>
            <a:ext cx="2063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200" b="1" dirty="0" err="1">
                <a:latin typeface="Arial Unicode MS" pitchFamily="34" charset="-128"/>
              </a:rPr>
              <a:t>Schönknecht</a:t>
            </a:r>
            <a:r>
              <a:rPr lang="cs-CZ" altLang="cs-CZ" sz="1200" b="1" dirty="0">
                <a:latin typeface="Arial Unicode MS" pitchFamily="34" charset="-128"/>
              </a:rPr>
              <a:t>  et al.  (2013)</a:t>
            </a:r>
            <a:endParaRPr lang="cs-CZ" altLang="cs-CZ" sz="1200" b="1" dirty="0"/>
          </a:p>
        </p:txBody>
      </p:sp>
      <p:pic>
        <p:nvPicPr>
          <p:cNvPr id="39942" name="Picture 2" descr="Campi Flegre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438" y="387508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i="1" dirty="0">
                <a:solidFill>
                  <a:schemeClr val="bg1"/>
                </a:solidFill>
              </a:rPr>
              <a:t>Galdieria sulphuraria</a:t>
            </a:r>
            <a:r>
              <a:rPr lang="cs-CZ" dirty="0">
                <a:solidFill>
                  <a:schemeClr val="bg1"/>
                </a:solidFill>
              </a:rPr>
              <a:t>  </a:t>
            </a:r>
          </a:p>
        </p:txBody>
      </p:sp>
    </p:spTree>
    <p:extLst>
      <p:ext uri="{BB962C8B-B14F-4D97-AF65-F5344CB8AC3E}">
        <p14:creationId xmlns:p14="http://schemas.microsoft.com/office/powerpoint/2010/main" val="2608175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0803" y="1268760"/>
            <a:ext cx="7033685" cy="555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10;The protozoan Ophryoscolex spp. has a unique and complex cell structure. With an average length of 185 micrometers, it is one of the largest in the cow’s rumen. (More)&#10;"/>
          <p:cNvPicPr>
            <a:picLocks noChangeAspect="1" noChangeArrowheads="1"/>
          </p:cNvPicPr>
          <p:nvPr/>
        </p:nvPicPr>
        <p:blipFill>
          <a:blip r:embed="rId3" cstate="print">
            <a:extLst>
              <a:ext uri="{28A0092B-C50C-407E-A947-70E740481C1C}">
                <a14:useLocalDpi xmlns:a14="http://schemas.microsoft.com/office/drawing/2010/main" val="0"/>
              </a:ext>
            </a:extLst>
          </a:blip>
          <a:srcRect l="2362" t="9592" r="11916" b="13611"/>
          <a:stretch>
            <a:fillRect/>
          </a:stretch>
        </p:blipFill>
        <p:spPr bwMode="auto">
          <a:xfrm rot="16200000">
            <a:off x="-229784" y="2060600"/>
            <a:ext cx="25923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Bacterial genes in rumen ciliates</a:t>
            </a:r>
            <a:endParaRPr lang="cs-CZ" dirty="0">
              <a:solidFill>
                <a:schemeClr val="bg1"/>
              </a:solidFill>
            </a:endParaRPr>
          </a:p>
        </p:txBody>
      </p:sp>
      <p:sp>
        <p:nvSpPr>
          <p:cNvPr id="2" name="TextovéPole 1"/>
          <p:cNvSpPr txBox="1"/>
          <p:nvPr/>
        </p:nvSpPr>
        <p:spPr>
          <a:xfrm>
            <a:off x="35480" y="6181612"/>
            <a:ext cx="1574149" cy="646331"/>
          </a:xfrm>
          <a:prstGeom prst="rect">
            <a:avLst/>
          </a:prstGeom>
          <a:noFill/>
        </p:spPr>
        <p:txBody>
          <a:bodyPr wrap="none" rtlCol="0">
            <a:spAutoFit/>
          </a:bodyPr>
          <a:lstStyle/>
          <a:p>
            <a:r>
              <a:rPr lang="cs-CZ" dirty="0" err="1"/>
              <a:t>Ricard</a:t>
            </a:r>
            <a:r>
              <a:rPr lang="cs-CZ" dirty="0"/>
              <a:t> 2006, </a:t>
            </a:r>
          </a:p>
          <a:p>
            <a:r>
              <a:rPr lang="cs-CZ" dirty="0"/>
              <a:t>BMC </a:t>
            </a:r>
            <a:r>
              <a:rPr lang="cs-CZ" dirty="0" err="1"/>
              <a:t>genomics</a:t>
            </a:r>
            <a:endParaRPr lang="cs-CZ" dirty="0"/>
          </a:p>
        </p:txBody>
      </p:sp>
      <p:sp>
        <p:nvSpPr>
          <p:cNvPr id="3" name="TextovéPole 2">
            <a:extLst>
              <a:ext uri="{FF2B5EF4-FFF2-40B4-BE49-F238E27FC236}">
                <a16:creationId xmlns:a16="http://schemas.microsoft.com/office/drawing/2014/main" id="{05BF39FF-5B9D-4D55-9F40-82A870DD3F37}"/>
              </a:ext>
            </a:extLst>
          </p:cNvPr>
          <p:cNvSpPr txBox="1"/>
          <p:nvPr/>
        </p:nvSpPr>
        <p:spPr>
          <a:xfrm>
            <a:off x="6516216" y="2844225"/>
            <a:ext cx="1729769" cy="584775"/>
          </a:xfrm>
          <a:prstGeom prst="rect">
            <a:avLst/>
          </a:prstGeom>
          <a:noFill/>
        </p:spPr>
        <p:txBody>
          <a:bodyPr wrap="none" rtlCol="0">
            <a:spAutoFit/>
          </a:bodyPr>
          <a:lstStyle/>
          <a:p>
            <a:r>
              <a:rPr lang="cs-CZ" sz="3200" dirty="0">
                <a:solidFill>
                  <a:schemeClr val="bg1"/>
                </a:solidFill>
                <a:effectLst>
                  <a:outerShdw blurRad="38100" dist="38100" dir="2700000" algn="tl">
                    <a:srgbClr val="000000">
                      <a:alpha val="43137"/>
                    </a:srgbClr>
                  </a:outerShdw>
                </a:effectLst>
              </a:rPr>
              <a:t>148 genů</a:t>
            </a:r>
          </a:p>
        </p:txBody>
      </p:sp>
      <p:sp>
        <p:nvSpPr>
          <p:cNvPr id="8" name="TextovéPole 7">
            <a:extLst>
              <a:ext uri="{FF2B5EF4-FFF2-40B4-BE49-F238E27FC236}">
                <a16:creationId xmlns:a16="http://schemas.microsoft.com/office/drawing/2014/main" id="{0536E74B-DB9C-4F9C-8D4F-096B6178EC16}"/>
              </a:ext>
            </a:extLst>
          </p:cNvPr>
          <p:cNvSpPr txBox="1"/>
          <p:nvPr/>
        </p:nvSpPr>
        <p:spPr>
          <a:xfrm>
            <a:off x="28524" y="5229200"/>
            <a:ext cx="4580388" cy="646331"/>
          </a:xfrm>
          <a:prstGeom prst="rect">
            <a:avLst/>
          </a:prstGeom>
          <a:noFill/>
        </p:spPr>
        <p:txBody>
          <a:bodyPr wrap="square">
            <a:spAutoFit/>
          </a:bodyPr>
          <a:lstStyle/>
          <a:p>
            <a:r>
              <a:rPr lang="cs-CZ" sz="1800" b="0" i="0" u="none" strike="noStrike" baseline="0" dirty="0" err="1">
                <a:latin typeface="Giovanni-Book"/>
              </a:rPr>
              <a:t>Entodiniomorphida</a:t>
            </a:r>
            <a:br>
              <a:rPr lang="cs-CZ" dirty="0">
                <a:latin typeface="Giovanni-Book"/>
              </a:rPr>
            </a:br>
            <a:r>
              <a:rPr lang="cs-CZ" sz="1800" b="0" i="0" u="none" strike="noStrike" baseline="0" dirty="0">
                <a:latin typeface="Giovanni-Book"/>
              </a:rPr>
              <a:t>(10 species)</a:t>
            </a:r>
            <a:endParaRPr lang="cs-CZ" dirty="0"/>
          </a:p>
        </p:txBody>
      </p:sp>
    </p:spTree>
    <p:extLst>
      <p:ext uri="{BB962C8B-B14F-4D97-AF65-F5344CB8AC3E}">
        <p14:creationId xmlns:p14="http://schemas.microsoft.com/office/powerpoint/2010/main" val="228870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40E0A8-80BB-4B31-9A35-29F5606514A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A51CFAAC-76F3-4686-8AFD-2C1A3BA15E5B}"/>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CD4D77D5-24EA-4D44-95D6-1E83B48EB143}"/>
              </a:ext>
            </a:extLst>
          </p:cNvPr>
          <p:cNvPicPr>
            <a:picLocks noChangeAspect="1"/>
          </p:cNvPicPr>
          <p:nvPr/>
        </p:nvPicPr>
        <p:blipFill>
          <a:blip r:embed="rId2"/>
          <a:stretch>
            <a:fillRect/>
          </a:stretch>
        </p:blipFill>
        <p:spPr>
          <a:xfrm>
            <a:off x="11071" y="81999"/>
            <a:ext cx="8820001" cy="6776001"/>
          </a:xfrm>
          <a:prstGeom prst="rect">
            <a:avLst/>
          </a:prstGeom>
        </p:spPr>
      </p:pic>
      <p:sp>
        <p:nvSpPr>
          <p:cNvPr id="5" name="TextovéPole 4">
            <a:extLst>
              <a:ext uri="{FF2B5EF4-FFF2-40B4-BE49-F238E27FC236}">
                <a16:creationId xmlns:a16="http://schemas.microsoft.com/office/drawing/2014/main" id="{92FA3ADA-56B3-4BAC-AEF1-A29CBDC5BB21}"/>
              </a:ext>
            </a:extLst>
          </p:cNvPr>
          <p:cNvSpPr txBox="1"/>
          <p:nvPr/>
        </p:nvSpPr>
        <p:spPr>
          <a:xfrm>
            <a:off x="6817850" y="6126163"/>
            <a:ext cx="2326150" cy="461665"/>
          </a:xfrm>
          <a:prstGeom prst="rect">
            <a:avLst/>
          </a:prstGeom>
          <a:solidFill>
            <a:srgbClr val="FF0000"/>
          </a:solidFill>
        </p:spPr>
        <p:txBody>
          <a:bodyPr wrap="none" rtlCol="0">
            <a:spAutoFit/>
          </a:bodyPr>
          <a:lstStyle/>
          <a:p>
            <a:r>
              <a:rPr lang="cs-CZ" sz="2400" b="1" dirty="0" err="1"/>
              <a:t>Topic</a:t>
            </a:r>
            <a:r>
              <a:rPr lang="cs-CZ" sz="2400" b="1" dirty="0"/>
              <a:t> </a:t>
            </a:r>
            <a:r>
              <a:rPr lang="cs-CZ" sz="2400" b="1" dirty="0" err="1"/>
              <a:t>of</a:t>
            </a:r>
            <a:r>
              <a:rPr lang="cs-CZ" sz="2400" b="1" dirty="0"/>
              <a:t> </a:t>
            </a:r>
            <a:r>
              <a:rPr lang="cs-CZ" sz="2400" b="1" dirty="0" err="1"/>
              <a:t>an</a:t>
            </a:r>
            <a:r>
              <a:rPr lang="cs-CZ" sz="2400" b="1" dirty="0"/>
              <a:t> </a:t>
            </a:r>
            <a:r>
              <a:rPr lang="cs-CZ" sz="2400" b="1" dirty="0" err="1"/>
              <a:t>essay</a:t>
            </a:r>
            <a:endParaRPr lang="cs-CZ" sz="2400" b="1" dirty="0"/>
          </a:p>
        </p:txBody>
      </p:sp>
      <p:pic>
        <p:nvPicPr>
          <p:cNvPr id="7" name="Obrázek 6">
            <a:extLst>
              <a:ext uri="{FF2B5EF4-FFF2-40B4-BE49-F238E27FC236}">
                <a16:creationId xmlns:a16="http://schemas.microsoft.com/office/drawing/2014/main" id="{89A883FC-D77A-B074-E363-1E76A20882D5}"/>
              </a:ext>
            </a:extLst>
          </p:cNvPr>
          <p:cNvPicPr>
            <a:picLocks noChangeAspect="1"/>
          </p:cNvPicPr>
          <p:nvPr/>
        </p:nvPicPr>
        <p:blipFill rotWithShape="1">
          <a:blip r:embed="rId3"/>
          <a:srcRect l="66" t="422" b="1106"/>
          <a:stretch/>
        </p:blipFill>
        <p:spPr>
          <a:xfrm>
            <a:off x="5158951" y="2775825"/>
            <a:ext cx="3924113" cy="3080166"/>
          </a:xfrm>
          <a:prstGeom prst="rect">
            <a:avLst/>
          </a:prstGeom>
          <a:ln w="3175">
            <a:solidFill>
              <a:schemeClr val="tx1"/>
            </a:solidFill>
          </a:ln>
        </p:spPr>
      </p:pic>
    </p:spTree>
    <p:extLst>
      <p:ext uri="{BB962C8B-B14F-4D97-AF65-F5344CB8AC3E}">
        <p14:creationId xmlns:p14="http://schemas.microsoft.com/office/powerpoint/2010/main" val="23447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36296" y="1163182"/>
            <a:ext cx="1804276" cy="369332"/>
          </a:xfrm>
          <a:prstGeom prst="rect">
            <a:avLst/>
          </a:prstGeom>
          <a:noFill/>
        </p:spPr>
        <p:txBody>
          <a:bodyPr wrap="none" rtlCol="0">
            <a:spAutoFit/>
          </a:bodyPr>
          <a:lstStyle/>
          <a:p>
            <a:r>
              <a:rPr lang="cs-CZ" dirty="0"/>
              <a:t>Strese et al. 2014</a:t>
            </a:r>
          </a:p>
        </p:txBody>
      </p:sp>
      <p:sp>
        <p:nvSpPr>
          <p:cNvPr id="2" name="Rectangle 1"/>
          <p:cNvSpPr/>
          <p:nvPr/>
        </p:nvSpPr>
        <p:spPr>
          <a:xfrm>
            <a:off x="4274867" y="3244334"/>
            <a:ext cx="594265" cy="369332"/>
          </a:xfrm>
          <a:prstGeom prst="rect">
            <a:avLst/>
          </a:prstGeom>
        </p:spPr>
        <p:txBody>
          <a:bodyPr wrap="none">
            <a:spAutoFit/>
          </a:bodyPr>
          <a:lstStyle/>
          <a:p>
            <a:r>
              <a:rPr lang="cs-CZ" dirty="0"/>
              <a:t>TvLF</a:t>
            </a:r>
          </a:p>
        </p:txBody>
      </p:sp>
      <p:sp>
        <p:nvSpPr>
          <p:cNvPr id="6" name="Title 1"/>
          <p:cNvSpPr txBox="1">
            <a:spLocks/>
          </p:cNvSpPr>
          <p:nvPr/>
        </p:nvSpPr>
        <p:spPr>
          <a:xfrm>
            <a:off x="0" y="-27384"/>
            <a:ext cx="9144000" cy="1190566"/>
          </a:xfrm>
          <a:prstGeom prst="rect">
            <a:avLst/>
          </a:prstGeom>
          <a:solidFill>
            <a:srgbClr val="080808"/>
          </a:solidFill>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i="1" dirty="0">
                <a:solidFill>
                  <a:schemeClr val="bg1"/>
                </a:solidFill>
              </a:rPr>
              <a:t>Trichomonas vaginalis </a:t>
            </a:r>
            <a:r>
              <a:rPr lang="cs-CZ" dirty="0">
                <a:solidFill>
                  <a:schemeClr val="bg1"/>
                </a:solidFill>
              </a:rPr>
              <a:t>Lateral gene transfer Fragment (TvLF)  </a:t>
            </a:r>
          </a:p>
        </p:txBody>
      </p:sp>
      <p:pic>
        <p:nvPicPr>
          <p:cNvPr id="7" name="Picture 4" descr="http://www.huidziekten.nl/afbeeldingen/soa/trichomonas-vaginalis-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737" t="15492" r="6729" b="20305"/>
          <a:stretch/>
        </p:blipFill>
        <p:spPr bwMode="auto">
          <a:xfrm>
            <a:off x="0" y="555201"/>
            <a:ext cx="592957" cy="11638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32514"/>
            <a:ext cx="9144000" cy="532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755576" y="1124744"/>
            <a:ext cx="2808076" cy="369332"/>
          </a:xfrm>
          <a:prstGeom prst="rect">
            <a:avLst/>
          </a:prstGeom>
        </p:spPr>
        <p:txBody>
          <a:bodyPr wrap="none">
            <a:spAutoFit/>
          </a:bodyPr>
          <a:lstStyle/>
          <a:p>
            <a:r>
              <a:rPr lang="cs-CZ" b="1" dirty="0"/>
              <a:t>Donor - </a:t>
            </a:r>
            <a:r>
              <a:rPr lang="cs-CZ" b="1" i="1" dirty="0" err="1"/>
              <a:t>Peptoniphilus</a:t>
            </a:r>
            <a:r>
              <a:rPr lang="cs-CZ" b="1" i="1" dirty="0"/>
              <a:t> </a:t>
            </a:r>
            <a:r>
              <a:rPr lang="cs-CZ" b="1" i="1" dirty="0" err="1"/>
              <a:t>harei</a:t>
            </a:r>
            <a:endParaRPr lang="cs-CZ" b="1" i="1" dirty="0"/>
          </a:p>
        </p:txBody>
      </p:sp>
    </p:spTree>
    <p:extLst>
      <p:ext uri="{BB962C8B-B14F-4D97-AF65-F5344CB8AC3E}">
        <p14:creationId xmlns:p14="http://schemas.microsoft.com/office/powerpoint/2010/main" val="3006292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4F0981F-B84D-4C5E-9E8B-A2C8D4973D9C}"/>
              </a:ext>
            </a:extLst>
          </p:cNvPr>
          <p:cNvPicPr>
            <a:picLocks noChangeAspect="1"/>
          </p:cNvPicPr>
          <p:nvPr/>
        </p:nvPicPr>
        <p:blipFill rotWithShape="1">
          <a:blip r:embed="rId3"/>
          <a:srcRect t="702" b="11151"/>
          <a:stretch/>
        </p:blipFill>
        <p:spPr>
          <a:xfrm>
            <a:off x="4103439" y="-10755"/>
            <a:ext cx="5040561" cy="6879509"/>
          </a:xfrm>
          <a:prstGeom prst="rect">
            <a:avLst/>
          </a:prstGeom>
        </p:spPr>
      </p:pic>
      <p:sp>
        <p:nvSpPr>
          <p:cNvPr id="12" name="Title 1"/>
          <p:cNvSpPr txBox="1">
            <a:spLocks/>
          </p:cNvSpPr>
          <p:nvPr/>
        </p:nvSpPr>
        <p:spPr>
          <a:xfrm>
            <a:off x="-1976" y="-6667"/>
            <a:ext cx="4141927" cy="864096"/>
          </a:xfrm>
          <a:prstGeom prst="rect">
            <a:avLst/>
          </a:prstGeom>
          <a:solidFill>
            <a:srgbClr val="080808"/>
          </a:solidFill>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Estimates of HGT gene counts originating in from prokaryotes</a:t>
            </a:r>
            <a:endParaRPr lang="cs-CZ" dirty="0">
              <a:solidFill>
                <a:schemeClr val="bg1"/>
              </a:solidFill>
            </a:endParaRPr>
          </a:p>
        </p:txBody>
      </p:sp>
      <p:pic>
        <p:nvPicPr>
          <p:cNvPr id="6" name="Obrázek 5">
            <a:extLst>
              <a:ext uri="{FF2B5EF4-FFF2-40B4-BE49-F238E27FC236}">
                <a16:creationId xmlns:a16="http://schemas.microsoft.com/office/drawing/2014/main" id="{33E872B8-936D-42F0-A2D5-D5AE0464CB96}"/>
              </a:ext>
            </a:extLst>
          </p:cNvPr>
          <p:cNvPicPr>
            <a:picLocks noChangeAspect="1"/>
          </p:cNvPicPr>
          <p:nvPr/>
        </p:nvPicPr>
        <p:blipFill>
          <a:blip r:embed="rId4"/>
          <a:stretch>
            <a:fillRect/>
          </a:stretch>
        </p:blipFill>
        <p:spPr>
          <a:xfrm>
            <a:off x="107504" y="5373216"/>
            <a:ext cx="5113528" cy="102122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7" name="TextovéPole 6">
            <a:extLst>
              <a:ext uri="{FF2B5EF4-FFF2-40B4-BE49-F238E27FC236}">
                <a16:creationId xmlns:a16="http://schemas.microsoft.com/office/drawing/2014/main" id="{D69524EB-0573-449D-A6DB-126C494B7A1A}"/>
              </a:ext>
            </a:extLst>
          </p:cNvPr>
          <p:cNvSpPr txBox="1"/>
          <p:nvPr/>
        </p:nvSpPr>
        <p:spPr>
          <a:xfrm>
            <a:off x="107504" y="6449160"/>
            <a:ext cx="1200521" cy="369332"/>
          </a:xfrm>
          <a:prstGeom prst="rect">
            <a:avLst/>
          </a:prstGeom>
          <a:noFill/>
        </p:spPr>
        <p:txBody>
          <a:bodyPr wrap="none" rtlCol="0">
            <a:spAutoFit/>
          </a:bodyPr>
          <a:lstStyle/>
          <a:p>
            <a:r>
              <a:rPr lang="cs-CZ" dirty="0" err="1"/>
              <a:t>Etten</a:t>
            </a:r>
            <a:r>
              <a:rPr lang="cs-CZ" dirty="0"/>
              <a:t> 2020</a:t>
            </a:r>
          </a:p>
        </p:txBody>
      </p:sp>
    </p:spTree>
    <p:extLst>
      <p:ext uri="{BB962C8B-B14F-4D97-AF65-F5344CB8AC3E}">
        <p14:creationId xmlns:p14="http://schemas.microsoft.com/office/powerpoint/2010/main" val="3505644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image61072736">
            <a:extLst>
              <a:ext uri="{FF2B5EF4-FFF2-40B4-BE49-F238E27FC236}">
                <a16:creationId xmlns:a16="http://schemas.microsoft.com/office/drawing/2014/main" id="{99435505-CBAB-D84D-E3AC-4E7C5E645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85" y="-8351319"/>
            <a:ext cx="24688260"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image61066288">
            <a:extLst>
              <a:ext uri="{FF2B5EF4-FFF2-40B4-BE49-F238E27FC236}">
                <a16:creationId xmlns:a16="http://schemas.microsoft.com/office/drawing/2014/main" id="{4EBF851E-2E58-EB56-AB45-DA94F05EE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88" y="1526764"/>
            <a:ext cx="8071847" cy="5331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2B55A1-FC00-F7BB-DAC0-3337BAD28FE4}"/>
              </a:ext>
            </a:extLst>
          </p:cNvPr>
          <p:cNvSpPr txBox="1">
            <a:spLocks/>
          </p:cNvSpPr>
          <p:nvPr/>
        </p:nvSpPr>
        <p:spPr>
          <a:xfrm>
            <a:off x="-1976" y="-6667"/>
            <a:ext cx="9145976" cy="864096"/>
          </a:xfrm>
          <a:prstGeom prst="rect">
            <a:avLst/>
          </a:prstGeom>
          <a:solidFill>
            <a:srgbClr val="080808"/>
          </a:solidFill>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Estimates of HGT gene counts originating in from prokaryotes</a:t>
            </a:r>
            <a:endParaRPr lang="cs-CZ" dirty="0">
              <a:solidFill>
                <a:schemeClr val="bg1"/>
              </a:solidFill>
            </a:endParaRPr>
          </a:p>
        </p:txBody>
      </p:sp>
      <p:sp>
        <p:nvSpPr>
          <p:cNvPr id="3" name="TextBox 2">
            <a:extLst>
              <a:ext uri="{FF2B5EF4-FFF2-40B4-BE49-F238E27FC236}">
                <a16:creationId xmlns:a16="http://schemas.microsoft.com/office/drawing/2014/main" id="{2EEA2B67-9422-DF5E-2FBB-0B514E623D39}"/>
              </a:ext>
            </a:extLst>
          </p:cNvPr>
          <p:cNvSpPr txBox="1"/>
          <p:nvPr/>
        </p:nvSpPr>
        <p:spPr>
          <a:xfrm>
            <a:off x="6872014" y="1340768"/>
            <a:ext cx="1989391" cy="646331"/>
          </a:xfrm>
          <a:prstGeom prst="rect">
            <a:avLst/>
          </a:prstGeom>
          <a:noFill/>
        </p:spPr>
        <p:txBody>
          <a:bodyPr wrap="none" rtlCol="0">
            <a:spAutoFit/>
          </a:bodyPr>
          <a:lstStyle/>
          <a:p>
            <a:r>
              <a:rPr lang="en-GB" sz="1800" dirty="0">
                <a:effectLst/>
                <a:latin typeface="Helvetica" pitchFamily="2" charset="0"/>
              </a:rPr>
              <a:t> </a:t>
            </a:r>
            <a:r>
              <a:rPr lang="en-GB" sz="1400" i="1" dirty="0">
                <a:effectLst/>
                <a:latin typeface="Helvetica" pitchFamily="2" charset="0"/>
              </a:rPr>
              <a:t>Cote-</a:t>
            </a:r>
            <a:r>
              <a:rPr lang="en-GB" sz="1400" i="1" dirty="0" err="1">
                <a:effectLst/>
                <a:latin typeface="Helvetica" pitchFamily="2" charset="0"/>
              </a:rPr>
              <a:t>L’Heureux</a:t>
            </a:r>
            <a:r>
              <a:rPr lang="en-GB" sz="1400" i="1" dirty="0">
                <a:effectLst/>
                <a:latin typeface="Helvetica" pitchFamily="2" charset="0"/>
              </a:rPr>
              <a:t> 2022</a:t>
            </a:r>
            <a:r>
              <a:rPr lang="en-GB" sz="1400" b="1" i="1" dirty="0">
                <a:effectLst/>
                <a:latin typeface="Helvetica" pitchFamily="2" charset="0"/>
              </a:rPr>
              <a:t> </a:t>
            </a:r>
            <a:endParaRPr lang="en-GB" sz="1400" i="1" dirty="0"/>
          </a:p>
          <a:p>
            <a:endParaRPr lang="en-CZ" dirty="0"/>
          </a:p>
        </p:txBody>
      </p:sp>
      <p:sp>
        <p:nvSpPr>
          <p:cNvPr id="4" name="TextBox 3">
            <a:extLst>
              <a:ext uri="{FF2B5EF4-FFF2-40B4-BE49-F238E27FC236}">
                <a16:creationId xmlns:a16="http://schemas.microsoft.com/office/drawing/2014/main" id="{9588637B-00FE-E7D9-7967-F594424AD2B8}"/>
              </a:ext>
            </a:extLst>
          </p:cNvPr>
          <p:cNvSpPr txBox="1"/>
          <p:nvPr/>
        </p:nvSpPr>
        <p:spPr>
          <a:xfrm>
            <a:off x="820486" y="877106"/>
            <a:ext cx="8142807" cy="646331"/>
          </a:xfrm>
          <a:prstGeom prst="rect">
            <a:avLst/>
          </a:prstGeom>
          <a:noFill/>
        </p:spPr>
        <p:txBody>
          <a:bodyPr wrap="none" rtlCol="0">
            <a:spAutoFit/>
          </a:bodyPr>
          <a:lstStyle/>
          <a:p>
            <a:r>
              <a:rPr lang="en-CZ" dirty="0"/>
              <a:t>306 clear examples of gene families </a:t>
            </a:r>
            <a:r>
              <a:rPr lang="cs-CZ" dirty="0" err="1"/>
              <a:t>undergoing</a:t>
            </a:r>
            <a:r>
              <a:rPr lang="en-CZ" dirty="0"/>
              <a:t> HGT using a very strict methodology</a:t>
            </a:r>
            <a:r>
              <a:rPr lang="cs-CZ" dirty="0"/>
              <a:t> </a:t>
            </a:r>
            <a:br>
              <a:rPr lang="en-GB" dirty="0"/>
            </a:br>
            <a:r>
              <a:rPr lang="cs-CZ" dirty="0" err="1"/>
              <a:t>from</a:t>
            </a:r>
            <a:r>
              <a:rPr lang="cs-CZ" dirty="0"/>
              <a:t> a </a:t>
            </a:r>
            <a:r>
              <a:rPr lang="cs-CZ" dirty="0" err="1"/>
              <a:t>total</a:t>
            </a:r>
            <a:r>
              <a:rPr lang="cs-CZ" dirty="0"/>
              <a:t> </a:t>
            </a:r>
            <a:r>
              <a:rPr lang="cs-CZ" dirty="0" err="1"/>
              <a:t>of</a:t>
            </a:r>
            <a:r>
              <a:rPr lang="cs-CZ" dirty="0"/>
              <a:t> 13 630 gene </a:t>
            </a:r>
            <a:r>
              <a:rPr lang="cs-CZ" dirty="0" err="1"/>
              <a:t>families</a:t>
            </a:r>
            <a:r>
              <a:rPr lang="cs-CZ" dirty="0"/>
              <a:t> (2.2</a:t>
            </a:r>
            <a:r>
              <a:rPr lang="en-GB" dirty="0"/>
              <a:t>%</a:t>
            </a:r>
            <a:r>
              <a:rPr lang="cs-CZ" dirty="0"/>
              <a:t>).</a:t>
            </a:r>
            <a:endParaRPr lang="en-CZ" dirty="0"/>
          </a:p>
        </p:txBody>
      </p:sp>
    </p:spTree>
    <p:extLst>
      <p:ext uri="{BB962C8B-B14F-4D97-AF65-F5344CB8AC3E}">
        <p14:creationId xmlns:p14="http://schemas.microsoft.com/office/powerpoint/2010/main" val="52253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0" y="1513036"/>
            <a:ext cx="9252520" cy="4940300"/>
          </a:xfrm>
        </p:spPr>
        <p:txBody>
          <a:bodyPr/>
          <a:lstStyle/>
          <a:p>
            <a:pPr eaLnBrk="1" hangingPunct="1"/>
            <a:r>
              <a:rPr lang="cs-CZ" altLang="cs-CZ" sz="2400" b="1" dirty="0">
                <a:solidFill>
                  <a:schemeClr val="bg1">
                    <a:lumMod val="75000"/>
                  </a:schemeClr>
                </a:solidFill>
                <a:latin typeface="Arial" charset="0"/>
              </a:rPr>
              <a:t>Prokaryota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spread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antibiotic</a:t>
            </a:r>
            <a:r>
              <a:rPr lang="cs-CZ" altLang="cs-CZ" sz="2400" dirty="0">
                <a:solidFill>
                  <a:schemeClr val="bg1">
                    <a:lumMod val="75000"/>
                  </a:schemeClr>
                </a:solidFill>
                <a:latin typeface="Arial" charset="0"/>
              </a:rPr>
              <a:t> resistence led to </a:t>
            </a:r>
            <a:r>
              <a:rPr lang="cs-CZ" altLang="cs-CZ" sz="2400" dirty="0" err="1">
                <a:solidFill>
                  <a:schemeClr val="bg1">
                    <a:lumMod val="75000"/>
                  </a:schemeClr>
                </a:solidFill>
                <a:latin typeface="Arial" charset="0"/>
              </a:rPr>
              <a:t>discovery</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HGT)</a:t>
            </a:r>
          </a:p>
          <a:p>
            <a:pPr eaLnBrk="1" hangingPunct="1"/>
            <a:endParaRPr lang="cs-CZ" altLang="cs-CZ" sz="2400" dirty="0">
              <a:solidFill>
                <a:schemeClr val="bg1">
                  <a:lumMod val="75000"/>
                </a:schemeClr>
              </a:solidFill>
              <a:latin typeface="Arial" charset="0"/>
            </a:endParaRPr>
          </a:p>
          <a:p>
            <a:r>
              <a:rPr lang="cs-CZ" altLang="cs-CZ" sz="2400" b="1" dirty="0">
                <a:solidFill>
                  <a:schemeClr val="bg1">
                    <a:lumMod val="75000"/>
                  </a:schemeClr>
                </a:solidFill>
                <a:latin typeface="Arial" charset="0"/>
              </a:rPr>
              <a:t>Eukaryota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rare</a:t>
            </a:r>
            <a:r>
              <a:rPr lang="cs-CZ" altLang="cs-CZ" sz="2400" dirty="0">
                <a:solidFill>
                  <a:schemeClr val="bg1">
                    <a:lumMod val="75000"/>
                  </a:schemeClr>
                </a:solidFill>
                <a:latin typeface="Arial" charset="0"/>
              </a:rPr>
              <a:t>, limited by </a:t>
            </a:r>
            <a:r>
              <a:rPr lang="cs-CZ" altLang="cs-CZ" sz="2400" dirty="0" err="1">
                <a:solidFill>
                  <a:schemeClr val="bg1">
                    <a:lumMod val="75000"/>
                  </a:schemeClr>
                </a:solidFill>
                <a:latin typeface="Arial" charset="0"/>
              </a:rPr>
              <a:t>introns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genes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for</a:t>
            </a:r>
            <a:r>
              <a:rPr lang="cs-CZ" altLang="cs-CZ" sz="2400" dirty="0">
                <a:solidFill>
                  <a:schemeClr val="bg1">
                    <a:lumMod val="75000"/>
                  </a:schemeClr>
                </a:solidFill>
                <a:latin typeface="Arial" charset="0"/>
              </a:rPr>
              <a:t> pro tubulin and aktin in </a:t>
            </a:r>
            <a:r>
              <a:rPr lang="cs-CZ" altLang="cs-CZ" sz="2400" dirty="0" err="1">
                <a:solidFill>
                  <a:schemeClr val="bg1">
                    <a:lumMod val="75000"/>
                  </a:schemeClr>
                </a:solidFill>
                <a:latin typeface="Arial" charset="0"/>
              </a:rPr>
              <a:t>bacteria</a:t>
            </a:r>
            <a:r>
              <a:rPr lang="cs-CZ" altLang="cs-CZ" sz="2400" dirty="0">
                <a:solidFill>
                  <a:schemeClr val="bg1">
                    <a:lumMod val="75000"/>
                  </a:schemeClr>
                </a:solidFill>
                <a:latin typeface="Arial" charset="0"/>
              </a:rPr>
              <a:t>)</a:t>
            </a:r>
            <a:r>
              <a:rPr lang="cs-CZ" altLang="cs-CZ" sz="2400" b="1" dirty="0">
                <a:solidFill>
                  <a:schemeClr val="bg1">
                    <a:lumMod val="75000"/>
                  </a:schemeClr>
                </a:solidFill>
                <a:latin typeface="Arial" charset="0"/>
              </a:rPr>
              <a:t> </a:t>
            </a:r>
          </a:p>
          <a:p>
            <a:endParaRPr lang="cs-CZ" altLang="cs-CZ" sz="2400" b="1" dirty="0">
              <a:solidFill>
                <a:schemeClr val="bg1">
                  <a:lumMod val="75000"/>
                </a:schemeClr>
              </a:solidFill>
              <a:latin typeface="Arial" charset="0"/>
            </a:endParaRPr>
          </a:p>
          <a:p>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endosymbiotic</a:t>
            </a:r>
            <a:r>
              <a:rPr lang="cs-CZ" altLang="cs-CZ" sz="2400" dirty="0">
                <a:solidFill>
                  <a:schemeClr val="bg1">
                    <a:lumMod val="75000"/>
                  </a:schemeClr>
                </a:solidFill>
                <a:latin typeface="Arial" charset="0"/>
              </a:rPr>
              <a:t> gene transfer)</a:t>
            </a:r>
          </a:p>
          <a:p>
            <a:endParaRPr lang="cs-CZ" altLang="cs-CZ" sz="2400" dirty="0">
              <a:latin typeface="Arial" charset="0"/>
            </a:endParaRPr>
          </a:p>
          <a:p>
            <a:r>
              <a:rPr lang="cs-CZ" altLang="cs-CZ" sz="2400" b="1" dirty="0" err="1">
                <a:solidFill>
                  <a:srgbClr val="FF0066"/>
                </a:solidFill>
                <a:latin typeface="Arial" charset="0"/>
              </a:rPr>
              <a:t>Viruses</a:t>
            </a:r>
            <a:r>
              <a:rPr lang="cs-CZ" altLang="cs-CZ" sz="2400" b="1" dirty="0">
                <a:solidFill>
                  <a:srgbClr val="FF0066"/>
                </a:solidFill>
                <a:latin typeface="Arial" charset="0"/>
              </a:rPr>
              <a:t>           Eukaryota</a:t>
            </a:r>
            <a:r>
              <a:rPr lang="cs-CZ" altLang="cs-CZ" sz="2400" dirty="0">
                <a:latin typeface="Arial" charset="0"/>
              </a:rPr>
              <a:t> </a:t>
            </a:r>
          </a:p>
          <a:p>
            <a:pPr eaLnBrk="1" hangingPunct="1"/>
            <a:endParaRPr lang="cs-CZ" altLang="cs-CZ" sz="2400" dirty="0">
              <a:latin typeface="Arial" charset="0"/>
            </a:endParaRPr>
          </a:p>
          <a:p>
            <a:pPr eaLnBrk="1" hangingPunct="1"/>
            <a:r>
              <a:rPr lang="cs-CZ" altLang="cs-CZ" sz="2400" b="1" dirty="0">
                <a:solidFill>
                  <a:schemeClr val="bg1">
                    <a:lumMod val="75000"/>
                  </a:schemeClr>
                </a:solidFill>
                <a:latin typeface="Arial" charset="0"/>
              </a:rPr>
              <a:t>Eukaryota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less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common</a:t>
            </a:r>
            <a:r>
              <a:rPr lang="cs-CZ" altLang="cs-CZ" sz="2400" dirty="0">
                <a:solidFill>
                  <a:schemeClr val="bg1">
                    <a:lumMod val="75000"/>
                  </a:schemeClr>
                </a:solidFill>
                <a:latin typeface="Arial" charset="0"/>
              </a:rPr>
              <a:t>; more </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in </a:t>
            </a:r>
            <a:r>
              <a:rPr lang="cs-CZ" altLang="cs-CZ" sz="2400" dirty="0" err="1">
                <a:solidFill>
                  <a:schemeClr val="bg1">
                    <a:lumMod val="75000"/>
                  </a:schemeClr>
                </a:solidFill>
                <a:latin typeface="Arial" charset="0"/>
              </a:rPr>
              <a:t>fungi</a:t>
            </a:r>
            <a:r>
              <a:rPr lang="cs-CZ" altLang="cs-CZ" sz="2400" dirty="0">
                <a:solidFill>
                  <a:schemeClr val="bg1">
                    <a:lumMod val="75000"/>
                  </a:schemeClr>
                </a:solidFill>
                <a:latin typeface="Arial" charset="0"/>
              </a:rPr>
              <a:t>)</a:t>
            </a: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5"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Directions</a:t>
            </a:r>
            <a:r>
              <a:rPr lang="cs-CZ" dirty="0">
                <a:solidFill>
                  <a:schemeClr val="bg1"/>
                </a:solidFill>
              </a:rPr>
              <a:t> </a:t>
            </a:r>
            <a:r>
              <a:rPr lang="cs-CZ" dirty="0" err="1">
                <a:solidFill>
                  <a:schemeClr val="bg1"/>
                </a:solidFill>
              </a:rPr>
              <a:t>of</a:t>
            </a:r>
            <a:r>
              <a:rPr lang="cs-CZ" dirty="0">
                <a:solidFill>
                  <a:schemeClr val="bg1"/>
                </a:solidFill>
              </a:rPr>
              <a:t> HGT</a:t>
            </a:r>
          </a:p>
        </p:txBody>
      </p:sp>
      <p:cxnSp>
        <p:nvCxnSpPr>
          <p:cNvPr id="3" name="Straight Arrow Connector 2">
            <a:extLst>
              <a:ext uri="{FF2B5EF4-FFF2-40B4-BE49-F238E27FC236}">
                <a16:creationId xmlns:a16="http://schemas.microsoft.com/office/drawing/2014/main" id="{59688A92-C1B3-3886-5B7E-719ABB1ABA33}"/>
              </a:ext>
            </a:extLst>
          </p:cNvPr>
          <p:cNvCxnSpPr/>
          <p:nvPr/>
        </p:nvCxnSpPr>
        <p:spPr>
          <a:xfrm>
            <a:off x="1691680" y="5085184"/>
            <a:ext cx="648072" cy="0"/>
          </a:xfrm>
          <a:prstGeom prst="straightConnector1">
            <a:avLst/>
          </a:prstGeom>
          <a:ln w="19050">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2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C685F4-1D5D-D7AA-E803-75C215EDD27F}"/>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cs-CZ" dirty="0" err="1">
                <a:solidFill>
                  <a:schemeClr val="bg1"/>
                </a:solidFill>
              </a:rPr>
              <a:t>between</a:t>
            </a:r>
            <a:r>
              <a:rPr lang="cs-CZ" dirty="0">
                <a:solidFill>
                  <a:schemeClr val="bg1"/>
                </a:solidFill>
              </a:rPr>
              <a:t> </a:t>
            </a:r>
            <a:r>
              <a:rPr lang="cs-CZ" dirty="0" err="1">
                <a:solidFill>
                  <a:schemeClr val="bg1"/>
                </a:solidFill>
              </a:rPr>
              <a:t>eukaryotes</a:t>
            </a:r>
            <a:r>
              <a:rPr lang="cs-CZ" dirty="0">
                <a:solidFill>
                  <a:schemeClr val="bg1"/>
                </a:solidFill>
              </a:rPr>
              <a:t> and </a:t>
            </a:r>
            <a:r>
              <a:rPr lang="cs-CZ" dirty="0" err="1">
                <a:solidFill>
                  <a:schemeClr val="bg1"/>
                </a:solidFill>
              </a:rPr>
              <a:t>viruses</a:t>
            </a:r>
            <a:endParaRPr lang="cs-CZ" dirty="0">
              <a:solidFill>
                <a:schemeClr val="bg1"/>
              </a:solidFill>
            </a:endParaRPr>
          </a:p>
        </p:txBody>
      </p:sp>
      <p:pic>
        <p:nvPicPr>
          <p:cNvPr id="6" name="Picture 5">
            <a:extLst>
              <a:ext uri="{FF2B5EF4-FFF2-40B4-BE49-F238E27FC236}">
                <a16:creationId xmlns:a16="http://schemas.microsoft.com/office/drawing/2014/main" id="{0E3F9E46-24C5-D5C4-960E-A6C3558FA859}"/>
              </a:ext>
            </a:extLst>
          </p:cNvPr>
          <p:cNvPicPr>
            <a:picLocks noChangeAspect="1"/>
          </p:cNvPicPr>
          <p:nvPr/>
        </p:nvPicPr>
        <p:blipFill rotWithShape="1">
          <a:blip r:embed="rId2"/>
          <a:srcRect l="23132" t="11459" r="12015" b="9977"/>
          <a:stretch/>
        </p:blipFill>
        <p:spPr>
          <a:xfrm>
            <a:off x="899592" y="1412776"/>
            <a:ext cx="7344816" cy="5561076"/>
          </a:xfrm>
          <a:prstGeom prst="rect">
            <a:avLst/>
          </a:prstGeom>
        </p:spPr>
      </p:pic>
      <p:sp>
        <p:nvSpPr>
          <p:cNvPr id="7" name="TextBox 6">
            <a:extLst>
              <a:ext uri="{FF2B5EF4-FFF2-40B4-BE49-F238E27FC236}">
                <a16:creationId xmlns:a16="http://schemas.microsoft.com/office/drawing/2014/main" id="{A7404CB3-FC2B-0592-FDDA-E54F736DEE0C}"/>
              </a:ext>
            </a:extLst>
          </p:cNvPr>
          <p:cNvSpPr txBox="1"/>
          <p:nvPr/>
        </p:nvSpPr>
        <p:spPr>
          <a:xfrm>
            <a:off x="301856" y="980728"/>
            <a:ext cx="8540287" cy="738664"/>
          </a:xfrm>
          <a:prstGeom prst="rect">
            <a:avLst/>
          </a:prstGeom>
          <a:noFill/>
        </p:spPr>
        <p:txBody>
          <a:bodyPr wrap="none" rtlCol="0">
            <a:spAutoFit/>
          </a:bodyPr>
          <a:lstStyle/>
          <a:p>
            <a:r>
              <a:rPr lang="en-CZ" sz="2400" dirty="0"/>
              <a:t>Particularly to and from large </a:t>
            </a:r>
            <a:r>
              <a:rPr lang="en-GB" sz="2400" dirty="0">
                <a:effectLst/>
                <a:latin typeface="MinionPro"/>
              </a:rPr>
              <a:t>nucleocytoplasmic large DNA viruses </a:t>
            </a:r>
            <a:endParaRPr lang="en-GB" sz="2400" dirty="0"/>
          </a:p>
          <a:p>
            <a:endParaRPr lang="en-CZ" dirty="0"/>
          </a:p>
        </p:txBody>
      </p:sp>
      <p:sp>
        <p:nvSpPr>
          <p:cNvPr id="8" name="TextBox 7">
            <a:extLst>
              <a:ext uri="{FF2B5EF4-FFF2-40B4-BE49-F238E27FC236}">
                <a16:creationId xmlns:a16="http://schemas.microsoft.com/office/drawing/2014/main" id="{0D41BEEE-404D-3579-0C6B-35921B2AF23E}"/>
              </a:ext>
            </a:extLst>
          </p:cNvPr>
          <p:cNvSpPr txBox="1"/>
          <p:nvPr/>
        </p:nvSpPr>
        <p:spPr>
          <a:xfrm>
            <a:off x="7393053" y="6469196"/>
            <a:ext cx="1702710" cy="369332"/>
          </a:xfrm>
          <a:prstGeom prst="rect">
            <a:avLst/>
          </a:prstGeom>
          <a:noFill/>
        </p:spPr>
        <p:txBody>
          <a:bodyPr wrap="none" rtlCol="0">
            <a:spAutoFit/>
          </a:bodyPr>
          <a:lstStyle/>
          <a:p>
            <a:r>
              <a:rPr lang="en-CZ" dirty="0"/>
              <a:t>Irwin et al. 2022</a:t>
            </a:r>
          </a:p>
        </p:txBody>
      </p:sp>
    </p:spTree>
    <p:extLst>
      <p:ext uri="{BB962C8B-B14F-4D97-AF65-F5344CB8AC3E}">
        <p14:creationId xmlns:p14="http://schemas.microsoft.com/office/powerpoint/2010/main" val="54953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14236F-1859-01B0-518A-43C8F6B5EE83}"/>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cs-CZ" dirty="0" err="1">
                <a:solidFill>
                  <a:schemeClr val="bg1"/>
                </a:solidFill>
              </a:rPr>
              <a:t>between</a:t>
            </a:r>
            <a:r>
              <a:rPr lang="cs-CZ" dirty="0">
                <a:solidFill>
                  <a:schemeClr val="bg1"/>
                </a:solidFill>
              </a:rPr>
              <a:t> </a:t>
            </a:r>
            <a:r>
              <a:rPr lang="cs-CZ" dirty="0" err="1">
                <a:solidFill>
                  <a:schemeClr val="bg1"/>
                </a:solidFill>
              </a:rPr>
              <a:t>eukaryotes</a:t>
            </a:r>
            <a:r>
              <a:rPr lang="cs-CZ" dirty="0">
                <a:solidFill>
                  <a:schemeClr val="bg1"/>
                </a:solidFill>
              </a:rPr>
              <a:t> and </a:t>
            </a:r>
            <a:r>
              <a:rPr lang="cs-CZ" dirty="0" err="1">
                <a:solidFill>
                  <a:schemeClr val="bg1"/>
                </a:solidFill>
              </a:rPr>
              <a:t>viruses</a:t>
            </a:r>
            <a:endParaRPr lang="cs-CZ" dirty="0">
              <a:solidFill>
                <a:schemeClr val="bg1"/>
              </a:solidFill>
            </a:endParaRPr>
          </a:p>
        </p:txBody>
      </p:sp>
      <p:pic>
        <p:nvPicPr>
          <p:cNvPr id="5" name="Picture 4">
            <a:extLst>
              <a:ext uri="{FF2B5EF4-FFF2-40B4-BE49-F238E27FC236}">
                <a16:creationId xmlns:a16="http://schemas.microsoft.com/office/drawing/2014/main" id="{57DAB733-00CB-39F7-8AA2-0EC62EC98884}"/>
              </a:ext>
            </a:extLst>
          </p:cNvPr>
          <p:cNvPicPr>
            <a:picLocks noChangeAspect="1"/>
          </p:cNvPicPr>
          <p:nvPr/>
        </p:nvPicPr>
        <p:blipFill rotWithShape="1">
          <a:blip r:embed="rId2"/>
          <a:srcRect l="19427" t="11459" r="5530" b="29247"/>
          <a:stretch/>
        </p:blipFill>
        <p:spPr>
          <a:xfrm>
            <a:off x="124605" y="1916830"/>
            <a:ext cx="8894789" cy="4392490"/>
          </a:xfrm>
          <a:prstGeom prst="rect">
            <a:avLst/>
          </a:prstGeom>
        </p:spPr>
      </p:pic>
      <p:sp>
        <p:nvSpPr>
          <p:cNvPr id="6" name="TextBox 5">
            <a:extLst>
              <a:ext uri="{FF2B5EF4-FFF2-40B4-BE49-F238E27FC236}">
                <a16:creationId xmlns:a16="http://schemas.microsoft.com/office/drawing/2014/main" id="{CD45B6D7-4096-E268-B0DE-C25B04B0D6BF}"/>
              </a:ext>
            </a:extLst>
          </p:cNvPr>
          <p:cNvSpPr txBox="1"/>
          <p:nvPr/>
        </p:nvSpPr>
        <p:spPr>
          <a:xfrm>
            <a:off x="7393053" y="6469196"/>
            <a:ext cx="1702710" cy="369332"/>
          </a:xfrm>
          <a:prstGeom prst="rect">
            <a:avLst/>
          </a:prstGeom>
          <a:noFill/>
        </p:spPr>
        <p:txBody>
          <a:bodyPr wrap="none" rtlCol="0">
            <a:spAutoFit/>
          </a:bodyPr>
          <a:lstStyle/>
          <a:p>
            <a:r>
              <a:rPr lang="en-CZ" dirty="0"/>
              <a:t>Irwin et al. 2022</a:t>
            </a:r>
          </a:p>
        </p:txBody>
      </p:sp>
      <p:sp>
        <p:nvSpPr>
          <p:cNvPr id="7" name="TextBox 6">
            <a:extLst>
              <a:ext uri="{FF2B5EF4-FFF2-40B4-BE49-F238E27FC236}">
                <a16:creationId xmlns:a16="http://schemas.microsoft.com/office/drawing/2014/main" id="{0C65A293-80DE-62E1-0287-117E7A9F9FA7}"/>
              </a:ext>
            </a:extLst>
          </p:cNvPr>
          <p:cNvSpPr txBox="1"/>
          <p:nvPr/>
        </p:nvSpPr>
        <p:spPr>
          <a:xfrm>
            <a:off x="301857" y="980728"/>
            <a:ext cx="8590624" cy="1107996"/>
          </a:xfrm>
          <a:prstGeom prst="rect">
            <a:avLst/>
          </a:prstGeom>
          <a:noFill/>
        </p:spPr>
        <p:txBody>
          <a:bodyPr wrap="square" rtlCol="0">
            <a:spAutoFit/>
          </a:bodyPr>
          <a:lstStyle/>
          <a:p>
            <a:r>
              <a:rPr lang="cs-CZ" sz="2400" dirty="0" err="1"/>
              <a:t>Genes</a:t>
            </a:r>
            <a:r>
              <a:rPr lang="cs-CZ" sz="2400" dirty="0"/>
              <a:t> </a:t>
            </a:r>
            <a:r>
              <a:rPr lang="cs-CZ" sz="2400" dirty="0" err="1"/>
              <a:t>involved</a:t>
            </a:r>
            <a:r>
              <a:rPr lang="cs-CZ" sz="2400" dirty="0"/>
              <a:t> in </a:t>
            </a:r>
            <a:r>
              <a:rPr lang="cs-CZ" sz="2400" dirty="0" err="1"/>
              <a:t>nucleic</a:t>
            </a:r>
            <a:r>
              <a:rPr lang="cs-CZ" sz="2400" dirty="0"/>
              <a:t> acid </a:t>
            </a:r>
            <a:r>
              <a:rPr lang="cs-CZ" sz="2400" dirty="0" err="1"/>
              <a:t>binding</a:t>
            </a:r>
            <a:r>
              <a:rPr lang="cs-CZ" sz="2400" dirty="0"/>
              <a:t> and </a:t>
            </a:r>
            <a:r>
              <a:rPr lang="cs-CZ" sz="2400" dirty="0" err="1"/>
              <a:t>maintenance</a:t>
            </a:r>
            <a:r>
              <a:rPr lang="cs-CZ" sz="2400" dirty="0"/>
              <a:t> (DVNP) and </a:t>
            </a:r>
            <a:r>
              <a:rPr lang="cs-CZ" sz="2400" dirty="0" err="1"/>
              <a:t>enzymes</a:t>
            </a:r>
            <a:r>
              <a:rPr lang="cs-CZ" sz="2400" dirty="0"/>
              <a:t> </a:t>
            </a:r>
            <a:r>
              <a:rPr lang="cs-CZ" sz="2400" dirty="0" err="1"/>
              <a:t>modifying</a:t>
            </a:r>
            <a:r>
              <a:rPr lang="cs-CZ" sz="2400" dirty="0"/>
              <a:t> </a:t>
            </a:r>
            <a:r>
              <a:rPr lang="cs-CZ" sz="2400" dirty="0" err="1"/>
              <a:t>sugar</a:t>
            </a:r>
            <a:r>
              <a:rPr lang="cs-CZ" sz="2400" dirty="0"/>
              <a:t> </a:t>
            </a:r>
            <a:r>
              <a:rPr lang="cs-CZ" sz="2400" dirty="0" err="1"/>
              <a:t>surface</a:t>
            </a:r>
            <a:r>
              <a:rPr lang="cs-CZ" sz="2400" dirty="0"/>
              <a:t> </a:t>
            </a:r>
            <a:r>
              <a:rPr lang="cs-CZ" sz="2400" dirty="0" err="1"/>
              <a:t>molecules</a:t>
            </a:r>
            <a:r>
              <a:rPr lang="cs-CZ" sz="2400" dirty="0"/>
              <a:t> (</a:t>
            </a:r>
            <a:r>
              <a:rPr lang="cs-CZ" sz="2400" dirty="0" err="1"/>
              <a:t>see</a:t>
            </a:r>
            <a:r>
              <a:rPr lang="cs-CZ" sz="2400" dirty="0"/>
              <a:t> </a:t>
            </a:r>
            <a:r>
              <a:rPr lang="cs-CZ" sz="2400" dirty="0" err="1"/>
              <a:t>below</a:t>
            </a:r>
            <a:r>
              <a:rPr lang="cs-CZ" sz="2400" dirty="0"/>
              <a:t>) </a:t>
            </a:r>
            <a:endParaRPr lang="en-GB" sz="2400" dirty="0"/>
          </a:p>
          <a:p>
            <a:endParaRPr lang="en-CZ" dirty="0"/>
          </a:p>
        </p:txBody>
      </p:sp>
    </p:spTree>
    <p:extLst>
      <p:ext uri="{BB962C8B-B14F-4D97-AF65-F5344CB8AC3E}">
        <p14:creationId xmlns:p14="http://schemas.microsoft.com/office/powerpoint/2010/main" val="2791865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0" y="1513036"/>
            <a:ext cx="9252520" cy="4940300"/>
          </a:xfrm>
        </p:spPr>
        <p:txBody>
          <a:bodyPr/>
          <a:lstStyle/>
          <a:p>
            <a:pPr eaLnBrk="1" hangingPunct="1"/>
            <a:r>
              <a:rPr lang="cs-CZ" altLang="cs-CZ" sz="2400" b="1" dirty="0">
                <a:solidFill>
                  <a:schemeClr val="bg1">
                    <a:lumMod val="75000"/>
                  </a:schemeClr>
                </a:solidFill>
                <a:latin typeface="Arial" charset="0"/>
              </a:rPr>
              <a:t>Prokaryota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frequent</a:t>
            </a:r>
            <a:r>
              <a:rPr lang="cs-CZ" altLang="cs-CZ" sz="2400" dirty="0">
                <a:solidFill>
                  <a:schemeClr val="bg1">
                    <a:lumMod val="75000"/>
                  </a:schemeClr>
                </a:solidFill>
                <a:latin typeface="Arial" charset="0"/>
              </a:rPr>
              <a:t>, spread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antibiotic</a:t>
            </a:r>
            <a:r>
              <a:rPr lang="cs-CZ" altLang="cs-CZ" sz="2400" dirty="0">
                <a:solidFill>
                  <a:schemeClr val="bg1">
                    <a:lumMod val="75000"/>
                  </a:schemeClr>
                </a:solidFill>
                <a:latin typeface="Arial" charset="0"/>
              </a:rPr>
              <a:t> resistence led to </a:t>
            </a:r>
            <a:r>
              <a:rPr lang="cs-CZ" altLang="cs-CZ" sz="2400" dirty="0" err="1">
                <a:solidFill>
                  <a:schemeClr val="bg1">
                    <a:lumMod val="75000"/>
                  </a:schemeClr>
                </a:solidFill>
                <a:latin typeface="Arial" charset="0"/>
              </a:rPr>
              <a:t>discovery</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of</a:t>
            </a:r>
            <a:r>
              <a:rPr lang="cs-CZ" altLang="cs-CZ" sz="2400" dirty="0">
                <a:solidFill>
                  <a:schemeClr val="bg1">
                    <a:lumMod val="75000"/>
                  </a:schemeClr>
                </a:solidFill>
                <a:latin typeface="Arial" charset="0"/>
              </a:rPr>
              <a:t> HGT)</a:t>
            </a:r>
          </a:p>
          <a:p>
            <a:pPr eaLnBrk="1" hangingPunct="1"/>
            <a:endParaRPr lang="cs-CZ" altLang="cs-CZ" sz="2400" dirty="0">
              <a:solidFill>
                <a:schemeClr val="bg1">
                  <a:lumMod val="75000"/>
                </a:schemeClr>
              </a:solidFill>
              <a:latin typeface="Arial" charset="0"/>
            </a:endParaRPr>
          </a:p>
          <a:p>
            <a:r>
              <a:rPr lang="cs-CZ" altLang="cs-CZ" sz="2400" b="1" dirty="0">
                <a:solidFill>
                  <a:schemeClr val="bg1">
                    <a:lumMod val="75000"/>
                  </a:schemeClr>
                </a:solidFill>
                <a:latin typeface="Arial" charset="0"/>
              </a:rPr>
              <a:t>Eukaryota → </a:t>
            </a:r>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rare</a:t>
            </a:r>
            <a:r>
              <a:rPr lang="cs-CZ" altLang="cs-CZ" sz="2400" dirty="0">
                <a:solidFill>
                  <a:schemeClr val="bg1">
                    <a:lumMod val="75000"/>
                  </a:schemeClr>
                </a:solidFill>
                <a:latin typeface="Arial" charset="0"/>
              </a:rPr>
              <a:t>, limited by </a:t>
            </a:r>
            <a:r>
              <a:rPr lang="cs-CZ" altLang="cs-CZ" sz="2400" dirty="0" err="1">
                <a:solidFill>
                  <a:schemeClr val="bg1">
                    <a:lumMod val="75000"/>
                  </a:schemeClr>
                </a:solidFill>
                <a:latin typeface="Arial" charset="0"/>
              </a:rPr>
              <a:t>introns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genes</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for</a:t>
            </a:r>
            <a:r>
              <a:rPr lang="cs-CZ" altLang="cs-CZ" sz="2400" dirty="0">
                <a:solidFill>
                  <a:schemeClr val="bg1">
                    <a:lumMod val="75000"/>
                  </a:schemeClr>
                </a:solidFill>
                <a:latin typeface="Arial" charset="0"/>
              </a:rPr>
              <a:t> pro tubulin and aktin in </a:t>
            </a:r>
            <a:r>
              <a:rPr lang="cs-CZ" altLang="cs-CZ" sz="2400" dirty="0" err="1">
                <a:solidFill>
                  <a:schemeClr val="bg1">
                    <a:lumMod val="75000"/>
                  </a:schemeClr>
                </a:solidFill>
                <a:latin typeface="Arial" charset="0"/>
              </a:rPr>
              <a:t>bacteria</a:t>
            </a:r>
            <a:r>
              <a:rPr lang="cs-CZ" altLang="cs-CZ" sz="2400" dirty="0">
                <a:solidFill>
                  <a:schemeClr val="bg1">
                    <a:lumMod val="75000"/>
                  </a:schemeClr>
                </a:solidFill>
                <a:latin typeface="Arial" charset="0"/>
              </a:rPr>
              <a:t>)</a:t>
            </a:r>
            <a:r>
              <a:rPr lang="cs-CZ" altLang="cs-CZ" sz="2400" b="1" dirty="0">
                <a:solidFill>
                  <a:schemeClr val="bg1">
                    <a:lumMod val="75000"/>
                  </a:schemeClr>
                </a:solidFill>
                <a:latin typeface="Arial" charset="0"/>
              </a:rPr>
              <a:t> </a:t>
            </a:r>
          </a:p>
          <a:p>
            <a:endParaRPr lang="cs-CZ" altLang="cs-CZ" sz="2400" b="1" dirty="0">
              <a:solidFill>
                <a:schemeClr val="bg1">
                  <a:lumMod val="75000"/>
                </a:schemeClr>
              </a:solidFill>
              <a:latin typeface="Arial" charset="0"/>
            </a:endParaRPr>
          </a:p>
          <a:p>
            <a:r>
              <a:rPr lang="cs-CZ" altLang="cs-CZ" sz="2400" b="1" dirty="0" err="1">
                <a:solidFill>
                  <a:schemeClr val="bg1">
                    <a:lumMod val="75000"/>
                  </a:schemeClr>
                </a:solidFill>
                <a:latin typeface="Arial" charset="0"/>
              </a:rPr>
              <a:t>Prokaryota</a:t>
            </a:r>
            <a:r>
              <a:rPr lang="cs-CZ" altLang="cs-CZ" sz="2400" b="1" dirty="0">
                <a:solidFill>
                  <a:schemeClr val="bg1">
                    <a:lumMod val="75000"/>
                  </a:schemeClr>
                </a:solidFill>
                <a:latin typeface="Arial" charset="0"/>
              </a:rPr>
              <a:t> → Eukaryota </a:t>
            </a:r>
            <a:r>
              <a:rPr lang="cs-CZ" altLang="cs-CZ" sz="2400" dirty="0">
                <a:solidFill>
                  <a:schemeClr val="bg1">
                    <a:lumMod val="75000"/>
                  </a:schemeClr>
                </a:solidFill>
                <a:latin typeface="Arial" charset="0"/>
              </a:rPr>
              <a:t>(</a:t>
            </a:r>
            <a:r>
              <a:rPr lang="cs-CZ" altLang="cs-CZ" sz="2400" dirty="0" err="1">
                <a:solidFill>
                  <a:schemeClr val="bg1">
                    <a:lumMod val="75000"/>
                  </a:schemeClr>
                </a:solidFill>
                <a:latin typeface="Arial" charset="0"/>
              </a:rPr>
              <a:t>e.g</a:t>
            </a:r>
            <a:r>
              <a:rPr lang="cs-CZ" altLang="cs-CZ" sz="2400" dirty="0">
                <a:solidFill>
                  <a:schemeClr val="bg1">
                    <a:lumMod val="75000"/>
                  </a:schemeClr>
                </a:solidFill>
                <a:latin typeface="Arial" charset="0"/>
              </a:rPr>
              <a:t>. </a:t>
            </a:r>
            <a:r>
              <a:rPr lang="cs-CZ" altLang="cs-CZ" sz="2400" dirty="0" err="1">
                <a:solidFill>
                  <a:schemeClr val="bg1">
                    <a:lumMod val="75000"/>
                  </a:schemeClr>
                </a:solidFill>
                <a:latin typeface="Arial" charset="0"/>
              </a:rPr>
              <a:t>endosymbiotic</a:t>
            </a:r>
            <a:r>
              <a:rPr lang="cs-CZ" altLang="cs-CZ" sz="2400" dirty="0">
                <a:solidFill>
                  <a:schemeClr val="bg1">
                    <a:lumMod val="75000"/>
                  </a:schemeClr>
                </a:solidFill>
                <a:latin typeface="Arial" charset="0"/>
              </a:rPr>
              <a:t> gene transfer)</a:t>
            </a:r>
          </a:p>
          <a:p>
            <a:endParaRPr lang="cs-CZ" altLang="cs-CZ" sz="2400" dirty="0">
              <a:solidFill>
                <a:schemeClr val="bg1">
                  <a:lumMod val="75000"/>
                </a:schemeClr>
              </a:solidFill>
              <a:latin typeface="Arial" charset="0"/>
            </a:endParaRPr>
          </a:p>
          <a:p>
            <a:r>
              <a:rPr lang="cs-CZ" altLang="cs-CZ" sz="2400" b="1" dirty="0" err="1">
                <a:solidFill>
                  <a:schemeClr val="bg1">
                    <a:lumMod val="75000"/>
                  </a:schemeClr>
                </a:solidFill>
                <a:latin typeface="Arial" charset="0"/>
              </a:rPr>
              <a:t>Viruses</a:t>
            </a:r>
            <a:r>
              <a:rPr lang="cs-CZ" altLang="cs-CZ" sz="2400" b="1" dirty="0">
                <a:solidFill>
                  <a:schemeClr val="bg1">
                    <a:lumMod val="75000"/>
                  </a:schemeClr>
                </a:solidFill>
                <a:latin typeface="Arial" charset="0"/>
              </a:rPr>
              <a:t>           Eukaryota</a:t>
            </a:r>
            <a:r>
              <a:rPr lang="cs-CZ" altLang="cs-CZ" sz="2400" dirty="0">
                <a:solidFill>
                  <a:schemeClr val="bg1">
                    <a:lumMod val="75000"/>
                  </a:schemeClr>
                </a:solidFill>
                <a:latin typeface="Arial" charset="0"/>
              </a:rPr>
              <a:t> </a:t>
            </a:r>
          </a:p>
          <a:p>
            <a:pPr eaLnBrk="1" hangingPunct="1"/>
            <a:endParaRPr lang="cs-CZ" altLang="cs-CZ" sz="2400" dirty="0">
              <a:latin typeface="Arial" charset="0"/>
            </a:endParaRPr>
          </a:p>
          <a:p>
            <a:pPr eaLnBrk="1" hangingPunct="1"/>
            <a:r>
              <a:rPr lang="cs-CZ" altLang="cs-CZ" sz="2400" b="1" dirty="0">
                <a:solidFill>
                  <a:srgbClr val="FF0066"/>
                </a:solidFill>
                <a:latin typeface="Arial" charset="0"/>
              </a:rPr>
              <a:t>Eukaryota → Eukaryota </a:t>
            </a:r>
            <a:r>
              <a:rPr lang="cs-CZ" altLang="cs-CZ" sz="2400" dirty="0">
                <a:latin typeface="Arial" charset="0"/>
              </a:rPr>
              <a:t>(</a:t>
            </a:r>
            <a:r>
              <a:rPr lang="cs-CZ" altLang="cs-CZ" sz="2400" dirty="0" err="1">
                <a:latin typeface="Arial" charset="0"/>
              </a:rPr>
              <a:t>less</a:t>
            </a:r>
            <a:r>
              <a:rPr lang="cs-CZ" altLang="cs-CZ" sz="2400" dirty="0">
                <a:latin typeface="Arial" charset="0"/>
              </a:rPr>
              <a:t> </a:t>
            </a:r>
            <a:r>
              <a:rPr lang="cs-CZ" altLang="cs-CZ" sz="2400" dirty="0" err="1">
                <a:latin typeface="Arial" charset="0"/>
              </a:rPr>
              <a:t>common</a:t>
            </a:r>
            <a:r>
              <a:rPr lang="cs-CZ" altLang="cs-CZ" sz="2400" dirty="0">
                <a:latin typeface="Arial" charset="0"/>
              </a:rPr>
              <a:t>; more </a:t>
            </a:r>
            <a:r>
              <a:rPr lang="cs-CZ" altLang="cs-CZ" sz="2400" dirty="0" err="1">
                <a:latin typeface="Arial" charset="0"/>
              </a:rPr>
              <a:t>frequent</a:t>
            </a:r>
            <a:r>
              <a:rPr lang="cs-CZ" altLang="cs-CZ" sz="2400" dirty="0">
                <a:latin typeface="Arial" charset="0"/>
              </a:rPr>
              <a:t> in </a:t>
            </a:r>
            <a:r>
              <a:rPr lang="cs-CZ" altLang="cs-CZ" sz="2400" dirty="0" err="1">
                <a:latin typeface="Arial" charset="0"/>
              </a:rPr>
              <a:t>fungi</a:t>
            </a:r>
            <a:r>
              <a:rPr lang="cs-CZ" altLang="cs-CZ" sz="2400" dirty="0">
                <a:latin typeface="Arial" charset="0"/>
              </a:rPr>
              <a:t>)</a:t>
            </a: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5"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Directions</a:t>
            </a:r>
            <a:r>
              <a:rPr lang="cs-CZ" dirty="0">
                <a:solidFill>
                  <a:schemeClr val="bg1"/>
                </a:solidFill>
              </a:rPr>
              <a:t> </a:t>
            </a:r>
            <a:r>
              <a:rPr lang="cs-CZ" dirty="0" err="1">
                <a:solidFill>
                  <a:schemeClr val="bg1"/>
                </a:solidFill>
              </a:rPr>
              <a:t>of</a:t>
            </a:r>
            <a:r>
              <a:rPr lang="cs-CZ" dirty="0">
                <a:solidFill>
                  <a:schemeClr val="bg1"/>
                </a:solidFill>
              </a:rPr>
              <a:t> HGT</a:t>
            </a:r>
          </a:p>
        </p:txBody>
      </p:sp>
      <p:cxnSp>
        <p:nvCxnSpPr>
          <p:cNvPr id="3" name="Straight Arrow Connector 2">
            <a:extLst>
              <a:ext uri="{FF2B5EF4-FFF2-40B4-BE49-F238E27FC236}">
                <a16:creationId xmlns:a16="http://schemas.microsoft.com/office/drawing/2014/main" id="{59688A92-C1B3-3886-5B7E-719ABB1ABA33}"/>
              </a:ext>
            </a:extLst>
          </p:cNvPr>
          <p:cNvCxnSpPr/>
          <p:nvPr/>
        </p:nvCxnSpPr>
        <p:spPr>
          <a:xfrm>
            <a:off x="1691680" y="5085184"/>
            <a:ext cx="648072" cy="0"/>
          </a:xfrm>
          <a:prstGeom prst="straightConnector1">
            <a:avLst/>
          </a:prstGeom>
          <a:ln w="1905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93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Mechanisms</a:t>
            </a:r>
            <a:r>
              <a:rPr lang="cs-CZ" dirty="0">
                <a:solidFill>
                  <a:schemeClr val="bg1"/>
                </a:solidFill>
              </a:rPr>
              <a:t> </a:t>
            </a:r>
            <a:r>
              <a:rPr lang="cs-CZ" dirty="0" err="1">
                <a:solidFill>
                  <a:schemeClr val="bg1"/>
                </a:solidFill>
              </a:rPr>
              <a:t>of</a:t>
            </a:r>
            <a:r>
              <a:rPr lang="cs-CZ" dirty="0">
                <a:solidFill>
                  <a:schemeClr val="bg1"/>
                </a:solidFill>
              </a:rPr>
              <a:t> HGT in </a:t>
            </a:r>
            <a:r>
              <a:rPr lang="cs-CZ" dirty="0" err="1">
                <a:solidFill>
                  <a:schemeClr val="bg1"/>
                </a:solidFill>
              </a:rPr>
              <a:t>eukaryotes</a:t>
            </a:r>
            <a:endParaRPr lang="cs-CZ" dirty="0">
              <a:solidFill>
                <a:schemeClr val="bg1"/>
              </a:solidFill>
            </a:endParaRPr>
          </a:p>
        </p:txBody>
      </p:sp>
      <p:pic>
        <p:nvPicPr>
          <p:cNvPr id="5" name="Obrázek 4">
            <a:extLst>
              <a:ext uri="{FF2B5EF4-FFF2-40B4-BE49-F238E27FC236}">
                <a16:creationId xmlns:a16="http://schemas.microsoft.com/office/drawing/2014/main" id="{FC958DC5-AC93-4991-9936-308C1B3AE70B}"/>
              </a:ext>
            </a:extLst>
          </p:cNvPr>
          <p:cNvPicPr>
            <a:picLocks noChangeAspect="1"/>
          </p:cNvPicPr>
          <p:nvPr/>
        </p:nvPicPr>
        <p:blipFill>
          <a:blip r:embed="rId3"/>
          <a:stretch>
            <a:fillRect/>
          </a:stretch>
        </p:blipFill>
        <p:spPr>
          <a:xfrm>
            <a:off x="899592" y="1037729"/>
            <a:ext cx="5544616" cy="5820271"/>
          </a:xfrm>
          <a:prstGeom prst="rect">
            <a:avLst/>
          </a:prstGeom>
        </p:spPr>
      </p:pic>
      <p:sp>
        <p:nvSpPr>
          <p:cNvPr id="7" name="TextovéPole 6">
            <a:extLst>
              <a:ext uri="{FF2B5EF4-FFF2-40B4-BE49-F238E27FC236}">
                <a16:creationId xmlns:a16="http://schemas.microsoft.com/office/drawing/2014/main" id="{303ADC09-C14A-4260-A474-FFFCD06743E3}"/>
              </a:ext>
            </a:extLst>
          </p:cNvPr>
          <p:cNvSpPr txBox="1"/>
          <p:nvPr/>
        </p:nvSpPr>
        <p:spPr>
          <a:xfrm>
            <a:off x="7291070" y="6470183"/>
            <a:ext cx="1906676" cy="369332"/>
          </a:xfrm>
          <a:prstGeom prst="rect">
            <a:avLst/>
          </a:prstGeom>
          <a:noFill/>
        </p:spPr>
        <p:txBody>
          <a:bodyPr wrap="none" rtlCol="0">
            <a:spAutoFit/>
          </a:bodyPr>
          <a:lstStyle/>
          <a:p>
            <a:r>
              <a:rPr lang="cs-CZ" dirty="0" err="1"/>
              <a:t>Sibbald</a:t>
            </a:r>
            <a:r>
              <a:rPr lang="cs-CZ" dirty="0"/>
              <a:t> et al 2020 </a:t>
            </a:r>
          </a:p>
        </p:txBody>
      </p:sp>
      <p:sp>
        <p:nvSpPr>
          <p:cNvPr id="2" name="Right Brace 1">
            <a:extLst>
              <a:ext uri="{FF2B5EF4-FFF2-40B4-BE49-F238E27FC236}">
                <a16:creationId xmlns:a16="http://schemas.microsoft.com/office/drawing/2014/main" id="{D63470F8-10A1-2796-A089-609C4CEA7976}"/>
              </a:ext>
            </a:extLst>
          </p:cNvPr>
          <p:cNvSpPr/>
          <p:nvPr/>
        </p:nvSpPr>
        <p:spPr>
          <a:xfrm>
            <a:off x="6444208" y="1268760"/>
            <a:ext cx="360040" cy="2736304"/>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CZ"/>
          </a:p>
        </p:txBody>
      </p:sp>
      <p:sp>
        <p:nvSpPr>
          <p:cNvPr id="3" name="TextBox 2">
            <a:extLst>
              <a:ext uri="{FF2B5EF4-FFF2-40B4-BE49-F238E27FC236}">
                <a16:creationId xmlns:a16="http://schemas.microsoft.com/office/drawing/2014/main" id="{57A53ECF-F416-3D8D-0869-01AD859EB2F2}"/>
              </a:ext>
            </a:extLst>
          </p:cNvPr>
          <p:cNvSpPr txBox="1"/>
          <p:nvPr/>
        </p:nvSpPr>
        <p:spPr>
          <a:xfrm>
            <a:off x="6948264" y="2313746"/>
            <a:ext cx="2126223" cy="646331"/>
          </a:xfrm>
          <a:prstGeom prst="rect">
            <a:avLst/>
          </a:prstGeom>
          <a:noFill/>
        </p:spPr>
        <p:txBody>
          <a:bodyPr wrap="none" rtlCol="0">
            <a:spAutoFit/>
          </a:bodyPr>
          <a:lstStyle/>
          <a:p>
            <a:r>
              <a:rPr lang="en-CZ" dirty="0"/>
              <a:t>Endosymbiotic gene </a:t>
            </a:r>
            <a:br>
              <a:rPr lang="en-CZ" dirty="0"/>
            </a:br>
            <a:r>
              <a:rPr lang="en-CZ" dirty="0"/>
              <a:t>transfer (EGT)</a:t>
            </a:r>
          </a:p>
        </p:txBody>
      </p:sp>
      <p:sp>
        <p:nvSpPr>
          <p:cNvPr id="4" name="Oval 3">
            <a:extLst>
              <a:ext uri="{FF2B5EF4-FFF2-40B4-BE49-F238E27FC236}">
                <a16:creationId xmlns:a16="http://schemas.microsoft.com/office/drawing/2014/main" id="{7DE4448D-53F1-A2E4-4203-25D81277AC66}"/>
              </a:ext>
            </a:extLst>
          </p:cNvPr>
          <p:cNvSpPr/>
          <p:nvPr/>
        </p:nvSpPr>
        <p:spPr>
          <a:xfrm>
            <a:off x="1547664" y="4581128"/>
            <a:ext cx="2088232" cy="22583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a:p>
        </p:txBody>
      </p:sp>
    </p:spTree>
    <p:extLst>
      <p:ext uri="{BB962C8B-B14F-4D97-AF65-F5344CB8AC3E}">
        <p14:creationId xmlns:p14="http://schemas.microsoft.com/office/powerpoint/2010/main" val="428387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cs-CZ"/>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69" y="1196752"/>
            <a:ext cx="9177469" cy="543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60828" y="6525344"/>
            <a:ext cx="2047676" cy="369332"/>
          </a:xfrm>
          <a:prstGeom prst="rect">
            <a:avLst/>
          </a:prstGeom>
          <a:noFill/>
        </p:spPr>
        <p:txBody>
          <a:bodyPr wrap="none" rtlCol="0">
            <a:spAutoFit/>
          </a:bodyPr>
          <a:lstStyle/>
          <a:p>
            <a:r>
              <a:rPr lang="cs-CZ" dirty="0"/>
              <a:t>Richards a kol. 2011</a:t>
            </a:r>
          </a:p>
        </p:txBody>
      </p:sp>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en-GB" dirty="0">
                <a:solidFill>
                  <a:schemeClr val="bg1"/>
                </a:solidFill>
              </a:rPr>
              <a:t>of </a:t>
            </a:r>
            <a:r>
              <a:rPr lang="cs-CZ" dirty="0">
                <a:solidFill>
                  <a:schemeClr val="bg1"/>
                </a:solidFill>
              </a:rPr>
              <a:t>enzym</a:t>
            </a:r>
            <a:r>
              <a:rPr lang="en-GB" dirty="0">
                <a:solidFill>
                  <a:schemeClr val="bg1"/>
                </a:solidFill>
              </a:rPr>
              <a:t>es involved in plant parasitism between</a:t>
            </a:r>
            <a:r>
              <a:rPr lang="cs-CZ" dirty="0">
                <a:solidFill>
                  <a:schemeClr val="bg1"/>
                </a:solidFill>
              </a:rPr>
              <a:t> </a:t>
            </a:r>
            <a:r>
              <a:rPr lang="en-GB" dirty="0">
                <a:solidFill>
                  <a:schemeClr val="bg1"/>
                </a:solidFill>
              </a:rPr>
              <a:t>fungi and </a:t>
            </a:r>
            <a:r>
              <a:rPr lang="cs-CZ" dirty="0" err="1">
                <a:solidFill>
                  <a:schemeClr val="bg1"/>
                </a:solidFill>
              </a:rPr>
              <a:t>oomycet</a:t>
            </a:r>
            <a:r>
              <a:rPr lang="en-GB" dirty="0">
                <a:solidFill>
                  <a:schemeClr val="bg1"/>
                </a:solidFill>
              </a:rPr>
              <a:t>es</a:t>
            </a:r>
            <a:endParaRPr lang="cs-CZ" dirty="0">
              <a:solidFill>
                <a:schemeClr val="bg1"/>
              </a:solidFill>
            </a:endParaRPr>
          </a:p>
        </p:txBody>
      </p:sp>
    </p:spTree>
    <p:extLst>
      <p:ext uri="{BB962C8B-B14F-4D97-AF65-F5344CB8AC3E}">
        <p14:creationId xmlns:p14="http://schemas.microsoft.com/office/powerpoint/2010/main" val="3071896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6792"/>
            <a:ext cx="8754461" cy="44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59949" y="6126680"/>
            <a:ext cx="2384051" cy="369332"/>
          </a:xfrm>
          <a:prstGeom prst="rect">
            <a:avLst/>
          </a:prstGeom>
          <a:noFill/>
        </p:spPr>
        <p:txBody>
          <a:bodyPr wrap="none" rtlCol="0">
            <a:spAutoFit/>
          </a:bodyPr>
          <a:lstStyle/>
          <a:p>
            <a:r>
              <a:rPr lang="cs-CZ" dirty="0"/>
              <a:t>Soanes a Richards 2014</a:t>
            </a:r>
          </a:p>
        </p:txBody>
      </p:sp>
      <p:sp>
        <p:nvSpPr>
          <p:cNvPr id="6" name="Title 1"/>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en-GB" dirty="0">
                <a:solidFill>
                  <a:schemeClr val="bg1"/>
                </a:solidFill>
              </a:rPr>
              <a:t>namely </a:t>
            </a:r>
            <a:r>
              <a:rPr lang="en-GB" dirty="0" err="1">
                <a:solidFill>
                  <a:schemeClr val="bg1"/>
                </a:solidFill>
              </a:rPr>
              <a:t>enymes</a:t>
            </a:r>
            <a:r>
              <a:rPr lang="en-GB" dirty="0">
                <a:solidFill>
                  <a:schemeClr val="bg1"/>
                </a:solidFill>
              </a:rPr>
              <a:t> degrading the cell surface</a:t>
            </a:r>
            <a:endParaRPr lang="cs-CZ" dirty="0">
              <a:solidFill>
                <a:schemeClr val="bg1"/>
              </a:solidFill>
            </a:endParaRPr>
          </a:p>
        </p:txBody>
      </p:sp>
    </p:spTree>
    <p:extLst>
      <p:ext uri="{BB962C8B-B14F-4D97-AF65-F5344CB8AC3E}">
        <p14:creationId xmlns:p14="http://schemas.microsoft.com/office/powerpoint/2010/main" val="3182316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a:t>
            </a:r>
            <a:r>
              <a:rPr lang="en-GB" dirty="0" err="1">
                <a:solidFill>
                  <a:schemeClr val="bg1"/>
                </a:solidFill>
              </a:rPr>
              <a:t>nd</a:t>
            </a:r>
            <a:r>
              <a:rPr lang="en-GB" dirty="0">
                <a:solidFill>
                  <a:schemeClr val="bg1"/>
                </a:solidFill>
              </a:rPr>
              <a:t> pathogen rise</a:t>
            </a:r>
            <a:endParaRPr lang="cs-CZ" dirty="0">
              <a:solidFill>
                <a:schemeClr val="bg1"/>
              </a:solidFill>
            </a:endParaRPr>
          </a:p>
        </p:txBody>
      </p:sp>
      <p:sp>
        <p:nvSpPr>
          <p:cNvPr id="7" name="TextovéPole 5"/>
          <p:cNvSpPr txBox="1">
            <a:spLocks noChangeArrowheads="1"/>
          </p:cNvSpPr>
          <p:nvPr/>
        </p:nvSpPr>
        <p:spPr bwMode="auto">
          <a:xfrm>
            <a:off x="5292079" y="2132856"/>
            <a:ext cx="2941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i="1" dirty="0" err="1"/>
              <a:t>Pyrenophora</a:t>
            </a:r>
            <a:r>
              <a:rPr lang="cs-CZ" altLang="cs-CZ" i="1" dirty="0"/>
              <a:t> </a:t>
            </a:r>
            <a:r>
              <a:rPr lang="cs-CZ" altLang="cs-CZ" i="1" dirty="0" err="1"/>
              <a:t>tritici-repentis</a:t>
            </a:r>
            <a:endParaRPr lang="cs-CZ" altLang="cs-CZ" i="1" dirty="0"/>
          </a:p>
        </p:txBody>
      </p:sp>
      <p:pic>
        <p:nvPicPr>
          <p:cNvPr id="2050" name="Picture 2" descr="https://encrypted-tbn0.gstatic.com/images?q=tbn:ANd9GcRH6q6yR6PyywPtmgpRN5Bsm6DlhNydZTQKJGx57mZd8axOStly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52846"/>
            <a:ext cx="3599120" cy="26958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kk.szie.hu/dep/nvtt/tana/novenykortan/a_abu_d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79" y="2636252"/>
            <a:ext cx="3655009" cy="274125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51520" y="2139712"/>
            <a:ext cx="2502608" cy="369332"/>
          </a:xfrm>
          <a:prstGeom prst="rect">
            <a:avLst/>
          </a:prstGeom>
          <a:noFill/>
        </p:spPr>
        <p:txBody>
          <a:bodyPr wrap="none" rtlCol="0">
            <a:spAutoFit/>
          </a:bodyPr>
          <a:lstStyle/>
          <a:p>
            <a:r>
              <a:rPr lang="cs-CZ" i="1" dirty="0" err="1"/>
              <a:t>Phaeosphaeria</a:t>
            </a:r>
            <a:r>
              <a:rPr lang="cs-CZ" i="1" dirty="0"/>
              <a:t> </a:t>
            </a:r>
            <a:r>
              <a:rPr lang="cs-CZ" i="1" dirty="0" err="1"/>
              <a:t>nodorum</a:t>
            </a:r>
            <a:endParaRPr lang="cs-CZ" i="1" dirty="0"/>
          </a:p>
        </p:txBody>
      </p:sp>
      <p:sp>
        <p:nvSpPr>
          <p:cNvPr id="9" name="Šipka doprava 8"/>
          <p:cNvSpPr/>
          <p:nvPr/>
        </p:nvSpPr>
        <p:spPr>
          <a:xfrm>
            <a:off x="3347864" y="3356992"/>
            <a:ext cx="2736304"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ToxA</a:t>
            </a:r>
            <a:r>
              <a:rPr lang="cs-CZ" dirty="0"/>
              <a:t> gen</a:t>
            </a:r>
          </a:p>
          <a:p>
            <a:pPr algn="ctr"/>
            <a:r>
              <a:rPr lang="cs-CZ" dirty="0"/>
              <a:t>(se</a:t>
            </a:r>
            <a:r>
              <a:rPr lang="en-GB" dirty="0"/>
              <a:t>c</a:t>
            </a:r>
            <a:r>
              <a:rPr lang="cs-CZ" dirty="0" err="1"/>
              <a:t>reto</a:t>
            </a:r>
            <a:r>
              <a:rPr lang="en-GB" dirty="0" err="1"/>
              <a:t>ry</a:t>
            </a:r>
            <a:r>
              <a:rPr lang="cs-CZ" dirty="0"/>
              <a:t> toxin)</a:t>
            </a:r>
          </a:p>
        </p:txBody>
      </p:sp>
      <p:sp>
        <p:nvSpPr>
          <p:cNvPr id="2" name="TextovéPole 1"/>
          <p:cNvSpPr txBox="1"/>
          <p:nvPr/>
        </p:nvSpPr>
        <p:spPr>
          <a:xfrm>
            <a:off x="5292079" y="5949280"/>
            <a:ext cx="3559308" cy="369332"/>
          </a:xfrm>
          <a:prstGeom prst="rect">
            <a:avLst/>
          </a:prstGeom>
          <a:noFill/>
        </p:spPr>
        <p:txBody>
          <a:bodyPr wrap="none" rtlCol="0">
            <a:spAutoFit/>
          </a:bodyPr>
          <a:lstStyle/>
          <a:p>
            <a:r>
              <a:rPr lang="cs-CZ" dirty="0" err="1"/>
              <a:t>Friesen</a:t>
            </a:r>
            <a:r>
              <a:rPr lang="cs-CZ" dirty="0"/>
              <a:t> a kol. 2006, </a:t>
            </a:r>
            <a:r>
              <a:rPr lang="cs-CZ" dirty="0" err="1"/>
              <a:t>Nature</a:t>
            </a:r>
            <a:r>
              <a:rPr lang="cs-CZ" dirty="0"/>
              <a:t> </a:t>
            </a:r>
            <a:r>
              <a:rPr lang="cs-CZ" dirty="0" err="1"/>
              <a:t>Genetics</a:t>
            </a:r>
            <a:endParaRPr lang="cs-CZ" dirty="0"/>
          </a:p>
        </p:txBody>
      </p:sp>
    </p:spTree>
    <p:extLst>
      <p:ext uri="{BB962C8B-B14F-4D97-AF65-F5344CB8AC3E}">
        <p14:creationId xmlns:p14="http://schemas.microsoft.com/office/powerpoint/2010/main" val="2372805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251520" y="1222712"/>
            <a:ext cx="8712968" cy="5086013"/>
          </a:xfrm>
          <a:prstGeom prst="rect">
            <a:avLst/>
          </a:prstGeom>
        </p:spPr>
      </p:pic>
      <p:sp>
        <p:nvSpPr>
          <p:cNvPr id="6" name="Title 1"/>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HGT </a:t>
            </a:r>
            <a:r>
              <a:rPr lang="en-GB" dirty="0">
                <a:solidFill>
                  <a:schemeClr val="bg1"/>
                </a:solidFill>
              </a:rPr>
              <a:t>between parasites and hosts</a:t>
            </a:r>
            <a:endParaRPr lang="cs-CZ" dirty="0">
              <a:solidFill>
                <a:schemeClr val="bg1"/>
              </a:solidFill>
            </a:endParaRPr>
          </a:p>
        </p:txBody>
      </p:sp>
      <p:sp>
        <p:nvSpPr>
          <p:cNvPr id="7" name="TextovéPole 6"/>
          <p:cNvSpPr txBox="1"/>
          <p:nvPr/>
        </p:nvSpPr>
        <p:spPr>
          <a:xfrm>
            <a:off x="7013591" y="6308725"/>
            <a:ext cx="1937069" cy="369332"/>
          </a:xfrm>
          <a:prstGeom prst="rect">
            <a:avLst/>
          </a:prstGeom>
          <a:noFill/>
        </p:spPr>
        <p:txBody>
          <a:bodyPr wrap="none" rtlCol="0">
            <a:spAutoFit/>
          </a:bodyPr>
          <a:lstStyle/>
          <a:p>
            <a:r>
              <a:rPr lang="cs-CZ" dirty="0" err="1"/>
              <a:t>Corradi</a:t>
            </a:r>
            <a:r>
              <a:rPr lang="cs-CZ" dirty="0"/>
              <a:t> a kol. 2015</a:t>
            </a:r>
          </a:p>
        </p:txBody>
      </p:sp>
    </p:spTree>
    <p:extLst>
      <p:ext uri="{BB962C8B-B14F-4D97-AF65-F5344CB8AC3E}">
        <p14:creationId xmlns:p14="http://schemas.microsoft.com/office/powerpoint/2010/main" val="331828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HGT </a:t>
            </a:r>
            <a:r>
              <a:rPr lang="cs-CZ" dirty="0" err="1">
                <a:solidFill>
                  <a:schemeClr val="bg1"/>
                </a:solidFill>
              </a:rPr>
              <a:t>within</a:t>
            </a:r>
            <a:r>
              <a:rPr lang="cs-CZ" dirty="0">
                <a:solidFill>
                  <a:schemeClr val="bg1"/>
                </a:solidFill>
              </a:rPr>
              <a:t> </a:t>
            </a:r>
            <a:r>
              <a:rPr lang="cs-CZ" dirty="0" err="1">
                <a:solidFill>
                  <a:schemeClr val="bg1"/>
                </a:solidFill>
              </a:rPr>
              <a:t>the</a:t>
            </a:r>
            <a:r>
              <a:rPr lang="cs-CZ" dirty="0">
                <a:solidFill>
                  <a:schemeClr val="bg1"/>
                </a:solidFill>
              </a:rPr>
              <a:t> </a:t>
            </a:r>
            <a:r>
              <a:rPr lang="cs-CZ" dirty="0" err="1">
                <a:solidFill>
                  <a:schemeClr val="bg1"/>
                </a:solidFill>
              </a:rPr>
              <a:t>anaerobic</a:t>
            </a:r>
            <a:r>
              <a:rPr lang="cs-CZ" dirty="0">
                <a:solidFill>
                  <a:schemeClr val="bg1"/>
                </a:solidFill>
              </a:rPr>
              <a:t> </a:t>
            </a:r>
            <a:r>
              <a:rPr lang="cs-CZ" dirty="0" err="1">
                <a:solidFill>
                  <a:schemeClr val="bg1"/>
                </a:solidFill>
              </a:rPr>
              <a:t>niche</a:t>
            </a:r>
            <a:endParaRPr lang="cs-CZ" dirty="0">
              <a:solidFill>
                <a:schemeClr val="bg1"/>
              </a:solidFill>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358"/>
          <a:stretch/>
        </p:blipFill>
        <p:spPr bwMode="auto">
          <a:xfrm>
            <a:off x="323528" y="1133347"/>
            <a:ext cx="8496944" cy="28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9900" y="6476204"/>
            <a:ext cx="1779461" cy="369332"/>
          </a:xfrm>
          <a:prstGeom prst="rect">
            <a:avLst/>
          </a:prstGeom>
          <a:noFill/>
        </p:spPr>
        <p:txBody>
          <a:bodyPr wrap="none" rtlCol="0">
            <a:spAutoFit/>
          </a:bodyPr>
          <a:lstStyle/>
          <a:p>
            <a:r>
              <a:rPr lang="cs-CZ" dirty="0"/>
              <a:t>Grant a kol. 2014</a:t>
            </a:r>
          </a:p>
        </p:txBody>
      </p:sp>
      <p:pic>
        <p:nvPicPr>
          <p:cNvPr id="33794" name="Picture 2" descr="http://www.k-state.edu/parasitology/625tutorials/FIGhistolytica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4262297"/>
            <a:ext cx="1800200" cy="2394441"/>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www.huidziekten.nl/afbeeldingen/soa/trichomonas-vaginalis-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737" t="15492" r="6729" b="20305"/>
          <a:stretch/>
        </p:blipFill>
        <p:spPr bwMode="auto">
          <a:xfrm>
            <a:off x="3059832" y="4262297"/>
            <a:ext cx="1185913" cy="2327631"/>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051720" y="5315970"/>
            <a:ext cx="1008112" cy="4320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5"/>
          <a:stretch>
            <a:fillRect/>
          </a:stretch>
        </p:blipFill>
        <p:spPr>
          <a:xfrm>
            <a:off x="4932040" y="4219785"/>
            <a:ext cx="1974498" cy="2412653"/>
          </a:xfrm>
          <a:prstGeom prst="rect">
            <a:avLst/>
          </a:prstGeom>
          <a:ln>
            <a:solidFill>
              <a:schemeClr val="tx1"/>
            </a:solidFill>
          </a:ln>
        </p:spPr>
      </p:pic>
      <p:sp>
        <p:nvSpPr>
          <p:cNvPr id="6" name="TextovéPole 5"/>
          <p:cNvSpPr txBox="1"/>
          <p:nvPr/>
        </p:nvSpPr>
        <p:spPr>
          <a:xfrm>
            <a:off x="5730164" y="4456134"/>
            <a:ext cx="1035861" cy="369332"/>
          </a:xfrm>
          <a:prstGeom prst="rect">
            <a:avLst/>
          </a:prstGeom>
          <a:noFill/>
        </p:spPr>
        <p:txBody>
          <a:bodyPr wrap="none" rtlCol="0">
            <a:spAutoFit/>
          </a:bodyPr>
          <a:lstStyle/>
          <a:p>
            <a:r>
              <a:rPr lang="cs-CZ" dirty="0"/>
              <a:t>BS </a:t>
            </a:r>
            <a:r>
              <a:rPr lang="en-US" dirty="0"/>
              <a:t>&gt; 80%</a:t>
            </a:r>
            <a:endParaRPr lang="cs-CZ" dirty="0"/>
          </a:p>
        </p:txBody>
      </p:sp>
      <p:cxnSp>
        <p:nvCxnSpPr>
          <p:cNvPr id="8" name="Přímá spojnice se šipkou 7"/>
          <p:cNvCxnSpPr>
            <a:cxnSpLocks/>
          </p:cNvCxnSpPr>
          <p:nvPr/>
        </p:nvCxnSpPr>
        <p:spPr>
          <a:xfrm flipH="1">
            <a:off x="6906538" y="3311065"/>
            <a:ext cx="1121846" cy="908720"/>
          </a:xfrm>
          <a:prstGeom prst="straightConnector1">
            <a:avLst/>
          </a:prstGeom>
          <a:ln w="19050">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a16="http://schemas.microsoft.com/office/drawing/2014/main" id="{F698FD49-1BED-2F3E-5DF4-774EEAC44625}"/>
              </a:ext>
            </a:extLst>
          </p:cNvPr>
          <p:cNvSpPr/>
          <p:nvPr/>
        </p:nvSpPr>
        <p:spPr>
          <a:xfrm>
            <a:off x="251520" y="2924944"/>
            <a:ext cx="8568952" cy="3861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3260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332CD2-2D71-54AA-FE57-00266AA85AA4}"/>
              </a:ext>
            </a:extLst>
          </p:cNvPr>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PAUSE</a:t>
            </a:r>
          </a:p>
        </p:txBody>
      </p:sp>
      <p:pic>
        <p:nvPicPr>
          <p:cNvPr id="1028" name="Picture 4" descr="Pause button. Pause symbol.">
            <a:extLst>
              <a:ext uri="{FF2B5EF4-FFF2-40B4-BE49-F238E27FC236}">
                <a16:creationId xmlns:a16="http://schemas.microsoft.com/office/drawing/2014/main" id="{0453A537-20AF-8CC5-F280-BD308AE6B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3"/>
          <a:stretch/>
        </p:blipFill>
        <p:spPr bwMode="auto">
          <a:xfrm>
            <a:off x="1907704" y="1916832"/>
            <a:ext cx="5688632" cy="403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324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0" y="-27384"/>
            <a:ext cx="9144000" cy="864096"/>
          </a:xfrm>
          <a:solidFill>
            <a:srgbClr val="080808"/>
          </a:solidFill>
        </p:spPr>
        <p:txBody>
          <a:bodyPr>
            <a:normAutofit/>
          </a:bodyPr>
          <a:lstStyle/>
          <a:p>
            <a:r>
              <a:rPr lang="cs-CZ" dirty="0" err="1">
                <a:solidFill>
                  <a:schemeClr val="bg1"/>
                </a:solidFill>
              </a:rPr>
              <a:t>Endosymbiotic</a:t>
            </a:r>
            <a:r>
              <a:rPr lang="cs-CZ" dirty="0">
                <a:solidFill>
                  <a:schemeClr val="bg1"/>
                </a:solidFill>
              </a:rPr>
              <a:t> gene transfer</a:t>
            </a:r>
          </a:p>
        </p:txBody>
      </p:sp>
      <p:pic>
        <p:nvPicPr>
          <p:cNvPr id="1026" name="Picture 2"/>
          <p:cNvPicPr>
            <a:picLocks noChangeAspect="1" noChangeArrowheads="1"/>
          </p:cNvPicPr>
          <p:nvPr/>
        </p:nvPicPr>
        <p:blipFill>
          <a:blip r:embed="rId3" cstate="print"/>
          <a:srcRect/>
          <a:stretch>
            <a:fillRect/>
          </a:stretch>
        </p:blipFill>
        <p:spPr bwMode="auto">
          <a:xfrm>
            <a:off x="683568" y="834045"/>
            <a:ext cx="7884368" cy="6023956"/>
          </a:xfrm>
          <a:prstGeom prst="rect">
            <a:avLst/>
          </a:prstGeom>
          <a:noFill/>
          <a:ln w="9525">
            <a:noFill/>
            <a:miter lim="800000"/>
            <a:headEnd/>
            <a:tailEnd/>
          </a:ln>
        </p:spPr>
      </p:pic>
      <p:sp>
        <p:nvSpPr>
          <p:cNvPr id="11" name="Text Box 3"/>
          <p:cNvSpPr txBox="1">
            <a:spLocks noChangeArrowheads="1"/>
          </p:cNvSpPr>
          <p:nvPr/>
        </p:nvSpPr>
        <p:spPr bwMode="auto">
          <a:xfrm>
            <a:off x="7554913" y="980728"/>
            <a:ext cx="1589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200" b="1" dirty="0" err="1"/>
              <a:t>Timmis</a:t>
            </a:r>
            <a:r>
              <a:rPr lang="cs-CZ" altLang="cs-CZ" sz="1200" b="1" dirty="0"/>
              <a:t> </a:t>
            </a:r>
            <a:r>
              <a:rPr lang="cs-CZ" altLang="cs-CZ" sz="1200" b="1" dirty="0" err="1"/>
              <a:t>et</a:t>
            </a:r>
            <a:r>
              <a:rPr lang="cs-CZ" altLang="cs-CZ" sz="1200" b="1" dirty="0"/>
              <a:t> </a:t>
            </a:r>
            <a:r>
              <a:rPr lang="cs-CZ" altLang="cs-CZ" sz="1200" b="1" dirty="0" err="1"/>
              <a:t>al</a:t>
            </a:r>
            <a:r>
              <a:rPr lang="cs-CZ" altLang="cs-CZ" sz="1200" b="1" dirty="0"/>
              <a:t>. (2004)</a:t>
            </a:r>
          </a:p>
        </p:txBody>
      </p:sp>
    </p:spTree>
    <p:extLst>
      <p:ext uri="{BB962C8B-B14F-4D97-AF65-F5344CB8AC3E}">
        <p14:creationId xmlns:p14="http://schemas.microsoft.com/office/powerpoint/2010/main" val="4156674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p:cNvSpPr>
          <p:nvPr>
            <p:ph type="body" sz="half" idx="1"/>
          </p:nvPr>
        </p:nvSpPr>
        <p:spPr>
          <a:xfrm>
            <a:off x="457200" y="1855788"/>
            <a:ext cx="4114800" cy="3805237"/>
          </a:xfrm>
        </p:spPr>
        <p:txBody>
          <a:bodyPr/>
          <a:lstStyle/>
          <a:p>
            <a:pPr>
              <a:lnSpc>
                <a:spcPct val="90000"/>
              </a:lnSpc>
            </a:pPr>
            <a:r>
              <a:rPr lang="cs-CZ" altLang="cs-CZ" sz="1600" b="1" dirty="0" err="1">
                <a:solidFill>
                  <a:srgbClr val="00CC66"/>
                </a:solidFill>
                <a:latin typeface="Arial" charset="0"/>
              </a:rPr>
              <a:t>Cyanobakteria</a:t>
            </a:r>
            <a:r>
              <a:rPr lang="cs-CZ" altLang="cs-CZ" sz="1600" b="1" dirty="0">
                <a:solidFill>
                  <a:srgbClr val="00CC66"/>
                </a:solidFill>
                <a:latin typeface="Arial" charset="0"/>
              </a:rPr>
              <a:t>:</a:t>
            </a:r>
          </a:p>
          <a:p>
            <a:pPr>
              <a:lnSpc>
                <a:spcPct val="90000"/>
              </a:lnSpc>
              <a:buFont typeface="Arial" charset="0"/>
              <a:buNone/>
            </a:pPr>
            <a:r>
              <a:rPr lang="cs-CZ" altLang="cs-CZ" sz="1600" i="1" dirty="0" err="1">
                <a:latin typeface="Arial" charset="0"/>
              </a:rPr>
              <a:t>Synechocystis</a:t>
            </a:r>
            <a:r>
              <a:rPr lang="cs-CZ" altLang="cs-CZ" sz="1600" dirty="0">
                <a:latin typeface="Arial" charset="0"/>
              </a:rPr>
              <a:t>: </a:t>
            </a:r>
            <a:r>
              <a:rPr lang="cs-CZ" altLang="cs-CZ" sz="1600" b="1" dirty="0">
                <a:latin typeface="Arial" charset="0"/>
              </a:rPr>
              <a:t>3573 </a:t>
            </a:r>
            <a:r>
              <a:rPr lang="cs-CZ" altLang="cs-CZ" sz="1600" b="1" dirty="0" err="1">
                <a:latin typeface="Arial" charset="0"/>
              </a:rPr>
              <a:t>kbp</a:t>
            </a:r>
            <a:r>
              <a:rPr lang="cs-CZ" altLang="cs-CZ" sz="1600" b="1" dirty="0">
                <a:latin typeface="Arial" charset="0"/>
              </a:rPr>
              <a:t>/ 3168 proteinů</a:t>
            </a:r>
          </a:p>
          <a:p>
            <a:pPr>
              <a:lnSpc>
                <a:spcPct val="90000"/>
              </a:lnSpc>
              <a:buFont typeface="Arial" charset="0"/>
              <a:buNone/>
            </a:pPr>
            <a:r>
              <a:rPr lang="cs-CZ" altLang="cs-CZ" sz="1600" i="1" dirty="0" err="1">
                <a:latin typeface="Arial" charset="0"/>
              </a:rPr>
              <a:t>Prochlorococcus</a:t>
            </a:r>
            <a:r>
              <a:rPr lang="cs-CZ" altLang="cs-CZ" sz="1600" i="1" dirty="0">
                <a:latin typeface="Arial" charset="0"/>
              </a:rPr>
              <a:t> </a:t>
            </a:r>
            <a:r>
              <a:rPr lang="cs-CZ" altLang="cs-CZ" sz="1600" i="1" dirty="0" err="1">
                <a:latin typeface="Arial" charset="0"/>
              </a:rPr>
              <a:t>marinus</a:t>
            </a:r>
            <a:r>
              <a:rPr lang="cs-CZ" altLang="cs-CZ" sz="1600" dirty="0">
                <a:latin typeface="Arial" charset="0"/>
              </a:rPr>
              <a:t>: </a:t>
            </a:r>
            <a:r>
              <a:rPr lang="cs-CZ" altLang="cs-CZ" sz="1600" b="1" dirty="0">
                <a:latin typeface="Arial" charset="0"/>
              </a:rPr>
              <a:t>1660 </a:t>
            </a:r>
            <a:r>
              <a:rPr lang="cs-CZ" altLang="cs-CZ" sz="1600" b="1" dirty="0" err="1">
                <a:latin typeface="Arial" charset="0"/>
              </a:rPr>
              <a:t>kbp</a:t>
            </a:r>
            <a:r>
              <a:rPr lang="cs-CZ" altLang="cs-CZ" sz="1600" b="1" dirty="0">
                <a:latin typeface="Arial" charset="0"/>
              </a:rPr>
              <a:t>/ 1884</a:t>
            </a:r>
            <a:r>
              <a:rPr lang="cs-CZ" altLang="cs-CZ" sz="1600" dirty="0">
                <a:latin typeface="Arial" charset="0"/>
              </a:rPr>
              <a:t> </a:t>
            </a:r>
          </a:p>
          <a:p>
            <a:pPr>
              <a:lnSpc>
                <a:spcPct val="90000"/>
              </a:lnSpc>
              <a:buFont typeface="Arial" charset="0"/>
              <a:buNone/>
            </a:pPr>
            <a:r>
              <a:rPr lang="cs-CZ" altLang="cs-CZ" sz="1600" i="1" dirty="0" err="1">
                <a:latin typeface="Arial" charset="0"/>
              </a:rPr>
              <a:t>Nostoc</a:t>
            </a:r>
            <a:r>
              <a:rPr lang="cs-CZ" altLang="cs-CZ" sz="1600" i="1" dirty="0">
                <a:latin typeface="Arial" charset="0"/>
              </a:rPr>
              <a:t> </a:t>
            </a:r>
            <a:r>
              <a:rPr lang="cs-CZ" altLang="cs-CZ" sz="1600" i="1" dirty="0" err="1">
                <a:latin typeface="Arial" charset="0"/>
              </a:rPr>
              <a:t>punctiforme</a:t>
            </a:r>
            <a:r>
              <a:rPr lang="cs-CZ" altLang="cs-CZ" sz="1600" dirty="0">
                <a:latin typeface="Arial" charset="0"/>
              </a:rPr>
              <a:t>: </a:t>
            </a:r>
            <a:r>
              <a:rPr lang="cs-CZ" altLang="cs-CZ" sz="1600" b="1" dirty="0">
                <a:latin typeface="Arial" charset="0"/>
              </a:rPr>
              <a:t>9000 </a:t>
            </a:r>
            <a:r>
              <a:rPr lang="cs-CZ" altLang="cs-CZ" sz="1600" b="1" dirty="0" err="1">
                <a:latin typeface="Arial" charset="0"/>
              </a:rPr>
              <a:t>kbp</a:t>
            </a:r>
            <a:r>
              <a:rPr lang="cs-CZ" altLang="cs-CZ" sz="1600" b="1" dirty="0">
                <a:latin typeface="Arial" charset="0"/>
              </a:rPr>
              <a:t>/ 7400</a:t>
            </a:r>
            <a:r>
              <a:rPr lang="cs-CZ" altLang="cs-CZ" sz="1600" dirty="0">
                <a:latin typeface="Arial" charset="0"/>
              </a:rPr>
              <a:t> </a:t>
            </a:r>
          </a:p>
          <a:p>
            <a:pPr>
              <a:lnSpc>
                <a:spcPct val="90000"/>
              </a:lnSpc>
              <a:buFont typeface="Arial" charset="0"/>
              <a:buNone/>
            </a:pPr>
            <a:endParaRPr lang="cs-CZ" altLang="cs-CZ" sz="1600" dirty="0">
              <a:latin typeface="Arial" charset="0"/>
            </a:endParaRPr>
          </a:p>
          <a:p>
            <a:pPr>
              <a:lnSpc>
                <a:spcPct val="90000"/>
              </a:lnSpc>
              <a:buFontTx/>
              <a:buChar char="•"/>
            </a:pPr>
            <a:r>
              <a:rPr lang="cs-CZ" altLang="cs-CZ" sz="1600" b="1" dirty="0" err="1">
                <a:solidFill>
                  <a:srgbClr val="339933"/>
                </a:solidFill>
                <a:latin typeface="Arial" charset="0"/>
              </a:rPr>
              <a:t>Algal</a:t>
            </a:r>
            <a:r>
              <a:rPr lang="cs-CZ" altLang="cs-CZ" sz="1600" b="1" dirty="0">
                <a:solidFill>
                  <a:srgbClr val="339933"/>
                </a:solidFill>
                <a:latin typeface="Arial" charset="0"/>
              </a:rPr>
              <a:t> </a:t>
            </a:r>
            <a:r>
              <a:rPr lang="cs-CZ" altLang="cs-CZ" sz="1600" b="1" dirty="0" err="1">
                <a:solidFill>
                  <a:srgbClr val="339933"/>
                </a:solidFill>
                <a:latin typeface="Arial" charset="0"/>
              </a:rPr>
              <a:t>plastids</a:t>
            </a:r>
            <a:r>
              <a:rPr lang="cs-CZ" altLang="cs-CZ" sz="1600" b="1" dirty="0">
                <a:solidFill>
                  <a:srgbClr val="339933"/>
                </a:solidFill>
                <a:latin typeface="Arial" charset="0"/>
              </a:rPr>
              <a:t>:</a:t>
            </a:r>
          </a:p>
          <a:p>
            <a:pPr>
              <a:lnSpc>
                <a:spcPct val="90000"/>
              </a:lnSpc>
              <a:buFontTx/>
              <a:buNone/>
            </a:pPr>
            <a:r>
              <a:rPr lang="cs-CZ" altLang="cs-CZ" sz="1600" i="1" dirty="0" err="1">
                <a:latin typeface="Arial" charset="0"/>
              </a:rPr>
              <a:t>Porphyra</a:t>
            </a:r>
            <a:r>
              <a:rPr lang="cs-CZ" altLang="cs-CZ" sz="1600" i="1" dirty="0">
                <a:latin typeface="Arial" charset="0"/>
              </a:rPr>
              <a:t> </a:t>
            </a:r>
            <a:r>
              <a:rPr lang="cs-CZ" altLang="cs-CZ" sz="1600" i="1" dirty="0" err="1">
                <a:latin typeface="Arial" charset="0"/>
              </a:rPr>
              <a:t>purpurea</a:t>
            </a:r>
            <a:r>
              <a:rPr lang="cs-CZ" altLang="cs-CZ" sz="1600" dirty="0">
                <a:latin typeface="Arial" charset="0"/>
              </a:rPr>
              <a:t>: </a:t>
            </a:r>
            <a:r>
              <a:rPr lang="cs-CZ" altLang="cs-CZ" sz="1600" b="1" dirty="0">
                <a:latin typeface="Arial" charset="0"/>
              </a:rPr>
              <a:t>191 </a:t>
            </a:r>
            <a:r>
              <a:rPr lang="cs-CZ" altLang="cs-CZ" sz="1600" b="1" dirty="0" err="1">
                <a:latin typeface="Arial" charset="0"/>
              </a:rPr>
              <a:t>kbp</a:t>
            </a:r>
            <a:r>
              <a:rPr lang="cs-CZ" altLang="cs-CZ" sz="1600" b="1" dirty="0">
                <a:latin typeface="Arial" charset="0"/>
              </a:rPr>
              <a:t>/ 200 proteinů</a:t>
            </a:r>
            <a:r>
              <a:rPr lang="cs-CZ" altLang="cs-CZ" sz="1600" dirty="0">
                <a:latin typeface="Arial" charset="0"/>
              </a:rPr>
              <a:t> </a:t>
            </a:r>
          </a:p>
          <a:p>
            <a:pPr>
              <a:lnSpc>
                <a:spcPct val="90000"/>
              </a:lnSpc>
              <a:buFontTx/>
              <a:buNone/>
            </a:pPr>
            <a:r>
              <a:rPr lang="cs-CZ" altLang="cs-CZ" sz="1600" i="1" dirty="0" err="1">
                <a:latin typeface="Arial" charset="0"/>
              </a:rPr>
              <a:t>Cyanidium</a:t>
            </a:r>
            <a:r>
              <a:rPr lang="cs-CZ" altLang="cs-CZ" sz="1600" i="1" dirty="0">
                <a:latin typeface="Arial" charset="0"/>
              </a:rPr>
              <a:t> </a:t>
            </a:r>
            <a:r>
              <a:rPr lang="cs-CZ" altLang="cs-CZ" sz="1600" i="1" dirty="0" err="1">
                <a:latin typeface="Arial" charset="0"/>
              </a:rPr>
              <a:t>caldarium</a:t>
            </a:r>
            <a:r>
              <a:rPr lang="cs-CZ" altLang="cs-CZ" sz="1600" dirty="0">
                <a:latin typeface="Arial" charset="0"/>
              </a:rPr>
              <a:t>: </a:t>
            </a:r>
            <a:r>
              <a:rPr lang="cs-CZ" altLang="cs-CZ" sz="1600" b="1" dirty="0">
                <a:latin typeface="Arial" charset="0"/>
              </a:rPr>
              <a:t>165 </a:t>
            </a:r>
            <a:r>
              <a:rPr lang="cs-CZ" altLang="cs-CZ" sz="1600" b="1" dirty="0" err="1">
                <a:latin typeface="Arial" charset="0"/>
              </a:rPr>
              <a:t>kbp</a:t>
            </a:r>
            <a:r>
              <a:rPr lang="cs-CZ" altLang="cs-CZ" sz="1600" b="1" dirty="0">
                <a:latin typeface="Arial" charset="0"/>
              </a:rPr>
              <a:t>/ 197</a:t>
            </a:r>
          </a:p>
          <a:p>
            <a:pPr>
              <a:lnSpc>
                <a:spcPct val="90000"/>
              </a:lnSpc>
              <a:buFontTx/>
              <a:buNone/>
            </a:pPr>
            <a:r>
              <a:rPr lang="cs-CZ" altLang="cs-CZ" sz="1600" i="1" dirty="0" err="1">
                <a:latin typeface="Arial" charset="0"/>
              </a:rPr>
              <a:t>Guillardia</a:t>
            </a:r>
            <a:r>
              <a:rPr lang="cs-CZ" altLang="cs-CZ" sz="1600" i="1" dirty="0">
                <a:latin typeface="Arial" charset="0"/>
              </a:rPr>
              <a:t> </a:t>
            </a:r>
            <a:r>
              <a:rPr lang="cs-CZ" altLang="cs-CZ" sz="1600" i="1" dirty="0" err="1">
                <a:latin typeface="Arial" charset="0"/>
              </a:rPr>
              <a:t>theta</a:t>
            </a:r>
            <a:r>
              <a:rPr lang="cs-CZ" altLang="cs-CZ" sz="1600" dirty="0">
                <a:latin typeface="Arial" charset="0"/>
              </a:rPr>
              <a:t>: </a:t>
            </a:r>
            <a:r>
              <a:rPr lang="cs-CZ" altLang="cs-CZ" sz="1600" b="1" dirty="0">
                <a:latin typeface="Arial" charset="0"/>
              </a:rPr>
              <a:t>122 </a:t>
            </a:r>
            <a:r>
              <a:rPr lang="cs-CZ" altLang="cs-CZ" sz="1600" b="1" dirty="0" err="1">
                <a:latin typeface="Arial" charset="0"/>
              </a:rPr>
              <a:t>kbp</a:t>
            </a:r>
            <a:r>
              <a:rPr lang="cs-CZ" altLang="cs-CZ" sz="1600" b="1" dirty="0">
                <a:latin typeface="Arial" charset="0"/>
              </a:rPr>
              <a:t>/ 148</a:t>
            </a:r>
          </a:p>
          <a:p>
            <a:pPr>
              <a:lnSpc>
                <a:spcPct val="90000"/>
              </a:lnSpc>
              <a:buFontTx/>
              <a:buNone/>
            </a:pPr>
            <a:r>
              <a:rPr lang="cs-CZ" altLang="cs-CZ" sz="1600" i="1" dirty="0" err="1">
                <a:latin typeface="Arial" charset="0"/>
              </a:rPr>
              <a:t>Cyanophora</a:t>
            </a:r>
            <a:r>
              <a:rPr lang="cs-CZ" altLang="cs-CZ" sz="1600" i="1" dirty="0">
                <a:latin typeface="Arial" charset="0"/>
              </a:rPr>
              <a:t> </a:t>
            </a:r>
            <a:r>
              <a:rPr lang="cs-CZ" altLang="cs-CZ" sz="1600" i="1" dirty="0" err="1">
                <a:latin typeface="Arial" charset="0"/>
              </a:rPr>
              <a:t>paradoxa</a:t>
            </a:r>
            <a:r>
              <a:rPr lang="cs-CZ" altLang="cs-CZ" sz="1600" dirty="0">
                <a:latin typeface="Arial" charset="0"/>
              </a:rPr>
              <a:t>: </a:t>
            </a:r>
            <a:r>
              <a:rPr lang="cs-CZ" altLang="cs-CZ" sz="1600" b="1" dirty="0">
                <a:latin typeface="Arial" charset="0"/>
              </a:rPr>
              <a:t>136 </a:t>
            </a:r>
            <a:r>
              <a:rPr lang="cs-CZ" altLang="cs-CZ" sz="1600" b="1" dirty="0" err="1">
                <a:latin typeface="Arial" charset="0"/>
              </a:rPr>
              <a:t>kbp</a:t>
            </a:r>
            <a:r>
              <a:rPr lang="cs-CZ" altLang="cs-CZ" sz="1600" b="1" dirty="0">
                <a:latin typeface="Arial" charset="0"/>
              </a:rPr>
              <a:t>/ 136</a:t>
            </a:r>
          </a:p>
          <a:p>
            <a:pPr>
              <a:lnSpc>
                <a:spcPct val="90000"/>
              </a:lnSpc>
              <a:buFontTx/>
              <a:buNone/>
            </a:pPr>
            <a:r>
              <a:rPr lang="cs-CZ" altLang="cs-CZ" sz="1600" i="1" dirty="0" err="1">
                <a:latin typeface="Arial" charset="0"/>
              </a:rPr>
              <a:t>Odontella</a:t>
            </a:r>
            <a:r>
              <a:rPr lang="cs-CZ" altLang="cs-CZ" sz="1600" i="1" dirty="0">
                <a:latin typeface="Arial" charset="0"/>
              </a:rPr>
              <a:t> </a:t>
            </a:r>
            <a:r>
              <a:rPr lang="cs-CZ" altLang="cs-CZ" sz="1600" i="1" dirty="0" err="1">
                <a:latin typeface="Arial" charset="0"/>
              </a:rPr>
              <a:t>sinensis</a:t>
            </a:r>
            <a:r>
              <a:rPr lang="cs-CZ" altLang="cs-CZ" sz="1600" dirty="0">
                <a:latin typeface="Arial" charset="0"/>
              </a:rPr>
              <a:t>: </a:t>
            </a:r>
            <a:r>
              <a:rPr lang="cs-CZ" altLang="cs-CZ" sz="1600" b="1" dirty="0">
                <a:latin typeface="Arial" charset="0"/>
              </a:rPr>
              <a:t>120 </a:t>
            </a:r>
            <a:r>
              <a:rPr lang="cs-CZ" altLang="cs-CZ" sz="1600" b="1" dirty="0" err="1">
                <a:latin typeface="Arial" charset="0"/>
              </a:rPr>
              <a:t>kbp</a:t>
            </a:r>
            <a:r>
              <a:rPr lang="cs-CZ" altLang="cs-CZ" sz="1600" b="1" dirty="0">
                <a:latin typeface="Arial" charset="0"/>
              </a:rPr>
              <a:t>/ 124</a:t>
            </a:r>
          </a:p>
          <a:p>
            <a:pPr>
              <a:lnSpc>
                <a:spcPct val="90000"/>
              </a:lnSpc>
              <a:buFontTx/>
              <a:buNone/>
            </a:pPr>
            <a:r>
              <a:rPr lang="cs-CZ" altLang="cs-CZ" sz="1600" i="1" dirty="0" err="1">
                <a:latin typeface="Arial" charset="0"/>
              </a:rPr>
              <a:t>Euglena</a:t>
            </a:r>
            <a:r>
              <a:rPr lang="cs-CZ" altLang="cs-CZ" sz="1600" i="1" dirty="0">
                <a:latin typeface="Arial" charset="0"/>
              </a:rPr>
              <a:t> </a:t>
            </a:r>
            <a:r>
              <a:rPr lang="cs-CZ" altLang="cs-CZ" sz="1600" i="1" dirty="0" err="1">
                <a:latin typeface="Arial" charset="0"/>
              </a:rPr>
              <a:t>gracilis</a:t>
            </a:r>
            <a:r>
              <a:rPr lang="cs-CZ" altLang="cs-CZ" sz="1600" dirty="0">
                <a:latin typeface="Arial" charset="0"/>
              </a:rPr>
              <a:t>: </a:t>
            </a:r>
            <a:r>
              <a:rPr lang="cs-CZ" altLang="cs-CZ" sz="1600" b="1" dirty="0">
                <a:latin typeface="Arial" charset="0"/>
              </a:rPr>
              <a:t>143 </a:t>
            </a:r>
            <a:r>
              <a:rPr lang="cs-CZ" altLang="cs-CZ" sz="1600" b="1" dirty="0" err="1">
                <a:latin typeface="Arial" charset="0"/>
              </a:rPr>
              <a:t>kbp</a:t>
            </a:r>
            <a:r>
              <a:rPr lang="cs-CZ" altLang="cs-CZ" sz="1600" b="1" dirty="0">
                <a:latin typeface="Arial" charset="0"/>
              </a:rPr>
              <a:t>/ 58</a:t>
            </a:r>
          </a:p>
        </p:txBody>
      </p:sp>
      <p:sp>
        <p:nvSpPr>
          <p:cNvPr id="31748" name="Rectangle 4"/>
          <p:cNvSpPr>
            <a:spLocks noGrp="1"/>
          </p:cNvSpPr>
          <p:nvPr>
            <p:ph type="body" sz="half" idx="2"/>
          </p:nvPr>
        </p:nvSpPr>
        <p:spPr>
          <a:xfrm>
            <a:off x="4648200" y="1844675"/>
            <a:ext cx="4892352" cy="3989388"/>
          </a:xfrm>
        </p:spPr>
        <p:txBody>
          <a:bodyPr/>
          <a:lstStyle/>
          <a:p>
            <a:pPr>
              <a:lnSpc>
                <a:spcPct val="90000"/>
              </a:lnSpc>
            </a:pPr>
            <a:r>
              <a:rPr lang="el-GR" altLang="cs-CZ" sz="1600" b="1" dirty="0">
                <a:solidFill>
                  <a:srgbClr val="CC0066"/>
                </a:solidFill>
                <a:latin typeface="Arial" charset="0"/>
              </a:rPr>
              <a:t>α</a:t>
            </a:r>
            <a:r>
              <a:rPr lang="cs-CZ" altLang="cs-CZ" sz="1600" b="1" dirty="0">
                <a:solidFill>
                  <a:srgbClr val="CC0066"/>
                </a:solidFill>
                <a:latin typeface="Arial" charset="0"/>
              </a:rPr>
              <a:t>-</a:t>
            </a:r>
            <a:r>
              <a:rPr lang="cs-CZ" altLang="cs-CZ" sz="1600" b="1" dirty="0" err="1">
                <a:solidFill>
                  <a:srgbClr val="CC0066"/>
                </a:solidFill>
                <a:latin typeface="Arial" charset="0"/>
              </a:rPr>
              <a:t>proteobakteria</a:t>
            </a:r>
            <a:r>
              <a:rPr lang="cs-CZ" altLang="cs-CZ" sz="1600" b="1" dirty="0">
                <a:solidFill>
                  <a:srgbClr val="CC0066"/>
                </a:solidFill>
                <a:latin typeface="Arial" charset="0"/>
              </a:rPr>
              <a:t>:</a:t>
            </a:r>
          </a:p>
          <a:p>
            <a:pPr>
              <a:lnSpc>
                <a:spcPct val="90000"/>
              </a:lnSpc>
              <a:buFont typeface="Arial" charset="0"/>
              <a:buNone/>
            </a:pPr>
            <a:r>
              <a:rPr lang="cs-CZ" altLang="cs-CZ" sz="1600" i="1" dirty="0" err="1">
                <a:latin typeface="Arial" charset="0"/>
              </a:rPr>
              <a:t>Caulobacter</a:t>
            </a:r>
            <a:r>
              <a:rPr lang="cs-CZ" altLang="cs-CZ" sz="1600" i="1" dirty="0">
                <a:latin typeface="Arial" charset="0"/>
              </a:rPr>
              <a:t> </a:t>
            </a:r>
            <a:r>
              <a:rPr lang="cs-CZ" altLang="cs-CZ" sz="1600" i="1" dirty="0" err="1">
                <a:latin typeface="Arial" charset="0"/>
              </a:rPr>
              <a:t>crescentus</a:t>
            </a:r>
            <a:r>
              <a:rPr lang="cs-CZ" altLang="cs-CZ" sz="1600" dirty="0">
                <a:latin typeface="Arial" charset="0"/>
              </a:rPr>
              <a:t>: </a:t>
            </a:r>
            <a:r>
              <a:rPr lang="cs-CZ" altLang="cs-CZ" sz="1600" b="1" dirty="0">
                <a:latin typeface="Arial" charset="0"/>
              </a:rPr>
              <a:t>4017 </a:t>
            </a:r>
            <a:r>
              <a:rPr lang="cs-CZ" altLang="cs-CZ" sz="1600" b="1" dirty="0" err="1">
                <a:latin typeface="Arial" charset="0"/>
              </a:rPr>
              <a:t>kbp</a:t>
            </a:r>
            <a:r>
              <a:rPr lang="cs-CZ" altLang="cs-CZ" sz="1600" b="1" dirty="0">
                <a:latin typeface="Arial" charset="0"/>
              </a:rPr>
              <a:t>/ 3767 </a:t>
            </a:r>
            <a:r>
              <a:rPr lang="cs-CZ" altLang="cs-CZ" sz="1600" b="1" dirty="0" err="1">
                <a:latin typeface="Arial" charset="0"/>
              </a:rPr>
              <a:t>prot</a:t>
            </a:r>
            <a:r>
              <a:rPr lang="cs-CZ" altLang="cs-CZ" sz="1600" b="1" dirty="0">
                <a:latin typeface="Arial" charset="0"/>
              </a:rPr>
              <a:t>.</a:t>
            </a:r>
          </a:p>
          <a:p>
            <a:pPr>
              <a:lnSpc>
                <a:spcPct val="90000"/>
              </a:lnSpc>
              <a:buFont typeface="Arial" charset="0"/>
              <a:buNone/>
            </a:pPr>
            <a:r>
              <a:rPr lang="cs-CZ" altLang="cs-CZ" sz="1600" i="1" dirty="0" err="1">
                <a:latin typeface="Arial" charset="0"/>
              </a:rPr>
              <a:t>Mesorhizobium</a:t>
            </a:r>
            <a:r>
              <a:rPr lang="cs-CZ" altLang="cs-CZ" sz="1600" i="1" dirty="0">
                <a:latin typeface="Arial" charset="0"/>
              </a:rPr>
              <a:t> </a:t>
            </a:r>
            <a:r>
              <a:rPr lang="cs-CZ" altLang="cs-CZ" sz="1600" i="1" dirty="0" err="1">
                <a:latin typeface="Arial" charset="0"/>
              </a:rPr>
              <a:t>loti</a:t>
            </a:r>
            <a:r>
              <a:rPr lang="cs-CZ" altLang="cs-CZ" sz="1600" dirty="0">
                <a:latin typeface="Arial" charset="0"/>
              </a:rPr>
              <a:t>: </a:t>
            </a:r>
            <a:r>
              <a:rPr lang="cs-CZ" altLang="cs-CZ" sz="1600" b="1" dirty="0">
                <a:latin typeface="Arial" charset="0"/>
              </a:rPr>
              <a:t>7596 </a:t>
            </a:r>
            <a:r>
              <a:rPr lang="cs-CZ" altLang="cs-CZ" sz="1600" b="1" dirty="0" err="1">
                <a:latin typeface="Arial" charset="0"/>
              </a:rPr>
              <a:t>kbp</a:t>
            </a:r>
            <a:r>
              <a:rPr lang="cs-CZ" altLang="cs-CZ" sz="1600" b="1" dirty="0">
                <a:latin typeface="Arial" charset="0"/>
              </a:rPr>
              <a:t>/ 7281</a:t>
            </a:r>
          </a:p>
          <a:p>
            <a:pPr>
              <a:lnSpc>
                <a:spcPct val="90000"/>
              </a:lnSpc>
              <a:buFont typeface="Arial" charset="0"/>
              <a:buNone/>
            </a:pPr>
            <a:r>
              <a:rPr lang="cs-CZ" altLang="cs-CZ" sz="1600" i="1" dirty="0" err="1">
                <a:latin typeface="Arial" charset="0"/>
              </a:rPr>
              <a:t>Bradyrhizobium</a:t>
            </a:r>
            <a:r>
              <a:rPr lang="cs-CZ" altLang="cs-CZ" sz="1600" i="1" dirty="0">
                <a:latin typeface="Arial" charset="0"/>
              </a:rPr>
              <a:t> </a:t>
            </a:r>
            <a:r>
              <a:rPr lang="cs-CZ" altLang="cs-CZ" sz="1600" i="1" dirty="0" err="1">
                <a:latin typeface="Arial" charset="0"/>
              </a:rPr>
              <a:t>japonicum</a:t>
            </a:r>
            <a:r>
              <a:rPr lang="cs-CZ" altLang="cs-CZ" sz="1600" i="1" dirty="0">
                <a:latin typeface="Arial" charset="0"/>
              </a:rPr>
              <a:t>:</a:t>
            </a:r>
            <a:r>
              <a:rPr lang="cs-CZ" altLang="cs-CZ" sz="1600" dirty="0">
                <a:latin typeface="Arial" charset="0"/>
              </a:rPr>
              <a:t> </a:t>
            </a:r>
            <a:r>
              <a:rPr lang="cs-CZ" altLang="cs-CZ" sz="1600" b="1" dirty="0">
                <a:latin typeface="Arial" charset="0"/>
              </a:rPr>
              <a:t>9100 </a:t>
            </a:r>
            <a:r>
              <a:rPr lang="cs-CZ" altLang="cs-CZ" sz="1600" b="1" dirty="0" err="1">
                <a:latin typeface="Arial" charset="0"/>
              </a:rPr>
              <a:t>bp</a:t>
            </a:r>
            <a:r>
              <a:rPr lang="cs-CZ" altLang="cs-CZ" sz="1600" b="1" dirty="0">
                <a:latin typeface="Arial" charset="0"/>
              </a:rPr>
              <a:t>/ 8300</a:t>
            </a:r>
          </a:p>
          <a:p>
            <a:pPr>
              <a:lnSpc>
                <a:spcPct val="90000"/>
              </a:lnSpc>
              <a:buFont typeface="Arial" charset="0"/>
              <a:buNone/>
            </a:pPr>
            <a:endParaRPr lang="cs-CZ" altLang="cs-CZ" sz="1600" dirty="0">
              <a:latin typeface="Arial" charset="0"/>
            </a:endParaRPr>
          </a:p>
          <a:p>
            <a:pPr>
              <a:lnSpc>
                <a:spcPct val="90000"/>
              </a:lnSpc>
              <a:buFontTx/>
              <a:buChar char="•"/>
            </a:pPr>
            <a:r>
              <a:rPr lang="cs-CZ" altLang="cs-CZ" sz="1600" b="1" dirty="0" err="1">
                <a:solidFill>
                  <a:srgbClr val="4D4D4D"/>
                </a:solidFill>
                <a:latin typeface="Arial" charset="0"/>
              </a:rPr>
              <a:t>Protist</a:t>
            </a:r>
            <a:r>
              <a:rPr lang="cs-CZ" altLang="cs-CZ" sz="1600" b="1" dirty="0">
                <a:solidFill>
                  <a:srgbClr val="4D4D4D"/>
                </a:solidFill>
                <a:latin typeface="Arial" charset="0"/>
              </a:rPr>
              <a:t> </a:t>
            </a:r>
            <a:r>
              <a:rPr lang="cs-CZ" altLang="cs-CZ" sz="1600" b="1" dirty="0" err="1">
                <a:solidFill>
                  <a:srgbClr val="4D4D4D"/>
                </a:solidFill>
                <a:latin typeface="Arial" charset="0"/>
              </a:rPr>
              <a:t>mitochondria</a:t>
            </a:r>
            <a:r>
              <a:rPr lang="cs-CZ" altLang="cs-CZ" sz="1600" b="1" dirty="0">
                <a:solidFill>
                  <a:srgbClr val="4D4D4D"/>
                </a:solidFill>
                <a:latin typeface="Arial" charset="0"/>
              </a:rPr>
              <a:t>:</a:t>
            </a:r>
          </a:p>
          <a:p>
            <a:pPr>
              <a:lnSpc>
                <a:spcPct val="90000"/>
              </a:lnSpc>
              <a:buFontTx/>
              <a:buNone/>
            </a:pPr>
            <a:r>
              <a:rPr lang="cs-CZ" altLang="cs-CZ" sz="1600" i="1" dirty="0" err="1">
                <a:latin typeface="Arial" charset="0"/>
              </a:rPr>
              <a:t>Andalucia</a:t>
            </a:r>
            <a:r>
              <a:rPr lang="cs-CZ" altLang="cs-CZ" sz="1600" i="1" dirty="0">
                <a:latin typeface="Arial" charset="0"/>
              </a:rPr>
              <a:t> </a:t>
            </a:r>
            <a:r>
              <a:rPr lang="cs-CZ" altLang="cs-CZ" sz="1600" i="1" dirty="0" err="1">
                <a:latin typeface="Arial" charset="0"/>
              </a:rPr>
              <a:t>godoyi</a:t>
            </a:r>
            <a:r>
              <a:rPr lang="cs-CZ" altLang="cs-CZ" sz="1600" dirty="0">
                <a:latin typeface="Arial" charset="0"/>
              </a:rPr>
              <a:t>: </a:t>
            </a:r>
            <a:r>
              <a:rPr lang="cs-CZ" altLang="cs-CZ" sz="1600" b="1" dirty="0">
                <a:latin typeface="Arial" charset="0"/>
              </a:rPr>
              <a:t>68 </a:t>
            </a:r>
            <a:r>
              <a:rPr lang="cs-CZ" altLang="cs-CZ" sz="1600" b="1" dirty="0" err="1">
                <a:latin typeface="Arial" charset="0"/>
              </a:rPr>
              <a:t>kbp</a:t>
            </a:r>
            <a:r>
              <a:rPr lang="cs-CZ" altLang="cs-CZ" sz="1600" b="1" dirty="0">
                <a:latin typeface="Arial" charset="0"/>
              </a:rPr>
              <a:t>/ 68 proteinů</a:t>
            </a:r>
          </a:p>
          <a:p>
            <a:pPr>
              <a:lnSpc>
                <a:spcPct val="90000"/>
              </a:lnSpc>
              <a:buFontTx/>
              <a:buNone/>
            </a:pPr>
            <a:r>
              <a:rPr lang="cs-CZ" altLang="cs-CZ" sz="1600" i="1" dirty="0" err="1">
                <a:latin typeface="Arial" charset="0"/>
              </a:rPr>
              <a:t>Malawimonas</a:t>
            </a:r>
            <a:r>
              <a:rPr lang="cs-CZ" altLang="cs-CZ" sz="1600" i="1" dirty="0">
                <a:latin typeface="Arial" charset="0"/>
              </a:rPr>
              <a:t> </a:t>
            </a:r>
            <a:r>
              <a:rPr lang="cs-CZ" altLang="cs-CZ" sz="1600" i="1" dirty="0" err="1">
                <a:latin typeface="Arial" charset="0"/>
              </a:rPr>
              <a:t>jakobiformis</a:t>
            </a:r>
            <a:r>
              <a:rPr lang="cs-CZ" altLang="cs-CZ" sz="1600" dirty="0">
                <a:latin typeface="Arial" charset="0"/>
              </a:rPr>
              <a:t>: </a:t>
            </a:r>
            <a:r>
              <a:rPr lang="cs-CZ" altLang="cs-CZ" sz="1600" b="1" dirty="0">
                <a:latin typeface="Arial" charset="0"/>
              </a:rPr>
              <a:t>47 </a:t>
            </a:r>
            <a:r>
              <a:rPr lang="cs-CZ" altLang="cs-CZ" sz="1600" b="1" dirty="0" err="1">
                <a:latin typeface="Arial" charset="0"/>
              </a:rPr>
              <a:t>kbp</a:t>
            </a:r>
            <a:r>
              <a:rPr lang="cs-CZ" altLang="cs-CZ" sz="1600" b="1" dirty="0">
                <a:latin typeface="Arial" charset="0"/>
              </a:rPr>
              <a:t>/ 49</a:t>
            </a:r>
          </a:p>
          <a:p>
            <a:pPr>
              <a:lnSpc>
                <a:spcPct val="90000"/>
              </a:lnSpc>
              <a:buFontTx/>
              <a:buNone/>
            </a:pPr>
            <a:r>
              <a:rPr lang="cs-CZ" altLang="cs-CZ" sz="1600" i="1" dirty="0" err="1">
                <a:latin typeface="Arial" charset="0"/>
              </a:rPr>
              <a:t>Naegleria</a:t>
            </a:r>
            <a:r>
              <a:rPr lang="cs-CZ" altLang="cs-CZ" sz="1600" i="1" dirty="0">
                <a:latin typeface="Arial" charset="0"/>
              </a:rPr>
              <a:t> </a:t>
            </a:r>
            <a:r>
              <a:rPr lang="cs-CZ" altLang="cs-CZ" sz="1600" i="1" dirty="0" err="1">
                <a:latin typeface="Arial" charset="0"/>
              </a:rPr>
              <a:t>gruberi</a:t>
            </a:r>
            <a:r>
              <a:rPr lang="cs-CZ" altLang="cs-CZ" sz="1600" dirty="0">
                <a:latin typeface="Arial" charset="0"/>
              </a:rPr>
              <a:t>: </a:t>
            </a:r>
            <a:r>
              <a:rPr lang="cs-CZ" altLang="cs-CZ" sz="1600" b="1" dirty="0">
                <a:latin typeface="Arial" charset="0"/>
              </a:rPr>
              <a:t>50 </a:t>
            </a:r>
            <a:r>
              <a:rPr lang="cs-CZ" altLang="cs-CZ" sz="1600" b="1" dirty="0" err="1">
                <a:latin typeface="Arial" charset="0"/>
              </a:rPr>
              <a:t>kbp</a:t>
            </a:r>
            <a:r>
              <a:rPr lang="cs-CZ" altLang="cs-CZ" sz="1600" b="1" dirty="0">
                <a:latin typeface="Arial" charset="0"/>
              </a:rPr>
              <a:t>/ 46</a:t>
            </a:r>
          </a:p>
          <a:p>
            <a:pPr>
              <a:lnSpc>
                <a:spcPct val="90000"/>
              </a:lnSpc>
              <a:buFontTx/>
              <a:buNone/>
            </a:pPr>
            <a:r>
              <a:rPr lang="cs-CZ" altLang="cs-CZ" sz="1600" i="1" dirty="0" err="1">
                <a:latin typeface="Arial" charset="0"/>
              </a:rPr>
              <a:t>Dictyostelium</a:t>
            </a:r>
            <a:r>
              <a:rPr lang="cs-CZ" altLang="cs-CZ" sz="1600" i="1" dirty="0">
                <a:latin typeface="Arial" charset="0"/>
              </a:rPr>
              <a:t> </a:t>
            </a:r>
            <a:r>
              <a:rPr lang="cs-CZ" altLang="cs-CZ" sz="1600" i="1" dirty="0" err="1">
                <a:latin typeface="Arial" charset="0"/>
              </a:rPr>
              <a:t>discoideum</a:t>
            </a:r>
            <a:r>
              <a:rPr lang="cs-CZ" altLang="cs-CZ" sz="1600" dirty="0">
                <a:latin typeface="Arial" charset="0"/>
              </a:rPr>
              <a:t>: </a:t>
            </a:r>
            <a:r>
              <a:rPr lang="cs-CZ" altLang="cs-CZ" sz="1600" b="1" dirty="0">
                <a:latin typeface="Arial" charset="0"/>
              </a:rPr>
              <a:t>56 </a:t>
            </a:r>
            <a:r>
              <a:rPr lang="cs-CZ" altLang="cs-CZ" sz="1600" b="1" dirty="0" err="1">
                <a:latin typeface="Arial" charset="0"/>
              </a:rPr>
              <a:t>kbp</a:t>
            </a:r>
            <a:r>
              <a:rPr lang="cs-CZ" altLang="cs-CZ" sz="1600" b="1" dirty="0">
                <a:latin typeface="Arial" charset="0"/>
              </a:rPr>
              <a:t>/ 40</a:t>
            </a:r>
          </a:p>
          <a:p>
            <a:pPr>
              <a:lnSpc>
                <a:spcPct val="90000"/>
              </a:lnSpc>
              <a:buFontTx/>
              <a:buNone/>
            </a:pPr>
            <a:r>
              <a:rPr lang="cs-CZ" altLang="cs-CZ" sz="1600" i="1" dirty="0" err="1">
                <a:latin typeface="Arial" charset="0"/>
              </a:rPr>
              <a:t>Plasmodium</a:t>
            </a:r>
            <a:r>
              <a:rPr lang="cs-CZ" altLang="cs-CZ" sz="1600" i="1" dirty="0">
                <a:latin typeface="Arial" charset="0"/>
              </a:rPr>
              <a:t> </a:t>
            </a:r>
            <a:r>
              <a:rPr lang="cs-CZ" altLang="cs-CZ" sz="1600" i="1" dirty="0" err="1">
                <a:latin typeface="Arial" charset="0"/>
              </a:rPr>
              <a:t>falciparum</a:t>
            </a:r>
            <a:r>
              <a:rPr lang="cs-CZ" altLang="cs-CZ" sz="1600" dirty="0">
                <a:latin typeface="Arial" charset="0"/>
              </a:rPr>
              <a:t>: </a:t>
            </a:r>
            <a:r>
              <a:rPr lang="cs-CZ" altLang="cs-CZ" sz="1600" b="1" dirty="0">
                <a:latin typeface="Arial" charset="0"/>
              </a:rPr>
              <a:t>6 </a:t>
            </a:r>
            <a:r>
              <a:rPr lang="cs-CZ" altLang="cs-CZ" sz="1600" b="1" dirty="0" err="1">
                <a:latin typeface="Arial" charset="0"/>
              </a:rPr>
              <a:t>kbp</a:t>
            </a:r>
            <a:r>
              <a:rPr lang="cs-CZ" altLang="cs-CZ" sz="1600" b="1" dirty="0">
                <a:latin typeface="Arial" charset="0"/>
              </a:rPr>
              <a:t>/ 3</a:t>
            </a:r>
          </a:p>
          <a:p>
            <a:pPr>
              <a:lnSpc>
                <a:spcPct val="90000"/>
              </a:lnSpc>
              <a:buFontTx/>
              <a:buNone/>
            </a:pPr>
            <a:r>
              <a:rPr lang="cs-CZ" altLang="cs-CZ" sz="1600" b="1" dirty="0">
                <a:latin typeface="Arial" charset="0"/>
              </a:rPr>
              <a:t>!</a:t>
            </a:r>
            <a:r>
              <a:rPr lang="cs-CZ" altLang="cs-CZ" sz="1600" dirty="0" err="1">
                <a:latin typeface="Arial" charset="0"/>
              </a:rPr>
              <a:t>Hydrogenosomy</a:t>
            </a:r>
            <a:r>
              <a:rPr lang="cs-CZ" altLang="cs-CZ" sz="1600" dirty="0">
                <a:latin typeface="Arial" charset="0"/>
              </a:rPr>
              <a:t>, </a:t>
            </a:r>
            <a:r>
              <a:rPr lang="cs-CZ" altLang="cs-CZ" sz="1600" dirty="0" err="1">
                <a:latin typeface="Arial" charset="0"/>
              </a:rPr>
              <a:t>mitosomy</a:t>
            </a:r>
            <a:r>
              <a:rPr lang="cs-CZ" altLang="cs-CZ" sz="1600" dirty="0">
                <a:latin typeface="Arial" charset="0"/>
              </a:rPr>
              <a:t>: </a:t>
            </a:r>
            <a:r>
              <a:rPr lang="cs-CZ" altLang="cs-CZ" sz="1600" b="1" dirty="0">
                <a:latin typeface="Arial" charset="0"/>
              </a:rPr>
              <a:t>0 </a:t>
            </a:r>
            <a:r>
              <a:rPr lang="cs-CZ" altLang="cs-CZ" sz="1600" b="1" dirty="0" err="1">
                <a:latin typeface="Arial" charset="0"/>
              </a:rPr>
              <a:t>kbp</a:t>
            </a:r>
            <a:r>
              <a:rPr lang="cs-CZ" altLang="cs-CZ" sz="1600" b="1" dirty="0">
                <a:latin typeface="Arial" charset="0"/>
              </a:rPr>
              <a:t>/ 0</a:t>
            </a:r>
          </a:p>
          <a:p>
            <a:pPr>
              <a:lnSpc>
                <a:spcPct val="90000"/>
              </a:lnSpc>
              <a:buFontTx/>
              <a:buNone/>
            </a:pPr>
            <a:endParaRPr lang="cs-CZ" altLang="cs-CZ" sz="1600" dirty="0">
              <a:latin typeface="Arial" charset="0"/>
            </a:endParaRPr>
          </a:p>
          <a:p>
            <a:pPr>
              <a:lnSpc>
                <a:spcPct val="90000"/>
              </a:lnSpc>
              <a:buFontTx/>
              <a:buNone/>
            </a:pPr>
            <a:endParaRPr lang="el-GR" altLang="cs-CZ" sz="1600" dirty="0">
              <a:latin typeface="Arial" charset="0"/>
            </a:endParaRPr>
          </a:p>
        </p:txBody>
      </p:sp>
      <p:sp>
        <p:nvSpPr>
          <p:cNvPr id="31749" name="Text Box 5"/>
          <p:cNvSpPr txBox="1">
            <a:spLocks noChangeArrowheads="1"/>
          </p:cNvSpPr>
          <p:nvPr/>
        </p:nvSpPr>
        <p:spPr bwMode="auto">
          <a:xfrm>
            <a:off x="6280150" y="6257925"/>
            <a:ext cx="15890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200" b="1"/>
              <a:t>Timmis et al. (2004)</a:t>
            </a:r>
          </a:p>
        </p:txBody>
      </p:sp>
      <p:sp>
        <p:nvSpPr>
          <p:cNvPr id="6" name="Title 1"/>
          <p:cNvSpPr txBox="1">
            <a:spLocks/>
          </p:cNvSpPr>
          <p:nvPr/>
        </p:nvSpPr>
        <p:spPr>
          <a:xfrm>
            <a:off x="0" y="-27384"/>
            <a:ext cx="9144000" cy="1296144"/>
          </a:xfrm>
          <a:prstGeom prst="rect">
            <a:avLst/>
          </a:prstGeom>
          <a:solidFill>
            <a:srgbClr val="080808"/>
          </a:solidFill>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Sizes</a:t>
            </a:r>
            <a:r>
              <a:rPr lang="cs-CZ" dirty="0">
                <a:solidFill>
                  <a:schemeClr val="bg1"/>
                </a:solidFill>
              </a:rPr>
              <a:t> and </a:t>
            </a:r>
            <a:r>
              <a:rPr lang="cs-CZ" dirty="0" err="1">
                <a:solidFill>
                  <a:schemeClr val="bg1"/>
                </a:solidFill>
              </a:rPr>
              <a:t>coding</a:t>
            </a:r>
            <a:r>
              <a:rPr lang="cs-CZ" dirty="0">
                <a:solidFill>
                  <a:schemeClr val="bg1"/>
                </a:solidFill>
              </a:rPr>
              <a:t> </a:t>
            </a:r>
            <a:r>
              <a:rPr lang="cs-CZ" dirty="0" err="1">
                <a:solidFill>
                  <a:schemeClr val="bg1"/>
                </a:solidFill>
              </a:rPr>
              <a:t>capacities</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prokaryotic</a:t>
            </a:r>
            <a:r>
              <a:rPr lang="cs-CZ" dirty="0">
                <a:solidFill>
                  <a:schemeClr val="bg1"/>
                </a:solidFill>
              </a:rPr>
              <a:t> and </a:t>
            </a:r>
            <a:r>
              <a:rPr lang="cs-CZ" dirty="0" err="1">
                <a:solidFill>
                  <a:schemeClr val="bg1"/>
                </a:solidFill>
              </a:rPr>
              <a:t>organellar</a:t>
            </a:r>
            <a:r>
              <a:rPr lang="cs-CZ" dirty="0">
                <a:solidFill>
                  <a:schemeClr val="bg1"/>
                </a:solidFill>
              </a:rPr>
              <a:t> </a:t>
            </a:r>
            <a:r>
              <a:rPr lang="cs-CZ" dirty="0" err="1">
                <a:solidFill>
                  <a:schemeClr val="bg1"/>
                </a:solidFill>
              </a:rPr>
              <a:t>genomes</a:t>
            </a:r>
            <a:endParaRPr lang="cs-CZ" dirty="0">
              <a:solidFill>
                <a:schemeClr val="bg1"/>
              </a:solidFill>
            </a:endParaRPr>
          </a:p>
        </p:txBody>
      </p:sp>
    </p:spTree>
    <p:extLst>
      <p:ext uri="{BB962C8B-B14F-4D97-AF65-F5344CB8AC3E}">
        <p14:creationId xmlns:p14="http://schemas.microsoft.com/office/powerpoint/2010/main" val="1298147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533400" y="1219200"/>
            <a:ext cx="3467100" cy="1384995"/>
          </a:xfrm>
          <a:prstGeom prst="rect">
            <a:avLst/>
          </a:prstGeom>
          <a:solidFill>
            <a:srgbClr val="FFCC99"/>
          </a:solidFill>
          <a:ln w="9525">
            <a:solidFill>
              <a:schemeClr val="tx1"/>
            </a:solidFill>
            <a:miter lim="800000"/>
            <a:headEnd/>
            <a:tailEnd/>
          </a:ln>
        </p:spPr>
        <p:txBody>
          <a:bodyPr>
            <a:spAutoFit/>
          </a:bodyPr>
          <a:lstStyle/>
          <a:p>
            <a:pPr algn="ctr">
              <a:spcBef>
                <a:spcPct val="50000"/>
              </a:spcBef>
            </a:pPr>
            <a:r>
              <a:rPr lang="cs-CZ" sz="2400" b="0" dirty="0" err="1">
                <a:latin typeface="Arial Narrow" pitchFamily="34" charset="0"/>
              </a:rPr>
              <a:t>Current</a:t>
            </a:r>
            <a:r>
              <a:rPr lang="cs-CZ" sz="2400" b="0" dirty="0">
                <a:latin typeface="Arial Narrow" pitchFamily="34" charset="0"/>
              </a:rPr>
              <a:t> </a:t>
            </a:r>
            <a:r>
              <a:rPr lang="cs-CZ" sz="2400" b="0" dirty="0">
                <a:latin typeface="Symbol" pitchFamily="18" charset="2"/>
              </a:rPr>
              <a:t>a</a:t>
            </a:r>
            <a:r>
              <a:rPr lang="cs-CZ" sz="2400" b="0" dirty="0">
                <a:latin typeface="Arial Narrow" pitchFamily="34" charset="0"/>
              </a:rPr>
              <a:t>-</a:t>
            </a:r>
            <a:r>
              <a:rPr lang="cs-CZ" sz="2400" b="0" dirty="0" err="1">
                <a:latin typeface="Arial Narrow" pitchFamily="34" charset="0"/>
              </a:rPr>
              <a:t>proteobacteria</a:t>
            </a:r>
            <a:endParaRPr lang="cs-CZ" sz="2400" b="0" dirty="0">
              <a:latin typeface="Arial Narrow" pitchFamily="34" charset="0"/>
            </a:endParaRPr>
          </a:p>
          <a:p>
            <a:pPr algn="ctr">
              <a:spcBef>
                <a:spcPct val="50000"/>
              </a:spcBef>
            </a:pPr>
            <a:r>
              <a:rPr lang="cs-CZ" sz="2400" b="0" dirty="0">
                <a:latin typeface="Arial Narrow" pitchFamily="34" charset="0"/>
              </a:rPr>
              <a:t>834 </a:t>
            </a:r>
            <a:r>
              <a:rPr lang="cs-CZ" sz="2400" b="0" dirty="0" err="1">
                <a:latin typeface="Arial Narrow" pitchFamily="34" charset="0"/>
              </a:rPr>
              <a:t>genes</a:t>
            </a:r>
            <a:r>
              <a:rPr lang="cs-CZ" sz="2400" b="0" dirty="0">
                <a:latin typeface="Arial Narrow" pitchFamily="34" charset="0"/>
              </a:rPr>
              <a:t> </a:t>
            </a:r>
            <a:r>
              <a:rPr lang="cs-CZ" b="0" dirty="0">
                <a:latin typeface="Arial Narrow" pitchFamily="34" charset="0"/>
              </a:rPr>
              <a:t>(</a:t>
            </a:r>
            <a:r>
              <a:rPr lang="cs-CZ" b="0" dirty="0" err="1">
                <a:latin typeface="Arial Narrow" pitchFamily="34" charset="0"/>
              </a:rPr>
              <a:t>parasitic</a:t>
            </a:r>
            <a:r>
              <a:rPr lang="cs-CZ" b="0" dirty="0">
                <a:latin typeface="Arial Narrow" pitchFamily="34" charset="0"/>
              </a:rPr>
              <a:t> </a:t>
            </a:r>
            <a:r>
              <a:rPr lang="cs-CZ" b="0" i="1" dirty="0" err="1">
                <a:latin typeface="Arial Narrow" pitchFamily="34" charset="0"/>
              </a:rPr>
              <a:t>Rickettsia</a:t>
            </a:r>
            <a:r>
              <a:rPr lang="cs-CZ" b="0" dirty="0">
                <a:latin typeface="Arial Narrow" pitchFamily="34" charset="0"/>
              </a:rPr>
              <a:t>)</a:t>
            </a:r>
            <a:r>
              <a:rPr lang="cs-CZ" sz="2400" b="0" dirty="0">
                <a:latin typeface="Arial Narrow" pitchFamily="34" charset="0"/>
              </a:rPr>
              <a:t>, 4000 </a:t>
            </a:r>
            <a:r>
              <a:rPr lang="cs-CZ" sz="2400" b="0" dirty="0" err="1">
                <a:latin typeface="Arial Narrow" pitchFamily="34" charset="0"/>
              </a:rPr>
              <a:t>genes</a:t>
            </a:r>
            <a:r>
              <a:rPr lang="cs-CZ" sz="2400" b="0" dirty="0">
                <a:latin typeface="Arial Narrow" pitchFamily="34" charset="0"/>
              </a:rPr>
              <a:t> </a:t>
            </a:r>
            <a:r>
              <a:rPr lang="cs-CZ" b="0" dirty="0">
                <a:latin typeface="Arial Narrow" pitchFamily="34" charset="0"/>
              </a:rPr>
              <a:t>(</a:t>
            </a:r>
            <a:r>
              <a:rPr lang="cs-CZ" b="0" i="1" dirty="0" err="1">
                <a:latin typeface="Arial Narrow" pitchFamily="34" charset="0"/>
              </a:rPr>
              <a:t>Rhodospirillum</a:t>
            </a:r>
            <a:r>
              <a:rPr lang="cs-CZ" b="0" dirty="0">
                <a:latin typeface="Arial Narrow" pitchFamily="34" charset="0"/>
              </a:rPr>
              <a:t>)</a:t>
            </a:r>
          </a:p>
        </p:txBody>
      </p:sp>
      <p:sp>
        <p:nvSpPr>
          <p:cNvPr id="16388" name="Text Box 5"/>
          <p:cNvSpPr txBox="1">
            <a:spLocks noChangeArrowheads="1"/>
          </p:cNvSpPr>
          <p:nvPr/>
        </p:nvSpPr>
        <p:spPr bwMode="auto">
          <a:xfrm>
            <a:off x="457200" y="2819400"/>
            <a:ext cx="3657600" cy="831850"/>
          </a:xfrm>
          <a:prstGeom prst="rect">
            <a:avLst/>
          </a:prstGeom>
          <a:solidFill>
            <a:srgbClr val="FFFFCC"/>
          </a:solidFill>
          <a:ln w="9525">
            <a:solidFill>
              <a:schemeClr val="tx1"/>
            </a:solidFill>
            <a:miter lim="800000"/>
            <a:headEnd/>
            <a:tailEnd/>
          </a:ln>
        </p:spPr>
        <p:txBody>
          <a:bodyPr>
            <a:spAutoFit/>
          </a:bodyPr>
          <a:lstStyle/>
          <a:p>
            <a:pPr algn="ctr">
              <a:spcBef>
                <a:spcPct val="50000"/>
              </a:spcBef>
            </a:pPr>
            <a:r>
              <a:rPr lang="cs-CZ" sz="2400" b="0" dirty="0" err="1">
                <a:latin typeface="Arial Narrow" pitchFamily="34" charset="0"/>
              </a:rPr>
              <a:t>Mitochondria</a:t>
            </a:r>
            <a:r>
              <a:rPr lang="cs-CZ" sz="2400" b="0" dirty="0">
                <a:latin typeface="Arial Narrow" pitchFamily="34" charset="0"/>
              </a:rPr>
              <a:t> </a:t>
            </a:r>
            <a:br>
              <a:rPr lang="cs-CZ" sz="2400" b="0" dirty="0">
                <a:latin typeface="Arial Narrow" pitchFamily="34" charset="0"/>
              </a:rPr>
            </a:br>
            <a:r>
              <a:rPr lang="cs-CZ" sz="2400" b="0" dirty="0">
                <a:latin typeface="Arial Narrow" pitchFamily="34" charset="0"/>
              </a:rPr>
              <a:t>68-2 (0) </a:t>
            </a:r>
            <a:r>
              <a:rPr lang="cs-CZ" sz="2400" b="0" dirty="0" err="1">
                <a:latin typeface="Arial Narrow" pitchFamily="34" charset="0"/>
              </a:rPr>
              <a:t>genes</a:t>
            </a:r>
            <a:r>
              <a:rPr lang="cs-CZ" sz="2400" b="0" dirty="0">
                <a:latin typeface="Arial Narrow" pitchFamily="34" charset="0"/>
              </a:rPr>
              <a:t>, </a:t>
            </a:r>
            <a:r>
              <a:rPr lang="cs-CZ" sz="2400" b="0" dirty="0" err="1">
                <a:latin typeface="Arial Narrow" pitchFamily="34" charset="0"/>
              </a:rPr>
              <a:t>mostly</a:t>
            </a:r>
            <a:r>
              <a:rPr lang="cs-CZ" sz="2400" b="0" dirty="0">
                <a:latin typeface="Arial Narrow" pitchFamily="34" charset="0"/>
              </a:rPr>
              <a:t> 12-20</a:t>
            </a:r>
          </a:p>
        </p:txBody>
      </p:sp>
      <p:sp>
        <p:nvSpPr>
          <p:cNvPr id="16389" name="Line 6"/>
          <p:cNvSpPr>
            <a:spLocks noChangeShapeType="1"/>
          </p:cNvSpPr>
          <p:nvPr/>
        </p:nvSpPr>
        <p:spPr bwMode="auto">
          <a:xfrm flipV="1">
            <a:off x="685800" y="3581400"/>
            <a:ext cx="152400" cy="381000"/>
          </a:xfrm>
          <a:prstGeom prst="line">
            <a:avLst/>
          </a:prstGeom>
          <a:noFill/>
          <a:ln w="9525">
            <a:solidFill>
              <a:schemeClr val="tx1"/>
            </a:solidFill>
            <a:round/>
            <a:headEnd/>
            <a:tailEnd type="triangle" w="med" len="med"/>
          </a:ln>
        </p:spPr>
        <p:txBody>
          <a:bodyPr/>
          <a:lstStyle/>
          <a:p>
            <a:endParaRPr lang="cs-CZ"/>
          </a:p>
        </p:txBody>
      </p:sp>
      <p:sp>
        <p:nvSpPr>
          <p:cNvPr id="16390" name="Text Box 7"/>
          <p:cNvSpPr txBox="1">
            <a:spLocks noChangeArrowheads="1"/>
          </p:cNvSpPr>
          <p:nvPr/>
        </p:nvSpPr>
        <p:spPr bwMode="auto">
          <a:xfrm>
            <a:off x="386710" y="3886200"/>
            <a:ext cx="920445" cy="584775"/>
          </a:xfrm>
          <a:prstGeom prst="rect">
            <a:avLst/>
          </a:prstGeom>
          <a:noFill/>
          <a:ln w="9525">
            <a:noFill/>
            <a:miter lim="800000"/>
            <a:headEnd/>
            <a:tailEnd/>
          </a:ln>
        </p:spPr>
        <p:txBody>
          <a:bodyPr wrap="none">
            <a:spAutoFit/>
          </a:bodyPr>
          <a:lstStyle/>
          <a:p>
            <a:pPr algn="ctr"/>
            <a:r>
              <a:rPr lang="cs-CZ" sz="1600" b="0" i="1" dirty="0" err="1">
                <a:latin typeface="Arial Narrow" pitchFamily="34" charset="0"/>
              </a:rPr>
              <a:t>Andalucia</a:t>
            </a:r>
            <a:endParaRPr lang="cs-CZ" sz="1600" b="0" i="1" dirty="0">
              <a:latin typeface="Arial Narrow" pitchFamily="34" charset="0"/>
            </a:endParaRPr>
          </a:p>
          <a:p>
            <a:pPr algn="ctr"/>
            <a:r>
              <a:rPr lang="cs-CZ" sz="1600" b="0" i="1" dirty="0" err="1">
                <a:latin typeface="Arial Narrow" pitchFamily="34" charset="0"/>
              </a:rPr>
              <a:t>godoyi</a:t>
            </a:r>
            <a:endParaRPr lang="cs-CZ" sz="1600" b="0" i="1" dirty="0">
              <a:latin typeface="Arial Narrow" pitchFamily="34" charset="0"/>
            </a:endParaRPr>
          </a:p>
        </p:txBody>
      </p:sp>
      <p:sp>
        <p:nvSpPr>
          <p:cNvPr id="16391" name="Line 8"/>
          <p:cNvSpPr>
            <a:spLocks noChangeShapeType="1"/>
          </p:cNvSpPr>
          <p:nvPr/>
        </p:nvSpPr>
        <p:spPr bwMode="auto">
          <a:xfrm flipH="1" flipV="1">
            <a:off x="1087438" y="3581400"/>
            <a:ext cx="360362" cy="381000"/>
          </a:xfrm>
          <a:prstGeom prst="line">
            <a:avLst/>
          </a:prstGeom>
          <a:noFill/>
          <a:ln w="9525">
            <a:solidFill>
              <a:schemeClr val="tx1"/>
            </a:solidFill>
            <a:round/>
            <a:headEnd/>
            <a:tailEnd type="triangle" w="med" len="med"/>
          </a:ln>
        </p:spPr>
        <p:txBody>
          <a:bodyPr/>
          <a:lstStyle/>
          <a:p>
            <a:endParaRPr lang="cs-CZ"/>
          </a:p>
        </p:txBody>
      </p:sp>
      <p:sp>
        <p:nvSpPr>
          <p:cNvPr id="16392" name="Text Box 9"/>
          <p:cNvSpPr txBox="1">
            <a:spLocks noChangeArrowheads="1"/>
          </p:cNvSpPr>
          <p:nvPr/>
        </p:nvSpPr>
        <p:spPr bwMode="auto">
          <a:xfrm>
            <a:off x="1441425" y="3886200"/>
            <a:ext cx="957313" cy="584775"/>
          </a:xfrm>
          <a:prstGeom prst="rect">
            <a:avLst/>
          </a:prstGeom>
          <a:noFill/>
          <a:ln w="9525">
            <a:noFill/>
            <a:miter lim="800000"/>
            <a:headEnd/>
            <a:tailEnd/>
          </a:ln>
        </p:spPr>
        <p:txBody>
          <a:bodyPr wrap="none">
            <a:spAutoFit/>
          </a:bodyPr>
          <a:lstStyle/>
          <a:p>
            <a:pPr algn="ctr"/>
            <a:r>
              <a:rPr lang="cs-CZ" sz="1600" b="0" i="1" dirty="0" err="1">
                <a:latin typeface="Arial Narrow" pitchFamily="34" charset="0"/>
              </a:rPr>
              <a:t>Chromera</a:t>
            </a:r>
            <a:endParaRPr lang="cs-CZ" sz="1600" b="0" i="1" dirty="0">
              <a:latin typeface="Arial Narrow" pitchFamily="34" charset="0"/>
            </a:endParaRPr>
          </a:p>
          <a:p>
            <a:pPr algn="ctr"/>
            <a:r>
              <a:rPr lang="cs-CZ" sz="1600" b="0" i="1" dirty="0" err="1">
                <a:latin typeface="Arial Narrow" pitchFamily="34" charset="0"/>
              </a:rPr>
              <a:t>velia</a:t>
            </a:r>
            <a:endParaRPr lang="cs-CZ" sz="1600" b="0" i="1" dirty="0">
              <a:latin typeface="Arial Narrow" pitchFamily="34" charset="0"/>
            </a:endParaRPr>
          </a:p>
        </p:txBody>
      </p:sp>
      <p:sp>
        <p:nvSpPr>
          <p:cNvPr id="16393" name="Text Box 10"/>
          <p:cNvSpPr txBox="1">
            <a:spLocks noChangeArrowheads="1"/>
          </p:cNvSpPr>
          <p:nvPr/>
        </p:nvSpPr>
        <p:spPr bwMode="auto">
          <a:xfrm>
            <a:off x="2706911" y="3886200"/>
            <a:ext cx="1289025" cy="830997"/>
          </a:xfrm>
          <a:prstGeom prst="rect">
            <a:avLst/>
          </a:prstGeom>
          <a:noFill/>
          <a:ln w="9525">
            <a:noFill/>
            <a:miter lim="800000"/>
            <a:headEnd/>
            <a:tailEnd/>
          </a:ln>
        </p:spPr>
        <p:txBody>
          <a:bodyPr wrap="square">
            <a:spAutoFit/>
          </a:bodyPr>
          <a:lstStyle/>
          <a:p>
            <a:pPr algn="ctr"/>
            <a:r>
              <a:rPr lang="cs-CZ" sz="1600" b="0" dirty="0" err="1">
                <a:latin typeface="Arial Narrow" pitchFamily="34" charset="0"/>
              </a:rPr>
              <a:t>Anaerobic</a:t>
            </a:r>
            <a:r>
              <a:rPr lang="cs-CZ" sz="1600" b="0" dirty="0">
                <a:latin typeface="Arial Narrow" pitchFamily="34" charset="0"/>
              </a:rPr>
              <a:t> </a:t>
            </a:r>
            <a:r>
              <a:rPr lang="cs-CZ" sz="1600" b="0" dirty="0" err="1">
                <a:latin typeface="Arial Narrow" pitchFamily="34" charset="0"/>
              </a:rPr>
              <a:t>homologues</a:t>
            </a:r>
            <a:r>
              <a:rPr lang="cs-CZ" sz="1600" b="0" dirty="0">
                <a:latin typeface="Arial Narrow" pitchFamily="34" charset="0"/>
              </a:rPr>
              <a:t> </a:t>
            </a:r>
            <a:r>
              <a:rPr lang="cs-CZ" sz="1600" b="0" dirty="0" err="1">
                <a:latin typeface="Arial Narrow" pitchFamily="34" charset="0"/>
              </a:rPr>
              <a:t>of</a:t>
            </a:r>
            <a:r>
              <a:rPr lang="cs-CZ" sz="1600" b="0" dirty="0">
                <a:latin typeface="Arial Narrow" pitchFamily="34" charset="0"/>
              </a:rPr>
              <a:t> </a:t>
            </a:r>
            <a:r>
              <a:rPr lang="cs-CZ" sz="1600" b="0" dirty="0" err="1">
                <a:latin typeface="Arial Narrow" pitchFamily="34" charset="0"/>
              </a:rPr>
              <a:t>mitochondria</a:t>
            </a:r>
            <a:endParaRPr lang="cs-CZ" sz="1600" b="0" dirty="0">
              <a:latin typeface="Arial Narrow" pitchFamily="34" charset="0"/>
            </a:endParaRPr>
          </a:p>
        </p:txBody>
      </p:sp>
      <p:sp>
        <p:nvSpPr>
          <p:cNvPr id="16394" name="Line 11"/>
          <p:cNvSpPr>
            <a:spLocks noChangeShapeType="1"/>
          </p:cNvSpPr>
          <p:nvPr/>
        </p:nvSpPr>
        <p:spPr bwMode="auto">
          <a:xfrm flipH="1" flipV="1">
            <a:off x="1447800" y="3581400"/>
            <a:ext cx="1371600" cy="381000"/>
          </a:xfrm>
          <a:prstGeom prst="line">
            <a:avLst/>
          </a:prstGeom>
          <a:noFill/>
          <a:ln w="9525">
            <a:solidFill>
              <a:schemeClr val="tx1"/>
            </a:solidFill>
            <a:round/>
            <a:headEnd/>
            <a:tailEnd type="triangle" w="med" len="med"/>
          </a:ln>
        </p:spPr>
        <p:txBody>
          <a:bodyPr/>
          <a:lstStyle/>
          <a:p>
            <a:endParaRPr lang="cs-CZ"/>
          </a:p>
        </p:txBody>
      </p:sp>
      <p:cxnSp>
        <p:nvCxnSpPr>
          <p:cNvPr id="16395" name="AutoShape 12"/>
          <p:cNvCxnSpPr>
            <a:cxnSpLocks noChangeShapeType="1"/>
            <a:stCxn id="16387" idx="3"/>
          </p:cNvCxnSpPr>
          <p:nvPr/>
        </p:nvCxnSpPr>
        <p:spPr bwMode="auto">
          <a:xfrm>
            <a:off x="4000500" y="1911698"/>
            <a:ext cx="346075" cy="2944465"/>
          </a:xfrm>
          <a:prstGeom prst="bentConnector2">
            <a:avLst/>
          </a:prstGeom>
          <a:noFill/>
          <a:ln w="9525">
            <a:solidFill>
              <a:schemeClr val="tx1"/>
            </a:solidFill>
            <a:miter lim="800000"/>
            <a:headEnd/>
            <a:tailEnd type="triangle" w="med" len="med"/>
          </a:ln>
        </p:spPr>
      </p:cxnSp>
      <p:sp>
        <p:nvSpPr>
          <p:cNvPr id="16396" name="Text Box 13"/>
          <p:cNvSpPr txBox="1">
            <a:spLocks noChangeArrowheads="1"/>
          </p:cNvSpPr>
          <p:nvPr/>
        </p:nvSpPr>
        <p:spPr bwMode="auto">
          <a:xfrm>
            <a:off x="381000" y="739552"/>
            <a:ext cx="3225563" cy="461665"/>
          </a:xfrm>
          <a:prstGeom prst="rect">
            <a:avLst/>
          </a:prstGeom>
          <a:noFill/>
          <a:ln w="9525">
            <a:noFill/>
            <a:miter lim="800000"/>
            <a:headEnd/>
            <a:tailEnd/>
          </a:ln>
        </p:spPr>
        <p:txBody>
          <a:bodyPr wrap="none">
            <a:spAutoFit/>
          </a:bodyPr>
          <a:lstStyle/>
          <a:p>
            <a:r>
              <a:rPr lang="cs-CZ" sz="2400" dirty="0" err="1">
                <a:latin typeface="Arial Narrow" pitchFamily="34" charset="0"/>
              </a:rPr>
              <a:t>Underwent</a:t>
            </a:r>
            <a:r>
              <a:rPr lang="cs-CZ" sz="2400" dirty="0">
                <a:latin typeface="Arial Narrow" pitchFamily="34" charset="0"/>
              </a:rPr>
              <a:t> </a:t>
            </a:r>
            <a:r>
              <a:rPr lang="cs-CZ" sz="2400" dirty="0" err="1">
                <a:latin typeface="Arial Narrow" pitchFamily="34" charset="0"/>
              </a:rPr>
              <a:t>sheer</a:t>
            </a:r>
            <a:r>
              <a:rPr lang="cs-CZ" sz="2400" dirty="0">
                <a:latin typeface="Arial Narrow" pitchFamily="34" charset="0"/>
              </a:rPr>
              <a:t> </a:t>
            </a:r>
            <a:r>
              <a:rPr lang="cs-CZ" sz="2400" dirty="0" err="1">
                <a:latin typeface="Arial Narrow" pitchFamily="34" charset="0"/>
              </a:rPr>
              <a:t>reduction</a:t>
            </a:r>
            <a:endParaRPr lang="cs-CZ" sz="2400" dirty="0">
              <a:latin typeface="Arial Narrow" pitchFamily="34" charset="0"/>
            </a:endParaRPr>
          </a:p>
        </p:txBody>
      </p:sp>
      <p:cxnSp>
        <p:nvCxnSpPr>
          <p:cNvPr id="16397" name="AutoShape 14"/>
          <p:cNvCxnSpPr>
            <a:cxnSpLocks noChangeShapeType="1"/>
            <a:stCxn id="16387" idx="1"/>
          </p:cNvCxnSpPr>
          <p:nvPr/>
        </p:nvCxnSpPr>
        <p:spPr bwMode="auto">
          <a:xfrm rot="10800000" flipV="1">
            <a:off x="228600" y="1911697"/>
            <a:ext cx="304800" cy="2953989"/>
          </a:xfrm>
          <a:prstGeom prst="bentConnector2">
            <a:avLst/>
          </a:prstGeom>
          <a:noFill/>
          <a:ln w="9525">
            <a:solidFill>
              <a:schemeClr val="tx1"/>
            </a:solidFill>
            <a:miter lim="800000"/>
            <a:headEnd/>
            <a:tailEnd type="triangle" w="med" len="med"/>
          </a:ln>
        </p:spPr>
      </p:cxnSp>
      <p:pic>
        <p:nvPicPr>
          <p:cNvPr id="16398" name="Picture 15" descr="mitochondriegenom1"/>
          <p:cNvPicPr>
            <a:picLocks noChangeAspect="1" noChangeArrowheads="1"/>
          </p:cNvPicPr>
          <p:nvPr/>
        </p:nvPicPr>
        <p:blipFill>
          <a:blip r:embed="rId2" cstate="print"/>
          <a:srcRect/>
          <a:stretch>
            <a:fillRect/>
          </a:stretch>
        </p:blipFill>
        <p:spPr bwMode="auto">
          <a:xfrm>
            <a:off x="4724400" y="990600"/>
            <a:ext cx="4124325" cy="4483100"/>
          </a:xfrm>
          <a:prstGeom prst="rect">
            <a:avLst/>
          </a:prstGeom>
          <a:noFill/>
          <a:ln w="9525">
            <a:noFill/>
            <a:miter lim="800000"/>
            <a:headEnd/>
            <a:tailEnd/>
          </a:ln>
        </p:spPr>
      </p:pic>
      <p:sp>
        <p:nvSpPr>
          <p:cNvPr id="16399" name="Text Box 16"/>
          <p:cNvSpPr txBox="1">
            <a:spLocks noChangeArrowheads="1"/>
          </p:cNvSpPr>
          <p:nvPr/>
        </p:nvSpPr>
        <p:spPr bwMode="auto">
          <a:xfrm>
            <a:off x="5029200" y="5638800"/>
            <a:ext cx="3733800" cy="830997"/>
          </a:xfrm>
          <a:prstGeom prst="rect">
            <a:avLst/>
          </a:prstGeom>
          <a:noFill/>
          <a:ln w="9525">
            <a:noFill/>
            <a:miter lim="800000"/>
            <a:headEnd/>
            <a:tailEnd/>
          </a:ln>
        </p:spPr>
        <p:txBody>
          <a:bodyPr>
            <a:spAutoFit/>
          </a:bodyPr>
          <a:lstStyle/>
          <a:p>
            <a:pPr algn="ctr">
              <a:spcBef>
                <a:spcPct val="50000"/>
              </a:spcBef>
            </a:pPr>
            <a:r>
              <a:rPr lang="cs-CZ" sz="2400" b="0" dirty="0">
                <a:latin typeface="Arial Narrow" pitchFamily="34" charset="0"/>
              </a:rPr>
              <a:t>In </a:t>
            </a:r>
            <a:r>
              <a:rPr lang="cs-CZ" sz="2400" b="0" dirty="0" err="1">
                <a:latin typeface="Arial Narrow" pitchFamily="34" charset="0"/>
              </a:rPr>
              <a:t>larger</a:t>
            </a:r>
            <a:r>
              <a:rPr lang="cs-CZ" sz="2400" b="0" dirty="0">
                <a:latin typeface="Arial Narrow" pitchFamily="34" charset="0"/>
              </a:rPr>
              <a:t> </a:t>
            </a:r>
            <a:r>
              <a:rPr lang="cs-CZ" sz="2400" b="0" dirty="0" err="1">
                <a:latin typeface="Arial Narrow" pitchFamily="34" charset="0"/>
              </a:rPr>
              <a:t>genomes</a:t>
            </a:r>
            <a:r>
              <a:rPr lang="cs-CZ" sz="2400" b="0" dirty="0">
                <a:latin typeface="Arial Narrow" pitchFamily="34" charset="0"/>
              </a:rPr>
              <a:t> are </a:t>
            </a:r>
            <a:r>
              <a:rPr lang="cs-CZ" sz="2400" b="0" dirty="0" err="1">
                <a:latin typeface="Arial Narrow" pitchFamily="34" charset="0"/>
              </a:rPr>
              <a:t>coding</a:t>
            </a:r>
            <a:r>
              <a:rPr lang="cs-CZ" sz="2400" b="0" dirty="0">
                <a:latin typeface="Arial Narrow" pitchFamily="34" charset="0"/>
              </a:rPr>
              <a:t> </a:t>
            </a:r>
            <a:r>
              <a:rPr lang="cs-CZ" sz="2400" b="0" dirty="0" err="1">
                <a:latin typeface="Arial Narrow" pitchFamily="34" charset="0"/>
              </a:rPr>
              <a:t>regions</a:t>
            </a:r>
            <a:r>
              <a:rPr lang="cs-CZ" sz="2400" b="0" dirty="0">
                <a:latin typeface="Arial Narrow" pitchFamily="34" charset="0"/>
              </a:rPr>
              <a:t> </a:t>
            </a:r>
            <a:r>
              <a:rPr lang="cs-CZ" sz="2400" b="0" dirty="0" err="1">
                <a:latin typeface="Arial Narrow" pitchFamily="34" charset="0"/>
              </a:rPr>
              <a:t>labeled</a:t>
            </a:r>
            <a:r>
              <a:rPr lang="cs-CZ" sz="2400" b="0" dirty="0">
                <a:latin typeface="Arial Narrow" pitchFamily="34" charset="0"/>
              </a:rPr>
              <a:t> </a:t>
            </a:r>
            <a:r>
              <a:rPr lang="cs-CZ" sz="2400" b="0" dirty="0" err="1">
                <a:latin typeface="Arial Narrow" pitchFamily="34" charset="0"/>
              </a:rPr>
              <a:t>red</a:t>
            </a:r>
            <a:endParaRPr lang="cs-CZ" sz="2400" b="0" dirty="0">
              <a:latin typeface="Arial Narrow" pitchFamily="34" charset="0"/>
            </a:endParaRPr>
          </a:p>
        </p:txBody>
      </p:sp>
      <p:sp>
        <p:nvSpPr>
          <p:cNvPr id="16400" name="Rectangle 17"/>
          <p:cNvSpPr>
            <a:spLocks noChangeArrowheads="1"/>
          </p:cNvSpPr>
          <p:nvPr/>
        </p:nvSpPr>
        <p:spPr bwMode="auto">
          <a:xfrm>
            <a:off x="2438400" y="4791075"/>
            <a:ext cx="2667000" cy="1981200"/>
          </a:xfrm>
          <a:prstGeom prst="rect">
            <a:avLst/>
          </a:prstGeom>
          <a:solidFill>
            <a:srgbClr val="FFFFCC"/>
          </a:solidFill>
          <a:ln w="9525">
            <a:noFill/>
            <a:miter lim="800000"/>
            <a:headEnd/>
            <a:tailEnd/>
          </a:ln>
        </p:spPr>
        <p:txBody>
          <a:bodyPr wrap="none" anchor="ctr"/>
          <a:lstStyle/>
          <a:p>
            <a:endParaRPr lang="cs-CZ"/>
          </a:p>
        </p:txBody>
      </p:sp>
      <p:sp>
        <p:nvSpPr>
          <p:cNvPr id="16401" name="Text Box 18"/>
          <p:cNvSpPr txBox="1">
            <a:spLocks noChangeArrowheads="1"/>
          </p:cNvSpPr>
          <p:nvPr/>
        </p:nvSpPr>
        <p:spPr bwMode="auto">
          <a:xfrm>
            <a:off x="2425700" y="4775200"/>
            <a:ext cx="2679700" cy="2000548"/>
          </a:xfrm>
          <a:prstGeom prst="rect">
            <a:avLst/>
          </a:prstGeom>
          <a:noFill/>
          <a:ln w="9525">
            <a:solidFill>
              <a:schemeClr val="tx1"/>
            </a:solidFill>
            <a:miter lim="800000"/>
            <a:headEnd/>
            <a:tailEnd/>
          </a:ln>
        </p:spPr>
        <p:txBody>
          <a:bodyPr>
            <a:spAutoFit/>
          </a:bodyPr>
          <a:lstStyle/>
          <a:p>
            <a:pPr>
              <a:spcBef>
                <a:spcPct val="50000"/>
              </a:spcBef>
            </a:pPr>
            <a:r>
              <a:rPr lang="cs-CZ" sz="2400" b="0" dirty="0">
                <a:latin typeface="Arial Narrow" pitchFamily="34" charset="0"/>
              </a:rPr>
              <a:t>Transfer to </a:t>
            </a:r>
            <a:r>
              <a:rPr lang="cs-CZ" sz="2400" b="0" dirty="0" err="1">
                <a:latin typeface="Arial Narrow" pitchFamily="34" charset="0"/>
              </a:rPr>
              <a:t>nucleus</a:t>
            </a:r>
            <a:br>
              <a:rPr lang="cs-CZ" sz="2400" b="0" dirty="0">
                <a:latin typeface="Arial Narrow" pitchFamily="34" charset="0"/>
              </a:rPr>
            </a:br>
            <a:r>
              <a:rPr lang="cs-CZ" sz="2000" b="0" dirty="0">
                <a:latin typeface="Arial Narrow" pitchFamily="34" charset="0"/>
              </a:rPr>
              <a:t>(EGT) -</a:t>
            </a:r>
            <a:br>
              <a:rPr lang="cs-CZ" sz="2000" b="0" dirty="0">
                <a:latin typeface="Arial Narrow" pitchFamily="34" charset="0"/>
              </a:rPr>
            </a:br>
            <a:r>
              <a:rPr lang="cs-CZ" sz="2000" b="0" dirty="0" err="1">
                <a:latin typeface="Arial Narrow" pitchFamily="34" charset="0"/>
              </a:rPr>
              <a:t>the</a:t>
            </a:r>
            <a:r>
              <a:rPr lang="cs-CZ" sz="2000" b="0" dirty="0">
                <a:latin typeface="Arial Narrow" pitchFamily="34" charset="0"/>
              </a:rPr>
              <a:t> </a:t>
            </a:r>
            <a:r>
              <a:rPr lang="cs-CZ" sz="2000" b="0" dirty="0" err="1">
                <a:latin typeface="Arial Narrow" pitchFamily="34" charset="0"/>
              </a:rPr>
              <a:t>process</a:t>
            </a:r>
            <a:r>
              <a:rPr lang="cs-CZ" sz="2000" b="0" dirty="0">
                <a:latin typeface="Arial Narrow" pitchFamily="34" charset="0"/>
              </a:rPr>
              <a:t> </a:t>
            </a:r>
            <a:r>
              <a:rPr lang="cs-CZ" sz="2000" b="0" dirty="0" err="1">
                <a:latin typeface="Arial Narrow" pitchFamily="34" charset="0"/>
              </a:rPr>
              <a:t>is</a:t>
            </a:r>
            <a:r>
              <a:rPr lang="cs-CZ" sz="2000" b="0" dirty="0">
                <a:latin typeface="Arial Narrow" pitchFamily="34" charset="0"/>
              </a:rPr>
              <a:t> </a:t>
            </a:r>
            <a:r>
              <a:rPr lang="cs-CZ" sz="2000" b="0" dirty="0" err="1">
                <a:latin typeface="Arial Narrow" pitchFamily="34" charset="0"/>
              </a:rPr>
              <a:t>ongoing</a:t>
            </a:r>
            <a:r>
              <a:rPr lang="cs-CZ" sz="2000" b="0" dirty="0">
                <a:latin typeface="Arial Narrow" pitchFamily="34" charset="0"/>
              </a:rPr>
              <a:t> 1 gene in 10</a:t>
            </a:r>
            <a:r>
              <a:rPr lang="cs-CZ" sz="2000" b="0" baseline="30000" dirty="0">
                <a:latin typeface="Arial Narrow" pitchFamily="34" charset="0"/>
              </a:rPr>
              <a:t>5 </a:t>
            </a:r>
            <a:r>
              <a:rPr lang="cs-CZ" sz="2000" b="0" dirty="0" err="1">
                <a:latin typeface="Arial Narrow" pitchFamily="34" charset="0"/>
              </a:rPr>
              <a:t>generations</a:t>
            </a:r>
            <a:r>
              <a:rPr lang="cs-CZ" sz="2000" b="0" dirty="0">
                <a:latin typeface="Arial Narrow" pitchFamily="34" charset="0"/>
              </a:rPr>
              <a:t> in </a:t>
            </a:r>
            <a:r>
              <a:rPr lang="cs-CZ" sz="2000" b="0" dirty="0" err="1">
                <a:latin typeface="Arial Narrow" pitchFamily="34" charset="0"/>
              </a:rPr>
              <a:t>artificial</a:t>
            </a:r>
            <a:r>
              <a:rPr lang="cs-CZ" sz="2000" b="0" dirty="0">
                <a:latin typeface="Arial Narrow" pitchFamily="34" charset="0"/>
              </a:rPr>
              <a:t> </a:t>
            </a:r>
            <a:r>
              <a:rPr lang="cs-CZ" sz="2000" b="0" dirty="0" err="1">
                <a:latin typeface="Arial Narrow" pitchFamily="34" charset="0"/>
              </a:rPr>
              <a:t>system</a:t>
            </a:r>
            <a:r>
              <a:rPr lang="cs-CZ" sz="2000" b="0" dirty="0">
                <a:latin typeface="Arial Narrow" pitchFamily="34" charset="0"/>
              </a:rPr>
              <a:t> </a:t>
            </a:r>
            <a:r>
              <a:rPr lang="cs-CZ" sz="2000" b="0" dirty="0" err="1">
                <a:latin typeface="Arial Narrow" pitchFamily="34" charset="0"/>
              </a:rPr>
              <a:t>of</a:t>
            </a:r>
            <a:r>
              <a:rPr lang="cs-CZ" sz="2000" b="0" dirty="0">
                <a:latin typeface="Arial Narrow" pitchFamily="34" charset="0"/>
              </a:rPr>
              <a:t> in </a:t>
            </a:r>
            <a:r>
              <a:rPr lang="cs-CZ" sz="2000" b="0" dirty="0" err="1">
                <a:latin typeface="Arial Narrow" pitchFamily="34" charset="0"/>
              </a:rPr>
              <a:t>yeast</a:t>
            </a:r>
            <a:r>
              <a:rPr lang="cs-CZ" sz="2000" b="0" dirty="0">
                <a:latin typeface="Arial Narrow" pitchFamily="34" charset="0"/>
              </a:rPr>
              <a:t> </a:t>
            </a:r>
            <a:r>
              <a:rPr lang="cs-CZ" sz="2000" b="0" i="1" dirty="0">
                <a:latin typeface="Arial Narrow" pitchFamily="34" charset="0"/>
              </a:rPr>
              <a:t>S. </a:t>
            </a:r>
            <a:r>
              <a:rPr lang="cs-CZ" sz="2000" b="0" i="1" dirty="0" err="1">
                <a:latin typeface="Arial Narrow" pitchFamily="34" charset="0"/>
              </a:rPr>
              <a:t>cerevisiae</a:t>
            </a:r>
            <a:r>
              <a:rPr lang="cs-CZ" sz="2000" b="0" i="1" dirty="0">
                <a:latin typeface="Arial Narrow" pitchFamily="34" charset="0"/>
              </a:rPr>
              <a:t>.</a:t>
            </a:r>
            <a:endParaRPr lang="cs-CZ" sz="2000" b="0" i="1" baseline="30000" dirty="0">
              <a:latin typeface="Arial Narrow" pitchFamily="34" charset="0"/>
            </a:endParaRPr>
          </a:p>
        </p:txBody>
      </p:sp>
      <p:sp>
        <p:nvSpPr>
          <p:cNvPr id="16402" name="Rectangle 19"/>
          <p:cNvSpPr>
            <a:spLocks noChangeArrowheads="1"/>
          </p:cNvSpPr>
          <p:nvPr/>
        </p:nvSpPr>
        <p:spPr bwMode="auto">
          <a:xfrm>
            <a:off x="76200" y="4791075"/>
            <a:ext cx="2209800" cy="1981200"/>
          </a:xfrm>
          <a:prstGeom prst="rect">
            <a:avLst/>
          </a:prstGeom>
          <a:solidFill>
            <a:srgbClr val="FFFFCC"/>
          </a:solidFill>
          <a:ln w="9525">
            <a:noFill/>
            <a:miter lim="800000"/>
            <a:headEnd/>
            <a:tailEnd/>
          </a:ln>
        </p:spPr>
        <p:txBody>
          <a:bodyPr wrap="none" anchor="ctr"/>
          <a:lstStyle/>
          <a:p>
            <a:endParaRPr lang="cs-CZ"/>
          </a:p>
        </p:txBody>
      </p:sp>
      <p:sp>
        <p:nvSpPr>
          <p:cNvPr id="16403" name="Text Box 20"/>
          <p:cNvSpPr txBox="1">
            <a:spLocks noChangeArrowheads="1"/>
          </p:cNvSpPr>
          <p:nvPr/>
        </p:nvSpPr>
        <p:spPr bwMode="auto">
          <a:xfrm>
            <a:off x="76200" y="4791075"/>
            <a:ext cx="2209800" cy="2154436"/>
          </a:xfrm>
          <a:prstGeom prst="rect">
            <a:avLst/>
          </a:prstGeom>
          <a:noFill/>
          <a:ln w="9525">
            <a:solidFill>
              <a:schemeClr val="tx1"/>
            </a:solidFill>
            <a:miter lim="800000"/>
            <a:headEnd/>
            <a:tailEnd/>
          </a:ln>
        </p:spPr>
        <p:txBody>
          <a:bodyPr>
            <a:spAutoFit/>
          </a:bodyPr>
          <a:lstStyle/>
          <a:p>
            <a:pPr>
              <a:spcBef>
                <a:spcPct val="50000"/>
              </a:spcBef>
            </a:pPr>
            <a:r>
              <a:rPr lang="cs-CZ" sz="2400" b="0" dirty="0" err="1">
                <a:latin typeface="Arial Narrow" pitchFamily="34" charset="0"/>
              </a:rPr>
              <a:t>Loss</a:t>
            </a:r>
            <a:r>
              <a:rPr lang="cs-CZ" sz="2400" b="0" dirty="0">
                <a:latin typeface="Arial Narrow" pitchFamily="34" charset="0"/>
              </a:rPr>
              <a:t> </a:t>
            </a:r>
            <a:r>
              <a:rPr lang="cs-CZ" sz="2400" b="0" dirty="0" err="1">
                <a:latin typeface="Arial Narrow" pitchFamily="34" charset="0"/>
              </a:rPr>
              <a:t>of</a:t>
            </a:r>
            <a:r>
              <a:rPr lang="cs-CZ" sz="2400" b="0" dirty="0">
                <a:latin typeface="Arial Narrow" pitchFamily="34" charset="0"/>
              </a:rPr>
              <a:t> </a:t>
            </a:r>
            <a:r>
              <a:rPr lang="cs-CZ" sz="2400" b="0" dirty="0" err="1">
                <a:latin typeface="Arial Narrow" pitchFamily="34" charset="0"/>
              </a:rPr>
              <a:t>genes</a:t>
            </a:r>
            <a:r>
              <a:rPr lang="cs-CZ" sz="2400" b="0" dirty="0">
                <a:latin typeface="Arial Narrow" pitchFamily="34" charset="0"/>
              </a:rPr>
              <a:t> – </a:t>
            </a:r>
            <a:endParaRPr lang="cs-CZ" sz="2000" dirty="0">
              <a:latin typeface="Arial Narrow" pitchFamily="34" charset="0"/>
            </a:endParaRPr>
          </a:p>
          <a:p>
            <a:pPr>
              <a:spcBef>
                <a:spcPct val="50000"/>
              </a:spcBef>
            </a:pPr>
            <a:r>
              <a:rPr lang="cs-CZ" sz="2000" b="0" dirty="0" err="1">
                <a:latin typeface="Arial Narrow" pitchFamily="34" charset="0"/>
              </a:rPr>
              <a:t>Useless</a:t>
            </a:r>
            <a:r>
              <a:rPr lang="cs-CZ" sz="2000" b="0" dirty="0">
                <a:latin typeface="Arial Narrow" pitchFamily="34" charset="0"/>
              </a:rPr>
              <a:t> </a:t>
            </a:r>
            <a:r>
              <a:rPr lang="cs-CZ" sz="2000" b="0" dirty="0" err="1">
                <a:latin typeface="Arial Narrow" pitchFamily="34" charset="0"/>
              </a:rPr>
              <a:t>genes</a:t>
            </a:r>
            <a:r>
              <a:rPr lang="cs-CZ" sz="2000" b="0" dirty="0">
                <a:latin typeface="Arial Narrow" pitchFamily="34" charset="0"/>
              </a:rPr>
              <a:t> are </a:t>
            </a:r>
            <a:r>
              <a:rPr lang="cs-CZ" sz="2000" b="0" dirty="0" err="1">
                <a:latin typeface="Arial Narrow" pitchFamily="34" charset="0"/>
              </a:rPr>
              <a:t>flooded</a:t>
            </a:r>
            <a:r>
              <a:rPr lang="cs-CZ" sz="2000" b="0" dirty="0">
                <a:latin typeface="Arial Narrow" pitchFamily="34" charset="0"/>
              </a:rPr>
              <a:t> by </a:t>
            </a:r>
            <a:r>
              <a:rPr lang="cs-CZ" sz="2000" b="0" dirty="0" err="1">
                <a:latin typeface="Arial Narrow" pitchFamily="34" charset="0"/>
              </a:rPr>
              <a:t>mutations</a:t>
            </a:r>
            <a:r>
              <a:rPr lang="cs-CZ" sz="2000" b="0" dirty="0">
                <a:latin typeface="Arial Narrow" pitchFamily="34" charset="0"/>
              </a:rPr>
              <a:t> and </a:t>
            </a:r>
            <a:r>
              <a:rPr lang="cs-CZ" sz="2000" b="0" dirty="0" err="1">
                <a:latin typeface="Arial Narrow" pitchFamily="34" charset="0"/>
              </a:rPr>
              <a:t>gradually</a:t>
            </a:r>
            <a:r>
              <a:rPr lang="cs-CZ" sz="2000" b="0" dirty="0">
                <a:latin typeface="Arial Narrow" pitchFamily="34" charset="0"/>
              </a:rPr>
              <a:t> </a:t>
            </a:r>
            <a:r>
              <a:rPr lang="cs-CZ" sz="2000" b="0" dirty="0" err="1">
                <a:latin typeface="Arial Narrow" pitchFamily="34" charset="0"/>
              </a:rPr>
              <a:t>delete</a:t>
            </a:r>
            <a:r>
              <a:rPr lang="cs-CZ" sz="2000" dirty="0" err="1">
                <a:latin typeface="Arial Narrow" pitchFamily="34" charset="0"/>
              </a:rPr>
              <a:t>d</a:t>
            </a:r>
            <a:r>
              <a:rPr lang="cs-CZ" sz="2000" b="0" dirty="0">
                <a:latin typeface="Arial Narrow" pitchFamily="34" charset="0"/>
              </a:rPr>
              <a:t>.</a:t>
            </a:r>
            <a:br>
              <a:rPr lang="cs-CZ" sz="2000" b="0" dirty="0">
                <a:latin typeface="Arial Narrow" pitchFamily="34" charset="0"/>
              </a:rPr>
            </a:br>
            <a:endParaRPr lang="cs-CZ" sz="2000" b="0" dirty="0">
              <a:latin typeface="Arial Narrow" pitchFamily="34" charset="0"/>
            </a:endParaRPr>
          </a:p>
        </p:txBody>
      </p:sp>
      <p:sp>
        <p:nvSpPr>
          <p:cNvPr id="20" name="Title 1"/>
          <p:cNvSpPr txBox="1">
            <a:spLocks/>
          </p:cNvSpPr>
          <p:nvPr/>
        </p:nvSpPr>
        <p:spPr>
          <a:xfrm>
            <a:off x="0" y="-27384"/>
            <a:ext cx="9144000" cy="864096"/>
          </a:xfrm>
          <a:prstGeom prst="rect">
            <a:avLst/>
          </a:prstGeom>
          <a:solidFill>
            <a:srgbClr val="080808"/>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Mitochondrial</a:t>
            </a:r>
            <a:r>
              <a:rPr lang="cs-CZ" dirty="0">
                <a:solidFill>
                  <a:schemeClr val="bg1"/>
                </a:solidFill>
              </a:rPr>
              <a:t> genome</a:t>
            </a:r>
          </a:p>
        </p:txBody>
      </p:sp>
    </p:spTree>
    <p:extLst>
      <p:ext uri="{BB962C8B-B14F-4D97-AF65-F5344CB8AC3E}">
        <p14:creationId xmlns:p14="http://schemas.microsoft.com/office/powerpoint/2010/main" val="2556934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384"/>
            <a:ext cx="4644008" cy="864096"/>
          </a:xfrm>
          <a:prstGeom prst="rect">
            <a:avLst/>
          </a:prstGeom>
          <a:solidFill>
            <a:srgbClr val="080808"/>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chemeClr val="bg1"/>
                </a:solidFill>
              </a:rPr>
              <a:t>Plastid genome</a:t>
            </a:r>
          </a:p>
        </p:txBody>
      </p:sp>
      <p:grpSp>
        <p:nvGrpSpPr>
          <p:cNvPr id="4" name="Group 3"/>
          <p:cNvGrpSpPr/>
          <p:nvPr/>
        </p:nvGrpSpPr>
        <p:grpSpPr>
          <a:xfrm>
            <a:off x="914400" y="980728"/>
            <a:ext cx="3801616" cy="5578809"/>
            <a:chOff x="482352" y="908720"/>
            <a:chExt cx="3801616" cy="5578809"/>
          </a:xfrm>
        </p:grpSpPr>
        <p:pic>
          <p:nvPicPr>
            <p:cNvPr id="6" name="Picture 2" descr="http://www.frontiersin.org/files/Articles/13301/fpls-02-00050-HTML/image_m/fpls-02-00050-g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 t="-18" r="62993" b="18"/>
            <a:stretch/>
          </p:blipFill>
          <p:spPr bwMode="auto">
            <a:xfrm>
              <a:off x="482352" y="908720"/>
              <a:ext cx="2783362" cy="5519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83768" y="908720"/>
              <a:ext cx="1296144"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Rectangle 7"/>
            <p:cNvSpPr/>
            <p:nvPr/>
          </p:nvSpPr>
          <p:spPr>
            <a:xfrm>
              <a:off x="2987824" y="2485111"/>
              <a:ext cx="1296144"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Rectangle 8"/>
            <p:cNvSpPr/>
            <p:nvPr/>
          </p:nvSpPr>
          <p:spPr>
            <a:xfrm>
              <a:off x="2195736" y="4429327"/>
              <a:ext cx="1296144" cy="2058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8219"/>
            <a:ext cx="42291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3">
            <a:extLst>
              <a:ext uri="{FF2B5EF4-FFF2-40B4-BE49-F238E27FC236}">
                <a16:creationId xmlns:a16="http://schemas.microsoft.com/office/drawing/2014/main" id="{432A0B7B-51D3-D3AE-1518-DC41EF1E8B30}"/>
              </a:ext>
            </a:extLst>
          </p:cNvPr>
          <p:cNvSpPr txBox="1">
            <a:spLocks noChangeArrowheads="1"/>
          </p:cNvSpPr>
          <p:nvPr/>
        </p:nvSpPr>
        <p:spPr bwMode="auto">
          <a:xfrm>
            <a:off x="4733945" y="1484784"/>
            <a:ext cx="1589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200" b="1" dirty="0" err="1"/>
              <a:t>Timmis</a:t>
            </a:r>
            <a:r>
              <a:rPr lang="cs-CZ" altLang="cs-CZ" sz="1200" b="1" dirty="0"/>
              <a:t> </a:t>
            </a:r>
            <a:r>
              <a:rPr lang="cs-CZ" altLang="cs-CZ" sz="1200" b="1" dirty="0" err="1"/>
              <a:t>et</a:t>
            </a:r>
            <a:r>
              <a:rPr lang="cs-CZ" altLang="cs-CZ" sz="1200" b="1" dirty="0"/>
              <a:t> </a:t>
            </a:r>
            <a:r>
              <a:rPr lang="cs-CZ" altLang="cs-CZ" sz="1200" b="1" dirty="0" err="1"/>
              <a:t>al</a:t>
            </a:r>
            <a:r>
              <a:rPr lang="cs-CZ" altLang="cs-CZ" sz="1200" b="1" dirty="0"/>
              <a:t>. (2004)</a:t>
            </a:r>
          </a:p>
        </p:txBody>
      </p:sp>
    </p:spTree>
    <p:extLst>
      <p:ext uri="{BB962C8B-B14F-4D97-AF65-F5344CB8AC3E}">
        <p14:creationId xmlns:p14="http://schemas.microsoft.com/office/powerpoint/2010/main" val="299388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36FE89-0260-4166-9E8E-F764888E7E71}"/>
              </a:ext>
            </a:extLst>
          </p:cNvPr>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You</a:t>
            </a:r>
            <a:r>
              <a:rPr lang="cs-CZ" dirty="0">
                <a:solidFill>
                  <a:schemeClr val="bg1"/>
                </a:solidFill>
              </a:rPr>
              <a:t> are </a:t>
            </a:r>
            <a:r>
              <a:rPr lang="cs-CZ" dirty="0" err="1">
                <a:solidFill>
                  <a:schemeClr val="bg1"/>
                </a:solidFill>
              </a:rPr>
              <a:t>what</a:t>
            </a:r>
            <a:r>
              <a:rPr lang="cs-CZ" dirty="0">
                <a:solidFill>
                  <a:schemeClr val="bg1"/>
                </a:solidFill>
              </a:rPr>
              <a:t> </a:t>
            </a:r>
            <a:r>
              <a:rPr lang="cs-CZ" dirty="0" err="1">
                <a:solidFill>
                  <a:schemeClr val="bg1"/>
                </a:solidFill>
              </a:rPr>
              <a:t>you</a:t>
            </a:r>
            <a:r>
              <a:rPr lang="cs-CZ" dirty="0">
                <a:solidFill>
                  <a:schemeClr val="bg1"/>
                </a:solidFill>
              </a:rPr>
              <a:t> </a:t>
            </a:r>
            <a:r>
              <a:rPr lang="cs-CZ" dirty="0" err="1">
                <a:solidFill>
                  <a:schemeClr val="bg1"/>
                </a:solidFill>
              </a:rPr>
              <a:t>eat</a:t>
            </a:r>
            <a:endParaRPr lang="cs-CZ" dirty="0">
              <a:solidFill>
                <a:schemeClr val="bg1"/>
              </a:solidFill>
            </a:endParaRPr>
          </a:p>
        </p:txBody>
      </p:sp>
      <p:pic>
        <p:nvPicPr>
          <p:cNvPr id="2052" name="Picture 4" descr="https://ars.els-cdn.com/content/image/1-s2.0-S0168952598014942-gr3.jpg">
            <a:extLst>
              <a:ext uri="{FF2B5EF4-FFF2-40B4-BE49-F238E27FC236}">
                <a16:creationId xmlns:a16="http://schemas.microsoft.com/office/drawing/2014/main" id="{498975FD-24D4-473A-B7A0-1110FD416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249" y="1190494"/>
            <a:ext cx="3803501" cy="5664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3032948B-F836-4B74-8A1F-F85A7E035815}"/>
              </a:ext>
            </a:extLst>
          </p:cNvPr>
          <p:cNvSpPr txBox="1"/>
          <p:nvPr/>
        </p:nvSpPr>
        <p:spPr>
          <a:xfrm>
            <a:off x="7236296" y="6398696"/>
            <a:ext cx="1574405" cy="369332"/>
          </a:xfrm>
          <a:prstGeom prst="rect">
            <a:avLst/>
          </a:prstGeom>
          <a:noFill/>
        </p:spPr>
        <p:txBody>
          <a:bodyPr wrap="none" rtlCol="0">
            <a:spAutoFit/>
          </a:bodyPr>
          <a:lstStyle/>
          <a:p>
            <a:r>
              <a:rPr lang="cs-CZ" dirty="0" err="1"/>
              <a:t>Doolittle</a:t>
            </a:r>
            <a:r>
              <a:rPr lang="cs-CZ" dirty="0"/>
              <a:t>, 1988</a:t>
            </a:r>
          </a:p>
        </p:txBody>
      </p:sp>
    </p:spTree>
    <p:extLst>
      <p:ext uri="{BB962C8B-B14F-4D97-AF65-F5344CB8AC3E}">
        <p14:creationId xmlns:p14="http://schemas.microsoft.com/office/powerpoint/2010/main" val="2692005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1455062"/>
            <a:ext cx="5436096" cy="5202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1419" y="989269"/>
            <a:ext cx="5206222" cy="830997"/>
          </a:xfrm>
          <a:prstGeom prst="rect">
            <a:avLst/>
          </a:prstGeom>
          <a:noFill/>
        </p:spPr>
        <p:txBody>
          <a:bodyPr wrap="square" rtlCol="0">
            <a:spAutoFit/>
          </a:bodyPr>
          <a:lstStyle/>
          <a:p>
            <a:r>
              <a:rPr lang="cs-CZ" sz="2400" dirty="0" err="1">
                <a:latin typeface="+mj-lt"/>
              </a:rPr>
              <a:t>Tobacco</a:t>
            </a:r>
            <a:r>
              <a:rPr lang="cs-CZ" sz="2400" dirty="0">
                <a:latin typeface="+mj-lt"/>
              </a:rPr>
              <a:t> chloroplast </a:t>
            </a:r>
            <a:br>
              <a:rPr lang="cs-CZ" sz="2400" dirty="0">
                <a:latin typeface="+mj-lt"/>
              </a:rPr>
            </a:br>
            <a:r>
              <a:rPr lang="cs-CZ" sz="2400" dirty="0">
                <a:latin typeface="+mj-lt"/>
              </a:rPr>
              <a:t>1 </a:t>
            </a:r>
            <a:r>
              <a:rPr lang="cs-CZ" sz="2400" dirty="0" err="1">
                <a:latin typeface="+mj-lt"/>
              </a:rPr>
              <a:t>of</a:t>
            </a:r>
            <a:r>
              <a:rPr lang="cs-CZ" sz="2400" dirty="0">
                <a:latin typeface="+mj-lt"/>
              </a:rPr>
              <a:t> 5 000 000 </a:t>
            </a:r>
            <a:r>
              <a:rPr lang="cs-CZ" sz="2400" dirty="0" err="1">
                <a:latin typeface="+mj-lt"/>
              </a:rPr>
              <a:t>cells</a:t>
            </a:r>
            <a:endParaRPr lang="cs-CZ" sz="2400" dirty="0">
              <a:latin typeface="+mj-lt"/>
            </a:endParaRPr>
          </a:p>
        </p:txBody>
      </p:sp>
      <p:sp>
        <p:nvSpPr>
          <p:cNvPr id="6" name="TextBox 5"/>
          <p:cNvSpPr txBox="1"/>
          <p:nvPr/>
        </p:nvSpPr>
        <p:spPr>
          <a:xfrm>
            <a:off x="99774" y="1820266"/>
            <a:ext cx="3191643" cy="461665"/>
          </a:xfrm>
          <a:prstGeom prst="rect">
            <a:avLst/>
          </a:prstGeom>
          <a:noFill/>
        </p:spPr>
        <p:txBody>
          <a:bodyPr wrap="none" rtlCol="0">
            <a:spAutoFit/>
          </a:bodyPr>
          <a:lstStyle/>
          <a:p>
            <a:r>
              <a:rPr lang="cs-CZ" sz="2400" dirty="0"/>
              <a:t>(</a:t>
            </a:r>
            <a:r>
              <a:rPr lang="cs-CZ" sz="2400" dirty="0" err="1"/>
              <a:t>Stegemann</a:t>
            </a:r>
            <a:r>
              <a:rPr lang="cs-CZ" sz="2400" dirty="0"/>
              <a:t> a kol. 2003)</a:t>
            </a:r>
          </a:p>
        </p:txBody>
      </p:sp>
      <p:sp>
        <p:nvSpPr>
          <p:cNvPr id="7" name="TextBox 6"/>
          <p:cNvSpPr txBox="1"/>
          <p:nvPr/>
        </p:nvSpPr>
        <p:spPr>
          <a:xfrm>
            <a:off x="99774" y="5215035"/>
            <a:ext cx="3024336" cy="1569660"/>
          </a:xfrm>
          <a:prstGeom prst="rect">
            <a:avLst/>
          </a:prstGeom>
          <a:noFill/>
          <a:ln>
            <a:solidFill>
              <a:schemeClr val="tx1"/>
            </a:solidFill>
          </a:ln>
        </p:spPr>
        <p:txBody>
          <a:bodyPr wrap="square" rtlCol="0">
            <a:spAutoFit/>
          </a:bodyPr>
          <a:lstStyle/>
          <a:p>
            <a:r>
              <a:rPr lang="cs-CZ" sz="2400" dirty="0" err="1">
                <a:latin typeface="+mj-lt"/>
              </a:rPr>
              <a:t>Yeast</a:t>
            </a:r>
            <a:r>
              <a:rPr lang="cs-CZ" sz="2400" dirty="0">
                <a:latin typeface="+mj-lt"/>
              </a:rPr>
              <a:t> </a:t>
            </a:r>
            <a:r>
              <a:rPr lang="cs-CZ" sz="2400" dirty="0" err="1">
                <a:latin typeface="+mj-lt"/>
              </a:rPr>
              <a:t>mitochondrion</a:t>
            </a:r>
            <a:endParaRPr lang="cs-CZ" sz="2400" dirty="0">
              <a:latin typeface="+mj-lt"/>
            </a:endParaRPr>
          </a:p>
          <a:p>
            <a:r>
              <a:rPr lang="it-IT" sz="2400" dirty="0">
                <a:latin typeface="+mj-lt"/>
              </a:rPr>
              <a:t>~2 x 10</a:t>
            </a:r>
            <a:r>
              <a:rPr lang="it-IT" sz="2400" baseline="30000" dirty="0">
                <a:latin typeface="+mj-lt"/>
              </a:rPr>
              <a:t>-5</a:t>
            </a:r>
            <a:r>
              <a:rPr lang="it-IT" sz="2400" dirty="0">
                <a:latin typeface="+mj-lt"/>
              </a:rPr>
              <a:t> </a:t>
            </a:r>
            <a:r>
              <a:rPr lang="cs-CZ" sz="2400" dirty="0">
                <a:latin typeface="+mj-lt"/>
              </a:rPr>
              <a:t>per </a:t>
            </a:r>
            <a:r>
              <a:rPr lang="cs-CZ" sz="2400" dirty="0" err="1">
                <a:latin typeface="+mj-lt"/>
              </a:rPr>
              <a:t>generation</a:t>
            </a:r>
            <a:r>
              <a:rPr lang="cs-CZ" sz="2400" dirty="0">
                <a:latin typeface="+mj-lt"/>
              </a:rPr>
              <a:t> (Thorsnes a Fox 1990)</a:t>
            </a:r>
          </a:p>
        </p:txBody>
      </p:sp>
      <p:sp>
        <p:nvSpPr>
          <p:cNvPr id="8"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EGT </a:t>
            </a:r>
            <a:r>
              <a:rPr lang="cs-CZ" dirty="0" err="1">
                <a:solidFill>
                  <a:schemeClr val="bg1"/>
                </a:solidFill>
              </a:rPr>
              <a:t>is</a:t>
            </a:r>
            <a:r>
              <a:rPr lang="cs-CZ" dirty="0">
                <a:solidFill>
                  <a:schemeClr val="bg1"/>
                </a:solidFill>
              </a:rPr>
              <a:t> </a:t>
            </a:r>
            <a:r>
              <a:rPr lang="cs-CZ" dirty="0" err="1">
                <a:solidFill>
                  <a:schemeClr val="bg1"/>
                </a:solidFill>
              </a:rPr>
              <a:t>ongoing</a:t>
            </a:r>
            <a:endParaRPr lang="cs-CZ" dirty="0">
              <a:solidFill>
                <a:schemeClr val="bg1"/>
              </a:solidFill>
            </a:endParaRPr>
          </a:p>
        </p:txBody>
      </p:sp>
      <p:sp>
        <p:nvSpPr>
          <p:cNvPr id="2" name="TextBox 1"/>
          <p:cNvSpPr txBox="1"/>
          <p:nvPr/>
        </p:nvSpPr>
        <p:spPr>
          <a:xfrm>
            <a:off x="188535" y="3095123"/>
            <a:ext cx="2846815" cy="646331"/>
          </a:xfrm>
          <a:prstGeom prst="rect">
            <a:avLst/>
          </a:prstGeom>
          <a:noFill/>
        </p:spPr>
        <p:txBody>
          <a:bodyPr wrap="square" rtlCol="0">
            <a:spAutoFit/>
          </a:bodyPr>
          <a:lstStyle/>
          <a:p>
            <a:r>
              <a:rPr lang="cs-CZ" sz="3600" b="1" dirty="0">
                <a:latin typeface="+mj-lt"/>
              </a:rPr>
              <a:t>NUMT, NUPT</a:t>
            </a:r>
          </a:p>
        </p:txBody>
      </p:sp>
      <p:sp>
        <p:nvSpPr>
          <p:cNvPr id="3" name="Šipka: dolů 2">
            <a:extLst>
              <a:ext uri="{FF2B5EF4-FFF2-40B4-BE49-F238E27FC236}">
                <a16:creationId xmlns:a16="http://schemas.microsoft.com/office/drawing/2014/main" id="{FF7BD2F4-AAC2-B5F4-D5B1-5C5B12021F61}"/>
              </a:ext>
            </a:extLst>
          </p:cNvPr>
          <p:cNvSpPr/>
          <p:nvPr/>
        </p:nvSpPr>
        <p:spPr>
          <a:xfrm rot="10800000">
            <a:off x="5508104" y="2306612"/>
            <a:ext cx="576064" cy="97837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a:extLst>
              <a:ext uri="{FF2B5EF4-FFF2-40B4-BE49-F238E27FC236}">
                <a16:creationId xmlns:a16="http://schemas.microsoft.com/office/drawing/2014/main" id="{D0716499-ECA4-3EC7-064B-D0921B8098CE}"/>
              </a:ext>
            </a:extLst>
          </p:cNvPr>
          <p:cNvSpPr/>
          <p:nvPr/>
        </p:nvSpPr>
        <p:spPr>
          <a:xfrm>
            <a:off x="5652120" y="3284984"/>
            <a:ext cx="1728192" cy="1047704"/>
          </a:xfrm>
          <a:prstGeom prst="rect">
            <a:avLst/>
          </a:prstGeom>
          <a:no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09986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NUMT, NUPT</a:t>
            </a:r>
            <a:endParaRPr lang="cs-CZ" dirty="0">
              <a:solidFill>
                <a:schemeClr val="bg1"/>
              </a:solidFill>
            </a:endParaRPr>
          </a:p>
        </p:txBody>
      </p:sp>
      <p:pic>
        <p:nvPicPr>
          <p:cNvPr id="6" name="Obrázek 5"/>
          <p:cNvPicPr>
            <a:picLocks noChangeAspect="1"/>
          </p:cNvPicPr>
          <p:nvPr/>
        </p:nvPicPr>
        <p:blipFill>
          <a:blip r:embed="rId2"/>
          <a:stretch>
            <a:fillRect/>
          </a:stretch>
        </p:blipFill>
        <p:spPr>
          <a:xfrm>
            <a:off x="181643" y="1963366"/>
            <a:ext cx="8709751" cy="4851000"/>
          </a:xfrm>
          <a:prstGeom prst="rect">
            <a:avLst/>
          </a:prstGeom>
        </p:spPr>
      </p:pic>
      <p:sp>
        <p:nvSpPr>
          <p:cNvPr id="7" name="TextovéPole 6"/>
          <p:cNvSpPr txBox="1"/>
          <p:nvPr/>
        </p:nvSpPr>
        <p:spPr>
          <a:xfrm>
            <a:off x="6604906" y="6488668"/>
            <a:ext cx="2253374" cy="369332"/>
          </a:xfrm>
          <a:prstGeom prst="rect">
            <a:avLst/>
          </a:prstGeom>
          <a:noFill/>
        </p:spPr>
        <p:txBody>
          <a:bodyPr wrap="none" rtlCol="0">
            <a:spAutoFit/>
          </a:bodyPr>
          <a:lstStyle/>
          <a:p>
            <a:r>
              <a:rPr lang="en-US" dirty="0"/>
              <a:t>Makai 2015, </a:t>
            </a:r>
            <a:r>
              <a:rPr lang="en-US" dirty="0" err="1"/>
              <a:t>PloS</a:t>
            </a:r>
            <a:r>
              <a:rPr lang="en-US" dirty="0"/>
              <a:t> ONE</a:t>
            </a:r>
            <a:endParaRPr lang="cs-CZ" dirty="0"/>
          </a:p>
        </p:txBody>
      </p:sp>
      <p:sp>
        <p:nvSpPr>
          <p:cNvPr id="2" name="TextBox 1">
            <a:extLst>
              <a:ext uri="{FF2B5EF4-FFF2-40B4-BE49-F238E27FC236}">
                <a16:creationId xmlns:a16="http://schemas.microsoft.com/office/drawing/2014/main" id="{79CE6754-29C6-D44E-2A66-5B2D3018FE51}"/>
              </a:ext>
            </a:extLst>
          </p:cNvPr>
          <p:cNvSpPr txBox="1"/>
          <p:nvPr/>
        </p:nvSpPr>
        <p:spPr>
          <a:xfrm>
            <a:off x="252606" y="921494"/>
            <a:ext cx="8605674" cy="923330"/>
          </a:xfrm>
          <a:prstGeom prst="rect">
            <a:avLst/>
          </a:prstGeom>
          <a:noFill/>
          <a:ln>
            <a:noFill/>
          </a:ln>
        </p:spPr>
        <p:txBody>
          <a:bodyPr wrap="square" rtlCol="0">
            <a:spAutoFit/>
          </a:bodyPr>
          <a:lstStyle/>
          <a:p>
            <a:r>
              <a:rPr lang="en-GB" sz="1800" dirty="0">
                <a:effectLst/>
                <a:latin typeface="HardingText"/>
              </a:rPr>
              <a:t>More than 99% of individuals had at least one of 1,637 different </a:t>
            </a:r>
            <a:r>
              <a:rPr lang="en-GB" sz="1800" b="1" dirty="0">
                <a:solidFill>
                  <a:srgbClr val="FF0066"/>
                </a:solidFill>
                <a:effectLst/>
                <a:latin typeface="HardingText"/>
              </a:rPr>
              <a:t>NUMTs</a:t>
            </a:r>
            <a:r>
              <a:rPr lang="en-GB" sz="1800" dirty="0">
                <a:effectLst/>
                <a:latin typeface="HardingText"/>
              </a:rPr>
              <a:t>. De novo NUMTs were observed in the germline once in every 10</a:t>
            </a:r>
            <a:r>
              <a:rPr lang="en-GB" sz="1800" baseline="30000" dirty="0">
                <a:effectLst/>
                <a:latin typeface="HardingText"/>
              </a:rPr>
              <a:t>4</a:t>
            </a:r>
            <a:r>
              <a:rPr lang="en-GB" sz="1800" dirty="0">
                <a:effectLst/>
                <a:latin typeface="HardingText"/>
              </a:rPr>
              <a:t> births.  (</a:t>
            </a:r>
            <a:r>
              <a:rPr lang="en-GB" sz="1800" dirty="0" err="1">
                <a:effectLst/>
                <a:latin typeface="HardingText"/>
              </a:rPr>
              <a:t>Weii</a:t>
            </a:r>
            <a:r>
              <a:rPr lang="en-GB" sz="1800" dirty="0">
                <a:effectLst/>
                <a:latin typeface="HardingText"/>
              </a:rPr>
              <a:t> et al 2022, Nature)</a:t>
            </a:r>
            <a:endParaRPr lang="en-GB" dirty="0"/>
          </a:p>
          <a:p>
            <a:endParaRPr lang="en-CZ" dirty="0"/>
          </a:p>
        </p:txBody>
      </p:sp>
      <p:sp>
        <p:nvSpPr>
          <p:cNvPr id="3" name="TextBox 2">
            <a:extLst>
              <a:ext uri="{FF2B5EF4-FFF2-40B4-BE49-F238E27FC236}">
                <a16:creationId xmlns:a16="http://schemas.microsoft.com/office/drawing/2014/main" id="{E42B4765-8192-81D5-E857-DB5C2E04C7E0}"/>
              </a:ext>
            </a:extLst>
          </p:cNvPr>
          <p:cNvSpPr txBox="1"/>
          <p:nvPr/>
        </p:nvSpPr>
        <p:spPr>
          <a:xfrm>
            <a:off x="174137" y="1628551"/>
            <a:ext cx="800219" cy="369332"/>
          </a:xfrm>
          <a:prstGeom prst="rect">
            <a:avLst/>
          </a:prstGeom>
          <a:noFill/>
        </p:spPr>
        <p:txBody>
          <a:bodyPr wrap="none" rtlCol="0">
            <a:spAutoFit/>
          </a:bodyPr>
          <a:lstStyle/>
          <a:p>
            <a:r>
              <a:rPr lang="en-CZ" b="1" dirty="0">
                <a:solidFill>
                  <a:srgbClr val="FF0066"/>
                </a:solidFill>
              </a:rPr>
              <a:t>NUPTs</a:t>
            </a:r>
          </a:p>
        </p:txBody>
      </p:sp>
    </p:spTree>
    <p:extLst>
      <p:ext uri="{BB962C8B-B14F-4D97-AF65-F5344CB8AC3E}">
        <p14:creationId xmlns:p14="http://schemas.microsoft.com/office/powerpoint/2010/main" val="2187819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F58A68-9B80-DDDF-CA7A-FAAC6F37B7E4}"/>
              </a:ext>
            </a:extLst>
          </p:cNvPr>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NUMTs and NUPTs</a:t>
            </a:r>
            <a:r>
              <a:rPr lang="cs-CZ" dirty="0">
                <a:solidFill>
                  <a:schemeClr val="bg1"/>
                </a:solidFill>
              </a:rPr>
              <a:t> </a:t>
            </a:r>
            <a:r>
              <a:rPr lang="en-GB" dirty="0">
                <a:solidFill>
                  <a:schemeClr val="bg1"/>
                </a:solidFill>
              </a:rPr>
              <a:t>(NUOTs) </a:t>
            </a:r>
            <a:r>
              <a:rPr lang="cs-CZ" dirty="0">
                <a:solidFill>
                  <a:schemeClr val="bg1"/>
                </a:solidFill>
              </a:rPr>
              <a:t>in </a:t>
            </a:r>
            <a:r>
              <a:rPr lang="cs-CZ" dirty="0" err="1">
                <a:solidFill>
                  <a:schemeClr val="bg1"/>
                </a:solidFill>
              </a:rPr>
              <a:t>coccidia</a:t>
            </a:r>
            <a:endParaRPr lang="cs-CZ" dirty="0">
              <a:solidFill>
                <a:schemeClr val="bg1"/>
              </a:solidFill>
            </a:endParaRPr>
          </a:p>
        </p:txBody>
      </p:sp>
      <p:pic>
        <p:nvPicPr>
          <p:cNvPr id="7" name="Obrázek 6">
            <a:extLst>
              <a:ext uri="{FF2B5EF4-FFF2-40B4-BE49-F238E27FC236}">
                <a16:creationId xmlns:a16="http://schemas.microsoft.com/office/drawing/2014/main" id="{AE502775-9F5D-92D3-96F9-7BFCC8EE3D15}"/>
              </a:ext>
            </a:extLst>
          </p:cNvPr>
          <p:cNvPicPr>
            <a:picLocks noChangeAspect="1"/>
          </p:cNvPicPr>
          <p:nvPr/>
        </p:nvPicPr>
        <p:blipFill>
          <a:blip r:embed="rId2"/>
          <a:stretch>
            <a:fillRect/>
          </a:stretch>
        </p:blipFill>
        <p:spPr>
          <a:xfrm>
            <a:off x="557808" y="980728"/>
            <a:ext cx="8028384" cy="3240305"/>
          </a:xfrm>
          <a:prstGeom prst="rect">
            <a:avLst/>
          </a:prstGeom>
        </p:spPr>
      </p:pic>
      <p:pic>
        <p:nvPicPr>
          <p:cNvPr id="9" name="Obrázek 8">
            <a:extLst>
              <a:ext uri="{FF2B5EF4-FFF2-40B4-BE49-F238E27FC236}">
                <a16:creationId xmlns:a16="http://schemas.microsoft.com/office/drawing/2014/main" id="{221AC35B-DF67-DA1A-CBD5-A72FD16CB323}"/>
              </a:ext>
            </a:extLst>
          </p:cNvPr>
          <p:cNvPicPr>
            <a:picLocks noChangeAspect="1"/>
          </p:cNvPicPr>
          <p:nvPr/>
        </p:nvPicPr>
        <p:blipFill>
          <a:blip r:embed="rId3"/>
          <a:stretch>
            <a:fillRect/>
          </a:stretch>
        </p:blipFill>
        <p:spPr>
          <a:xfrm>
            <a:off x="542267" y="4251698"/>
            <a:ext cx="5575776" cy="2606302"/>
          </a:xfrm>
          <a:prstGeom prst="rect">
            <a:avLst/>
          </a:prstGeom>
        </p:spPr>
      </p:pic>
      <p:sp>
        <p:nvSpPr>
          <p:cNvPr id="11" name="TextovéPole 10">
            <a:extLst>
              <a:ext uri="{FF2B5EF4-FFF2-40B4-BE49-F238E27FC236}">
                <a16:creationId xmlns:a16="http://schemas.microsoft.com/office/drawing/2014/main" id="{C61AD0D5-89EE-0A7B-142E-FC1359099DD2}"/>
              </a:ext>
            </a:extLst>
          </p:cNvPr>
          <p:cNvSpPr txBox="1"/>
          <p:nvPr/>
        </p:nvSpPr>
        <p:spPr>
          <a:xfrm>
            <a:off x="6372200" y="6457890"/>
            <a:ext cx="3384376" cy="400110"/>
          </a:xfrm>
          <a:prstGeom prst="rect">
            <a:avLst/>
          </a:prstGeom>
          <a:noFill/>
        </p:spPr>
        <p:txBody>
          <a:bodyPr wrap="square">
            <a:spAutoFit/>
          </a:bodyPr>
          <a:lstStyle/>
          <a:p>
            <a:r>
              <a:rPr lang="cs-CZ" sz="2000" b="0" i="0" u="none" strike="noStrike" baseline="0" dirty="0" err="1">
                <a:latin typeface="OpenSans-Light"/>
              </a:rPr>
              <a:t>Namasivayam</a:t>
            </a:r>
            <a:r>
              <a:rPr lang="cs-CZ" sz="2000" b="0" i="0" u="none" strike="noStrike" baseline="0" dirty="0">
                <a:latin typeface="OpenSans-Light"/>
              </a:rPr>
              <a:t> et al. 2023</a:t>
            </a:r>
            <a:endParaRPr lang="cs-CZ" sz="2000" dirty="0"/>
          </a:p>
        </p:txBody>
      </p:sp>
      <p:sp>
        <p:nvSpPr>
          <p:cNvPr id="12" name="Obdélník 11">
            <a:extLst>
              <a:ext uri="{FF2B5EF4-FFF2-40B4-BE49-F238E27FC236}">
                <a16:creationId xmlns:a16="http://schemas.microsoft.com/office/drawing/2014/main" id="{1BA6900E-325D-1CD8-5776-BB2980FCE4AC}"/>
              </a:ext>
            </a:extLst>
          </p:cNvPr>
          <p:cNvSpPr/>
          <p:nvPr/>
        </p:nvSpPr>
        <p:spPr>
          <a:xfrm>
            <a:off x="542266" y="1585610"/>
            <a:ext cx="8043925" cy="6031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AE1A8A62-1897-1098-7036-43EBBC6CE3B0}"/>
              </a:ext>
            </a:extLst>
          </p:cNvPr>
          <p:cNvSpPr txBox="1"/>
          <p:nvPr/>
        </p:nvSpPr>
        <p:spPr>
          <a:xfrm>
            <a:off x="6343833" y="4426565"/>
            <a:ext cx="2774437" cy="2031325"/>
          </a:xfrm>
          <a:prstGeom prst="rect">
            <a:avLst/>
          </a:prstGeom>
          <a:noFill/>
        </p:spPr>
        <p:txBody>
          <a:bodyPr wrap="square">
            <a:spAutoFit/>
          </a:bodyPr>
          <a:lstStyle/>
          <a:p>
            <a:pPr algn="l"/>
            <a:r>
              <a:rPr lang="en-US" sz="1800" b="0" i="0" u="none" strike="noStrike" baseline="0" dirty="0">
                <a:latin typeface="AGaramondPro-Regular"/>
              </a:rPr>
              <a:t>Most (&gt;90%) of the NUOTs identified in </a:t>
            </a:r>
            <a:r>
              <a:rPr lang="en-US" sz="1800" b="0" i="1" u="none" strike="noStrike" baseline="0" dirty="0">
                <a:latin typeface="AGaramondPro-Italic"/>
              </a:rPr>
              <a:t>T. gondii </a:t>
            </a:r>
            <a:r>
              <a:rPr lang="en-US" sz="1800" b="0" i="0" u="none" strike="noStrike" baseline="0" dirty="0">
                <a:latin typeface="AGaramondPro-Regular"/>
              </a:rPr>
              <a:t>are 50–200</a:t>
            </a:r>
            <a:r>
              <a:rPr lang="cs-CZ" sz="1800" b="0" i="0" u="none" strike="noStrike" baseline="0" dirty="0">
                <a:latin typeface="AGaramondPro-Regular"/>
              </a:rPr>
              <a:t> </a:t>
            </a:r>
            <a:r>
              <a:rPr lang="cs-CZ" sz="1800" b="0" i="0" u="none" strike="noStrike" baseline="0" dirty="0" err="1">
                <a:latin typeface="AGaramondPro-Regular"/>
              </a:rPr>
              <a:t>bp</a:t>
            </a:r>
            <a:r>
              <a:rPr lang="cs-CZ" sz="1800" b="0" i="0" u="none" strike="noStrike" baseline="0" dirty="0">
                <a:latin typeface="AGaramondPro-Regular"/>
              </a:rPr>
              <a:t> in </a:t>
            </a:r>
            <a:r>
              <a:rPr lang="cs-CZ" sz="1800" b="0" i="0" u="none" strike="noStrike" baseline="0" dirty="0" err="1">
                <a:latin typeface="AGaramondPro-Regular"/>
              </a:rPr>
              <a:t>length</a:t>
            </a:r>
            <a:r>
              <a:rPr lang="cs-CZ" sz="1800" b="0" i="0" u="none" strike="noStrike" baseline="0" dirty="0">
                <a:latin typeface="AGaramondPro-Regular"/>
              </a:rPr>
              <a:t> and a</a:t>
            </a:r>
            <a:r>
              <a:rPr lang="en-US" sz="1800" b="0" i="0" u="none" strike="noStrike" baseline="0" dirty="0" err="1">
                <a:latin typeface="AGaramondPro-Regular"/>
              </a:rPr>
              <a:t>pproximately</a:t>
            </a:r>
            <a:r>
              <a:rPr lang="en-US" sz="1800" b="0" i="0" u="none" strike="noStrike" baseline="0" dirty="0">
                <a:latin typeface="AGaramondPro-Regular"/>
              </a:rPr>
              <a:t> 60% of the identified</a:t>
            </a:r>
            <a:r>
              <a:rPr lang="cs-CZ" sz="1800" b="0" i="0" u="none" strike="noStrike" baseline="0" dirty="0">
                <a:latin typeface="AGaramondPro-Regular"/>
              </a:rPr>
              <a:t> </a:t>
            </a:r>
            <a:r>
              <a:rPr lang="en-US" sz="1800" b="0" i="0" u="none" strike="noStrike" baseline="0" dirty="0">
                <a:latin typeface="AGaramondPro-Regular"/>
              </a:rPr>
              <a:t>NUOTs map to genic regions (introns and exons)</a:t>
            </a:r>
            <a:r>
              <a:rPr lang="cs-CZ" sz="1800" b="0" i="0" u="none" strike="noStrike" baseline="0" dirty="0">
                <a:latin typeface="AGaramondPro-Regular"/>
              </a:rPr>
              <a:t>.</a:t>
            </a:r>
            <a:endParaRPr lang="cs-CZ" dirty="0"/>
          </a:p>
        </p:txBody>
      </p:sp>
    </p:spTree>
    <p:extLst>
      <p:ext uri="{BB962C8B-B14F-4D97-AF65-F5344CB8AC3E}">
        <p14:creationId xmlns:p14="http://schemas.microsoft.com/office/powerpoint/2010/main" val="1844685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F58A68-9B80-DDDF-CA7A-FAAC6F37B7E4}"/>
              </a:ext>
            </a:extLst>
          </p:cNvPr>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NUMT, NUPT</a:t>
            </a:r>
            <a:r>
              <a:rPr lang="cs-CZ" dirty="0">
                <a:solidFill>
                  <a:schemeClr val="bg1"/>
                </a:solidFill>
              </a:rPr>
              <a:t> in </a:t>
            </a:r>
            <a:r>
              <a:rPr lang="cs-CZ" dirty="0" err="1">
                <a:solidFill>
                  <a:schemeClr val="bg1"/>
                </a:solidFill>
              </a:rPr>
              <a:t>coccidia</a:t>
            </a:r>
            <a:endParaRPr lang="cs-CZ" dirty="0">
              <a:solidFill>
                <a:schemeClr val="bg1"/>
              </a:solidFill>
            </a:endParaRPr>
          </a:p>
        </p:txBody>
      </p:sp>
      <p:sp>
        <p:nvSpPr>
          <p:cNvPr id="11" name="TextovéPole 10">
            <a:extLst>
              <a:ext uri="{FF2B5EF4-FFF2-40B4-BE49-F238E27FC236}">
                <a16:creationId xmlns:a16="http://schemas.microsoft.com/office/drawing/2014/main" id="{C61AD0D5-89EE-0A7B-142E-FC1359099DD2}"/>
              </a:ext>
            </a:extLst>
          </p:cNvPr>
          <p:cNvSpPr txBox="1"/>
          <p:nvPr/>
        </p:nvSpPr>
        <p:spPr>
          <a:xfrm>
            <a:off x="6372200" y="6457890"/>
            <a:ext cx="3384376" cy="400110"/>
          </a:xfrm>
          <a:prstGeom prst="rect">
            <a:avLst/>
          </a:prstGeom>
          <a:noFill/>
        </p:spPr>
        <p:txBody>
          <a:bodyPr wrap="square">
            <a:spAutoFit/>
          </a:bodyPr>
          <a:lstStyle/>
          <a:p>
            <a:r>
              <a:rPr lang="cs-CZ" sz="2000" b="0" i="0" u="none" strike="noStrike" baseline="0" dirty="0" err="1">
                <a:latin typeface="OpenSans-Light"/>
              </a:rPr>
              <a:t>Namasivayam</a:t>
            </a:r>
            <a:r>
              <a:rPr lang="cs-CZ" sz="2000" b="0" i="0" u="none" strike="noStrike" baseline="0" dirty="0">
                <a:latin typeface="OpenSans-Light"/>
              </a:rPr>
              <a:t> et al. 2023</a:t>
            </a:r>
            <a:endParaRPr lang="cs-CZ" sz="2000" dirty="0"/>
          </a:p>
        </p:txBody>
      </p:sp>
      <p:sp>
        <p:nvSpPr>
          <p:cNvPr id="3" name="TextovéPole 2">
            <a:extLst>
              <a:ext uri="{FF2B5EF4-FFF2-40B4-BE49-F238E27FC236}">
                <a16:creationId xmlns:a16="http://schemas.microsoft.com/office/drawing/2014/main" id="{981B630F-C772-C02D-C43A-886CD132B247}"/>
              </a:ext>
            </a:extLst>
          </p:cNvPr>
          <p:cNvSpPr txBox="1"/>
          <p:nvPr/>
        </p:nvSpPr>
        <p:spPr>
          <a:xfrm>
            <a:off x="107503" y="1052736"/>
            <a:ext cx="4604452" cy="5632311"/>
          </a:xfrm>
          <a:prstGeom prst="rect">
            <a:avLst/>
          </a:prstGeom>
          <a:noFill/>
        </p:spPr>
        <p:txBody>
          <a:bodyPr wrap="square">
            <a:spAutoFit/>
          </a:bodyPr>
          <a:lstStyle/>
          <a:p>
            <a:pPr algn="l"/>
            <a:r>
              <a:rPr lang="en-US" sz="1800" b="0" i="0" u="none" strike="noStrike" baseline="0" dirty="0">
                <a:latin typeface="AGaramondPro-Regular"/>
              </a:rPr>
              <a:t>It has been demonstrated that organellar DNA fragments can</a:t>
            </a:r>
            <a:r>
              <a:rPr lang="cs-CZ" sz="1800" b="0" i="0" u="none" strike="noStrike" baseline="0" dirty="0">
                <a:latin typeface="AGaramondPro-Regular"/>
              </a:rPr>
              <a:t> </a:t>
            </a:r>
            <a:r>
              <a:rPr lang="en-US" sz="1800" b="0" i="0" u="none" strike="noStrike" baseline="0" dirty="0">
                <a:latin typeface="AGaramondPro-Regular"/>
              </a:rPr>
              <a:t>become integrated into the nuclear genome during double</a:t>
            </a:r>
            <a:r>
              <a:rPr lang="en-US" sz="1800" b="0" i="0" u="none" strike="noStrike" baseline="0" dirty="0">
                <a:latin typeface="STIX-Regular"/>
              </a:rPr>
              <a:t>-</a:t>
            </a:r>
            <a:r>
              <a:rPr lang="en-US" sz="1800" b="0" i="0" u="none" strike="noStrike" baseline="0" dirty="0">
                <a:latin typeface="AGaramondPro-Regular"/>
              </a:rPr>
              <a:t>strand</a:t>
            </a:r>
            <a:r>
              <a:rPr lang="cs-CZ" sz="1800" b="0" i="0" u="none" strike="noStrike" baseline="0" dirty="0">
                <a:latin typeface="AGaramondPro-Regular"/>
              </a:rPr>
              <a:t> </a:t>
            </a:r>
            <a:r>
              <a:rPr lang="it-IT" sz="1800" b="0" i="0" u="none" strike="noStrike" baseline="0" dirty="0">
                <a:latin typeface="AGaramondPro-Regular"/>
              </a:rPr>
              <a:t>break (DSB) repair via non</a:t>
            </a:r>
            <a:r>
              <a:rPr lang="it-IT" sz="1800" b="0" i="0" u="none" strike="noStrike" baseline="0" dirty="0">
                <a:latin typeface="STIX-Regular"/>
              </a:rPr>
              <a:t>-</a:t>
            </a:r>
            <a:r>
              <a:rPr lang="it-IT" sz="1800" b="0" i="0" u="none" strike="noStrike" baseline="0" dirty="0">
                <a:latin typeface="AGaramondPro-Regular"/>
              </a:rPr>
              <a:t>homologous</a:t>
            </a:r>
            <a:r>
              <a:rPr lang="cs-CZ" sz="1800" b="0" i="0" u="none" strike="noStrike" baseline="0" dirty="0">
                <a:latin typeface="AGaramondPro-Regular"/>
              </a:rPr>
              <a:t> end </a:t>
            </a:r>
            <a:r>
              <a:rPr lang="cs-CZ" sz="1800" b="0" i="0" u="none" strike="noStrike" baseline="0" dirty="0" err="1">
                <a:latin typeface="AGaramondPro-Regular"/>
              </a:rPr>
              <a:t>joining</a:t>
            </a:r>
            <a:r>
              <a:rPr lang="cs-CZ" sz="1800" b="0" i="0" u="none" strike="noStrike" baseline="0" dirty="0">
                <a:latin typeface="AGaramondPro-Regular"/>
              </a:rPr>
              <a:t> (NHEJ).</a:t>
            </a:r>
          </a:p>
          <a:p>
            <a:pPr algn="l"/>
            <a:endParaRPr lang="cs-CZ" dirty="0">
              <a:latin typeface="AGaramondPro-Regular"/>
            </a:endParaRPr>
          </a:p>
          <a:p>
            <a:pPr algn="l"/>
            <a:r>
              <a:rPr lang="en-US" sz="1800" b="0" i="0" u="none" strike="noStrike" baseline="0" dirty="0">
                <a:latin typeface="AGaramondPro-Regular"/>
              </a:rPr>
              <a:t>Apicomplexans that naturally lack the NHEJ machinery also</a:t>
            </a:r>
            <a:r>
              <a:rPr lang="cs-CZ" sz="1800" b="0" i="0" u="none" strike="noStrike" baseline="0" dirty="0">
                <a:latin typeface="AGaramondPro-Regular"/>
              </a:rPr>
              <a:t> </a:t>
            </a:r>
            <a:r>
              <a:rPr lang="en-US" sz="1800" b="0" i="0" u="none" strike="noStrike" baseline="0" dirty="0">
                <a:latin typeface="AGaramondPro-Regular"/>
              </a:rPr>
              <a:t>contain very few organellar DNA fragments</a:t>
            </a:r>
            <a:r>
              <a:rPr lang="cs-CZ" sz="1800" b="0" i="0" u="none" strike="noStrike" baseline="0" dirty="0">
                <a:latin typeface="AGaramondPro-Regular"/>
              </a:rPr>
              <a:t> </a:t>
            </a:r>
            <a:r>
              <a:rPr lang="cs-CZ" sz="1800" b="1" i="0" u="none" strike="noStrike" baseline="0" dirty="0">
                <a:latin typeface="AGaramondPro-Regular"/>
              </a:rPr>
              <a:t>(A)</a:t>
            </a:r>
            <a:r>
              <a:rPr lang="en-US" sz="1800" b="0" i="0" u="none" strike="noStrike" baseline="0" dirty="0">
                <a:latin typeface="AGaramondPro-Regular"/>
              </a:rPr>
              <a:t>, suggesting that</a:t>
            </a:r>
            <a:r>
              <a:rPr lang="cs-CZ" sz="1800" b="0" i="0" u="none" strike="noStrike" baseline="0" dirty="0">
                <a:latin typeface="AGaramondPro-Regular"/>
              </a:rPr>
              <a:t> </a:t>
            </a:r>
            <a:r>
              <a:rPr lang="en-US" sz="1800" b="0" i="0" u="none" strike="noStrike" baseline="0" dirty="0">
                <a:latin typeface="AGaramondPro-Regular"/>
              </a:rPr>
              <a:t>NHEJ is a prominent mechanism underlying NUOT integration</a:t>
            </a:r>
            <a:r>
              <a:rPr lang="cs-CZ" sz="1800" b="0" i="0" u="none" strike="noStrike" baseline="0" dirty="0">
                <a:latin typeface="AGaramondPro-Regular"/>
              </a:rPr>
              <a:t> in </a:t>
            </a:r>
            <a:r>
              <a:rPr lang="cs-CZ" sz="1800" b="0" i="0" u="none" strike="noStrike" baseline="0" dirty="0" err="1">
                <a:latin typeface="AGaramondPro-Regular"/>
              </a:rPr>
              <a:t>coccidian</a:t>
            </a:r>
            <a:r>
              <a:rPr lang="cs-CZ" sz="1800" b="0" i="0" u="none" strike="noStrike" baseline="0" dirty="0">
                <a:latin typeface="AGaramondPro-Regular"/>
              </a:rPr>
              <a:t> species.</a:t>
            </a:r>
          </a:p>
          <a:p>
            <a:pPr algn="l"/>
            <a:endParaRPr lang="cs-CZ" dirty="0">
              <a:latin typeface="AGaramondPro-Regular"/>
            </a:endParaRPr>
          </a:p>
          <a:p>
            <a:pPr algn="l"/>
            <a:r>
              <a:rPr lang="cs-CZ" dirty="0">
                <a:solidFill>
                  <a:srgbClr val="000000"/>
                </a:solidFill>
                <a:latin typeface="AGaramondPro-Regular"/>
              </a:rPr>
              <a:t>CRISPR-Cas9 </a:t>
            </a:r>
            <a:r>
              <a:rPr lang="cs-CZ" dirty="0" err="1">
                <a:solidFill>
                  <a:srgbClr val="000000"/>
                </a:solidFill>
                <a:latin typeface="AGaramondPro-Regular"/>
              </a:rPr>
              <a:t>e</a:t>
            </a:r>
            <a:r>
              <a:rPr lang="cs-CZ" sz="1800" b="0" i="0" u="none" strike="noStrike" baseline="0" dirty="0" err="1">
                <a:solidFill>
                  <a:srgbClr val="000000"/>
                </a:solidFill>
                <a:latin typeface="AGaramondPro-Regular"/>
              </a:rPr>
              <a:t>xperiments</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with</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the</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knockdown</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of</a:t>
            </a:r>
            <a:r>
              <a:rPr lang="cs-CZ" sz="1800" b="0" i="0" u="none" strike="noStrike" baseline="0" dirty="0">
                <a:solidFill>
                  <a:srgbClr val="000000"/>
                </a:solidFill>
                <a:latin typeface="AGaramondPro-Regular"/>
              </a:rPr>
              <a:t> ku80 </a:t>
            </a:r>
            <a:r>
              <a:rPr lang="cs-CZ" sz="1800" b="0" i="0" u="none" strike="noStrike" baseline="0" dirty="0" err="1">
                <a:solidFill>
                  <a:srgbClr val="000000"/>
                </a:solidFill>
                <a:latin typeface="AGaramondPro-Regular"/>
              </a:rPr>
              <a:t>genes</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involved</a:t>
            </a:r>
            <a:r>
              <a:rPr lang="cs-CZ" sz="1800" b="0" i="0" u="none" strike="noStrike" baseline="0" dirty="0">
                <a:solidFill>
                  <a:srgbClr val="000000"/>
                </a:solidFill>
                <a:latin typeface="AGaramondPro-Regular"/>
              </a:rPr>
              <a:t> in NHEJ, </a:t>
            </a:r>
            <a:r>
              <a:rPr lang="cs-CZ" sz="1800" b="0" i="0" u="none" strike="noStrike" baseline="0" dirty="0" err="1">
                <a:solidFill>
                  <a:srgbClr val="000000"/>
                </a:solidFill>
                <a:latin typeface="AGaramondPro-Regular"/>
              </a:rPr>
              <a:t>showed</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that</a:t>
            </a:r>
            <a:r>
              <a:rPr lang="cs-CZ" sz="1800" b="0" i="0" u="none" strike="noStrike" baseline="0" dirty="0">
                <a:solidFill>
                  <a:srgbClr val="000000"/>
                </a:solidFill>
                <a:latin typeface="AGaramondPro-Regular"/>
              </a:rPr>
              <a:t> </a:t>
            </a:r>
            <a:r>
              <a:rPr lang="cs-CZ" dirty="0">
                <a:solidFill>
                  <a:srgbClr val="000000"/>
                </a:solidFill>
                <a:latin typeface="AGaramondPro-Regular"/>
              </a:rPr>
              <a:t>l</a:t>
            </a:r>
            <a:r>
              <a:rPr lang="en-US" sz="1800" b="0" i="0" u="none" strike="noStrike" baseline="0" dirty="0">
                <a:solidFill>
                  <a:srgbClr val="000000"/>
                </a:solidFill>
                <a:latin typeface="AGaramondPro-Regular"/>
              </a:rPr>
              <a:t>ess than 1% of the</a:t>
            </a:r>
            <a:r>
              <a:rPr lang="cs-CZ" sz="1800" b="0" i="0" u="none" strike="noStrike" baseline="0" dirty="0">
                <a:solidFill>
                  <a:srgbClr val="000000"/>
                </a:solidFill>
                <a:latin typeface="AGaramondPro-Regular"/>
              </a:rPr>
              <a:t> </a:t>
            </a:r>
            <a:r>
              <a:rPr lang="en-US" sz="1800" b="0" i="0" u="none" strike="noStrike" baseline="0" dirty="0">
                <a:solidFill>
                  <a:srgbClr val="000000"/>
                </a:solidFill>
                <a:latin typeface="AGaramondPro-Regular"/>
              </a:rPr>
              <a:t>reads from the </a:t>
            </a:r>
            <a:r>
              <a:rPr lang="en-US" sz="1800" b="0" i="0" u="none" strike="noStrike" baseline="0" dirty="0">
                <a:solidFill>
                  <a:srgbClr val="000000"/>
                </a:solidFill>
                <a:latin typeface="STIX-Regular"/>
              </a:rPr>
              <a:t>Δ</a:t>
            </a:r>
            <a:r>
              <a:rPr lang="en-US" sz="1800" b="0" i="1" u="none" strike="noStrike" baseline="0" dirty="0">
                <a:solidFill>
                  <a:srgbClr val="000000"/>
                </a:solidFill>
                <a:latin typeface="AGaramondPro-Italic"/>
              </a:rPr>
              <a:t>ku80 </a:t>
            </a:r>
            <a:r>
              <a:rPr lang="en-US" sz="1800" b="0" i="0" u="none" strike="noStrike" baseline="0" dirty="0">
                <a:solidFill>
                  <a:srgbClr val="000000"/>
                </a:solidFill>
                <a:latin typeface="AGaramondPro-Regular"/>
              </a:rPr>
              <a:t>parasites contained inserts, whereas such</a:t>
            </a:r>
            <a:r>
              <a:rPr lang="cs-CZ" sz="1800" b="0" i="0" u="none" strike="noStrike" baseline="0" dirty="0">
                <a:solidFill>
                  <a:srgbClr val="000000"/>
                </a:solidFill>
                <a:latin typeface="AGaramondPro-Regular"/>
              </a:rPr>
              <a:t> </a:t>
            </a:r>
            <a:r>
              <a:rPr lang="en-US" sz="1800" b="0" i="0" u="none" strike="noStrike" baseline="0" dirty="0">
                <a:solidFill>
                  <a:srgbClr val="000000"/>
                </a:solidFill>
                <a:latin typeface="AGaramondPro-Regular"/>
              </a:rPr>
              <a:t>insertions were observed in </a:t>
            </a:r>
            <a:r>
              <a:rPr lang="en-US" sz="1800" b="0" i="0" u="none" strike="noStrike" baseline="0" dirty="0">
                <a:solidFill>
                  <a:srgbClr val="000000"/>
                </a:solidFill>
                <a:latin typeface="STIX-Regular"/>
              </a:rPr>
              <a:t>~</a:t>
            </a:r>
            <a:r>
              <a:rPr lang="en-US" sz="1800" b="0" i="0" u="none" strike="noStrike" baseline="0" dirty="0">
                <a:solidFill>
                  <a:srgbClr val="000000"/>
                </a:solidFill>
                <a:latin typeface="AGaramondPro-Regular"/>
              </a:rPr>
              <a:t>58% of the amplicons from WT</a:t>
            </a:r>
            <a:r>
              <a:rPr lang="cs-CZ" sz="1800" b="0" i="0" u="none" strike="noStrike" baseline="0" dirty="0">
                <a:solidFill>
                  <a:srgbClr val="000000"/>
                </a:solidFill>
                <a:latin typeface="AGaramondPro-Regular"/>
              </a:rPr>
              <a:t> </a:t>
            </a:r>
            <a:r>
              <a:rPr lang="cs-CZ" sz="1800" b="0" i="1" u="none" strike="noStrike" baseline="0" dirty="0">
                <a:solidFill>
                  <a:srgbClr val="000000"/>
                </a:solidFill>
                <a:latin typeface="AGaramondPro-Italic"/>
              </a:rPr>
              <a:t>T. </a:t>
            </a:r>
            <a:r>
              <a:rPr lang="cs-CZ" sz="1800" b="0" i="1" u="none" strike="noStrike" baseline="0" dirty="0" err="1">
                <a:solidFill>
                  <a:srgbClr val="000000"/>
                </a:solidFill>
                <a:latin typeface="AGaramondPro-Italic"/>
              </a:rPr>
              <a:t>gondii</a:t>
            </a:r>
            <a:r>
              <a:rPr lang="cs-CZ" sz="1800" b="0" i="1" u="none" strike="noStrike" baseline="0" dirty="0">
                <a:solidFill>
                  <a:srgbClr val="000000"/>
                </a:solidFill>
                <a:latin typeface="AGaramondPro-Italic"/>
              </a:rPr>
              <a:t> </a:t>
            </a:r>
            <a:r>
              <a:rPr lang="cs-CZ" b="1" dirty="0">
                <a:solidFill>
                  <a:srgbClr val="000000"/>
                </a:solidFill>
                <a:latin typeface="AGaramondPro-Regular"/>
              </a:rPr>
              <a:t>(</a:t>
            </a:r>
            <a:r>
              <a:rPr lang="cs-CZ" sz="1800" b="1" i="1" u="none" strike="noStrike" baseline="0" dirty="0">
                <a:solidFill>
                  <a:srgbClr val="000000"/>
                </a:solidFill>
                <a:latin typeface="AGaramondPro-Italic"/>
              </a:rPr>
              <a:t>B, C</a:t>
            </a:r>
            <a:r>
              <a:rPr lang="cs-CZ" sz="1800" b="1" i="0" u="none" strike="noStrike" baseline="0" dirty="0">
                <a:solidFill>
                  <a:srgbClr val="000000"/>
                </a:solidFill>
                <a:latin typeface="AGaramondPro-Regular"/>
              </a:rPr>
              <a:t>)</a:t>
            </a:r>
            <a:r>
              <a:rPr lang="cs-CZ" sz="1800" b="0" i="0" u="none" strike="noStrike" baseline="0" dirty="0">
                <a:solidFill>
                  <a:srgbClr val="000000"/>
                </a:solidFill>
                <a:latin typeface="AGaramondPro-Regular"/>
              </a:rPr>
              <a:t>. Most </a:t>
            </a:r>
            <a:r>
              <a:rPr lang="cs-CZ" sz="1800" b="0" i="0" u="none" strike="noStrike" baseline="0" dirty="0" err="1">
                <a:solidFill>
                  <a:srgbClr val="000000"/>
                </a:solidFill>
                <a:latin typeface="AGaramondPro-Regular"/>
              </a:rPr>
              <a:t>inserts</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were</a:t>
            </a:r>
            <a:r>
              <a:rPr lang="cs-CZ" sz="1800" b="0" i="0" u="none" strike="noStrike" baseline="0" dirty="0">
                <a:solidFill>
                  <a:srgbClr val="000000"/>
                </a:solidFill>
                <a:latin typeface="AGaramondPro-Regular"/>
              </a:rPr>
              <a:t> </a:t>
            </a:r>
            <a:r>
              <a:rPr lang="cs-CZ" sz="1800" b="0" i="0" u="none" strike="noStrike" baseline="0" dirty="0" err="1">
                <a:solidFill>
                  <a:srgbClr val="000000"/>
                </a:solidFill>
                <a:latin typeface="AGaramondPro-Regular"/>
              </a:rPr>
              <a:t>from</a:t>
            </a:r>
            <a:r>
              <a:rPr lang="cs-CZ" sz="1800" b="0" i="0" u="none" strike="noStrike" baseline="0" dirty="0">
                <a:solidFill>
                  <a:srgbClr val="000000"/>
                </a:solidFill>
                <a:latin typeface="AGaramondPro-Regular"/>
              </a:rPr>
              <a:t> </a:t>
            </a:r>
            <a:r>
              <a:rPr lang="cs-CZ" sz="1800" b="0" i="0" u="none" strike="noStrike" baseline="0" dirty="0">
                <a:latin typeface="AGaramondPro-Regular"/>
              </a:rPr>
              <a:t>CRISPR</a:t>
            </a:r>
            <a:r>
              <a:rPr lang="cs-CZ" sz="1800" b="0" i="0" u="none" strike="noStrike" baseline="0" dirty="0">
                <a:latin typeface="STIX-Regular"/>
              </a:rPr>
              <a:t>-</a:t>
            </a:r>
            <a:r>
              <a:rPr lang="cs-CZ" sz="1800" b="0" i="0" u="none" strike="noStrike" baseline="0" dirty="0">
                <a:latin typeface="AGaramondPro-Regular"/>
              </a:rPr>
              <a:t>Cas9</a:t>
            </a:r>
          </a:p>
          <a:p>
            <a:pPr algn="l"/>
            <a:r>
              <a:rPr lang="cs-CZ" sz="1800" b="0" i="0" u="none" strike="noStrike" baseline="0" dirty="0" err="1">
                <a:latin typeface="AGaramondPro-Regular"/>
              </a:rPr>
              <a:t>Plasmid</a:t>
            </a:r>
            <a:r>
              <a:rPr lang="cs-CZ" sz="1800" b="0" i="0" u="none" strike="noStrike" baseline="0" dirty="0">
                <a:latin typeface="AGaramondPro-Regular"/>
              </a:rPr>
              <a:t>, </a:t>
            </a:r>
            <a:r>
              <a:rPr lang="cs-CZ" sz="1800" b="0" i="0" u="none" strike="noStrike" baseline="0" dirty="0" err="1">
                <a:latin typeface="AGaramondPro-Regular"/>
              </a:rPr>
              <a:t>the</a:t>
            </a:r>
            <a:r>
              <a:rPr lang="cs-CZ" sz="1800" b="0" i="0" u="none" strike="noStrike" baseline="0" dirty="0">
                <a:latin typeface="AGaramondPro-Regular"/>
              </a:rPr>
              <a:t> </a:t>
            </a:r>
            <a:r>
              <a:rPr lang="cs-CZ" sz="1800" b="0" i="0" u="none" strike="noStrike" baseline="0" dirty="0" err="1">
                <a:latin typeface="AGaramondPro-Regular"/>
              </a:rPr>
              <a:t>organella</a:t>
            </a:r>
            <a:r>
              <a:rPr lang="cs-CZ" dirty="0" err="1">
                <a:latin typeface="AGaramondPro-Regular"/>
              </a:rPr>
              <a:t>r</a:t>
            </a:r>
            <a:r>
              <a:rPr lang="cs-CZ" dirty="0">
                <a:latin typeface="AGaramondPro-Regular"/>
              </a:rPr>
              <a:t> DNA </a:t>
            </a:r>
            <a:r>
              <a:rPr lang="cs-CZ" dirty="0" err="1">
                <a:latin typeface="AGaramondPro-Regular"/>
              </a:rPr>
              <a:t>followed</a:t>
            </a:r>
            <a:r>
              <a:rPr lang="cs-CZ" dirty="0">
                <a:latin typeface="AGaramondPro-Regular"/>
              </a:rPr>
              <a:t>.</a:t>
            </a:r>
            <a:endParaRPr lang="cs-CZ" sz="1800" b="0" i="0" u="none" strike="noStrike" baseline="0" dirty="0">
              <a:latin typeface="AGaramondPro-Regular"/>
            </a:endParaRPr>
          </a:p>
        </p:txBody>
      </p:sp>
      <p:pic>
        <p:nvPicPr>
          <p:cNvPr id="10" name="Obrázek 9">
            <a:extLst>
              <a:ext uri="{FF2B5EF4-FFF2-40B4-BE49-F238E27FC236}">
                <a16:creationId xmlns:a16="http://schemas.microsoft.com/office/drawing/2014/main" id="{5B235962-0365-04C1-4399-82F2949067A9}"/>
              </a:ext>
            </a:extLst>
          </p:cNvPr>
          <p:cNvPicPr>
            <a:picLocks noChangeAspect="1"/>
          </p:cNvPicPr>
          <p:nvPr/>
        </p:nvPicPr>
        <p:blipFill>
          <a:blip r:embed="rId2"/>
          <a:stretch>
            <a:fillRect/>
          </a:stretch>
        </p:blipFill>
        <p:spPr>
          <a:xfrm>
            <a:off x="4711955" y="1087895"/>
            <a:ext cx="4432045" cy="4861385"/>
          </a:xfrm>
          <a:prstGeom prst="rect">
            <a:avLst/>
          </a:prstGeom>
        </p:spPr>
      </p:pic>
      <p:cxnSp>
        <p:nvCxnSpPr>
          <p:cNvPr id="4" name="Přímá spojnice 3">
            <a:extLst>
              <a:ext uri="{FF2B5EF4-FFF2-40B4-BE49-F238E27FC236}">
                <a16:creationId xmlns:a16="http://schemas.microsoft.com/office/drawing/2014/main" id="{590BF7EB-FA23-6285-D18C-B72D083E734D}"/>
              </a:ext>
            </a:extLst>
          </p:cNvPr>
          <p:cNvCxnSpPr/>
          <p:nvPr/>
        </p:nvCxnSpPr>
        <p:spPr>
          <a:xfrm>
            <a:off x="4572000" y="1052736"/>
            <a:ext cx="0" cy="563231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4074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20D-172B-BBF4-E42D-3E9956F52C40}"/>
              </a:ext>
            </a:extLst>
          </p:cNvPr>
          <p:cNvSpPr>
            <a:spLocks noGrp="1"/>
          </p:cNvSpPr>
          <p:nvPr>
            <p:ph type="title"/>
          </p:nvPr>
        </p:nvSpPr>
        <p:spPr/>
        <p:txBody>
          <a:bodyPr/>
          <a:lstStyle/>
          <a:p>
            <a:endParaRPr lang="en-CZ"/>
          </a:p>
        </p:txBody>
      </p:sp>
      <p:pic>
        <p:nvPicPr>
          <p:cNvPr id="6" name="Picture 5">
            <a:extLst>
              <a:ext uri="{FF2B5EF4-FFF2-40B4-BE49-F238E27FC236}">
                <a16:creationId xmlns:a16="http://schemas.microsoft.com/office/drawing/2014/main" id="{3D033115-160B-6D6B-1D2B-8030E3939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720244"/>
            <a:ext cx="6336704" cy="6336704"/>
          </a:xfrm>
          <a:prstGeom prst="rect">
            <a:avLst/>
          </a:prstGeom>
        </p:spPr>
      </p:pic>
      <p:sp>
        <p:nvSpPr>
          <p:cNvPr id="7" name="Title 1">
            <a:extLst>
              <a:ext uri="{FF2B5EF4-FFF2-40B4-BE49-F238E27FC236}">
                <a16:creationId xmlns:a16="http://schemas.microsoft.com/office/drawing/2014/main" id="{242DBF6A-DDD6-B4CB-1A05-268964D0CBC8}"/>
              </a:ext>
            </a:extLst>
          </p:cNvPr>
          <p:cNvSpPr txBox="1">
            <a:spLocks/>
          </p:cNvSpPr>
          <p:nvPr/>
        </p:nvSpPr>
        <p:spPr>
          <a:xfrm>
            <a:off x="0" y="-27384"/>
            <a:ext cx="9144000" cy="864096"/>
          </a:xfrm>
          <a:prstGeom prst="rect">
            <a:avLst/>
          </a:prstGeom>
          <a:solidFill>
            <a:srgbClr val="080808"/>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WHAT REMAINS IN THE </a:t>
            </a:r>
            <a:r>
              <a:rPr lang="en-US" dirty="0" err="1">
                <a:solidFill>
                  <a:schemeClr val="bg1"/>
                </a:solidFill>
              </a:rPr>
              <a:t>mtGENOME</a:t>
            </a:r>
            <a:r>
              <a:rPr lang="en-US" dirty="0">
                <a:solidFill>
                  <a:schemeClr val="bg1"/>
                </a:solidFill>
              </a:rPr>
              <a:t>?</a:t>
            </a:r>
            <a:endParaRPr lang="cs-CZ" dirty="0">
              <a:solidFill>
                <a:schemeClr val="bg1"/>
              </a:solidFill>
            </a:endParaRPr>
          </a:p>
        </p:txBody>
      </p:sp>
      <p:sp>
        <p:nvSpPr>
          <p:cNvPr id="8" name="TextBox 7">
            <a:extLst>
              <a:ext uri="{FF2B5EF4-FFF2-40B4-BE49-F238E27FC236}">
                <a16:creationId xmlns:a16="http://schemas.microsoft.com/office/drawing/2014/main" id="{537D0714-E992-5833-FEDD-C16EE7B53228}"/>
              </a:ext>
            </a:extLst>
          </p:cNvPr>
          <p:cNvSpPr txBox="1"/>
          <p:nvPr/>
        </p:nvSpPr>
        <p:spPr>
          <a:xfrm>
            <a:off x="7247435" y="6398696"/>
            <a:ext cx="1812740" cy="369332"/>
          </a:xfrm>
          <a:prstGeom prst="rect">
            <a:avLst/>
          </a:prstGeom>
          <a:noFill/>
        </p:spPr>
        <p:txBody>
          <a:bodyPr wrap="none" rtlCol="0">
            <a:spAutoFit/>
          </a:bodyPr>
          <a:lstStyle/>
          <a:p>
            <a:r>
              <a:rPr lang="en-CZ" dirty="0"/>
              <a:t>Zíková et al. 2016</a:t>
            </a:r>
          </a:p>
        </p:txBody>
      </p:sp>
      <p:sp>
        <p:nvSpPr>
          <p:cNvPr id="9" name="TextBox 8">
            <a:extLst>
              <a:ext uri="{FF2B5EF4-FFF2-40B4-BE49-F238E27FC236}">
                <a16:creationId xmlns:a16="http://schemas.microsoft.com/office/drawing/2014/main" id="{BDFDE6E1-B7B9-7292-8851-CD4E7439DB2E}"/>
              </a:ext>
            </a:extLst>
          </p:cNvPr>
          <p:cNvSpPr txBox="1"/>
          <p:nvPr/>
        </p:nvSpPr>
        <p:spPr>
          <a:xfrm>
            <a:off x="83825" y="1018917"/>
            <a:ext cx="3303977" cy="2308324"/>
          </a:xfrm>
          <a:prstGeom prst="rect">
            <a:avLst/>
          </a:prstGeom>
          <a:noFill/>
        </p:spPr>
        <p:txBody>
          <a:bodyPr wrap="square" rtlCol="0">
            <a:spAutoFit/>
          </a:bodyPr>
          <a:lstStyle/>
          <a:p>
            <a:r>
              <a:rPr lang="en-CZ" sz="2400" b="1" dirty="0"/>
              <a:t>Why Cox genes remain?</a:t>
            </a:r>
          </a:p>
          <a:p>
            <a:pPr marL="342900" indent="-342900">
              <a:buAutoNum type="arabicPeriod"/>
            </a:pPr>
            <a:r>
              <a:rPr lang="en-CZ" sz="2400" dirty="0"/>
              <a:t>Difficult to import, risk of misstargeting</a:t>
            </a:r>
          </a:p>
          <a:p>
            <a:pPr marL="342900" indent="-342900">
              <a:buAutoNum type="arabicPeriod"/>
            </a:pPr>
            <a:r>
              <a:rPr lang="en-CZ" sz="2400" dirty="0"/>
              <a:t>Regulatory role in situ (in the particular mitochondria)</a:t>
            </a:r>
          </a:p>
        </p:txBody>
      </p:sp>
    </p:spTree>
    <p:extLst>
      <p:ext uri="{BB962C8B-B14F-4D97-AF65-F5344CB8AC3E}">
        <p14:creationId xmlns:p14="http://schemas.microsoft.com/office/powerpoint/2010/main" val="2430108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687593" y="857549"/>
            <a:ext cx="7786118" cy="3546920"/>
          </a:xfrm>
          <a:prstGeom prst="rect">
            <a:avLst/>
          </a:prstGeom>
        </p:spPr>
      </p:pic>
      <p:sp>
        <p:nvSpPr>
          <p:cNvPr id="8" name="Title 1"/>
          <p:cNvSpPr>
            <a:spLocks noGrp="1"/>
          </p:cNvSpPr>
          <p:nvPr>
            <p:ph type="title"/>
          </p:nvPr>
        </p:nvSpPr>
        <p:spPr>
          <a:xfrm>
            <a:off x="0" y="-27384"/>
            <a:ext cx="9144000" cy="864096"/>
          </a:xfrm>
          <a:solidFill>
            <a:srgbClr val="080808"/>
          </a:solidFill>
        </p:spPr>
        <p:txBody>
          <a:bodyPr>
            <a:normAutofit fontScale="90000"/>
          </a:bodyPr>
          <a:lstStyle/>
          <a:p>
            <a:r>
              <a:rPr lang="cs-CZ" dirty="0">
                <a:solidFill>
                  <a:schemeClr val="bg1"/>
                </a:solidFill>
              </a:rPr>
              <a:t>HGT </a:t>
            </a:r>
            <a:r>
              <a:rPr lang="cs-CZ" dirty="0" err="1">
                <a:solidFill>
                  <a:schemeClr val="bg1"/>
                </a:solidFill>
              </a:rPr>
              <a:t>compensates</a:t>
            </a:r>
            <a:r>
              <a:rPr lang="cs-CZ" dirty="0">
                <a:solidFill>
                  <a:schemeClr val="bg1"/>
                </a:solidFill>
              </a:rPr>
              <a:t> </a:t>
            </a:r>
            <a:r>
              <a:rPr lang="cs-CZ" dirty="0" err="1">
                <a:solidFill>
                  <a:schemeClr val="bg1"/>
                </a:solidFill>
              </a:rPr>
              <a:t>reduction</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pl</a:t>
            </a:r>
            <a:r>
              <a:rPr lang="cs-CZ" dirty="0">
                <a:solidFill>
                  <a:schemeClr val="bg1"/>
                </a:solidFill>
              </a:rPr>
              <a:t>. genome</a:t>
            </a:r>
          </a:p>
        </p:txBody>
      </p:sp>
      <p:sp>
        <p:nvSpPr>
          <p:cNvPr id="9" name="TextovéPole 8"/>
          <p:cNvSpPr txBox="1"/>
          <p:nvPr/>
        </p:nvSpPr>
        <p:spPr>
          <a:xfrm>
            <a:off x="7220052" y="6488668"/>
            <a:ext cx="1968937" cy="369332"/>
          </a:xfrm>
          <a:prstGeom prst="rect">
            <a:avLst/>
          </a:prstGeom>
          <a:noFill/>
        </p:spPr>
        <p:txBody>
          <a:bodyPr wrap="none" rtlCol="0">
            <a:spAutoFit/>
          </a:bodyPr>
          <a:lstStyle/>
          <a:p>
            <a:r>
              <a:rPr lang="cs-CZ" dirty="0" err="1"/>
              <a:t>Nowack</a:t>
            </a:r>
            <a:r>
              <a:rPr lang="cs-CZ" dirty="0"/>
              <a:t> et al. 2016</a:t>
            </a:r>
          </a:p>
        </p:txBody>
      </p:sp>
      <p:pic>
        <p:nvPicPr>
          <p:cNvPr id="2" name="Obrázek 1">
            <a:extLst>
              <a:ext uri="{FF2B5EF4-FFF2-40B4-BE49-F238E27FC236}">
                <a16:creationId xmlns:a16="http://schemas.microsoft.com/office/drawing/2014/main" id="{C4D9AD07-9112-4E52-86AA-9A0B38FA8FBE}"/>
              </a:ext>
            </a:extLst>
          </p:cNvPr>
          <p:cNvPicPr>
            <a:picLocks noChangeAspect="1"/>
          </p:cNvPicPr>
          <p:nvPr/>
        </p:nvPicPr>
        <p:blipFill>
          <a:blip r:embed="rId3"/>
          <a:stretch>
            <a:fillRect/>
          </a:stretch>
        </p:blipFill>
        <p:spPr>
          <a:xfrm>
            <a:off x="613892" y="4405384"/>
            <a:ext cx="8092351" cy="181500"/>
          </a:xfrm>
          <a:prstGeom prst="rect">
            <a:avLst/>
          </a:prstGeom>
        </p:spPr>
      </p:pic>
      <p:pic>
        <p:nvPicPr>
          <p:cNvPr id="4" name="Obrázek 3">
            <a:extLst>
              <a:ext uri="{FF2B5EF4-FFF2-40B4-BE49-F238E27FC236}">
                <a16:creationId xmlns:a16="http://schemas.microsoft.com/office/drawing/2014/main" id="{16DE215E-95E7-3197-D487-8BBD339CBBC6}"/>
              </a:ext>
            </a:extLst>
          </p:cNvPr>
          <p:cNvPicPr>
            <a:picLocks noChangeAspect="1"/>
          </p:cNvPicPr>
          <p:nvPr/>
        </p:nvPicPr>
        <p:blipFill>
          <a:blip r:embed="rId4"/>
          <a:stretch>
            <a:fillRect/>
          </a:stretch>
        </p:blipFill>
        <p:spPr>
          <a:xfrm>
            <a:off x="17440" y="5087532"/>
            <a:ext cx="9144000" cy="1325045"/>
          </a:xfrm>
          <a:prstGeom prst="rect">
            <a:avLst/>
          </a:prstGeom>
        </p:spPr>
      </p:pic>
    </p:spTree>
    <p:extLst>
      <p:ext uri="{BB962C8B-B14F-4D97-AF65-F5344CB8AC3E}">
        <p14:creationId xmlns:p14="http://schemas.microsoft.com/office/powerpoint/2010/main" val="2525918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1115616" y="4642111"/>
            <a:ext cx="7088905" cy="2215889"/>
          </a:xfrm>
          <a:prstGeom prst="rect">
            <a:avLst/>
          </a:prstGeom>
        </p:spPr>
      </p:pic>
      <p:pic>
        <p:nvPicPr>
          <p:cNvPr id="7" name="Obrázek 6"/>
          <p:cNvPicPr>
            <a:picLocks noChangeAspect="1"/>
          </p:cNvPicPr>
          <p:nvPr/>
        </p:nvPicPr>
        <p:blipFill>
          <a:blip r:embed="rId3"/>
          <a:stretch>
            <a:fillRect/>
          </a:stretch>
        </p:blipFill>
        <p:spPr>
          <a:xfrm>
            <a:off x="687593" y="857549"/>
            <a:ext cx="7786118" cy="3546920"/>
          </a:xfrm>
          <a:prstGeom prst="rect">
            <a:avLst/>
          </a:prstGeom>
        </p:spPr>
      </p:pic>
      <p:sp>
        <p:nvSpPr>
          <p:cNvPr id="8" name="Title 1"/>
          <p:cNvSpPr>
            <a:spLocks noGrp="1"/>
          </p:cNvSpPr>
          <p:nvPr>
            <p:ph type="title"/>
          </p:nvPr>
        </p:nvSpPr>
        <p:spPr>
          <a:xfrm>
            <a:off x="0" y="-27384"/>
            <a:ext cx="9144000" cy="864096"/>
          </a:xfrm>
          <a:solidFill>
            <a:srgbClr val="080808"/>
          </a:solidFill>
        </p:spPr>
        <p:txBody>
          <a:bodyPr>
            <a:normAutofit fontScale="90000"/>
          </a:bodyPr>
          <a:lstStyle/>
          <a:p>
            <a:r>
              <a:rPr lang="cs-CZ" dirty="0">
                <a:solidFill>
                  <a:schemeClr val="bg1"/>
                </a:solidFill>
              </a:rPr>
              <a:t>HGT </a:t>
            </a:r>
            <a:r>
              <a:rPr lang="cs-CZ" dirty="0" err="1">
                <a:solidFill>
                  <a:schemeClr val="bg1"/>
                </a:solidFill>
              </a:rPr>
              <a:t>compensates</a:t>
            </a:r>
            <a:r>
              <a:rPr lang="cs-CZ" dirty="0">
                <a:solidFill>
                  <a:schemeClr val="bg1"/>
                </a:solidFill>
              </a:rPr>
              <a:t> </a:t>
            </a:r>
            <a:r>
              <a:rPr lang="cs-CZ" dirty="0" err="1">
                <a:solidFill>
                  <a:schemeClr val="bg1"/>
                </a:solidFill>
              </a:rPr>
              <a:t>reduction</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pl</a:t>
            </a:r>
            <a:r>
              <a:rPr lang="cs-CZ" dirty="0">
                <a:solidFill>
                  <a:schemeClr val="bg1"/>
                </a:solidFill>
              </a:rPr>
              <a:t>. genome</a:t>
            </a:r>
          </a:p>
        </p:txBody>
      </p:sp>
      <p:sp>
        <p:nvSpPr>
          <p:cNvPr id="9" name="TextovéPole 8"/>
          <p:cNvSpPr txBox="1"/>
          <p:nvPr/>
        </p:nvSpPr>
        <p:spPr>
          <a:xfrm>
            <a:off x="7220052" y="6488668"/>
            <a:ext cx="1968937" cy="369332"/>
          </a:xfrm>
          <a:prstGeom prst="rect">
            <a:avLst/>
          </a:prstGeom>
          <a:noFill/>
        </p:spPr>
        <p:txBody>
          <a:bodyPr wrap="none" rtlCol="0">
            <a:spAutoFit/>
          </a:bodyPr>
          <a:lstStyle/>
          <a:p>
            <a:r>
              <a:rPr lang="cs-CZ" dirty="0" err="1"/>
              <a:t>Nowack</a:t>
            </a:r>
            <a:r>
              <a:rPr lang="cs-CZ" dirty="0"/>
              <a:t> et al. 2016</a:t>
            </a:r>
          </a:p>
        </p:txBody>
      </p:sp>
      <p:pic>
        <p:nvPicPr>
          <p:cNvPr id="2" name="Obrázek 1">
            <a:extLst>
              <a:ext uri="{FF2B5EF4-FFF2-40B4-BE49-F238E27FC236}">
                <a16:creationId xmlns:a16="http://schemas.microsoft.com/office/drawing/2014/main" id="{C4D9AD07-9112-4E52-86AA-9A0B38FA8FBE}"/>
              </a:ext>
            </a:extLst>
          </p:cNvPr>
          <p:cNvPicPr>
            <a:picLocks noChangeAspect="1"/>
          </p:cNvPicPr>
          <p:nvPr/>
        </p:nvPicPr>
        <p:blipFill>
          <a:blip r:embed="rId4"/>
          <a:stretch>
            <a:fillRect/>
          </a:stretch>
        </p:blipFill>
        <p:spPr>
          <a:xfrm>
            <a:off x="613892" y="4405384"/>
            <a:ext cx="8092351" cy="181500"/>
          </a:xfrm>
          <a:prstGeom prst="rect">
            <a:avLst/>
          </a:prstGeom>
        </p:spPr>
      </p:pic>
    </p:spTree>
    <p:extLst>
      <p:ext uri="{BB962C8B-B14F-4D97-AF65-F5344CB8AC3E}">
        <p14:creationId xmlns:p14="http://schemas.microsoft.com/office/powerpoint/2010/main" val="2035758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Gene </a:t>
            </a:r>
            <a:r>
              <a:rPr lang="cs-CZ" dirty="0" err="1">
                <a:solidFill>
                  <a:schemeClr val="bg1"/>
                </a:solidFill>
              </a:rPr>
              <a:t>content</a:t>
            </a:r>
            <a:r>
              <a:rPr lang="cs-CZ" dirty="0">
                <a:solidFill>
                  <a:schemeClr val="bg1"/>
                </a:solidFill>
              </a:rPr>
              <a:t> in plastid genome</a:t>
            </a:r>
          </a:p>
        </p:txBody>
      </p:sp>
      <p:pic>
        <p:nvPicPr>
          <p:cNvPr id="9" name="Picture 4" descr="http://www.amjbot.org/content/91/10/1481/F3.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184" r="47430"/>
          <a:stretch/>
        </p:blipFill>
        <p:spPr bwMode="auto">
          <a:xfrm>
            <a:off x="33875" y="1340767"/>
            <a:ext cx="3025958" cy="4600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4348" y="1292528"/>
            <a:ext cx="5910788" cy="5096105"/>
          </a:xfrm>
          <a:prstGeom prst="rect">
            <a:avLst/>
          </a:prstGeom>
        </p:spPr>
      </p:pic>
      <p:sp>
        <p:nvSpPr>
          <p:cNvPr id="7" name="Rounded Rectangle 6"/>
          <p:cNvSpPr/>
          <p:nvPr/>
        </p:nvSpPr>
        <p:spPr>
          <a:xfrm>
            <a:off x="1763688" y="1019673"/>
            <a:ext cx="1528801"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60291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1437"/>
            <a:ext cx="6264696" cy="53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cdn.i0.cz/public-data/b4/8e/4c9dea6d3d31adb8c1ff782a44c5_w490_h540_gi:photo:114756.jpg?hash=b6db6b8467d01bc374d93844c60e5c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8063" y="1704074"/>
            <a:ext cx="2371089" cy="26130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Shopping bag model</a:t>
            </a:r>
          </a:p>
        </p:txBody>
      </p:sp>
      <p:sp>
        <p:nvSpPr>
          <p:cNvPr id="2" name="TextovéPole 1"/>
          <p:cNvSpPr txBox="1"/>
          <p:nvPr/>
        </p:nvSpPr>
        <p:spPr>
          <a:xfrm>
            <a:off x="6444208" y="6455877"/>
            <a:ext cx="2555443" cy="369332"/>
          </a:xfrm>
          <a:prstGeom prst="rect">
            <a:avLst/>
          </a:prstGeom>
          <a:noFill/>
        </p:spPr>
        <p:txBody>
          <a:bodyPr wrap="none" rtlCol="0">
            <a:spAutoFit/>
          </a:bodyPr>
          <a:lstStyle/>
          <a:p>
            <a:r>
              <a:rPr lang="en-US" dirty="0"/>
              <a:t>Curtis a </a:t>
            </a:r>
            <a:r>
              <a:rPr lang="en-US" dirty="0" err="1"/>
              <a:t>kol</a:t>
            </a:r>
            <a:r>
              <a:rPr lang="en-US" dirty="0"/>
              <a:t>. 2012, Nature</a:t>
            </a:r>
            <a:endParaRPr lang="cs-CZ" dirty="0"/>
          </a:p>
        </p:txBody>
      </p:sp>
      <p:sp>
        <p:nvSpPr>
          <p:cNvPr id="6" name="TextovéPole 5">
            <a:extLst>
              <a:ext uri="{FF2B5EF4-FFF2-40B4-BE49-F238E27FC236}">
                <a16:creationId xmlns:a16="http://schemas.microsoft.com/office/drawing/2014/main" id="{069F8ADE-5AFA-4390-84C0-272C07D10545}"/>
              </a:ext>
            </a:extLst>
          </p:cNvPr>
          <p:cNvSpPr txBox="1"/>
          <p:nvPr/>
        </p:nvSpPr>
        <p:spPr>
          <a:xfrm>
            <a:off x="164712" y="958031"/>
            <a:ext cx="9011552" cy="461665"/>
          </a:xfrm>
          <a:prstGeom prst="rect">
            <a:avLst/>
          </a:prstGeom>
          <a:noFill/>
        </p:spPr>
        <p:txBody>
          <a:bodyPr wrap="square" rtlCol="0">
            <a:spAutoFit/>
          </a:bodyPr>
          <a:lstStyle/>
          <a:p>
            <a:r>
              <a:rPr lang="cs-CZ" sz="2400" dirty="0" err="1"/>
              <a:t>Origin</a:t>
            </a:r>
            <a:r>
              <a:rPr lang="cs-CZ" sz="2400" dirty="0"/>
              <a:t> </a:t>
            </a:r>
            <a:r>
              <a:rPr lang="cs-CZ" sz="2400" dirty="0" err="1"/>
              <a:t>of</a:t>
            </a:r>
            <a:r>
              <a:rPr lang="cs-CZ" sz="2400" dirty="0"/>
              <a:t> </a:t>
            </a:r>
            <a:r>
              <a:rPr lang="cs-CZ" sz="2400" i="1" dirty="0" err="1"/>
              <a:t>Bigeloviella</a:t>
            </a:r>
            <a:r>
              <a:rPr lang="cs-CZ" sz="2400" i="1" dirty="0"/>
              <a:t> </a:t>
            </a:r>
            <a:r>
              <a:rPr lang="cs-CZ" sz="2400" i="1" dirty="0" err="1"/>
              <a:t>natans</a:t>
            </a:r>
            <a:r>
              <a:rPr lang="cs-CZ" sz="2400" i="1" dirty="0"/>
              <a:t> </a:t>
            </a:r>
            <a:r>
              <a:rPr lang="cs-CZ" sz="2400" dirty="0"/>
              <a:t>(</a:t>
            </a:r>
            <a:r>
              <a:rPr lang="cs-CZ" sz="2400" dirty="0" err="1"/>
              <a:t>Bn</a:t>
            </a:r>
            <a:r>
              <a:rPr lang="cs-CZ" sz="2400" dirty="0"/>
              <a:t>) and </a:t>
            </a:r>
            <a:r>
              <a:rPr lang="cs-CZ" sz="2400" i="1" dirty="0" err="1"/>
              <a:t>Guillardia</a:t>
            </a:r>
            <a:r>
              <a:rPr lang="cs-CZ" sz="2400" i="1" dirty="0"/>
              <a:t> </a:t>
            </a:r>
            <a:r>
              <a:rPr lang="cs-CZ" sz="2400" i="1" dirty="0" err="1"/>
              <a:t>theta</a:t>
            </a:r>
            <a:r>
              <a:rPr lang="cs-CZ" sz="2400" i="1" dirty="0"/>
              <a:t> </a:t>
            </a:r>
            <a:r>
              <a:rPr lang="cs-CZ" sz="2400" dirty="0"/>
              <a:t>(</a:t>
            </a:r>
            <a:r>
              <a:rPr lang="cs-CZ" sz="2400" dirty="0" err="1"/>
              <a:t>Gt</a:t>
            </a:r>
            <a:r>
              <a:rPr lang="cs-CZ" sz="2400" dirty="0"/>
              <a:t>) </a:t>
            </a:r>
            <a:r>
              <a:rPr lang="cs-CZ" sz="2400" dirty="0" err="1"/>
              <a:t>proteins</a:t>
            </a:r>
            <a:r>
              <a:rPr lang="cs-CZ" sz="2400" dirty="0"/>
              <a:t> </a:t>
            </a:r>
          </a:p>
        </p:txBody>
      </p:sp>
    </p:spTree>
    <p:extLst>
      <p:ext uri="{BB962C8B-B14F-4D97-AF65-F5344CB8AC3E}">
        <p14:creationId xmlns:p14="http://schemas.microsoft.com/office/powerpoint/2010/main" val="206745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S</a:t>
            </a:r>
            <a:r>
              <a:rPr lang="en-GB" dirty="0" err="1">
                <a:solidFill>
                  <a:schemeClr val="bg1"/>
                </a:solidFill>
              </a:rPr>
              <a:t>econdary</a:t>
            </a:r>
            <a:r>
              <a:rPr lang="en-GB" dirty="0">
                <a:solidFill>
                  <a:schemeClr val="bg1"/>
                </a:solidFill>
              </a:rPr>
              <a:t> plastids - </a:t>
            </a:r>
            <a:r>
              <a:rPr lang="en-GB" dirty="0" err="1">
                <a:solidFill>
                  <a:schemeClr val="bg1"/>
                </a:solidFill>
              </a:rPr>
              <a:t>euglenids</a:t>
            </a:r>
            <a:endParaRPr lang="cs-CZ" dirty="0">
              <a:solidFill>
                <a:schemeClr val="bg1"/>
              </a:solidFill>
            </a:endParaRPr>
          </a:p>
        </p:txBody>
      </p:sp>
      <p:sp>
        <p:nvSpPr>
          <p:cNvPr id="4" name="TextovéPole 3">
            <a:extLst>
              <a:ext uri="{FF2B5EF4-FFF2-40B4-BE49-F238E27FC236}">
                <a16:creationId xmlns:a16="http://schemas.microsoft.com/office/drawing/2014/main" id="{BB899CAD-8F26-4D89-98A3-DFC05E45BA1F}"/>
              </a:ext>
            </a:extLst>
          </p:cNvPr>
          <p:cNvSpPr txBox="1"/>
          <p:nvPr/>
        </p:nvSpPr>
        <p:spPr>
          <a:xfrm>
            <a:off x="-11901" y="964552"/>
            <a:ext cx="6768752" cy="461665"/>
          </a:xfrm>
          <a:prstGeom prst="rect">
            <a:avLst/>
          </a:prstGeom>
          <a:noFill/>
        </p:spPr>
        <p:txBody>
          <a:bodyPr wrap="square" rtlCol="0">
            <a:spAutoFit/>
          </a:bodyPr>
          <a:lstStyle/>
          <a:p>
            <a:r>
              <a:rPr lang="cs-CZ" sz="2400" dirty="0" err="1"/>
              <a:t>Phylogenetic</a:t>
            </a:r>
            <a:r>
              <a:rPr lang="cs-CZ" sz="2400" dirty="0"/>
              <a:t> </a:t>
            </a:r>
            <a:r>
              <a:rPr lang="cs-CZ" sz="2400" dirty="0" err="1"/>
              <a:t>origin</a:t>
            </a:r>
            <a:r>
              <a:rPr lang="cs-CZ" sz="2400" dirty="0"/>
              <a:t> </a:t>
            </a:r>
            <a:r>
              <a:rPr lang="cs-CZ" sz="2400" dirty="0" err="1"/>
              <a:t>of</a:t>
            </a:r>
            <a:r>
              <a:rPr lang="cs-CZ" sz="2400" dirty="0"/>
              <a:t> </a:t>
            </a:r>
            <a:r>
              <a:rPr lang="cs-CZ" sz="2400" i="1" dirty="0"/>
              <a:t>E. </a:t>
            </a:r>
            <a:r>
              <a:rPr lang="cs-CZ" sz="2400" i="1" dirty="0" err="1"/>
              <a:t>gracilis</a:t>
            </a:r>
            <a:r>
              <a:rPr lang="cs-CZ" sz="2400" i="1" dirty="0"/>
              <a:t> </a:t>
            </a:r>
            <a:r>
              <a:rPr lang="cs-CZ" sz="2400" dirty="0" err="1"/>
              <a:t>proteins</a:t>
            </a:r>
            <a:r>
              <a:rPr lang="cs-CZ" sz="2400" dirty="0"/>
              <a:t> </a:t>
            </a:r>
          </a:p>
        </p:txBody>
      </p:sp>
      <p:pic>
        <p:nvPicPr>
          <p:cNvPr id="6" name="Obrázek 5">
            <a:extLst>
              <a:ext uri="{FF2B5EF4-FFF2-40B4-BE49-F238E27FC236}">
                <a16:creationId xmlns:a16="http://schemas.microsoft.com/office/drawing/2014/main" id="{2A992B5D-1223-4298-82DC-7AF87EB5A5A6}"/>
              </a:ext>
            </a:extLst>
          </p:cNvPr>
          <p:cNvPicPr>
            <a:picLocks noChangeAspect="1"/>
          </p:cNvPicPr>
          <p:nvPr/>
        </p:nvPicPr>
        <p:blipFill>
          <a:blip r:embed="rId2"/>
          <a:stretch>
            <a:fillRect/>
          </a:stretch>
        </p:blipFill>
        <p:spPr>
          <a:xfrm>
            <a:off x="406081" y="1468846"/>
            <a:ext cx="5904563" cy="5280042"/>
          </a:xfrm>
          <a:prstGeom prst="rect">
            <a:avLst/>
          </a:prstGeom>
        </p:spPr>
      </p:pic>
      <p:pic>
        <p:nvPicPr>
          <p:cNvPr id="1026" name="Picture 2" descr="http://cdn.i0.cz/public-data/b4/8e/4c9dea6d3d31adb8c1ff782a44c5_w490_h540_gi:photo:114756.jpg?hash=b6db6b8467d01bc374d93844c60e5c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139" y="908720"/>
            <a:ext cx="2371089" cy="261303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767ECA4-3B0F-4080-9EDB-807BCF9F13C6}"/>
              </a:ext>
            </a:extLst>
          </p:cNvPr>
          <p:cNvSpPr txBox="1"/>
          <p:nvPr/>
        </p:nvSpPr>
        <p:spPr>
          <a:xfrm>
            <a:off x="2551321" y="2990099"/>
            <a:ext cx="2996333" cy="584775"/>
          </a:xfrm>
          <a:prstGeom prst="rect">
            <a:avLst/>
          </a:prstGeom>
          <a:noFill/>
        </p:spPr>
        <p:txBody>
          <a:bodyPr wrap="none" rtlCol="0">
            <a:spAutoFit/>
          </a:bodyPr>
          <a:lstStyle/>
          <a:p>
            <a:r>
              <a:rPr lang="en-GB" sz="3200" dirty="0"/>
              <a:t>572</a:t>
            </a:r>
            <a:r>
              <a:rPr lang="cs-CZ" sz="3200" dirty="0"/>
              <a:t>/4087 = 14</a:t>
            </a:r>
            <a:r>
              <a:rPr lang="en-GB" sz="3200" dirty="0"/>
              <a:t>%</a:t>
            </a:r>
            <a:r>
              <a:rPr lang="cs-CZ" sz="3200" dirty="0"/>
              <a:t> </a:t>
            </a:r>
          </a:p>
        </p:txBody>
      </p:sp>
      <p:sp>
        <p:nvSpPr>
          <p:cNvPr id="10" name="Šipka: dolů 9">
            <a:extLst>
              <a:ext uri="{FF2B5EF4-FFF2-40B4-BE49-F238E27FC236}">
                <a16:creationId xmlns:a16="http://schemas.microsoft.com/office/drawing/2014/main" id="{5F9C6F7A-698E-4AE9-919F-083954BC78C9}"/>
              </a:ext>
            </a:extLst>
          </p:cNvPr>
          <p:cNvSpPr/>
          <p:nvPr/>
        </p:nvSpPr>
        <p:spPr>
          <a:xfrm rot="1610084">
            <a:off x="2343328" y="3673033"/>
            <a:ext cx="360040" cy="6930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9CDCADC2-1E65-4C03-A6CA-352410D4A4C8}"/>
              </a:ext>
            </a:extLst>
          </p:cNvPr>
          <p:cNvSpPr txBox="1"/>
          <p:nvPr/>
        </p:nvSpPr>
        <p:spPr>
          <a:xfrm>
            <a:off x="5436096" y="6431714"/>
            <a:ext cx="3707904" cy="369332"/>
          </a:xfrm>
          <a:prstGeom prst="rect">
            <a:avLst/>
          </a:prstGeom>
          <a:noFill/>
        </p:spPr>
        <p:txBody>
          <a:bodyPr wrap="square" rtlCol="0">
            <a:spAutoFit/>
          </a:bodyPr>
          <a:lstStyle/>
          <a:p>
            <a:r>
              <a:rPr lang="cs-CZ" dirty="0" err="1"/>
              <a:t>Ebenezer</a:t>
            </a:r>
            <a:r>
              <a:rPr lang="cs-CZ" dirty="0"/>
              <a:t> et al. 2019</a:t>
            </a:r>
            <a:r>
              <a:rPr lang="en-US" dirty="0"/>
              <a:t>, </a:t>
            </a:r>
            <a:r>
              <a:rPr lang="cs-CZ" dirty="0"/>
              <a:t>BMC Biology</a:t>
            </a:r>
          </a:p>
        </p:txBody>
      </p:sp>
    </p:spTree>
    <p:extLst>
      <p:ext uri="{BB962C8B-B14F-4D97-AF65-F5344CB8AC3E}">
        <p14:creationId xmlns:p14="http://schemas.microsoft.com/office/powerpoint/2010/main" val="30537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genome.jgi-psf.org/Ostta4/Ostta.jpg"/>
          <p:cNvPicPr>
            <a:picLocks noChangeAspect="1" noChangeArrowheads="1"/>
          </p:cNvPicPr>
          <p:nvPr/>
        </p:nvPicPr>
        <p:blipFill>
          <a:blip r:embed="rId3" cstate="print">
            <a:extLst>
              <a:ext uri="{28A0092B-C50C-407E-A947-70E740481C1C}">
                <a14:useLocalDpi xmlns:a14="http://schemas.microsoft.com/office/drawing/2010/main" val="0"/>
              </a:ext>
            </a:extLst>
          </a:blip>
          <a:srcRect l="7500" t="6902" r="2499" b="3374"/>
          <a:stretch>
            <a:fillRect/>
          </a:stretch>
        </p:blipFill>
        <p:spPr bwMode="auto">
          <a:xfrm>
            <a:off x="7740413" y="1124744"/>
            <a:ext cx="13192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Zástupný symbol pro obsah 2"/>
          <p:cNvSpPr>
            <a:spLocks noGrp="1"/>
          </p:cNvSpPr>
          <p:nvPr>
            <p:ph idx="1"/>
          </p:nvPr>
        </p:nvSpPr>
        <p:spPr>
          <a:xfrm>
            <a:off x="35496" y="1047750"/>
            <a:ext cx="7716714" cy="1589088"/>
          </a:xfrm>
        </p:spPr>
        <p:txBody>
          <a:bodyPr>
            <a:normAutofit/>
          </a:bodyPr>
          <a:lstStyle/>
          <a:p>
            <a:pPr eaLnBrk="1" hangingPunct="1"/>
            <a:r>
              <a:rPr lang="cs-CZ" altLang="cs-CZ" sz="2400" dirty="0" err="1">
                <a:latin typeface="+mj-lt"/>
              </a:rPr>
              <a:t>Aberant</a:t>
            </a:r>
            <a:r>
              <a:rPr lang="cs-CZ" altLang="cs-CZ" sz="2400" dirty="0">
                <a:latin typeface="+mj-lt"/>
              </a:rPr>
              <a:t> GC </a:t>
            </a:r>
            <a:r>
              <a:rPr lang="cs-CZ" altLang="cs-CZ" sz="2400" dirty="0" err="1">
                <a:latin typeface="+mj-lt"/>
              </a:rPr>
              <a:t>content</a:t>
            </a:r>
            <a:r>
              <a:rPr lang="cs-CZ" altLang="cs-CZ" sz="2400" dirty="0">
                <a:latin typeface="+mj-lt"/>
              </a:rPr>
              <a:t> </a:t>
            </a:r>
            <a:r>
              <a:rPr lang="cs-CZ" altLang="cs-CZ" sz="2400" dirty="0" err="1">
                <a:latin typeface="+mj-lt"/>
              </a:rPr>
              <a:t>or</a:t>
            </a:r>
            <a:r>
              <a:rPr lang="cs-CZ" altLang="cs-CZ" sz="2400" dirty="0">
                <a:latin typeface="+mj-lt"/>
              </a:rPr>
              <a:t> </a:t>
            </a:r>
            <a:r>
              <a:rPr lang="cs-CZ" altLang="cs-CZ" sz="2400" dirty="0" err="1">
                <a:latin typeface="+mj-lt"/>
              </a:rPr>
              <a:t>codon</a:t>
            </a:r>
            <a:r>
              <a:rPr lang="cs-CZ" altLang="cs-CZ" sz="2400" dirty="0">
                <a:latin typeface="+mj-lt"/>
              </a:rPr>
              <a:t> </a:t>
            </a:r>
            <a:r>
              <a:rPr lang="cs-CZ" altLang="cs-CZ" sz="2400" dirty="0" err="1">
                <a:latin typeface="+mj-lt"/>
              </a:rPr>
              <a:t>usage</a:t>
            </a:r>
            <a:r>
              <a:rPr lang="cs-CZ" altLang="cs-CZ" sz="2400" dirty="0">
                <a:latin typeface="+mj-lt"/>
              </a:rPr>
              <a:t> </a:t>
            </a:r>
          </a:p>
          <a:p>
            <a:pPr eaLnBrk="1" hangingPunct="1"/>
            <a:r>
              <a:rPr lang="cs-CZ" altLang="cs-CZ" sz="2400" dirty="0" err="1">
                <a:latin typeface="+mj-lt"/>
              </a:rPr>
              <a:t>Example</a:t>
            </a:r>
            <a:r>
              <a:rPr lang="cs-CZ" altLang="cs-CZ" sz="2400" dirty="0">
                <a:latin typeface="+mj-lt"/>
              </a:rPr>
              <a:t>: in green </a:t>
            </a:r>
            <a:r>
              <a:rPr lang="cs-CZ" altLang="cs-CZ" sz="2400" dirty="0" err="1">
                <a:latin typeface="+mj-lt"/>
              </a:rPr>
              <a:t>alga</a:t>
            </a:r>
            <a:r>
              <a:rPr lang="cs-CZ" altLang="cs-CZ" sz="2400" dirty="0">
                <a:latin typeface="+mj-lt"/>
              </a:rPr>
              <a:t> </a:t>
            </a:r>
            <a:r>
              <a:rPr lang="cs-CZ" altLang="cs-CZ" sz="2400" i="1" dirty="0" err="1">
                <a:latin typeface="+mj-lt"/>
              </a:rPr>
              <a:t>Ostreococcus</a:t>
            </a:r>
            <a:r>
              <a:rPr lang="cs-CZ" altLang="cs-CZ" sz="2400" i="1" dirty="0">
                <a:latin typeface="+mj-lt"/>
              </a:rPr>
              <a:t> </a:t>
            </a:r>
            <a:r>
              <a:rPr lang="cs-CZ" altLang="cs-CZ" sz="2400" i="1" dirty="0" err="1">
                <a:latin typeface="+mj-lt"/>
              </a:rPr>
              <a:t>tauri</a:t>
            </a:r>
            <a:r>
              <a:rPr lang="cs-CZ" altLang="cs-CZ" sz="2400" i="1" dirty="0">
                <a:latin typeface="+mj-lt"/>
              </a:rPr>
              <a:t> </a:t>
            </a:r>
            <a:r>
              <a:rPr lang="cs-CZ" altLang="cs-CZ" sz="2400" dirty="0" err="1">
                <a:latin typeface="+mj-lt"/>
              </a:rPr>
              <a:t>genes</a:t>
            </a:r>
            <a:r>
              <a:rPr lang="cs-CZ" altLang="cs-CZ" sz="2400" dirty="0">
                <a:latin typeface="+mj-lt"/>
              </a:rPr>
              <a:t> on chromosome 19 </a:t>
            </a:r>
            <a:r>
              <a:rPr lang="cs-CZ" altLang="cs-CZ" sz="2400" dirty="0" err="1">
                <a:latin typeface="+mj-lt"/>
              </a:rPr>
              <a:t>come</a:t>
            </a:r>
            <a:r>
              <a:rPr lang="cs-CZ" altLang="cs-CZ" sz="2400" dirty="0">
                <a:latin typeface="+mj-lt"/>
              </a:rPr>
              <a:t> </a:t>
            </a:r>
            <a:r>
              <a:rPr lang="cs-CZ" altLang="cs-CZ" sz="2400" dirty="0" err="1">
                <a:latin typeface="+mj-lt"/>
              </a:rPr>
              <a:t>from</a:t>
            </a:r>
            <a:r>
              <a:rPr lang="cs-CZ" altLang="cs-CZ" sz="2400" dirty="0">
                <a:latin typeface="+mj-lt"/>
              </a:rPr>
              <a:t> HGT</a:t>
            </a:r>
          </a:p>
        </p:txBody>
      </p:sp>
      <p:sp>
        <p:nvSpPr>
          <p:cNvPr id="8"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How</a:t>
            </a:r>
            <a:r>
              <a:rPr lang="cs-CZ" dirty="0">
                <a:solidFill>
                  <a:schemeClr val="bg1"/>
                </a:solidFill>
              </a:rPr>
              <a:t> to </a:t>
            </a:r>
            <a:r>
              <a:rPr lang="cs-CZ" dirty="0" err="1">
                <a:solidFill>
                  <a:schemeClr val="bg1"/>
                </a:solidFill>
              </a:rPr>
              <a:t>detect</a:t>
            </a:r>
            <a:r>
              <a:rPr lang="cs-CZ" dirty="0">
                <a:solidFill>
                  <a:schemeClr val="bg1"/>
                </a:solidFill>
              </a:rPr>
              <a:t> HGT</a:t>
            </a:r>
          </a:p>
        </p:txBody>
      </p:sp>
      <p:pic>
        <p:nvPicPr>
          <p:cNvPr id="9" name="Picture 3"/>
          <p:cNvPicPr>
            <a:picLocks noChangeAspect="1" noChangeArrowheads="1"/>
          </p:cNvPicPr>
          <p:nvPr/>
        </p:nvPicPr>
        <p:blipFill>
          <a:blip r:embed="rId4" cstate="print"/>
          <a:srcRect/>
          <a:stretch>
            <a:fillRect/>
          </a:stretch>
        </p:blipFill>
        <p:spPr bwMode="auto">
          <a:xfrm>
            <a:off x="251520" y="2597789"/>
            <a:ext cx="8683947" cy="4071571"/>
          </a:xfrm>
          <a:prstGeom prst="rect">
            <a:avLst/>
          </a:prstGeom>
          <a:noFill/>
          <a:ln w="9525">
            <a:noFill/>
            <a:miter lim="800000"/>
            <a:headEnd/>
            <a:tailEnd/>
          </a:ln>
        </p:spPr>
      </p:pic>
      <p:sp>
        <p:nvSpPr>
          <p:cNvPr id="10" name="TextovéPole 7"/>
          <p:cNvSpPr txBox="1">
            <a:spLocks noChangeArrowheads="1"/>
          </p:cNvSpPr>
          <p:nvPr/>
        </p:nvSpPr>
        <p:spPr bwMode="auto">
          <a:xfrm>
            <a:off x="7262404" y="6669360"/>
            <a:ext cx="1781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200" dirty="0">
                <a:latin typeface="Calibri" pitchFamily="34" charset="0"/>
              </a:rPr>
              <a:t>Derelle et al. 2006 (PNAS)</a:t>
            </a:r>
          </a:p>
        </p:txBody>
      </p:sp>
    </p:spTree>
    <p:extLst>
      <p:ext uri="{BB962C8B-B14F-4D97-AF65-F5344CB8AC3E}">
        <p14:creationId xmlns:p14="http://schemas.microsoft.com/office/powerpoint/2010/main" val="2376377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B2E2394-4B73-417A-A654-8B6E526E5685}"/>
              </a:ext>
            </a:extLst>
          </p:cNvPr>
          <p:cNvPicPr>
            <a:picLocks noChangeAspect="1"/>
          </p:cNvPicPr>
          <p:nvPr/>
        </p:nvPicPr>
        <p:blipFill>
          <a:blip r:embed="rId2"/>
          <a:stretch>
            <a:fillRect/>
          </a:stretch>
        </p:blipFill>
        <p:spPr>
          <a:xfrm>
            <a:off x="-11901" y="1844824"/>
            <a:ext cx="7408801" cy="4488000"/>
          </a:xfrm>
          <a:prstGeom prst="rect">
            <a:avLst/>
          </a:prstGeom>
        </p:spPr>
      </p:pic>
      <p:pic>
        <p:nvPicPr>
          <p:cNvPr id="1026" name="Picture 2" descr="http://cdn.i0.cz/public-data/b4/8e/4c9dea6d3d31adb8c1ff782a44c5_w490_h540_gi:photo:114756.jpg?hash=b6db6b8467d01bc374d93844c60e5c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139" y="908720"/>
            <a:ext cx="2371089" cy="261303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27384"/>
            <a:ext cx="9144000" cy="864096"/>
          </a:xfrm>
          <a:solidFill>
            <a:srgbClr val="080808"/>
          </a:solidFill>
        </p:spPr>
        <p:txBody>
          <a:bodyPr>
            <a:normAutofit/>
          </a:bodyPr>
          <a:lstStyle/>
          <a:p>
            <a:r>
              <a:rPr lang="cs-CZ" dirty="0">
                <a:solidFill>
                  <a:schemeClr val="bg1"/>
                </a:solidFill>
              </a:rPr>
              <a:t>S</a:t>
            </a:r>
            <a:r>
              <a:rPr lang="en-GB" dirty="0" err="1">
                <a:solidFill>
                  <a:schemeClr val="bg1"/>
                </a:solidFill>
              </a:rPr>
              <a:t>econdary</a:t>
            </a:r>
            <a:r>
              <a:rPr lang="en-GB" dirty="0">
                <a:solidFill>
                  <a:schemeClr val="bg1"/>
                </a:solidFill>
              </a:rPr>
              <a:t> plastids- </a:t>
            </a:r>
            <a:r>
              <a:rPr lang="en-GB" dirty="0" err="1">
                <a:solidFill>
                  <a:schemeClr val="bg1"/>
                </a:solidFill>
              </a:rPr>
              <a:t>euglenids</a:t>
            </a:r>
            <a:endParaRPr lang="cs-CZ" dirty="0">
              <a:solidFill>
                <a:schemeClr val="bg1"/>
              </a:solidFill>
            </a:endParaRPr>
          </a:p>
        </p:txBody>
      </p:sp>
      <p:sp>
        <p:nvSpPr>
          <p:cNvPr id="2" name="TextovéPole 1"/>
          <p:cNvSpPr txBox="1"/>
          <p:nvPr/>
        </p:nvSpPr>
        <p:spPr>
          <a:xfrm>
            <a:off x="4644008" y="6431714"/>
            <a:ext cx="4499992" cy="369332"/>
          </a:xfrm>
          <a:prstGeom prst="rect">
            <a:avLst/>
          </a:prstGeom>
          <a:noFill/>
        </p:spPr>
        <p:txBody>
          <a:bodyPr wrap="square" rtlCol="0">
            <a:spAutoFit/>
          </a:bodyPr>
          <a:lstStyle/>
          <a:p>
            <a:r>
              <a:rPr lang="cs-CZ" dirty="0" err="1"/>
              <a:t>Novak</a:t>
            </a:r>
            <a:r>
              <a:rPr lang="cs-CZ" dirty="0"/>
              <a:t> </a:t>
            </a:r>
            <a:r>
              <a:rPr lang="cs-CZ" dirty="0" err="1"/>
              <a:t>Vanclova</a:t>
            </a:r>
            <a:r>
              <a:rPr lang="cs-CZ" dirty="0"/>
              <a:t> et al. 2020 </a:t>
            </a:r>
            <a:r>
              <a:rPr lang="en-US" dirty="0"/>
              <a:t>, </a:t>
            </a:r>
            <a:r>
              <a:rPr lang="cs-CZ" dirty="0"/>
              <a:t>New </a:t>
            </a:r>
            <a:r>
              <a:rPr lang="cs-CZ" dirty="0" err="1"/>
              <a:t>phytologist</a:t>
            </a:r>
            <a:endParaRPr lang="cs-CZ" dirty="0"/>
          </a:p>
        </p:txBody>
      </p:sp>
      <p:sp>
        <p:nvSpPr>
          <p:cNvPr id="4" name="TextovéPole 3">
            <a:extLst>
              <a:ext uri="{FF2B5EF4-FFF2-40B4-BE49-F238E27FC236}">
                <a16:creationId xmlns:a16="http://schemas.microsoft.com/office/drawing/2014/main" id="{BB899CAD-8F26-4D89-98A3-DFC05E45BA1F}"/>
              </a:ext>
            </a:extLst>
          </p:cNvPr>
          <p:cNvSpPr txBox="1"/>
          <p:nvPr/>
        </p:nvSpPr>
        <p:spPr>
          <a:xfrm>
            <a:off x="-11901" y="964552"/>
            <a:ext cx="6768752" cy="461665"/>
          </a:xfrm>
          <a:prstGeom prst="rect">
            <a:avLst/>
          </a:prstGeom>
          <a:noFill/>
        </p:spPr>
        <p:txBody>
          <a:bodyPr wrap="square" rtlCol="0">
            <a:spAutoFit/>
          </a:bodyPr>
          <a:lstStyle/>
          <a:p>
            <a:r>
              <a:rPr lang="cs-CZ" sz="2400" dirty="0" err="1"/>
              <a:t>Phylogenetic</a:t>
            </a:r>
            <a:r>
              <a:rPr lang="cs-CZ" sz="2400" dirty="0"/>
              <a:t> </a:t>
            </a:r>
            <a:r>
              <a:rPr lang="cs-CZ" sz="2400" dirty="0" err="1"/>
              <a:t>origin</a:t>
            </a:r>
            <a:r>
              <a:rPr lang="cs-CZ" sz="2400" dirty="0"/>
              <a:t> </a:t>
            </a:r>
            <a:r>
              <a:rPr lang="cs-CZ" sz="2400" dirty="0" err="1"/>
              <a:t>of</a:t>
            </a:r>
            <a:r>
              <a:rPr lang="cs-CZ" sz="2400" dirty="0"/>
              <a:t> </a:t>
            </a:r>
            <a:r>
              <a:rPr lang="cs-CZ" sz="2400" i="1" dirty="0"/>
              <a:t>E. </a:t>
            </a:r>
            <a:r>
              <a:rPr lang="cs-CZ" sz="2400" i="1" dirty="0" err="1"/>
              <a:t>gracilis</a:t>
            </a:r>
            <a:r>
              <a:rPr lang="cs-CZ" sz="2400" i="1" dirty="0"/>
              <a:t> </a:t>
            </a:r>
            <a:r>
              <a:rPr lang="cs-CZ" sz="2400" b="1" dirty="0">
                <a:solidFill>
                  <a:srgbClr val="FF0000"/>
                </a:solidFill>
              </a:rPr>
              <a:t>plastid</a:t>
            </a:r>
            <a:r>
              <a:rPr lang="cs-CZ" sz="2400" dirty="0"/>
              <a:t> </a:t>
            </a:r>
            <a:r>
              <a:rPr lang="cs-CZ" sz="2400" dirty="0" err="1"/>
              <a:t>proteins</a:t>
            </a:r>
            <a:r>
              <a:rPr lang="cs-CZ" sz="2400" dirty="0"/>
              <a:t> </a:t>
            </a:r>
          </a:p>
        </p:txBody>
      </p:sp>
      <p:sp>
        <p:nvSpPr>
          <p:cNvPr id="8" name="TextovéPole 7">
            <a:extLst>
              <a:ext uri="{FF2B5EF4-FFF2-40B4-BE49-F238E27FC236}">
                <a16:creationId xmlns:a16="http://schemas.microsoft.com/office/drawing/2014/main" id="{5CDE08A7-B576-430D-BC95-3BB7AB1BE6F2}"/>
              </a:ext>
            </a:extLst>
          </p:cNvPr>
          <p:cNvSpPr txBox="1"/>
          <p:nvPr/>
        </p:nvSpPr>
        <p:spPr>
          <a:xfrm>
            <a:off x="1259632" y="1644914"/>
            <a:ext cx="2579552" cy="584775"/>
          </a:xfrm>
          <a:prstGeom prst="rect">
            <a:avLst/>
          </a:prstGeom>
          <a:noFill/>
        </p:spPr>
        <p:txBody>
          <a:bodyPr wrap="none" rtlCol="0">
            <a:spAutoFit/>
          </a:bodyPr>
          <a:lstStyle/>
          <a:p>
            <a:r>
              <a:rPr lang="en-GB" sz="3200" dirty="0"/>
              <a:t>95</a:t>
            </a:r>
            <a:r>
              <a:rPr lang="cs-CZ" sz="3200" dirty="0"/>
              <a:t>/4</a:t>
            </a:r>
            <a:r>
              <a:rPr lang="en-GB" sz="3200" dirty="0"/>
              <a:t>16</a:t>
            </a:r>
            <a:r>
              <a:rPr lang="cs-CZ" sz="3200" dirty="0"/>
              <a:t> = </a:t>
            </a:r>
            <a:r>
              <a:rPr lang="en-GB" sz="3200" dirty="0"/>
              <a:t>22%</a:t>
            </a:r>
            <a:r>
              <a:rPr lang="cs-CZ" sz="3200" dirty="0"/>
              <a:t> </a:t>
            </a:r>
          </a:p>
        </p:txBody>
      </p:sp>
      <p:sp>
        <p:nvSpPr>
          <p:cNvPr id="9" name="Šipka: dolů 8">
            <a:extLst>
              <a:ext uri="{FF2B5EF4-FFF2-40B4-BE49-F238E27FC236}">
                <a16:creationId xmlns:a16="http://schemas.microsoft.com/office/drawing/2014/main" id="{55160073-3612-4277-BFAF-7CA4B258E082}"/>
              </a:ext>
            </a:extLst>
          </p:cNvPr>
          <p:cNvSpPr/>
          <p:nvPr/>
        </p:nvSpPr>
        <p:spPr>
          <a:xfrm rot="1610084">
            <a:off x="892623" y="2080145"/>
            <a:ext cx="360040" cy="69307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1026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556792"/>
            <a:ext cx="5410746" cy="4078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0" y="-27384"/>
            <a:ext cx="9144000" cy="864096"/>
          </a:xfrm>
          <a:solidFill>
            <a:srgbClr val="080808"/>
          </a:solidFill>
        </p:spPr>
        <p:txBody>
          <a:bodyPr>
            <a:normAutofit/>
          </a:bodyPr>
          <a:lstStyle/>
          <a:p>
            <a:r>
              <a:rPr lang="cs-CZ" dirty="0" err="1">
                <a:solidFill>
                  <a:schemeClr val="bg1"/>
                </a:solidFill>
              </a:rPr>
              <a:t>Terciary</a:t>
            </a:r>
            <a:r>
              <a:rPr lang="cs-CZ" dirty="0">
                <a:solidFill>
                  <a:schemeClr val="bg1"/>
                </a:solidFill>
              </a:rPr>
              <a:t> </a:t>
            </a:r>
            <a:r>
              <a:rPr lang="en-GB" dirty="0">
                <a:solidFill>
                  <a:schemeClr val="bg1"/>
                </a:solidFill>
              </a:rPr>
              <a:t>plastids - dinos</a:t>
            </a:r>
            <a:endParaRPr lang="cs-CZ" dirty="0">
              <a:solidFill>
                <a:schemeClr val="bg1"/>
              </a:solidFill>
            </a:endParaRPr>
          </a:p>
        </p:txBody>
      </p:sp>
      <p:sp>
        <p:nvSpPr>
          <p:cNvPr id="5" name="TextBox 4"/>
          <p:cNvSpPr txBox="1"/>
          <p:nvPr/>
        </p:nvSpPr>
        <p:spPr>
          <a:xfrm>
            <a:off x="6992696" y="1223122"/>
            <a:ext cx="1735027" cy="369332"/>
          </a:xfrm>
          <a:prstGeom prst="rect">
            <a:avLst/>
          </a:prstGeom>
          <a:noFill/>
        </p:spPr>
        <p:txBody>
          <a:bodyPr wrap="none" rtlCol="0">
            <a:spAutoFit/>
          </a:bodyPr>
          <a:lstStyle/>
          <a:p>
            <a:r>
              <a:rPr lang="cs-CZ" dirty="0"/>
              <a:t>Burki a kol. 2014</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90" y="1268760"/>
            <a:ext cx="2033802" cy="1879675"/>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descr="http://www.nature.com/news/2008/080305/images/452024a-i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77037" y="3777173"/>
            <a:ext cx="2811707" cy="2033802"/>
          </a:xfrm>
          <a:prstGeom prst="rect">
            <a:avLst/>
          </a:prstGeom>
          <a:noFill/>
          <a:ln w="381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80810E4-9CA2-A6B4-24C7-FE2027E71734}"/>
              </a:ext>
            </a:extLst>
          </p:cNvPr>
          <p:cNvSpPr txBox="1"/>
          <p:nvPr/>
        </p:nvSpPr>
        <p:spPr>
          <a:xfrm>
            <a:off x="3563888" y="5659286"/>
            <a:ext cx="5410746" cy="1015663"/>
          </a:xfrm>
          <a:prstGeom prst="rect">
            <a:avLst/>
          </a:prstGeom>
          <a:noFill/>
        </p:spPr>
        <p:txBody>
          <a:bodyPr wrap="square">
            <a:spAutoFit/>
          </a:bodyPr>
          <a:lstStyle/>
          <a:p>
            <a:r>
              <a:rPr lang="en-US" sz="1200" b="0" i="0" dirty="0">
                <a:effectLst/>
                <a:latin typeface="+mj-lt"/>
              </a:rPr>
              <a:t>Taxonomic affinities in </a:t>
            </a:r>
            <a:r>
              <a:rPr lang="en-US" sz="1200" b="0" i="0" dirty="0" err="1">
                <a:effectLst/>
                <a:latin typeface="+mj-lt"/>
              </a:rPr>
              <a:t>dinotoms</a:t>
            </a:r>
            <a:r>
              <a:rPr lang="en-US" sz="1200" b="0" i="0" dirty="0">
                <a:effectLst/>
                <a:latin typeface="+mj-lt"/>
              </a:rPr>
              <a:t> and </a:t>
            </a:r>
            <a:r>
              <a:rPr lang="en-US" sz="1200" b="0" i="0" dirty="0" err="1">
                <a:effectLst/>
                <a:latin typeface="+mj-lt"/>
              </a:rPr>
              <a:t>kareniaceans</a:t>
            </a:r>
            <a:r>
              <a:rPr lang="en-US" sz="1200" b="0" i="0" dirty="0">
                <a:effectLst/>
                <a:latin typeface="+mj-lt"/>
              </a:rPr>
              <a:t>. A bar chart shows the proportion of genes corresponding to the sorted tree clusters and their inferred origin; bar height is relative to the total number of sorted trees for </a:t>
            </a:r>
            <a:r>
              <a:rPr lang="en-US" sz="1200" b="0" i="0" dirty="0" err="1">
                <a:effectLst/>
                <a:latin typeface="+mj-lt"/>
              </a:rPr>
              <a:t>dinotoms</a:t>
            </a:r>
            <a:r>
              <a:rPr lang="en-US" sz="1200" b="0" i="0" dirty="0">
                <a:effectLst/>
                <a:latin typeface="+mj-lt"/>
              </a:rPr>
              <a:t> and </a:t>
            </a:r>
            <a:r>
              <a:rPr lang="en-US" sz="1200" b="0" i="0" dirty="0" err="1">
                <a:effectLst/>
                <a:latin typeface="+mj-lt"/>
              </a:rPr>
              <a:t>kareniaceans</a:t>
            </a:r>
            <a:r>
              <a:rPr lang="en-US" sz="1200" b="0" i="0" dirty="0">
                <a:effectLst/>
                <a:latin typeface="+mj-lt"/>
              </a:rPr>
              <a:t>, and the raw counts of tree clusters are indicated on the bars. Trees not counted here include uninformative trees with respect to the sorting criteria.</a:t>
            </a:r>
            <a:endParaRPr lang="cs-CZ" sz="1200" dirty="0">
              <a:latin typeface="+mj-lt"/>
            </a:endParaRPr>
          </a:p>
        </p:txBody>
      </p:sp>
      <p:sp>
        <p:nvSpPr>
          <p:cNvPr id="4" name="Šipka: dolů 3">
            <a:extLst>
              <a:ext uri="{FF2B5EF4-FFF2-40B4-BE49-F238E27FC236}">
                <a16:creationId xmlns:a16="http://schemas.microsoft.com/office/drawing/2014/main" id="{4DFFFB49-1AFB-E734-89F1-778C3D5E6978}"/>
              </a:ext>
            </a:extLst>
          </p:cNvPr>
          <p:cNvSpPr/>
          <p:nvPr/>
        </p:nvSpPr>
        <p:spPr>
          <a:xfrm rot="1610084">
            <a:off x="4204991" y="3420173"/>
            <a:ext cx="360040" cy="693070"/>
          </a:xfrm>
          <a:prstGeom prst="downArrow">
            <a:avLst/>
          </a:prstGeom>
          <a:solidFill>
            <a:srgbClr val="F68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2D91E8B4-28A5-3A2C-5014-D89C253005CD}"/>
              </a:ext>
            </a:extLst>
          </p:cNvPr>
          <p:cNvSpPr txBox="1"/>
          <p:nvPr/>
        </p:nvSpPr>
        <p:spPr>
          <a:xfrm>
            <a:off x="4456553" y="2976281"/>
            <a:ext cx="779381" cy="584775"/>
          </a:xfrm>
          <a:prstGeom prst="rect">
            <a:avLst/>
          </a:prstGeom>
          <a:noFill/>
        </p:spPr>
        <p:txBody>
          <a:bodyPr wrap="none" rtlCol="0">
            <a:spAutoFit/>
          </a:bodyPr>
          <a:lstStyle/>
          <a:p>
            <a:r>
              <a:rPr lang="en-GB" sz="3200" dirty="0"/>
              <a:t>5%</a:t>
            </a:r>
            <a:r>
              <a:rPr lang="cs-CZ" sz="3200" dirty="0"/>
              <a:t> </a:t>
            </a:r>
          </a:p>
        </p:txBody>
      </p:sp>
    </p:spTree>
    <p:extLst>
      <p:ext uri="{BB962C8B-B14F-4D97-AF65-F5344CB8AC3E}">
        <p14:creationId xmlns:p14="http://schemas.microsoft.com/office/powerpoint/2010/main" val="12443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pro obsah 2"/>
          <p:cNvSpPr>
            <a:spLocks noGrp="1"/>
          </p:cNvSpPr>
          <p:nvPr>
            <p:ph idx="1"/>
          </p:nvPr>
        </p:nvSpPr>
        <p:spPr>
          <a:xfrm>
            <a:off x="142875" y="1358578"/>
            <a:ext cx="8929688" cy="2430462"/>
          </a:xfrm>
        </p:spPr>
        <p:txBody>
          <a:bodyPr>
            <a:normAutofit lnSpcReduction="10000"/>
          </a:bodyPr>
          <a:lstStyle/>
          <a:p>
            <a:pPr eaLnBrk="1" hangingPunct="1"/>
            <a:r>
              <a:rPr lang="cs-CZ" altLang="cs-CZ" sz="2800" dirty="0" err="1">
                <a:latin typeface="+mj-lt"/>
              </a:rPr>
              <a:t>Tens</a:t>
            </a:r>
            <a:r>
              <a:rPr lang="cs-CZ" altLang="cs-CZ" sz="2800" dirty="0">
                <a:latin typeface="+mj-lt"/>
              </a:rPr>
              <a:t> </a:t>
            </a:r>
            <a:r>
              <a:rPr lang="cs-CZ" altLang="cs-CZ" sz="2800" dirty="0" err="1">
                <a:latin typeface="+mj-lt"/>
              </a:rPr>
              <a:t>of</a:t>
            </a:r>
            <a:r>
              <a:rPr lang="cs-CZ" altLang="cs-CZ" sz="2800" dirty="0">
                <a:latin typeface="+mj-lt"/>
              </a:rPr>
              <a:t> </a:t>
            </a:r>
            <a:r>
              <a:rPr lang="cs-CZ" altLang="cs-CZ" sz="2800" dirty="0" err="1">
                <a:latin typeface="+mj-lt"/>
              </a:rPr>
              <a:t>percents</a:t>
            </a:r>
            <a:r>
              <a:rPr lang="cs-CZ" altLang="cs-CZ" sz="2800" dirty="0">
                <a:latin typeface="+mj-lt"/>
              </a:rPr>
              <a:t> in </a:t>
            </a:r>
            <a:r>
              <a:rPr lang="cs-CZ" altLang="cs-CZ" sz="2800" dirty="0" err="1">
                <a:latin typeface="+mj-lt"/>
              </a:rPr>
              <a:t>bacteria</a:t>
            </a:r>
            <a:endParaRPr lang="cs-CZ" altLang="cs-CZ" sz="2800" dirty="0">
              <a:latin typeface="+mj-lt"/>
            </a:endParaRPr>
          </a:p>
          <a:p>
            <a:r>
              <a:rPr lang="cs-CZ" altLang="cs-CZ" sz="2800" dirty="0">
                <a:latin typeface="+mj-lt"/>
              </a:rPr>
              <a:t>&lt; 1% in </a:t>
            </a:r>
            <a:r>
              <a:rPr lang="cs-CZ" altLang="cs-CZ" sz="2800" dirty="0" err="1">
                <a:latin typeface="+mj-lt"/>
              </a:rPr>
              <a:t>protist</a:t>
            </a:r>
            <a:r>
              <a:rPr lang="cs-CZ" altLang="cs-CZ" sz="2800" dirty="0">
                <a:latin typeface="+mj-lt"/>
              </a:rPr>
              <a:t> </a:t>
            </a:r>
            <a:r>
              <a:rPr lang="cs-CZ" altLang="cs-CZ" sz="2800" dirty="0" err="1">
                <a:latin typeface="+mj-lt"/>
              </a:rPr>
              <a:t>genomes</a:t>
            </a:r>
            <a:r>
              <a:rPr lang="cs-CZ" altLang="cs-CZ" sz="2800" dirty="0">
                <a:latin typeface="+mj-lt"/>
              </a:rPr>
              <a:t>, not </a:t>
            </a:r>
            <a:r>
              <a:rPr lang="cs-CZ" altLang="cs-CZ" sz="2800" dirty="0" err="1">
                <a:latin typeface="+mj-lt"/>
              </a:rPr>
              <a:t>counting</a:t>
            </a:r>
            <a:r>
              <a:rPr lang="cs-CZ" altLang="cs-CZ" sz="2800" dirty="0">
                <a:latin typeface="+mj-lt"/>
              </a:rPr>
              <a:t> EGT</a:t>
            </a:r>
          </a:p>
          <a:p>
            <a:r>
              <a:rPr lang="cs-CZ" altLang="cs-CZ" sz="2800" dirty="0">
                <a:latin typeface="+mj-lt"/>
              </a:rPr>
              <a:t>? % </a:t>
            </a:r>
            <a:r>
              <a:rPr lang="en-US" altLang="cs-CZ" sz="2800" dirty="0">
                <a:latin typeface="+mj-lt"/>
              </a:rPr>
              <a:t>gen</a:t>
            </a:r>
            <a:r>
              <a:rPr lang="cs-CZ" altLang="cs-CZ" sz="2800" dirty="0">
                <a:latin typeface="+mj-lt"/>
              </a:rPr>
              <a:t>es </a:t>
            </a:r>
            <a:r>
              <a:rPr lang="cs-CZ" altLang="cs-CZ" sz="2800" dirty="0" err="1">
                <a:latin typeface="+mj-lt"/>
              </a:rPr>
              <a:t>from</a:t>
            </a:r>
            <a:r>
              <a:rPr lang="en-US" altLang="cs-CZ" sz="2800" dirty="0">
                <a:latin typeface="+mj-lt"/>
              </a:rPr>
              <a:t> </a:t>
            </a:r>
            <a:r>
              <a:rPr lang="cs-CZ" altLang="cs-CZ" sz="2800" dirty="0" err="1">
                <a:latin typeface="+mj-lt"/>
              </a:rPr>
              <a:t>primary</a:t>
            </a:r>
            <a:r>
              <a:rPr lang="cs-CZ" altLang="cs-CZ" sz="2800" dirty="0">
                <a:latin typeface="+mj-lt"/>
              </a:rPr>
              <a:t> </a:t>
            </a:r>
            <a:r>
              <a:rPr lang="cs-CZ" altLang="cs-CZ" sz="2800" dirty="0" err="1">
                <a:latin typeface="+mj-lt"/>
              </a:rPr>
              <a:t>endosymbioses</a:t>
            </a:r>
            <a:r>
              <a:rPr lang="cs-CZ" altLang="cs-CZ" sz="2800" dirty="0">
                <a:latin typeface="+mj-lt"/>
              </a:rPr>
              <a:t>, </a:t>
            </a:r>
            <a:r>
              <a:rPr lang="cs-CZ" altLang="cs-CZ" sz="2800" dirty="0" err="1">
                <a:latin typeface="+mj-lt"/>
              </a:rPr>
              <a:t>could</a:t>
            </a:r>
            <a:r>
              <a:rPr lang="cs-CZ" altLang="cs-CZ" sz="2800" dirty="0">
                <a:latin typeface="+mj-lt"/>
              </a:rPr>
              <a:t> </a:t>
            </a:r>
            <a:r>
              <a:rPr lang="cs-CZ" altLang="cs-CZ" sz="2800" dirty="0" err="1">
                <a:latin typeface="+mj-lt"/>
              </a:rPr>
              <a:t>be</a:t>
            </a:r>
            <a:r>
              <a:rPr lang="cs-CZ" altLang="cs-CZ" sz="2800" dirty="0">
                <a:latin typeface="+mj-lt"/>
              </a:rPr>
              <a:t> </a:t>
            </a:r>
            <a:r>
              <a:rPr lang="en-GB" altLang="cs-CZ" sz="2800" dirty="0">
                <a:latin typeface="+mj-lt"/>
              </a:rPr>
              <a:t>&gt;</a:t>
            </a:r>
            <a:r>
              <a:rPr lang="cs-CZ" altLang="cs-CZ" sz="2800" dirty="0">
                <a:latin typeface="+mj-lt"/>
              </a:rPr>
              <a:t>10%</a:t>
            </a:r>
            <a:r>
              <a:rPr lang="en-GB" altLang="cs-CZ" sz="2800" dirty="0">
                <a:latin typeface="+mj-lt"/>
              </a:rPr>
              <a:t> </a:t>
            </a:r>
            <a:r>
              <a:rPr lang="cs-CZ" altLang="cs-CZ" sz="2800" dirty="0">
                <a:latin typeface="+mj-lt"/>
              </a:rPr>
              <a:t>(very hard to </a:t>
            </a:r>
            <a:r>
              <a:rPr lang="cs-CZ" altLang="cs-CZ" sz="2800" dirty="0" err="1">
                <a:latin typeface="+mj-lt"/>
              </a:rPr>
              <a:t>infer</a:t>
            </a:r>
            <a:r>
              <a:rPr lang="cs-CZ" altLang="cs-CZ" sz="2800" dirty="0">
                <a:latin typeface="+mj-lt"/>
              </a:rPr>
              <a:t> as these </a:t>
            </a:r>
            <a:r>
              <a:rPr lang="cs-CZ" altLang="cs-CZ" sz="2800" dirty="0" err="1">
                <a:latin typeface="+mj-lt"/>
              </a:rPr>
              <a:t>events</a:t>
            </a:r>
            <a:r>
              <a:rPr lang="cs-CZ" altLang="cs-CZ" sz="2800" dirty="0">
                <a:latin typeface="+mj-lt"/>
              </a:rPr>
              <a:t> are </a:t>
            </a:r>
            <a:r>
              <a:rPr lang="cs-CZ" altLang="cs-CZ" sz="2800" dirty="0" err="1">
                <a:latin typeface="+mj-lt"/>
              </a:rPr>
              <a:t>ancient</a:t>
            </a:r>
            <a:r>
              <a:rPr lang="cs-CZ" altLang="cs-CZ" sz="2800" dirty="0">
                <a:latin typeface="+mj-lt"/>
              </a:rPr>
              <a:t>)</a:t>
            </a:r>
          </a:p>
          <a:p>
            <a:r>
              <a:rPr lang="cs-CZ" altLang="cs-CZ" sz="2800" dirty="0">
                <a:latin typeface="+mj-lt"/>
              </a:rPr>
              <a:t>&lt;10%  </a:t>
            </a:r>
            <a:r>
              <a:rPr lang="cs-CZ" altLang="cs-CZ" sz="2800" dirty="0" err="1">
                <a:latin typeface="+mj-lt"/>
              </a:rPr>
              <a:t>genes</a:t>
            </a:r>
            <a:r>
              <a:rPr lang="cs-CZ" altLang="cs-CZ" sz="2800" dirty="0">
                <a:latin typeface="+mj-lt"/>
              </a:rPr>
              <a:t> </a:t>
            </a:r>
            <a:r>
              <a:rPr lang="cs-CZ" altLang="cs-CZ" sz="2800" dirty="0" err="1">
                <a:latin typeface="+mj-lt"/>
              </a:rPr>
              <a:t>from</a:t>
            </a:r>
            <a:r>
              <a:rPr lang="cs-CZ" altLang="cs-CZ" sz="2800" dirty="0">
                <a:latin typeface="+mj-lt"/>
              </a:rPr>
              <a:t> </a:t>
            </a:r>
            <a:r>
              <a:rPr lang="cs-CZ" altLang="cs-CZ" sz="2800" dirty="0" err="1">
                <a:latin typeface="+mj-lt"/>
              </a:rPr>
              <a:t>secondary</a:t>
            </a:r>
            <a:r>
              <a:rPr lang="cs-CZ" altLang="cs-CZ" sz="2800" dirty="0">
                <a:latin typeface="+mj-lt"/>
              </a:rPr>
              <a:t> and </a:t>
            </a:r>
            <a:r>
              <a:rPr lang="cs-CZ" altLang="cs-CZ" sz="2800" dirty="0" err="1">
                <a:latin typeface="+mj-lt"/>
              </a:rPr>
              <a:t>higher</a:t>
            </a:r>
            <a:r>
              <a:rPr lang="cs-CZ" altLang="cs-CZ" sz="2800" dirty="0">
                <a:latin typeface="+mj-lt"/>
              </a:rPr>
              <a:t> </a:t>
            </a:r>
            <a:r>
              <a:rPr lang="cs-CZ" altLang="cs-CZ" sz="2800" dirty="0" err="1">
                <a:latin typeface="+mj-lt"/>
              </a:rPr>
              <a:t>endosymbioses</a:t>
            </a:r>
            <a:endParaRPr lang="cs-CZ" altLang="cs-CZ" sz="2800" dirty="0">
              <a:latin typeface="+mj-lt"/>
            </a:endParaRPr>
          </a:p>
        </p:txBody>
      </p:sp>
      <p:sp>
        <p:nvSpPr>
          <p:cNvPr id="6"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Fraction</a:t>
            </a:r>
            <a:r>
              <a:rPr lang="cs-CZ" dirty="0">
                <a:solidFill>
                  <a:schemeClr val="bg1"/>
                </a:solidFill>
              </a:rPr>
              <a:t> </a:t>
            </a:r>
            <a:r>
              <a:rPr lang="cs-CZ" dirty="0" err="1">
                <a:solidFill>
                  <a:schemeClr val="bg1"/>
                </a:solidFill>
              </a:rPr>
              <a:t>of</a:t>
            </a:r>
            <a:r>
              <a:rPr lang="cs-CZ" dirty="0">
                <a:solidFill>
                  <a:schemeClr val="bg1"/>
                </a:solidFill>
              </a:rPr>
              <a:t> HGT gene in </a:t>
            </a:r>
            <a:r>
              <a:rPr lang="cs-CZ" dirty="0" err="1">
                <a:solidFill>
                  <a:schemeClr val="bg1"/>
                </a:solidFill>
              </a:rPr>
              <a:t>genomes</a:t>
            </a:r>
            <a:endParaRPr lang="cs-CZ" dirty="0">
              <a:solidFill>
                <a:schemeClr val="bg1"/>
              </a:solidFill>
            </a:endParaRPr>
          </a:p>
        </p:txBody>
      </p:sp>
      <p:pic>
        <p:nvPicPr>
          <p:cNvPr id="2" name="Obrázek 1">
            <a:extLst>
              <a:ext uri="{FF2B5EF4-FFF2-40B4-BE49-F238E27FC236}">
                <a16:creationId xmlns:a16="http://schemas.microsoft.com/office/drawing/2014/main" id="{5B73E5B7-2451-FCD8-5F09-C23E5EAF0779}"/>
              </a:ext>
            </a:extLst>
          </p:cNvPr>
          <p:cNvPicPr>
            <a:picLocks noChangeAspect="1"/>
          </p:cNvPicPr>
          <p:nvPr/>
        </p:nvPicPr>
        <p:blipFill>
          <a:blip r:embed="rId3"/>
          <a:stretch>
            <a:fillRect/>
          </a:stretch>
        </p:blipFill>
        <p:spPr>
          <a:xfrm>
            <a:off x="3275856" y="3781981"/>
            <a:ext cx="2923610" cy="3068960"/>
          </a:xfrm>
          <a:prstGeom prst="rect">
            <a:avLst/>
          </a:prstGeom>
        </p:spPr>
      </p:pic>
    </p:spTree>
    <p:extLst>
      <p:ext uri="{BB962C8B-B14F-4D97-AF65-F5344CB8AC3E}">
        <p14:creationId xmlns:p14="http://schemas.microsoft.com/office/powerpoint/2010/main" val="4037456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468313" y="214313"/>
            <a:ext cx="5039791" cy="1143000"/>
          </a:xfrm>
        </p:spPr>
        <p:txBody>
          <a:bodyPr/>
          <a:lstStyle/>
          <a:p>
            <a:r>
              <a:rPr lang="cs-CZ" altLang="cs-CZ" sz="3600" b="1" dirty="0" err="1">
                <a:latin typeface="Arial" charset="0"/>
              </a:rPr>
              <a:t>Literature</a:t>
            </a:r>
            <a:endParaRPr lang="cs-CZ" altLang="cs-CZ" sz="3600" b="1" dirty="0">
              <a:latin typeface="Arial" charset="0"/>
            </a:endParaRPr>
          </a:p>
        </p:txBody>
      </p:sp>
      <p:sp>
        <p:nvSpPr>
          <p:cNvPr id="59395" name="Rectangle 3"/>
          <p:cNvSpPr>
            <a:spLocks noGrp="1"/>
          </p:cNvSpPr>
          <p:nvPr>
            <p:ph type="body" idx="1"/>
          </p:nvPr>
        </p:nvSpPr>
        <p:spPr>
          <a:xfrm>
            <a:off x="179388" y="2503437"/>
            <a:ext cx="8964612" cy="4525963"/>
          </a:xfrm>
        </p:spPr>
        <p:txBody>
          <a:bodyPr/>
          <a:lstStyle/>
          <a:p>
            <a:r>
              <a:rPr lang="cs-CZ" altLang="cs-CZ" sz="2000" dirty="0">
                <a:latin typeface="Arial" charset="0"/>
              </a:rPr>
              <a:t>knihy Horizontal Gene Transfer (Genomes in Flux), 2009.</a:t>
            </a:r>
          </a:p>
          <a:p>
            <a:r>
              <a:rPr lang="cs-CZ" altLang="cs-CZ" sz="2000" dirty="0">
                <a:latin typeface="Arial" charset="0"/>
              </a:rPr>
              <a:t>a Lateral Gene Transfer in Evolution, 2013.</a:t>
            </a:r>
          </a:p>
          <a:p>
            <a:pPr>
              <a:buFont typeface="Arial" charset="0"/>
              <a:buNone/>
            </a:pPr>
            <a:endParaRPr lang="cs-CZ" altLang="cs-CZ" sz="2000" dirty="0">
              <a:latin typeface="Arial" charset="0"/>
            </a:endParaRPr>
          </a:p>
          <a:p>
            <a:r>
              <a:rPr lang="cs-CZ" altLang="cs-CZ" sz="2000" dirty="0">
                <a:latin typeface="Arial" charset="0"/>
              </a:rPr>
              <a:t>Keeling PJ, Palmer JD. </a:t>
            </a:r>
            <a:r>
              <a:rPr lang="cs-CZ" altLang="cs-CZ" sz="2000" b="1" dirty="0">
                <a:latin typeface="Arial" charset="0"/>
              </a:rPr>
              <a:t>Horizontal gene transfer in eukaryotic evolution.</a:t>
            </a:r>
            <a:r>
              <a:rPr lang="cs-CZ" altLang="cs-CZ" sz="2000" dirty="0">
                <a:latin typeface="Arial" charset="0"/>
              </a:rPr>
              <a:t> Nat Rev Genet. 2008 Aug;9(8):605-18. </a:t>
            </a:r>
          </a:p>
          <a:p>
            <a:pPr>
              <a:buFont typeface="Arial" charset="0"/>
              <a:buNone/>
            </a:pPr>
            <a:endParaRPr lang="cs-CZ" altLang="cs-CZ" sz="2000" dirty="0">
              <a:latin typeface="Arial" charset="0"/>
            </a:endParaRPr>
          </a:p>
          <a:p>
            <a:r>
              <a:rPr lang="cs-CZ" altLang="cs-CZ" sz="2000" dirty="0">
                <a:latin typeface="Arial" charset="0"/>
              </a:rPr>
              <a:t>Alsmark C, Foster PG, Sicheritz-Ponten T, Nakjang S, Embley TM, Hirt RP. </a:t>
            </a:r>
            <a:r>
              <a:rPr lang="cs-CZ" altLang="cs-CZ" sz="2000" b="1" dirty="0">
                <a:latin typeface="Arial" charset="0"/>
              </a:rPr>
              <a:t>Patterns of prokaryotic lateral gene transfers affecting parasitic microbial eukaryotes.</a:t>
            </a:r>
            <a:r>
              <a:rPr lang="cs-CZ" altLang="cs-CZ" sz="2000" dirty="0">
                <a:latin typeface="Arial" charset="0"/>
              </a:rPr>
              <a:t> Genome Biol. 2013 Feb 25;14(2):R19. </a:t>
            </a:r>
          </a:p>
          <a:p>
            <a:pPr>
              <a:buFont typeface="Arial" charset="0"/>
              <a:buNone/>
            </a:pPr>
            <a:endParaRPr lang="cs-CZ" altLang="cs-CZ" sz="2000" dirty="0">
              <a:latin typeface="Arial" charset="0"/>
            </a:endParaRPr>
          </a:p>
          <a:p>
            <a:r>
              <a:rPr lang="cs-CZ" altLang="cs-CZ" sz="2000" dirty="0">
                <a:latin typeface="Arial" charset="0"/>
              </a:rPr>
              <a:t>Andersson JO. </a:t>
            </a:r>
            <a:r>
              <a:rPr lang="cs-CZ" altLang="cs-CZ" sz="2000" b="1" dirty="0">
                <a:latin typeface="Arial" charset="0"/>
              </a:rPr>
              <a:t>Gene transfer and diversification of microbial eukaryotes.</a:t>
            </a:r>
            <a:r>
              <a:rPr lang="cs-CZ" altLang="cs-CZ" sz="2000" dirty="0">
                <a:latin typeface="Arial" charset="0"/>
              </a:rPr>
              <a:t> Annu Rev Microbiol. 2009;63:177-93. </a:t>
            </a:r>
          </a:p>
        </p:txBody>
      </p:sp>
      <p:pic>
        <p:nvPicPr>
          <p:cNvPr id="59396" name="Picture 9" descr="9781603278522_500X500"/>
          <p:cNvPicPr>
            <a:picLocks noChangeAspect="1" noChangeArrowheads="1"/>
          </p:cNvPicPr>
          <p:nvPr/>
        </p:nvPicPr>
        <p:blipFill>
          <a:blip r:embed="rId2" cstate="print">
            <a:extLst>
              <a:ext uri="{28A0092B-C50C-407E-A947-70E740481C1C}">
                <a14:useLocalDpi xmlns:a14="http://schemas.microsoft.com/office/drawing/2010/main" val="0"/>
              </a:ext>
            </a:extLst>
          </a:blip>
          <a:srcRect l="14122" r="14716" b="5768"/>
          <a:stretch>
            <a:fillRect/>
          </a:stretch>
        </p:blipFill>
        <p:spPr bwMode="auto">
          <a:xfrm>
            <a:off x="7261225" y="115888"/>
            <a:ext cx="16319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985" y="115888"/>
            <a:ext cx="1422330" cy="216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0" y="1468709"/>
            <a:ext cx="5449120" cy="461665"/>
          </a:xfrm>
          <a:prstGeom prst="rect">
            <a:avLst/>
          </a:prstGeom>
          <a:solidFill>
            <a:srgbClr val="FF0000"/>
          </a:solidFill>
        </p:spPr>
        <p:txBody>
          <a:bodyPr wrap="none" rtlCol="0">
            <a:spAutoFit/>
          </a:bodyPr>
          <a:lstStyle/>
          <a:p>
            <a:r>
              <a:rPr lang="cs-CZ" sz="2400" b="1" dirty="0" err="1"/>
              <a:t>Topics</a:t>
            </a:r>
            <a:r>
              <a:rPr lang="cs-CZ" sz="2400" b="1" dirty="0"/>
              <a:t> </a:t>
            </a:r>
            <a:r>
              <a:rPr lang="cs-CZ" sz="2400" b="1" dirty="0" err="1"/>
              <a:t>of</a:t>
            </a:r>
            <a:r>
              <a:rPr lang="cs-CZ" sz="2400" b="1" dirty="0"/>
              <a:t> </a:t>
            </a:r>
            <a:r>
              <a:rPr lang="cs-CZ" sz="2400" b="1" dirty="0" err="1"/>
              <a:t>essays</a:t>
            </a:r>
            <a:r>
              <a:rPr lang="cs-CZ" sz="2400" b="1" dirty="0"/>
              <a:t>: </a:t>
            </a:r>
            <a:r>
              <a:rPr lang="cs-CZ" sz="2400" b="1" dirty="0" err="1"/>
              <a:t>Cases</a:t>
            </a:r>
            <a:r>
              <a:rPr lang="cs-CZ" sz="2400" b="1" dirty="0"/>
              <a:t> </a:t>
            </a:r>
            <a:r>
              <a:rPr lang="cs-CZ" sz="2400" b="1" dirty="0" err="1"/>
              <a:t>of</a:t>
            </a:r>
            <a:r>
              <a:rPr lang="cs-CZ" sz="2400" b="1" dirty="0"/>
              <a:t> HGT in </a:t>
            </a:r>
            <a:r>
              <a:rPr lang="cs-CZ" sz="2400" b="1" dirty="0" err="1"/>
              <a:t>protists</a:t>
            </a:r>
            <a:endParaRPr lang="cs-CZ" sz="2400" b="1" dirty="0"/>
          </a:p>
        </p:txBody>
      </p:sp>
    </p:spTree>
    <p:extLst>
      <p:ext uri="{BB962C8B-B14F-4D97-AF65-F5344CB8AC3E}">
        <p14:creationId xmlns:p14="http://schemas.microsoft.com/office/powerpoint/2010/main" val="367621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DFE1A9-CE3C-4FAB-9470-E9EE7D98B40E}"/>
              </a:ext>
            </a:extLst>
          </p:cNvPr>
          <p:cNvSpPr txBox="1">
            <a:spLocks/>
          </p:cNvSpPr>
          <p:nvPr/>
        </p:nvSpPr>
        <p:spPr>
          <a:xfrm>
            <a:off x="0" y="0"/>
            <a:ext cx="9144000" cy="1268760"/>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HGTs</a:t>
            </a:r>
            <a:r>
              <a:rPr lang="cs-CZ" dirty="0">
                <a:solidFill>
                  <a:schemeClr val="bg1"/>
                </a:solidFill>
              </a:rPr>
              <a:t> and </a:t>
            </a:r>
            <a:r>
              <a:rPr lang="cs-CZ" dirty="0" err="1">
                <a:solidFill>
                  <a:schemeClr val="bg1"/>
                </a:solidFill>
              </a:rPr>
              <a:t>evolutionary</a:t>
            </a:r>
            <a:r>
              <a:rPr lang="cs-CZ" dirty="0">
                <a:solidFill>
                  <a:schemeClr val="bg1"/>
                </a:solidFill>
              </a:rPr>
              <a:t> </a:t>
            </a:r>
            <a:r>
              <a:rPr lang="cs-CZ" dirty="0" err="1">
                <a:solidFill>
                  <a:schemeClr val="bg1"/>
                </a:solidFill>
              </a:rPr>
              <a:t>transitions</a:t>
            </a:r>
            <a:endParaRPr lang="cs-CZ" dirty="0">
              <a:solidFill>
                <a:schemeClr val="bg1"/>
              </a:solidFill>
            </a:endParaRPr>
          </a:p>
        </p:txBody>
      </p:sp>
      <p:pic>
        <p:nvPicPr>
          <p:cNvPr id="4" name="Obrázek 3">
            <a:extLst>
              <a:ext uri="{FF2B5EF4-FFF2-40B4-BE49-F238E27FC236}">
                <a16:creationId xmlns:a16="http://schemas.microsoft.com/office/drawing/2014/main" id="{7BFC2C0D-5C78-4A96-9562-E6CC557EA7B5}"/>
              </a:ext>
            </a:extLst>
          </p:cNvPr>
          <p:cNvPicPr>
            <a:picLocks noChangeAspect="1"/>
          </p:cNvPicPr>
          <p:nvPr/>
        </p:nvPicPr>
        <p:blipFill rotWithShape="1">
          <a:blip r:embed="rId2"/>
          <a:srcRect l="16356" t="63397" r="7703"/>
          <a:stretch/>
        </p:blipFill>
        <p:spPr>
          <a:xfrm>
            <a:off x="3451430" y="2924944"/>
            <a:ext cx="5721183" cy="3837080"/>
          </a:xfrm>
          <a:prstGeom prst="rect">
            <a:avLst/>
          </a:prstGeom>
        </p:spPr>
      </p:pic>
      <p:sp>
        <p:nvSpPr>
          <p:cNvPr id="7" name="TextovéPole 6">
            <a:extLst>
              <a:ext uri="{FF2B5EF4-FFF2-40B4-BE49-F238E27FC236}">
                <a16:creationId xmlns:a16="http://schemas.microsoft.com/office/drawing/2014/main" id="{FDB1AD4B-5568-4CFE-A496-BB9BD5B7AB6B}"/>
              </a:ext>
            </a:extLst>
          </p:cNvPr>
          <p:cNvSpPr txBox="1"/>
          <p:nvPr/>
        </p:nvSpPr>
        <p:spPr>
          <a:xfrm>
            <a:off x="35496" y="1412776"/>
            <a:ext cx="9033550" cy="1200329"/>
          </a:xfrm>
          <a:prstGeom prst="rect">
            <a:avLst/>
          </a:prstGeom>
          <a:solidFill>
            <a:schemeClr val="bg1"/>
          </a:solidFill>
        </p:spPr>
        <p:txBody>
          <a:bodyPr wrap="square" rtlCol="0">
            <a:spAutoFit/>
          </a:bodyPr>
          <a:lstStyle/>
          <a:p>
            <a:r>
              <a:rPr lang="en-GB" sz="2400" b="1" dirty="0"/>
              <a:t>MICROSPORIDIA</a:t>
            </a:r>
          </a:p>
          <a:p>
            <a:r>
              <a:rPr lang="en-GB" sz="2400" dirty="0"/>
              <a:t>Acquisition of ATP transporters in the cytoplasmic membrane of microsporidia </a:t>
            </a:r>
            <a:r>
              <a:rPr lang="en-US" sz="2400" dirty="0"/>
              <a:t>=&gt;</a:t>
            </a:r>
            <a:r>
              <a:rPr lang="en-GB" sz="2400" dirty="0"/>
              <a:t>Emergence of energy parasitism</a:t>
            </a:r>
            <a:endParaRPr lang="cs-CZ" sz="2400" dirty="0"/>
          </a:p>
        </p:txBody>
      </p:sp>
      <p:pic>
        <p:nvPicPr>
          <p:cNvPr id="5" name="Obrázek 4">
            <a:extLst>
              <a:ext uri="{FF2B5EF4-FFF2-40B4-BE49-F238E27FC236}">
                <a16:creationId xmlns:a16="http://schemas.microsoft.com/office/drawing/2014/main" id="{40588D10-37E5-4073-9A97-F291340C5775}"/>
              </a:ext>
            </a:extLst>
          </p:cNvPr>
          <p:cNvPicPr>
            <a:picLocks noChangeAspect="1"/>
          </p:cNvPicPr>
          <p:nvPr/>
        </p:nvPicPr>
        <p:blipFill>
          <a:blip r:embed="rId3"/>
          <a:stretch>
            <a:fillRect/>
          </a:stretch>
        </p:blipFill>
        <p:spPr>
          <a:xfrm>
            <a:off x="74954" y="2742578"/>
            <a:ext cx="4441490" cy="1177284"/>
          </a:xfrm>
          <a:prstGeom prst="rect">
            <a:avLst/>
          </a:prstGeom>
        </p:spPr>
      </p:pic>
    </p:spTree>
    <p:extLst>
      <p:ext uri="{BB962C8B-B14F-4D97-AF65-F5344CB8AC3E}">
        <p14:creationId xmlns:p14="http://schemas.microsoft.com/office/powerpoint/2010/main" val="225158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ovéPole 8"/>
          <p:cNvSpPr txBox="1">
            <a:spLocks noChangeArrowheads="1"/>
          </p:cNvSpPr>
          <p:nvPr/>
        </p:nvSpPr>
        <p:spPr bwMode="auto">
          <a:xfrm>
            <a:off x="107504" y="1094190"/>
            <a:ext cx="295232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err="1"/>
              <a:t>Phylogenetics</a:t>
            </a:r>
            <a:endParaRPr lang="cs-CZ" altLang="cs-CZ" sz="2000" b="1" dirty="0"/>
          </a:p>
          <a:p>
            <a:pPr eaLnBrk="1" hangingPunct="1"/>
            <a:endParaRPr lang="cs-CZ" altLang="cs-CZ" sz="2000" b="1" dirty="0"/>
          </a:p>
          <a:p>
            <a:pPr eaLnBrk="1" hangingPunct="1"/>
            <a:r>
              <a:rPr lang="cs-CZ" altLang="cs-CZ" sz="2000" dirty="0" err="1"/>
              <a:t>beware</a:t>
            </a:r>
            <a:r>
              <a:rPr lang="cs-CZ" altLang="cs-CZ" sz="2000" dirty="0"/>
              <a:t> </a:t>
            </a:r>
            <a:r>
              <a:rPr lang="cs-CZ" altLang="cs-CZ" sz="2000" dirty="0" err="1"/>
              <a:t>of</a:t>
            </a:r>
            <a:r>
              <a:rPr lang="cs-CZ" altLang="cs-CZ" sz="2000" dirty="0"/>
              <a:t>:</a:t>
            </a:r>
            <a:br>
              <a:rPr lang="cs-CZ" altLang="cs-CZ" sz="2000" dirty="0"/>
            </a:br>
            <a:endParaRPr lang="cs-CZ" altLang="cs-CZ" sz="2000" dirty="0"/>
          </a:p>
          <a:p>
            <a:pPr marL="342900" indent="-342900" eaLnBrk="1" hangingPunct="1">
              <a:buFontTx/>
              <a:buChar char="-"/>
            </a:pPr>
            <a:r>
              <a:rPr lang="cs-CZ" altLang="cs-CZ" sz="2000" dirty="0" err="1"/>
              <a:t>Contamination</a:t>
            </a:r>
            <a:endParaRPr lang="cs-CZ" altLang="cs-CZ" sz="2000" dirty="0"/>
          </a:p>
          <a:p>
            <a:pPr marL="342900" indent="-342900" eaLnBrk="1" hangingPunct="1">
              <a:buFontTx/>
              <a:buChar char="-"/>
            </a:pPr>
            <a:r>
              <a:rPr lang="cs-CZ" altLang="cs-CZ" sz="2000" dirty="0" err="1"/>
              <a:t>Differential</a:t>
            </a:r>
            <a:r>
              <a:rPr lang="cs-CZ" altLang="cs-CZ" sz="2000" dirty="0"/>
              <a:t> </a:t>
            </a:r>
            <a:r>
              <a:rPr lang="cs-CZ" altLang="cs-CZ" sz="2000" dirty="0" err="1"/>
              <a:t>loss</a:t>
            </a:r>
            <a:r>
              <a:rPr lang="cs-CZ" altLang="cs-CZ" sz="2000" dirty="0"/>
              <a:t> </a:t>
            </a:r>
            <a:r>
              <a:rPr lang="cs-CZ" altLang="cs-CZ" sz="2000" dirty="0" err="1"/>
              <a:t>of</a:t>
            </a:r>
            <a:r>
              <a:rPr lang="cs-CZ" altLang="cs-CZ" sz="2000" dirty="0"/>
              <a:t> </a:t>
            </a:r>
            <a:r>
              <a:rPr lang="cs-CZ" altLang="cs-CZ" sz="2000" dirty="0" err="1"/>
              <a:t>genes</a:t>
            </a:r>
            <a:endParaRPr lang="cs-CZ" altLang="cs-CZ" sz="2000" dirty="0"/>
          </a:p>
          <a:p>
            <a:pPr marL="342900" indent="-342900" eaLnBrk="1" hangingPunct="1">
              <a:buFontTx/>
              <a:buChar char="-"/>
            </a:pPr>
            <a:r>
              <a:rPr lang="cs-CZ" altLang="cs-CZ" sz="2000" dirty="0"/>
              <a:t>Presence </a:t>
            </a:r>
            <a:r>
              <a:rPr lang="cs-CZ" altLang="cs-CZ" sz="2000" dirty="0" err="1"/>
              <a:t>of</a:t>
            </a:r>
            <a:r>
              <a:rPr lang="cs-CZ" altLang="cs-CZ" sz="2000" dirty="0"/>
              <a:t> </a:t>
            </a:r>
            <a:r>
              <a:rPr lang="cs-CZ" altLang="cs-CZ" sz="2000" dirty="0" err="1"/>
              <a:t>paralogues</a:t>
            </a:r>
            <a:endParaRPr lang="cs-CZ" altLang="cs-CZ" sz="2000" dirty="0"/>
          </a:p>
        </p:txBody>
      </p:sp>
      <p:sp>
        <p:nvSpPr>
          <p:cNvPr id="17417" name="AutoShape 11" descr="7tQayUp10OaV--p1lso0lloi3kq-Qia9d8nf8eFVTDc?size=1024x768"/>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p>
        </p:txBody>
      </p:sp>
      <p:sp>
        <p:nvSpPr>
          <p:cNvPr id="10"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How</a:t>
            </a:r>
            <a:r>
              <a:rPr lang="cs-CZ" dirty="0">
                <a:solidFill>
                  <a:schemeClr val="bg1"/>
                </a:solidFill>
              </a:rPr>
              <a:t> to </a:t>
            </a:r>
            <a:r>
              <a:rPr lang="cs-CZ" dirty="0" err="1">
                <a:solidFill>
                  <a:schemeClr val="bg1"/>
                </a:solidFill>
              </a:rPr>
              <a:t>detect</a:t>
            </a:r>
            <a:r>
              <a:rPr lang="cs-CZ" dirty="0">
                <a:solidFill>
                  <a:schemeClr val="bg1"/>
                </a:solidFill>
              </a:rPr>
              <a:t> HGT</a:t>
            </a:r>
          </a:p>
        </p:txBody>
      </p:sp>
      <p:pic>
        <p:nvPicPr>
          <p:cNvPr id="6" name="Obrázek 5">
            <a:extLst>
              <a:ext uri="{FF2B5EF4-FFF2-40B4-BE49-F238E27FC236}">
                <a16:creationId xmlns:a16="http://schemas.microsoft.com/office/drawing/2014/main" id="{A035CF41-1A64-3B96-6072-A2E466AA0A20}"/>
              </a:ext>
            </a:extLst>
          </p:cNvPr>
          <p:cNvPicPr>
            <a:picLocks noChangeAspect="1"/>
          </p:cNvPicPr>
          <p:nvPr/>
        </p:nvPicPr>
        <p:blipFill>
          <a:blip r:embed="rId3"/>
          <a:stretch>
            <a:fillRect/>
          </a:stretch>
        </p:blipFill>
        <p:spPr>
          <a:xfrm>
            <a:off x="2570230" y="1158539"/>
            <a:ext cx="6493667" cy="5216751"/>
          </a:xfrm>
          <a:prstGeom prst="rect">
            <a:avLst/>
          </a:prstGeom>
        </p:spPr>
      </p:pic>
      <p:sp>
        <p:nvSpPr>
          <p:cNvPr id="9" name="TextovéPole 8">
            <a:extLst>
              <a:ext uri="{FF2B5EF4-FFF2-40B4-BE49-F238E27FC236}">
                <a16:creationId xmlns:a16="http://schemas.microsoft.com/office/drawing/2014/main" id="{FADB2732-DC07-C223-BA6E-A642A0E11C25}"/>
              </a:ext>
            </a:extLst>
          </p:cNvPr>
          <p:cNvSpPr txBox="1"/>
          <p:nvPr/>
        </p:nvSpPr>
        <p:spPr>
          <a:xfrm>
            <a:off x="6444208" y="6519446"/>
            <a:ext cx="4615774" cy="338554"/>
          </a:xfrm>
          <a:prstGeom prst="rect">
            <a:avLst/>
          </a:prstGeom>
          <a:noFill/>
        </p:spPr>
        <p:txBody>
          <a:bodyPr wrap="square">
            <a:spAutoFit/>
          </a:bodyPr>
          <a:lstStyle/>
          <a:p>
            <a:r>
              <a:rPr lang="cs-CZ" sz="1600" i="0" u="none" strike="noStrike" baseline="0" dirty="0" err="1">
                <a:latin typeface="Helvetica-Bold"/>
              </a:rPr>
              <a:t>Cote-L’Heureux</a:t>
            </a:r>
            <a:r>
              <a:rPr lang="cs-CZ" sz="1600" i="0" u="none" strike="noStrike" baseline="0" dirty="0">
                <a:latin typeface="Helvetica-Bold"/>
              </a:rPr>
              <a:t> et al. 2022</a:t>
            </a:r>
            <a:endParaRPr lang="cs-CZ" sz="1600" dirty="0"/>
          </a:p>
        </p:txBody>
      </p:sp>
    </p:spTree>
    <p:extLst>
      <p:ext uri="{BB962C8B-B14F-4D97-AF65-F5344CB8AC3E}">
        <p14:creationId xmlns:p14="http://schemas.microsoft.com/office/powerpoint/2010/main" val="3727005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obsah 2"/>
          <p:cNvSpPr>
            <a:spLocks noGrp="1"/>
          </p:cNvSpPr>
          <p:nvPr>
            <p:ph idx="1"/>
          </p:nvPr>
        </p:nvSpPr>
        <p:spPr>
          <a:xfrm>
            <a:off x="0" y="1357313"/>
            <a:ext cx="8856663" cy="4576762"/>
          </a:xfrm>
        </p:spPr>
        <p:txBody>
          <a:bodyPr/>
          <a:lstStyle/>
          <a:p>
            <a:pPr eaLnBrk="1" hangingPunct="1"/>
            <a:r>
              <a:rPr lang="cs-CZ" altLang="cs-CZ" sz="2400" dirty="0">
                <a:latin typeface="Arial" charset="0"/>
              </a:rPr>
              <a:t>HGT </a:t>
            </a:r>
            <a:r>
              <a:rPr lang="cs-CZ" altLang="cs-CZ" sz="2400" dirty="0" err="1">
                <a:latin typeface="Arial" charset="0"/>
              </a:rPr>
              <a:t>is</a:t>
            </a:r>
            <a:r>
              <a:rPr lang="cs-CZ" altLang="cs-CZ" sz="2400" dirty="0">
                <a:latin typeface="Arial" charset="0"/>
              </a:rPr>
              <a:t> more </a:t>
            </a:r>
            <a:r>
              <a:rPr lang="cs-CZ" altLang="cs-CZ" sz="2400" dirty="0" err="1">
                <a:latin typeface="Arial" charset="0"/>
              </a:rPr>
              <a:t>common</a:t>
            </a:r>
            <a:r>
              <a:rPr lang="cs-CZ" altLang="cs-CZ" sz="2400" dirty="0">
                <a:latin typeface="Arial" charset="0"/>
              </a:rPr>
              <a:t> in </a:t>
            </a:r>
            <a:r>
              <a:rPr lang="cs-CZ" altLang="cs-CZ" sz="2400" b="1" dirty="0" err="1">
                <a:solidFill>
                  <a:srgbClr val="FF0000"/>
                </a:solidFill>
                <a:latin typeface="Arial" charset="0"/>
              </a:rPr>
              <a:t>operational</a:t>
            </a:r>
            <a:r>
              <a:rPr lang="cs-CZ" altLang="cs-CZ" sz="2400" dirty="0">
                <a:latin typeface="Arial" charset="0"/>
              </a:rPr>
              <a:t> (</a:t>
            </a:r>
            <a:r>
              <a:rPr lang="cs-CZ" altLang="cs-CZ" sz="2400" dirty="0" err="1">
                <a:latin typeface="Arial" charset="0"/>
              </a:rPr>
              <a:t>metabolic</a:t>
            </a:r>
            <a:r>
              <a:rPr lang="cs-CZ" altLang="cs-CZ" sz="2400" dirty="0">
                <a:latin typeface="Arial" charset="0"/>
              </a:rPr>
              <a:t>) </a:t>
            </a:r>
            <a:r>
              <a:rPr lang="cs-CZ" altLang="cs-CZ" sz="2400" dirty="0" err="1">
                <a:latin typeface="Arial" charset="0"/>
              </a:rPr>
              <a:t>genes</a:t>
            </a:r>
            <a:endParaRPr lang="cs-CZ" altLang="cs-CZ" sz="2400" dirty="0">
              <a:latin typeface="Arial" charset="0"/>
            </a:endParaRPr>
          </a:p>
          <a:p>
            <a:pPr>
              <a:buNone/>
            </a:pPr>
            <a:endParaRPr lang="cs-CZ" altLang="cs-CZ" sz="2400" dirty="0">
              <a:latin typeface="Arial" charset="0"/>
            </a:endParaRPr>
          </a:p>
          <a:p>
            <a:pPr eaLnBrk="1" hangingPunct="1"/>
            <a:r>
              <a:rPr lang="cs-CZ" altLang="cs-CZ" sz="2400" b="1" dirty="0" err="1">
                <a:solidFill>
                  <a:srgbClr val="FF0000"/>
                </a:solidFill>
                <a:latin typeface="Arial" charset="0"/>
              </a:rPr>
              <a:t>Informational</a:t>
            </a:r>
            <a:r>
              <a:rPr lang="cs-CZ" altLang="cs-CZ" sz="2400" b="1" dirty="0">
                <a:solidFill>
                  <a:srgbClr val="FF0000"/>
                </a:solidFill>
                <a:latin typeface="Arial" charset="0"/>
              </a:rPr>
              <a:t> </a:t>
            </a:r>
            <a:r>
              <a:rPr lang="cs-CZ" altLang="cs-CZ" sz="2400" b="1" dirty="0" err="1">
                <a:solidFill>
                  <a:srgbClr val="FF0000"/>
                </a:solidFill>
                <a:latin typeface="Arial" charset="0"/>
              </a:rPr>
              <a:t>genes</a:t>
            </a:r>
            <a:r>
              <a:rPr lang="cs-CZ" altLang="cs-CZ" sz="2400" b="1" dirty="0">
                <a:solidFill>
                  <a:srgbClr val="008080"/>
                </a:solidFill>
                <a:latin typeface="Arial" charset="0"/>
              </a:rPr>
              <a:t> </a:t>
            </a:r>
            <a:r>
              <a:rPr lang="cs-CZ" altLang="cs-CZ" sz="2400" dirty="0">
                <a:latin typeface="Arial" charset="0"/>
              </a:rPr>
              <a:t>(</a:t>
            </a:r>
            <a:r>
              <a:rPr lang="cs-CZ" altLang="cs-CZ" sz="2400" dirty="0" err="1">
                <a:latin typeface="Arial" charset="0"/>
              </a:rPr>
              <a:t>transcription</a:t>
            </a:r>
            <a:r>
              <a:rPr lang="cs-CZ" altLang="cs-CZ" sz="2400" dirty="0">
                <a:latin typeface="Arial" charset="0"/>
              </a:rPr>
              <a:t> and </a:t>
            </a:r>
            <a:r>
              <a:rPr lang="cs-CZ" altLang="cs-CZ" sz="2400" dirty="0" err="1">
                <a:latin typeface="Arial" charset="0"/>
              </a:rPr>
              <a:t>translaction</a:t>
            </a:r>
            <a:r>
              <a:rPr lang="cs-CZ" altLang="cs-CZ" sz="2400" dirty="0">
                <a:latin typeface="Arial" charset="0"/>
              </a:rPr>
              <a:t>) are </a:t>
            </a:r>
            <a:r>
              <a:rPr lang="cs-CZ" altLang="cs-CZ" sz="2400" dirty="0" err="1">
                <a:latin typeface="Arial" charset="0"/>
              </a:rPr>
              <a:t>rarely</a:t>
            </a:r>
            <a:r>
              <a:rPr lang="cs-CZ" altLang="cs-CZ" sz="2400" dirty="0">
                <a:latin typeface="Arial" charset="0"/>
              </a:rPr>
              <a:t> </a:t>
            </a:r>
            <a:r>
              <a:rPr lang="cs-CZ" altLang="cs-CZ" sz="2400" dirty="0" err="1">
                <a:latin typeface="Arial" charset="0"/>
              </a:rPr>
              <a:t>affected</a:t>
            </a:r>
            <a:r>
              <a:rPr lang="cs-CZ" altLang="cs-CZ" sz="2400" dirty="0">
                <a:latin typeface="Arial" charset="0"/>
              </a:rPr>
              <a:t> by HGT </a:t>
            </a:r>
            <a:r>
              <a:rPr lang="cs-CZ" altLang="cs-CZ" sz="2400" dirty="0" err="1">
                <a:latin typeface="Arial" charset="0"/>
              </a:rPr>
              <a:t>because</a:t>
            </a:r>
            <a:r>
              <a:rPr lang="cs-CZ" altLang="cs-CZ" sz="2400" dirty="0">
                <a:latin typeface="Arial" charset="0"/>
              </a:rPr>
              <a:t> </a:t>
            </a:r>
            <a:r>
              <a:rPr lang="cs-CZ" altLang="cs-CZ" sz="2400" dirty="0" err="1">
                <a:latin typeface="Arial" charset="0"/>
              </a:rPr>
              <a:t>they</a:t>
            </a:r>
            <a:r>
              <a:rPr lang="cs-CZ" altLang="cs-CZ" sz="2400" dirty="0">
                <a:latin typeface="Arial" charset="0"/>
              </a:rPr>
              <a:t> </a:t>
            </a:r>
            <a:r>
              <a:rPr lang="cs-CZ" altLang="cs-CZ" sz="2400" dirty="0" err="1">
                <a:latin typeface="Arial" charset="0"/>
              </a:rPr>
              <a:t>have</a:t>
            </a:r>
            <a:r>
              <a:rPr lang="cs-CZ" altLang="cs-CZ" sz="2400" dirty="0">
                <a:latin typeface="Arial" charset="0"/>
              </a:rPr>
              <a:t> </a:t>
            </a:r>
            <a:r>
              <a:rPr lang="cs-CZ" altLang="cs-CZ" sz="2400" dirty="0" err="1">
                <a:latin typeface="Arial" charset="0"/>
              </a:rPr>
              <a:t>higher</a:t>
            </a:r>
            <a:r>
              <a:rPr lang="cs-CZ" altLang="cs-CZ" sz="2400" dirty="0">
                <a:latin typeface="Arial" charset="0"/>
              </a:rPr>
              <a:t> </a:t>
            </a:r>
            <a:r>
              <a:rPr lang="cs-CZ" altLang="cs-CZ" sz="2400" dirty="0" err="1">
                <a:latin typeface="Arial" charset="0"/>
              </a:rPr>
              <a:t>connectivity</a:t>
            </a:r>
            <a:r>
              <a:rPr lang="cs-CZ" altLang="cs-CZ" sz="2400" dirty="0">
                <a:latin typeface="Arial" charset="0"/>
              </a:rPr>
              <a:t> – are </a:t>
            </a:r>
            <a:r>
              <a:rPr lang="cs-CZ" altLang="cs-CZ" sz="2400" dirty="0" err="1">
                <a:latin typeface="Arial" charset="0"/>
              </a:rPr>
              <a:t>components</a:t>
            </a:r>
            <a:r>
              <a:rPr lang="cs-CZ" altLang="cs-CZ" sz="2400" dirty="0">
                <a:latin typeface="Arial" charset="0"/>
              </a:rPr>
              <a:t> </a:t>
            </a:r>
            <a:r>
              <a:rPr lang="cs-CZ" altLang="cs-CZ" sz="2400" dirty="0" err="1">
                <a:latin typeface="Arial" charset="0"/>
              </a:rPr>
              <a:t>of</a:t>
            </a:r>
            <a:r>
              <a:rPr lang="cs-CZ" altLang="cs-CZ" sz="2400" dirty="0">
                <a:latin typeface="Arial" charset="0"/>
              </a:rPr>
              <a:t> </a:t>
            </a:r>
            <a:r>
              <a:rPr lang="cs-CZ" altLang="cs-CZ" sz="2400" dirty="0" err="1">
                <a:latin typeface="Arial" charset="0"/>
              </a:rPr>
              <a:t>complex</a:t>
            </a:r>
            <a:r>
              <a:rPr lang="cs-CZ" altLang="cs-CZ" sz="2400" dirty="0">
                <a:latin typeface="Arial" charset="0"/>
              </a:rPr>
              <a:t> </a:t>
            </a:r>
            <a:r>
              <a:rPr lang="cs-CZ" altLang="cs-CZ" sz="2400" dirty="0" err="1">
                <a:latin typeface="Arial" charset="0"/>
              </a:rPr>
              <a:t>systems</a:t>
            </a:r>
            <a:r>
              <a:rPr lang="cs-CZ" altLang="cs-CZ" sz="2400" dirty="0">
                <a:latin typeface="Arial" charset="0"/>
              </a:rPr>
              <a:t> and </a:t>
            </a:r>
            <a:r>
              <a:rPr lang="cs-CZ" altLang="cs-CZ" sz="2400" dirty="0" err="1">
                <a:latin typeface="Arial" charset="0"/>
              </a:rPr>
              <a:t>interact</a:t>
            </a:r>
            <a:r>
              <a:rPr lang="cs-CZ" altLang="cs-CZ" sz="2400" dirty="0">
                <a:latin typeface="Arial" charset="0"/>
              </a:rPr>
              <a:t> </a:t>
            </a:r>
            <a:r>
              <a:rPr lang="cs-CZ" altLang="cs-CZ" sz="2400" dirty="0" err="1">
                <a:latin typeface="Arial" charset="0"/>
              </a:rPr>
              <a:t>with</a:t>
            </a:r>
            <a:r>
              <a:rPr lang="cs-CZ" altLang="cs-CZ" sz="2400" dirty="0">
                <a:latin typeface="Arial" charset="0"/>
              </a:rPr>
              <a:t> many </a:t>
            </a:r>
            <a:r>
              <a:rPr lang="cs-CZ" altLang="cs-CZ" sz="2400" dirty="0" err="1">
                <a:latin typeface="Arial" charset="0"/>
              </a:rPr>
              <a:t>proteins</a:t>
            </a:r>
            <a:r>
              <a:rPr lang="cs-CZ" altLang="cs-CZ" sz="2400" dirty="0">
                <a:latin typeface="Arial" charset="0"/>
              </a:rPr>
              <a:t>, </a:t>
            </a:r>
            <a:r>
              <a:rPr lang="cs-CZ" altLang="cs-CZ" sz="2400" dirty="0" err="1">
                <a:latin typeface="Arial" charset="0"/>
              </a:rPr>
              <a:t>form</a:t>
            </a:r>
            <a:r>
              <a:rPr lang="cs-CZ" altLang="cs-CZ" sz="2400" dirty="0">
                <a:latin typeface="Arial" charset="0"/>
              </a:rPr>
              <a:t> </a:t>
            </a:r>
            <a:r>
              <a:rPr lang="cs-CZ" altLang="cs-CZ" sz="2400" dirty="0" err="1">
                <a:latin typeface="Arial" charset="0"/>
              </a:rPr>
              <a:t>complexes</a:t>
            </a:r>
            <a:r>
              <a:rPr lang="cs-CZ" altLang="cs-CZ" sz="2400" dirty="0">
                <a:latin typeface="Arial" charset="0"/>
              </a:rPr>
              <a:t>. </a:t>
            </a:r>
            <a:r>
              <a:rPr lang="cs-CZ" altLang="cs-CZ" sz="2400" dirty="0" err="1">
                <a:latin typeface="Arial" charset="0"/>
              </a:rPr>
              <a:t>Their</a:t>
            </a:r>
            <a:r>
              <a:rPr lang="cs-CZ" altLang="cs-CZ" sz="2400" dirty="0">
                <a:latin typeface="Arial" charset="0"/>
              </a:rPr>
              <a:t> transfer to </a:t>
            </a:r>
            <a:r>
              <a:rPr lang="cs-CZ" altLang="cs-CZ" sz="2400" dirty="0" err="1">
                <a:latin typeface="Arial" charset="0"/>
              </a:rPr>
              <a:t>foreign</a:t>
            </a:r>
            <a:r>
              <a:rPr lang="cs-CZ" altLang="cs-CZ" sz="2400" dirty="0">
                <a:latin typeface="Arial" charset="0"/>
              </a:rPr>
              <a:t> environment </a:t>
            </a:r>
            <a:r>
              <a:rPr lang="cs-CZ" altLang="cs-CZ" sz="2400" dirty="0" err="1">
                <a:latin typeface="Arial" charset="0"/>
              </a:rPr>
              <a:t>is</a:t>
            </a:r>
            <a:r>
              <a:rPr lang="cs-CZ" altLang="cs-CZ" sz="2400" dirty="0">
                <a:latin typeface="Arial" charset="0"/>
              </a:rPr>
              <a:t> more </a:t>
            </a:r>
            <a:r>
              <a:rPr lang="cs-CZ" altLang="cs-CZ" sz="2400" dirty="0" err="1">
                <a:latin typeface="Arial" charset="0"/>
              </a:rPr>
              <a:t>complicated</a:t>
            </a:r>
            <a:endParaRPr lang="cs-CZ" altLang="cs-CZ" sz="2400" dirty="0">
              <a:latin typeface="Arial" charset="0"/>
            </a:endParaRPr>
          </a:p>
          <a:p>
            <a:pPr eaLnBrk="1" hangingPunct="1"/>
            <a:endParaRPr lang="cs-CZ" altLang="cs-CZ" sz="2400" dirty="0">
              <a:latin typeface="Arial" charset="0"/>
            </a:endParaRPr>
          </a:p>
          <a:p>
            <a:pPr eaLnBrk="1" hangingPunct="1"/>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4"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Hypothesis</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complexity</a:t>
            </a:r>
            <a:endParaRPr lang="cs-CZ" dirty="0">
              <a:solidFill>
                <a:schemeClr val="bg1"/>
              </a:solidFill>
            </a:endParaRPr>
          </a:p>
        </p:txBody>
      </p:sp>
      <p:pic>
        <p:nvPicPr>
          <p:cNvPr id="3" name="Obrázek 2">
            <a:extLst>
              <a:ext uri="{FF2B5EF4-FFF2-40B4-BE49-F238E27FC236}">
                <a16:creationId xmlns:a16="http://schemas.microsoft.com/office/drawing/2014/main" id="{2DC42292-76A3-3C3C-8CDB-69956DCA5B38}"/>
              </a:ext>
            </a:extLst>
          </p:cNvPr>
          <p:cNvPicPr>
            <a:picLocks noChangeAspect="1"/>
          </p:cNvPicPr>
          <p:nvPr/>
        </p:nvPicPr>
        <p:blipFill>
          <a:blip r:embed="rId3"/>
          <a:stretch>
            <a:fillRect/>
          </a:stretch>
        </p:blipFill>
        <p:spPr>
          <a:xfrm>
            <a:off x="1979712" y="4653136"/>
            <a:ext cx="6790008" cy="1958510"/>
          </a:xfrm>
          <a:prstGeom prst="rect">
            <a:avLst/>
          </a:prstGeom>
        </p:spPr>
      </p:pic>
      <p:sp>
        <p:nvSpPr>
          <p:cNvPr id="5" name="TextovéPole 4">
            <a:extLst>
              <a:ext uri="{FF2B5EF4-FFF2-40B4-BE49-F238E27FC236}">
                <a16:creationId xmlns:a16="http://schemas.microsoft.com/office/drawing/2014/main" id="{D75A0B4D-7023-5EE1-B0F8-4B2C44DC969D}"/>
              </a:ext>
            </a:extLst>
          </p:cNvPr>
          <p:cNvSpPr txBox="1"/>
          <p:nvPr/>
        </p:nvSpPr>
        <p:spPr>
          <a:xfrm>
            <a:off x="6307699" y="6209504"/>
            <a:ext cx="2462021" cy="400110"/>
          </a:xfrm>
          <a:prstGeom prst="rect">
            <a:avLst/>
          </a:prstGeom>
          <a:noFill/>
        </p:spPr>
        <p:txBody>
          <a:bodyPr wrap="none" rtlCol="0">
            <a:spAutoFit/>
          </a:bodyPr>
          <a:lstStyle/>
          <a:p>
            <a:r>
              <a:rPr lang="cs-CZ" sz="2000" i="1" dirty="0" err="1"/>
              <a:t>Perkinsid</a:t>
            </a:r>
            <a:r>
              <a:rPr lang="cs-CZ" sz="2000" i="1" dirty="0"/>
              <a:t> to </a:t>
            </a:r>
            <a:r>
              <a:rPr lang="cs-CZ" sz="2000" i="1" dirty="0" err="1"/>
              <a:t>Ciliophrys</a:t>
            </a:r>
            <a:endParaRPr lang="cs-CZ" sz="2000" i="1" dirty="0"/>
          </a:p>
        </p:txBody>
      </p:sp>
    </p:spTree>
    <p:extLst>
      <p:ext uri="{BB962C8B-B14F-4D97-AF65-F5344CB8AC3E}">
        <p14:creationId xmlns:p14="http://schemas.microsoft.com/office/powerpoint/2010/main" val="365228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obsah 2"/>
          <p:cNvSpPr>
            <a:spLocks noGrp="1"/>
          </p:cNvSpPr>
          <p:nvPr>
            <p:ph idx="1"/>
          </p:nvPr>
        </p:nvSpPr>
        <p:spPr>
          <a:xfrm>
            <a:off x="0" y="1513036"/>
            <a:ext cx="9252520" cy="4940300"/>
          </a:xfrm>
        </p:spPr>
        <p:txBody>
          <a:bodyPr/>
          <a:lstStyle/>
          <a:p>
            <a:pPr eaLnBrk="1" hangingPunct="1"/>
            <a:r>
              <a:rPr lang="cs-CZ" altLang="cs-CZ" sz="2400" b="1" dirty="0">
                <a:solidFill>
                  <a:srgbClr val="FF0066"/>
                </a:solidFill>
                <a:latin typeface="Arial" charset="0"/>
              </a:rPr>
              <a:t>Prokaryota → </a:t>
            </a:r>
            <a:r>
              <a:rPr lang="cs-CZ" altLang="cs-CZ" sz="2400" b="1" dirty="0" err="1">
                <a:solidFill>
                  <a:srgbClr val="FF0066"/>
                </a:solidFill>
                <a:latin typeface="Arial" charset="0"/>
              </a:rPr>
              <a:t>Prokaryota</a:t>
            </a:r>
            <a:r>
              <a:rPr lang="cs-CZ" altLang="cs-CZ" sz="2400" b="1" dirty="0">
                <a:solidFill>
                  <a:srgbClr val="FF0066"/>
                </a:solidFill>
                <a:latin typeface="Arial" charset="0"/>
              </a:rPr>
              <a:t> </a:t>
            </a:r>
            <a:r>
              <a:rPr lang="cs-CZ" altLang="cs-CZ" sz="2400" dirty="0">
                <a:latin typeface="Arial" charset="0"/>
              </a:rPr>
              <a:t>(</a:t>
            </a:r>
            <a:r>
              <a:rPr lang="cs-CZ" altLang="cs-CZ" sz="2400" dirty="0" err="1">
                <a:latin typeface="Arial" charset="0"/>
              </a:rPr>
              <a:t>frequent</a:t>
            </a:r>
            <a:r>
              <a:rPr lang="cs-CZ" altLang="cs-CZ" sz="2400" dirty="0">
                <a:latin typeface="Arial" charset="0"/>
              </a:rPr>
              <a:t>, spread </a:t>
            </a:r>
            <a:r>
              <a:rPr lang="cs-CZ" altLang="cs-CZ" sz="2400" dirty="0" err="1">
                <a:latin typeface="Arial" charset="0"/>
              </a:rPr>
              <a:t>of</a:t>
            </a:r>
            <a:r>
              <a:rPr lang="cs-CZ" altLang="cs-CZ" sz="2400" dirty="0">
                <a:latin typeface="Arial" charset="0"/>
              </a:rPr>
              <a:t> </a:t>
            </a:r>
            <a:r>
              <a:rPr lang="cs-CZ" altLang="cs-CZ" sz="2400" dirty="0" err="1">
                <a:latin typeface="Arial" charset="0"/>
              </a:rPr>
              <a:t>antibiotic</a:t>
            </a:r>
            <a:r>
              <a:rPr lang="cs-CZ" altLang="cs-CZ" sz="2400" dirty="0">
                <a:latin typeface="Arial" charset="0"/>
              </a:rPr>
              <a:t> resistence led to </a:t>
            </a:r>
            <a:r>
              <a:rPr lang="cs-CZ" altLang="cs-CZ" sz="2400" dirty="0" err="1">
                <a:latin typeface="Arial" charset="0"/>
              </a:rPr>
              <a:t>discovery</a:t>
            </a:r>
            <a:r>
              <a:rPr lang="cs-CZ" altLang="cs-CZ" sz="2400" dirty="0">
                <a:latin typeface="Arial" charset="0"/>
              </a:rPr>
              <a:t> </a:t>
            </a:r>
            <a:r>
              <a:rPr lang="cs-CZ" altLang="cs-CZ" sz="2400" dirty="0" err="1">
                <a:latin typeface="Arial" charset="0"/>
              </a:rPr>
              <a:t>of</a:t>
            </a:r>
            <a:r>
              <a:rPr lang="cs-CZ" altLang="cs-CZ" sz="2400" dirty="0">
                <a:latin typeface="Arial" charset="0"/>
              </a:rPr>
              <a:t> HGT)</a:t>
            </a:r>
          </a:p>
          <a:p>
            <a:pPr eaLnBrk="1" hangingPunct="1"/>
            <a:endParaRPr lang="cs-CZ" altLang="cs-CZ" sz="2400" dirty="0">
              <a:latin typeface="Arial" charset="0"/>
            </a:endParaRPr>
          </a:p>
          <a:p>
            <a:r>
              <a:rPr lang="cs-CZ" altLang="cs-CZ" sz="2400" b="1" dirty="0">
                <a:solidFill>
                  <a:srgbClr val="FF0066"/>
                </a:solidFill>
                <a:latin typeface="Arial" charset="0"/>
              </a:rPr>
              <a:t>Eukaryota → </a:t>
            </a:r>
            <a:r>
              <a:rPr lang="cs-CZ" altLang="cs-CZ" sz="2400" b="1" dirty="0" err="1">
                <a:solidFill>
                  <a:srgbClr val="FF0066"/>
                </a:solidFill>
                <a:latin typeface="Arial" charset="0"/>
              </a:rPr>
              <a:t>Prokaryota</a:t>
            </a:r>
            <a:r>
              <a:rPr lang="cs-CZ" altLang="cs-CZ" sz="2400" b="1" dirty="0">
                <a:solidFill>
                  <a:srgbClr val="FF0066"/>
                </a:solidFill>
                <a:latin typeface="Arial" charset="0"/>
              </a:rPr>
              <a:t> </a:t>
            </a:r>
            <a:r>
              <a:rPr lang="cs-CZ" altLang="cs-CZ" sz="2400" dirty="0">
                <a:latin typeface="Arial" charset="0"/>
              </a:rPr>
              <a:t>(</a:t>
            </a:r>
            <a:r>
              <a:rPr lang="cs-CZ" altLang="cs-CZ" sz="2400" dirty="0" err="1">
                <a:latin typeface="Arial" charset="0"/>
              </a:rPr>
              <a:t>rare</a:t>
            </a:r>
            <a:r>
              <a:rPr lang="cs-CZ" altLang="cs-CZ" sz="2400" dirty="0">
                <a:latin typeface="Arial" charset="0"/>
              </a:rPr>
              <a:t>, limited by </a:t>
            </a:r>
            <a:r>
              <a:rPr lang="cs-CZ" altLang="cs-CZ" sz="2400" dirty="0" err="1">
                <a:latin typeface="Arial" charset="0"/>
              </a:rPr>
              <a:t>introns</a:t>
            </a:r>
            <a:r>
              <a:rPr lang="cs-CZ" altLang="cs-CZ" sz="2400" dirty="0">
                <a:latin typeface="Arial" charset="0"/>
              </a:rPr>
              <a:t>; </a:t>
            </a:r>
            <a:r>
              <a:rPr lang="cs-CZ" altLang="cs-CZ" sz="2400" dirty="0" err="1">
                <a:latin typeface="Arial" charset="0"/>
              </a:rPr>
              <a:t>e.g</a:t>
            </a:r>
            <a:r>
              <a:rPr lang="cs-CZ" altLang="cs-CZ" sz="2400" dirty="0">
                <a:latin typeface="Arial" charset="0"/>
              </a:rPr>
              <a:t>. </a:t>
            </a:r>
            <a:r>
              <a:rPr lang="cs-CZ" altLang="cs-CZ" sz="2400" dirty="0" err="1">
                <a:latin typeface="Arial" charset="0"/>
              </a:rPr>
              <a:t>genes</a:t>
            </a:r>
            <a:r>
              <a:rPr lang="cs-CZ" altLang="cs-CZ" sz="2400" dirty="0">
                <a:latin typeface="Arial" charset="0"/>
              </a:rPr>
              <a:t> </a:t>
            </a:r>
            <a:r>
              <a:rPr lang="cs-CZ" altLang="cs-CZ" sz="2400" dirty="0" err="1">
                <a:latin typeface="Arial" charset="0"/>
              </a:rPr>
              <a:t>for</a:t>
            </a:r>
            <a:r>
              <a:rPr lang="cs-CZ" altLang="cs-CZ" sz="2400" dirty="0">
                <a:latin typeface="Arial" charset="0"/>
              </a:rPr>
              <a:t> pro tubulin and aktin in </a:t>
            </a:r>
            <a:r>
              <a:rPr lang="cs-CZ" altLang="cs-CZ" sz="2400" dirty="0" err="1">
                <a:latin typeface="Arial" charset="0"/>
              </a:rPr>
              <a:t>bacteria</a:t>
            </a:r>
            <a:r>
              <a:rPr lang="cs-CZ" altLang="cs-CZ" sz="2400" dirty="0">
                <a:latin typeface="Arial" charset="0"/>
              </a:rPr>
              <a:t>)</a:t>
            </a:r>
            <a:r>
              <a:rPr lang="cs-CZ" altLang="cs-CZ" sz="2400" b="1" dirty="0">
                <a:solidFill>
                  <a:srgbClr val="FF0066"/>
                </a:solidFill>
                <a:latin typeface="Arial" charset="0"/>
              </a:rPr>
              <a:t> </a:t>
            </a:r>
          </a:p>
          <a:p>
            <a:endParaRPr lang="cs-CZ" altLang="cs-CZ" sz="2400" b="1" dirty="0">
              <a:solidFill>
                <a:srgbClr val="FF0066"/>
              </a:solidFill>
              <a:latin typeface="Arial" charset="0"/>
            </a:endParaRPr>
          </a:p>
          <a:p>
            <a:r>
              <a:rPr lang="cs-CZ" altLang="cs-CZ" sz="2400" b="1" dirty="0" err="1">
                <a:solidFill>
                  <a:srgbClr val="FF0066"/>
                </a:solidFill>
                <a:latin typeface="Arial" charset="0"/>
              </a:rPr>
              <a:t>Prokaryota</a:t>
            </a:r>
            <a:r>
              <a:rPr lang="cs-CZ" altLang="cs-CZ" sz="2400" b="1" dirty="0">
                <a:solidFill>
                  <a:srgbClr val="FF0066"/>
                </a:solidFill>
                <a:latin typeface="Arial" charset="0"/>
              </a:rPr>
              <a:t> → Eukaryota </a:t>
            </a:r>
            <a:r>
              <a:rPr lang="cs-CZ" altLang="cs-CZ" sz="2400" dirty="0">
                <a:latin typeface="Arial" charset="0"/>
              </a:rPr>
              <a:t>(</a:t>
            </a:r>
            <a:r>
              <a:rPr lang="cs-CZ" altLang="cs-CZ" sz="2400" dirty="0" err="1">
                <a:latin typeface="Arial" charset="0"/>
              </a:rPr>
              <a:t>e.g</a:t>
            </a:r>
            <a:r>
              <a:rPr lang="cs-CZ" altLang="cs-CZ" sz="2400" dirty="0">
                <a:latin typeface="Arial" charset="0"/>
              </a:rPr>
              <a:t>. </a:t>
            </a:r>
            <a:r>
              <a:rPr lang="cs-CZ" altLang="cs-CZ" sz="2400" dirty="0" err="1">
                <a:latin typeface="Arial" charset="0"/>
              </a:rPr>
              <a:t>endosymbiotic</a:t>
            </a:r>
            <a:r>
              <a:rPr lang="cs-CZ" altLang="cs-CZ" sz="2400" dirty="0">
                <a:latin typeface="Arial" charset="0"/>
              </a:rPr>
              <a:t> gene transfer)</a:t>
            </a:r>
          </a:p>
          <a:p>
            <a:endParaRPr lang="cs-CZ" altLang="cs-CZ" sz="2400" dirty="0">
              <a:latin typeface="Arial" charset="0"/>
            </a:endParaRPr>
          </a:p>
          <a:p>
            <a:r>
              <a:rPr lang="cs-CZ" altLang="cs-CZ" sz="2400" b="1" dirty="0" err="1">
                <a:solidFill>
                  <a:srgbClr val="FF0066"/>
                </a:solidFill>
                <a:latin typeface="Arial" charset="0"/>
              </a:rPr>
              <a:t>Viruses</a:t>
            </a:r>
            <a:r>
              <a:rPr lang="cs-CZ" altLang="cs-CZ" sz="2400" b="1" dirty="0">
                <a:solidFill>
                  <a:srgbClr val="FF0066"/>
                </a:solidFill>
                <a:latin typeface="Arial" charset="0"/>
              </a:rPr>
              <a:t>           Eukaryota</a:t>
            </a:r>
            <a:r>
              <a:rPr lang="cs-CZ" altLang="cs-CZ" sz="2400" dirty="0">
                <a:latin typeface="Arial" charset="0"/>
              </a:rPr>
              <a:t> </a:t>
            </a:r>
          </a:p>
          <a:p>
            <a:pPr eaLnBrk="1" hangingPunct="1"/>
            <a:endParaRPr lang="cs-CZ" altLang="cs-CZ" sz="2400" dirty="0">
              <a:latin typeface="Arial" charset="0"/>
            </a:endParaRPr>
          </a:p>
          <a:p>
            <a:pPr eaLnBrk="1" hangingPunct="1"/>
            <a:r>
              <a:rPr lang="cs-CZ" altLang="cs-CZ" sz="2400" b="1" dirty="0">
                <a:solidFill>
                  <a:srgbClr val="FF0066"/>
                </a:solidFill>
                <a:latin typeface="Arial" charset="0"/>
              </a:rPr>
              <a:t>Eukaryota → Eukaryota </a:t>
            </a:r>
            <a:r>
              <a:rPr lang="cs-CZ" altLang="cs-CZ" sz="2400" dirty="0">
                <a:latin typeface="Arial" charset="0"/>
              </a:rPr>
              <a:t>(</a:t>
            </a:r>
            <a:r>
              <a:rPr lang="cs-CZ" altLang="cs-CZ" sz="2400" dirty="0" err="1">
                <a:latin typeface="Arial" charset="0"/>
              </a:rPr>
              <a:t>less</a:t>
            </a:r>
            <a:r>
              <a:rPr lang="cs-CZ" altLang="cs-CZ" sz="2400" dirty="0">
                <a:latin typeface="Arial" charset="0"/>
              </a:rPr>
              <a:t> </a:t>
            </a:r>
            <a:r>
              <a:rPr lang="cs-CZ" altLang="cs-CZ" sz="2400" dirty="0" err="1">
                <a:latin typeface="Arial" charset="0"/>
              </a:rPr>
              <a:t>common</a:t>
            </a:r>
            <a:r>
              <a:rPr lang="cs-CZ" altLang="cs-CZ" sz="2400" dirty="0">
                <a:latin typeface="Arial" charset="0"/>
              </a:rPr>
              <a:t>; more </a:t>
            </a:r>
            <a:r>
              <a:rPr lang="cs-CZ" altLang="cs-CZ" sz="2400" dirty="0" err="1">
                <a:latin typeface="Arial" charset="0"/>
              </a:rPr>
              <a:t>frequent</a:t>
            </a:r>
            <a:r>
              <a:rPr lang="cs-CZ" altLang="cs-CZ" sz="2400" dirty="0">
                <a:latin typeface="Arial" charset="0"/>
              </a:rPr>
              <a:t> in </a:t>
            </a:r>
            <a:r>
              <a:rPr lang="cs-CZ" altLang="cs-CZ" sz="2400" dirty="0" err="1">
                <a:latin typeface="Arial" charset="0"/>
              </a:rPr>
              <a:t>fungi</a:t>
            </a:r>
            <a:r>
              <a:rPr lang="cs-CZ" altLang="cs-CZ" sz="2400" dirty="0">
                <a:latin typeface="Arial" charset="0"/>
              </a:rPr>
              <a:t>)</a:t>
            </a: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a:p>
            <a:pPr eaLnBrk="1" hangingPunct="1">
              <a:buFont typeface="Arial" charset="0"/>
              <a:buNone/>
            </a:pPr>
            <a:endParaRPr lang="cs-CZ" altLang="cs-CZ" sz="2400" dirty="0">
              <a:latin typeface="Arial" charset="0"/>
            </a:endParaRPr>
          </a:p>
        </p:txBody>
      </p:sp>
      <p:sp>
        <p:nvSpPr>
          <p:cNvPr id="5"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Directions</a:t>
            </a:r>
            <a:r>
              <a:rPr lang="cs-CZ" dirty="0">
                <a:solidFill>
                  <a:schemeClr val="bg1"/>
                </a:solidFill>
              </a:rPr>
              <a:t> </a:t>
            </a:r>
            <a:r>
              <a:rPr lang="cs-CZ" dirty="0" err="1">
                <a:solidFill>
                  <a:schemeClr val="bg1"/>
                </a:solidFill>
              </a:rPr>
              <a:t>of</a:t>
            </a:r>
            <a:r>
              <a:rPr lang="cs-CZ" dirty="0">
                <a:solidFill>
                  <a:schemeClr val="bg1"/>
                </a:solidFill>
              </a:rPr>
              <a:t> HGT</a:t>
            </a:r>
          </a:p>
        </p:txBody>
      </p:sp>
      <p:cxnSp>
        <p:nvCxnSpPr>
          <p:cNvPr id="3" name="Straight Arrow Connector 2">
            <a:extLst>
              <a:ext uri="{FF2B5EF4-FFF2-40B4-BE49-F238E27FC236}">
                <a16:creationId xmlns:a16="http://schemas.microsoft.com/office/drawing/2014/main" id="{59688A92-C1B3-3886-5B7E-719ABB1ABA33}"/>
              </a:ext>
            </a:extLst>
          </p:cNvPr>
          <p:cNvCxnSpPr/>
          <p:nvPr/>
        </p:nvCxnSpPr>
        <p:spPr>
          <a:xfrm>
            <a:off x="1691680" y="5085184"/>
            <a:ext cx="648072" cy="0"/>
          </a:xfrm>
          <a:prstGeom prst="straightConnector1">
            <a:avLst/>
          </a:prstGeom>
          <a:ln w="19050">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279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948264" y="6444044"/>
            <a:ext cx="1835567" cy="369332"/>
          </a:xfrm>
          <a:prstGeom prst="rect">
            <a:avLst/>
          </a:prstGeom>
          <a:noFill/>
        </p:spPr>
        <p:txBody>
          <a:bodyPr wrap="none" rtlCol="0">
            <a:spAutoFit/>
          </a:bodyPr>
          <a:lstStyle/>
          <a:p>
            <a:r>
              <a:rPr lang="cs-CZ" dirty="0" err="1"/>
              <a:t>Welch</a:t>
            </a:r>
            <a:r>
              <a:rPr lang="cs-CZ" dirty="0"/>
              <a:t> a kol. 2009</a:t>
            </a:r>
          </a:p>
        </p:txBody>
      </p:sp>
      <p:pic>
        <p:nvPicPr>
          <p:cNvPr id="7" name="Picture 1"/>
          <p:cNvPicPr>
            <a:picLocks noChangeAspect="1" noChangeArrowheads="1"/>
          </p:cNvPicPr>
          <p:nvPr/>
        </p:nvPicPr>
        <p:blipFill>
          <a:blip r:embed="rId2" cstate="print"/>
          <a:srcRect l="18889" t="7816" r="22500" b="37011"/>
          <a:stretch>
            <a:fillRect/>
          </a:stretch>
        </p:blipFill>
        <p:spPr bwMode="auto">
          <a:xfrm>
            <a:off x="683568" y="1412776"/>
            <a:ext cx="8103222" cy="4608467"/>
          </a:xfrm>
          <a:prstGeom prst="rect">
            <a:avLst/>
          </a:prstGeom>
          <a:noFill/>
          <a:ln w="9525">
            <a:noFill/>
            <a:miter lim="800000"/>
            <a:headEnd/>
            <a:tailEnd/>
          </a:ln>
        </p:spPr>
      </p:pic>
      <p:sp>
        <p:nvSpPr>
          <p:cNvPr id="9" name="Title 1"/>
          <p:cNvSpPr txBox="1">
            <a:spLocks/>
          </p:cNvSpPr>
          <p:nvPr/>
        </p:nvSpPr>
        <p:spPr>
          <a:xfrm>
            <a:off x="0" y="-27384"/>
            <a:ext cx="9144000" cy="1008112"/>
          </a:xfrm>
          <a:prstGeom prst="rect">
            <a:avLst/>
          </a:prstGeom>
          <a:solidFill>
            <a:srgbClr val="080808"/>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err="1">
                <a:solidFill>
                  <a:schemeClr val="bg1"/>
                </a:solidFill>
              </a:rPr>
              <a:t>Comparison</a:t>
            </a:r>
            <a:r>
              <a:rPr lang="cs-CZ" dirty="0">
                <a:solidFill>
                  <a:schemeClr val="bg1"/>
                </a:solidFill>
              </a:rPr>
              <a:t> </a:t>
            </a:r>
            <a:r>
              <a:rPr lang="cs-CZ" dirty="0" err="1">
                <a:solidFill>
                  <a:schemeClr val="bg1"/>
                </a:solidFill>
              </a:rPr>
              <a:t>of</a:t>
            </a:r>
            <a:r>
              <a:rPr lang="cs-CZ" dirty="0">
                <a:solidFill>
                  <a:schemeClr val="bg1"/>
                </a:solidFill>
              </a:rPr>
              <a:t> </a:t>
            </a:r>
            <a:r>
              <a:rPr lang="cs-CZ" dirty="0" err="1">
                <a:solidFill>
                  <a:schemeClr val="bg1"/>
                </a:solidFill>
              </a:rPr>
              <a:t>genomes</a:t>
            </a:r>
            <a:r>
              <a:rPr lang="cs-CZ" dirty="0">
                <a:solidFill>
                  <a:schemeClr val="bg1"/>
                </a:solidFill>
              </a:rPr>
              <a:t> </a:t>
            </a:r>
            <a:r>
              <a:rPr lang="cs-CZ" dirty="0" err="1">
                <a:solidFill>
                  <a:schemeClr val="bg1"/>
                </a:solidFill>
              </a:rPr>
              <a:t>of</a:t>
            </a:r>
            <a:r>
              <a:rPr lang="cs-CZ" dirty="0">
                <a:solidFill>
                  <a:schemeClr val="bg1"/>
                </a:solidFill>
              </a:rPr>
              <a:t> </a:t>
            </a:r>
            <a:r>
              <a:rPr lang="cs-CZ" i="1" dirty="0">
                <a:solidFill>
                  <a:schemeClr val="bg1"/>
                </a:solidFill>
              </a:rPr>
              <a:t>E. coli </a:t>
            </a:r>
            <a:r>
              <a:rPr lang="cs-CZ" dirty="0" err="1">
                <a:solidFill>
                  <a:schemeClr val="bg1"/>
                </a:solidFill>
              </a:rPr>
              <a:t>strains</a:t>
            </a:r>
            <a:endParaRPr lang="cs-CZ" i="1" dirty="0">
              <a:solidFill>
                <a:schemeClr val="bg1"/>
              </a:solidFill>
            </a:endParaRPr>
          </a:p>
        </p:txBody>
      </p:sp>
    </p:spTree>
    <p:extLst>
      <p:ext uri="{BB962C8B-B14F-4D97-AF65-F5344CB8AC3E}">
        <p14:creationId xmlns:p14="http://schemas.microsoft.com/office/powerpoint/2010/main" val="2639260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6542</TotalTime>
  <Words>2668</Words>
  <Application>Microsoft Office PowerPoint</Application>
  <PresentationFormat>Předvádění na obrazovce (4:3)</PresentationFormat>
  <Paragraphs>301</Paragraphs>
  <Slides>54</Slides>
  <Notes>14</Notes>
  <HiddenSlides>0</HiddenSlides>
  <MMClips>0</MMClips>
  <ScaleCrop>false</ScaleCrop>
  <HeadingPairs>
    <vt:vector size="6" baseType="variant">
      <vt:variant>
        <vt:lpstr>Použitá písma</vt:lpstr>
      </vt:variant>
      <vt:variant>
        <vt:i4>15</vt:i4>
      </vt:variant>
      <vt:variant>
        <vt:lpstr>Motiv</vt:lpstr>
      </vt:variant>
      <vt:variant>
        <vt:i4>1</vt:i4>
      </vt:variant>
      <vt:variant>
        <vt:lpstr>Nadpisy snímků</vt:lpstr>
      </vt:variant>
      <vt:variant>
        <vt:i4>54</vt:i4>
      </vt:variant>
    </vt:vector>
  </HeadingPairs>
  <TitlesOfParts>
    <vt:vector size="70" baseType="lpstr">
      <vt:lpstr>AGaramondPro-Italic</vt:lpstr>
      <vt:lpstr>AGaramondPro-Regular</vt:lpstr>
      <vt:lpstr>Arial</vt:lpstr>
      <vt:lpstr>Arial Narrow</vt:lpstr>
      <vt:lpstr>Arial Unicode MS</vt:lpstr>
      <vt:lpstr>Calibri</vt:lpstr>
      <vt:lpstr>Giovanni-Book</vt:lpstr>
      <vt:lpstr>HardingText</vt:lpstr>
      <vt:lpstr>Helvetica</vt:lpstr>
      <vt:lpstr>Helvetica-Bold</vt:lpstr>
      <vt:lpstr>MinionPro</vt:lpstr>
      <vt:lpstr>Open Sans</vt:lpstr>
      <vt:lpstr>OpenSans-Light</vt:lpstr>
      <vt:lpstr>STIX-Regular</vt:lpstr>
      <vt:lpstr>Symbol</vt:lpstr>
      <vt:lpstr>Office Theme</vt:lpstr>
      <vt:lpstr>Horisontal (Lateral) gene transfer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HGT within the anaerobic niche</vt:lpstr>
      <vt:lpstr>Prezentace aplikace PowerPoint</vt:lpstr>
      <vt:lpstr>Endosymbiotic gene transfer</vt:lpstr>
      <vt:lpstr>Prezentace aplikace PowerPoint</vt:lpstr>
      <vt:lpstr>Prezentace aplikace PowerPoint</vt:lpstr>
      <vt:lpstr>Prezentace aplikace PowerPoint</vt:lpstr>
      <vt:lpstr>EGT is ongoing</vt:lpstr>
      <vt:lpstr>Prezentace aplikace PowerPoint</vt:lpstr>
      <vt:lpstr>Prezentace aplikace PowerPoint</vt:lpstr>
      <vt:lpstr>Prezentace aplikace PowerPoint</vt:lpstr>
      <vt:lpstr>Prezentace aplikace PowerPoint</vt:lpstr>
      <vt:lpstr>HGT compensates reduction of pl. genome</vt:lpstr>
      <vt:lpstr>HGT compensates reduction of pl. genome</vt:lpstr>
      <vt:lpstr>Gene content in plastid genome</vt:lpstr>
      <vt:lpstr>Shopping bag model</vt:lpstr>
      <vt:lpstr>Secondary plastids - euglenids</vt:lpstr>
      <vt:lpstr>Secondary plastids- euglenids</vt:lpstr>
      <vt:lpstr>Terciary plastids - dinos</vt:lpstr>
      <vt:lpstr>Prezentace aplikace PowerPoint</vt:lpstr>
      <vt:lpstr>Literature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Mechanisms of HGT</dc:title>
  <dc:creator>Vlada</dc:creator>
  <cp:lastModifiedBy>Vladimír Hampl</cp:lastModifiedBy>
  <cp:revision>179</cp:revision>
  <dcterms:created xsi:type="dcterms:W3CDTF">2015-03-07T09:22:49Z</dcterms:created>
  <dcterms:modified xsi:type="dcterms:W3CDTF">2024-03-11T13:04:15Z</dcterms:modified>
</cp:coreProperties>
</file>