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526" r:id="rId2"/>
    <p:sldId id="444" r:id="rId3"/>
    <p:sldId id="527" r:id="rId4"/>
    <p:sldId id="445" r:id="rId5"/>
    <p:sldId id="525" r:id="rId6"/>
    <p:sldId id="518" r:id="rId7"/>
    <p:sldId id="519" r:id="rId8"/>
    <p:sldId id="520" r:id="rId9"/>
    <p:sldId id="448" r:id="rId10"/>
    <p:sldId id="449" r:id="rId11"/>
    <p:sldId id="450" r:id="rId12"/>
    <p:sldId id="451" r:id="rId13"/>
    <p:sldId id="452" r:id="rId14"/>
    <p:sldId id="453" r:id="rId15"/>
    <p:sldId id="454" r:id="rId16"/>
    <p:sldId id="412" r:id="rId17"/>
    <p:sldId id="379" r:id="rId18"/>
    <p:sldId id="509" r:id="rId19"/>
    <p:sldId id="438" r:id="rId20"/>
    <p:sldId id="440" r:id="rId21"/>
    <p:sldId id="455" r:id="rId22"/>
    <p:sldId id="528" r:id="rId23"/>
    <p:sldId id="508" r:id="rId24"/>
    <p:sldId id="456" r:id="rId25"/>
    <p:sldId id="507" r:id="rId26"/>
    <p:sldId id="457" r:id="rId27"/>
    <p:sldId id="458" r:id="rId28"/>
    <p:sldId id="459" r:id="rId29"/>
    <p:sldId id="521" r:id="rId30"/>
    <p:sldId id="524" r:id="rId31"/>
    <p:sldId id="460" r:id="rId32"/>
    <p:sldId id="529" r:id="rId33"/>
    <p:sldId id="533" r:id="rId34"/>
    <p:sldId id="580" r:id="rId35"/>
    <p:sldId id="654" r:id="rId36"/>
    <p:sldId id="578" r:id="rId37"/>
    <p:sldId id="512" r:id="rId38"/>
    <p:sldId id="469" r:id="rId39"/>
    <p:sldId id="523" r:id="rId40"/>
    <p:sldId id="473" r:id="rId41"/>
    <p:sldId id="474" r:id="rId42"/>
    <p:sldId id="579" r:id="rId43"/>
    <p:sldId id="577" r:id="rId44"/>
    <p:sldId id="573" r:id="rId45"/>
    <p:sldId id="574" r:id="rId46"/>
    <p:sldId id="655" r:id="rId47"/>
    <p:sldId id="656" r:id="rId48"/>
    <p:sldId id="576" r:id="rId49"/>
    <p:sldId id="653" r:id="rId50"/>
    <p:sldId id="657" r:id="rId51"/>
    <p:sldId id="466" r:id="rId52"/>
    <p:sldId id="476" r:id="rId53"/>
    <p:sldId id="517" r:id="rId54"/>
    <p:sldId id="477" r:id="rId55"/>
    <p:sldId id="511" r:id="rId56"/>
    <p:sldId id="461" r:id="rId57"/>
    <p:sldId id="582" r:id="rId58"/>
    <p:sldId id="462" r:id="rId59"/>
    <p:sldId id="583" r:id="rId60"/>
    <p:sldId id="584" r:id="rId61"/>
    <p:sldId id="543" r:id="rId62"/>
    <p:sldId id="428" r:id="rId63"/>
    <p:sldId id="478" r:id="rId64"/>
    <p:sldId id="658" r:id="rId65"/>
    <p:sldId id="515" r:id="rId66"/>
    <p:sldId id="479" r:id="rId67"/>
    <p:sldId id="481" r:id="rId68"/>
    <p:sldId id="659" r:id="rId69"/>
    <p:sldId id="480" r:id="rId70"/>
    <p:sldId id="516" r:id="rId71"/>
    <p:sldId id="590" r:id="rId72"/>
    <p:sldId id="486" r:id="rId73"/>
    <p:sldId id="483" r:id="rId74"/>
    <p:sldId id="484" r:id="rId75"/>
    <p:sldId id="485" r:id="rId76"/>
    <p:sldId id="488" r:id="rId77"/>
    <p:sldId id="489" r:id="rId78"/>
    <p:sldId id="482" r:id="rId79"/>
    <p:sldId id="500" r:id="rId80"/>
    <p:sldId id="490" r:id="rId81"/>
    <p:sldId id="502" r:id="rId82"/>
    <p:sldId id="491" r:id="rId83"/>
    <p:sldId id="503" r:id="rId8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97" autoAdjust="0"/>
  </p:normalViewPr>
  <p:slideViewPr>
    <p:cSldViewPr>
      <p:cViewPr varScale="1">
        <p:scale>
          <a:sx n="109" d="100"/>
          <a:sy n="109" d="100"/>
        </p:scale>
        <p:origin x="88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913871-D6BA-4483-B1DF-CE6A8D723DC5}" type="datetimeFigureOut">
              <a:rPr lang="cs-CZ" smtClean="0"/>
              <a:pPr/>
              <a:t>15.04.2024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3A541E-9643-4EB9-8B9F-F2AA531ACECB}" type="slidenum">
              <a:rPr lang="cs-CZ" smtClean="0"/>
              <a:pPr/>
              <a:t>‹#›</a:t>
            </a:fld>
            <a:endParaRPr lang="cs-CZ"/>
          </a:p>
        </p:txBody>
      </p:sp>
    </p:spTree>
    <p:extLst>
      <p:ext uri="{BB962C8B-B14F-4D97-AF65-F5344CB8AC3E}">
        <p14:creationId xmlns:p14="http://schemas.microsoft.com/office/powerpoint/2010/main" val="239087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B3A541E-9643-4EB9-8B9F-F2AA531ACECB}" type="slidenum">
              <a:rPr lang="cs-CZ" smtClean="0"/>
              <a:pPr/>
              <a:t>3</a:t>
            </a:fld>
            <a:endParaRPr lang="cs-CZ"/>
          </a:p>
        </p:txBody>
      </p:sp>
    </p:spTree>
    <p:extLst>
      <p:ext uri="{BB962C8B-B14F-4D97-AF65-F5344CB8AC3E}">
        <p14:creationId xmlns:p14="http://schemas.microsoft.com/office/powerpoint/2010/main" val="11629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18</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r>
              <a:t>Illustrations of the inferred ancestral traits for the flagellar apparatus in all 11 eukaryotic groups mapped onto a modern molecular phylogenetic context. The five traits mapped onto the tree are represented by different shapes: microtubule root 1 (R1) with a multilayered structure (MLS), R2 involved with phagotrophy, R3 with an array of superficial microtubules, a singlet root (SR) that helps support the ventral feeding groove and R4. Solid shapes refer to the presence of a trait; dashed outlines of shapes refer to the loss of a trait. The inferred ancestral flagellar apparatus for the most recent ancestor of eukaryotes is best represented by the traits found in typical excavates. The most recent common ancestor of the Apusozoa, Opisthokonta and Amoebozoa lost an MLS on R1; R4 was lost in the most recent common ancestor of the Opisthokonta and Amoebozoa. An MLS on R1 was also lost in the most recent common ancestor of the SAR (Stramenopiles, Alveolata and Rhizaria) clade.</a:t>
            </a:r>
          </a:p>
          <a:p>
            <a:endParaRPr/>
          </a:p>
          <a:p>
            <a:r>
              <a:rPr lang="en-GB"/>
              <a:t>© This slide is made available for non-commercial use only. Please note that permission may be required for re-use of images in which the copyright is owned by a third party.</a:t>
            </a:r>
            <a:endParaRPr/>
          </a:p>
        </p:txBody>
      </p:sp>
    </p:spTree>
    <p:extLst>
      <p:ext uri="{BB962C8B-B14F-4D97-AF65-F5344CB8AC3E}">
        <p14:creationId xmlns:p14="http://schemas.microsoft.com/office/powerpoint/2010/main" val="107454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B3A541E-9643-4EB9-8B9F-F2AA531ACECB}" type="slidenum">
              <a:rPr lang="cs-CZ" smtClean="0"/>
              <a:pPr/>
              <a:t>32</a:t>
            </a:fld>
            <a:endParaRPr lang="cs-CZ"/>
          </a:p>
        </p:txBody>
      </p:sp>
    </p:spTree>
    <p:extLst>
      <p:ext uri="{BB962C8B-B14F-4D97-AF65-F5344CB8AC3E}">
        <p14:creationId xmlns:p14="http://schemas.microsoft.com/office/powerpoint/2010/main" val="323762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B3A541E-9643-4EB9-8B9F-F2AA531ACECB}" type="slidenum">
              <a:rPr lang="cs-CZ" smtClean="0"/>
              <a:pPr/>
              <a:t>50</a:t>
            </a:fld>
            <a:endParaRPr lang="cs-CZ"/>
          </a:p>
        </p:txBody>
      </p:sp>
    </p:spTree>
    <p:extLst>
      <p:ext uri="{BB962C8B-B14F-4D97-AF65-F5344CB8AC3E}">
        <p14:creationId xmlns:p14="http://schemas.microsoft.com/office/powerpoint/2010/main" val="136476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23297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BEB557A6-E053-4C97-8E11-2A831A6E5E4D}" type="datetimeFigureOut">
              <a:rPr lang="cs-CZ" smtClean="0"/>
              <a:pPr/>
              <a:t>15.04.2024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7D7A6D1-A41B-48E8-8E1F-CDC6782CF186}"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58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557A6-E053-4C97-8E11-2A831A6E5E4D}" type="datetimeFigureOut">
              <a:rPr lang="cs-CZ" smtClean="0"/>
              <a:pPr/>
              <a:t>15.04.2024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7A6D1-A41B-48E8-8E1F-CDC6782CF186}"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hyperlink" Target="http://onlinelibrary.wiley.com/doi/10.1111/tpj.12145/full#tpj12145-fig-0007" TargetMode="External"/><Relationship Id="rId4" Type="http://schemas.openxmlformats.org/officeDocument/2006/relationships/hyperlink" Target="http://onlinelibrary.wiley.com/doi/10.1111/tpj.2013.75.issue-2/issuetoc"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upload.wikimedia.org/wikipedia/commons/2/22/Lifecycle_of_Pfiesteria.jp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2.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upload.wikimedia.org/wikipedia/commons/2/22/Lifecycle_of_Pfiesteria.jpg"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sciencedirect.com/science?_ob=MiamiCaptionURL&amp;_method=retrieve&amp;_udi=B6VRT-4R1NGGM-4&amp;_image=B6VRT-4R1NGGM-4-5&amp;_ba=&amp;_user=1490772&amp;_rdoc=1&amp;_fmt=full&amp;_orig=search&amp;_cdi=6243&amp;view=c&amp;_isHiQual=Y&amp;_acct=C000053052&amp;_version=1&amp;_urlVersion=0&amp;_userid=1490772&amp;md5=786bf40cef148b274f56b7a47a2a8a29" TargetMode="Externa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hyperlink" Target="http://www.sciencedirect.com/science?_ob=MiamiCaptionURL&amp;_method=retrieve&amp;_udi=B6VRT-4R1NGGM-4&amp;_image=B6VRT-4R1NGGM-4-8&amp;_ba=&amp;_user=1490772&amp;_rdoc=1&amp;_fmt=full&amp;_orig=search&amp;_cdi=6243&amp;view=c&amp;_isHiQual=Y&amp;_acct=C000053052&amp;_version=1&amp;_urlVersion=0&amp;_userid=1490772&amp;md5=b05557cf4cdbde17a509253220d20511"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EA7198-F69D-48F1-88E3-97F37B7DFD54}"/>
              </a:ext>
            </a:extLst>
          </p:cNvPr>
          <p:cNvSpPr txBox="1">
            <a:spLocks/>
          </p:cNvSpPr>
          <p:nvPr/>
        </p:nvSpPr>
        <p:spPr>
          <a:xfrm>
            <a:off x="36512" y="116632"/>
            <a:ext cx="91440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latin typeface="Arial" pitchFamily="34" charset="0"/>
                <a:cs typeface="Arial" pitchFamily="34" charset="0"/>
              </a:rPr>
              <a:t>Cycles</a:t>
            </a:r>
            <a:r>
              <a:rPr lang="cs-CZ" dirty="0">
                <a:latin typeface="Arial" pitchFamily="34" charset="0"/>
                <a:cs typeface="Arial" pitchFamily="34" charset="0"/>
              </a:rPr>
              <a:t> in protist </a:t>
            </a:r>
            <a:r>
              <a:rPr lang="cs-CZ" dirty="0" err="1">
                <a:latin typeface="Arial" pitchFamily="34" charset="0"/>
                <a:cs typeface="Arial" pitchFamily="34" charset="0"/>
              </a:rPr>
              <a:t>cells</a:t>
            </a:r>
            <a:endParaRPr lang="cs-CZ" dirty="0">
              <a:latin typeface="Arial" pitchFamily="34" charset="0"/>
              <a:cs typeface="Arial" pitchFamily="34" charset="0"/>
            </a:endParaRPr>
          </a:p>
        </p:txBody>
      </p:sp>
      <p:sp>
        <p:nvSpPr>
          <p:cNvPr id="3" name="TextovéPole 2">
            <a:extLst>
              <a:ext uri="{FF2B5EF4-FFF2-40B4-BE49-F238E27FC236}">
                <a16:creationId xmlns:a16="http://schemas.microsoft.com/office/drawing/2014/main" id="{C561D319-78ED-4F02-BB81-325FFF856C9F}"/>
              </a:ext>
            </a:extLst>
          </p:cNvPr>
          <p:cNvSpPr txBox="1"/>
          <p:nvPr/>
        </p:nvSpPr>
        <p:spPr>
          <a:xfrm>
            <a:off x="683568" y="2132856"/>
            <a:ext cx="2332690" cy="2862322"/>
          </a:xfrm>
          <a:prstGeom prst="rect">
            <a:avLst/>
          </a:prstGeom>
          <a:noFill/>
        </p:spPr>
        <p:txBody>
          <a:bodyPr wrap="none" rtlCol="0">
            <a:spAutoFit/>
          </a:bodyPr>
          <a:lstStyle/>
          <a:p>
            <a:pPr marL="285750" indent="-285750">
              <a:buFont typeface="Arial" panose="020B0604020202020204" pitchFamily="34" charset="0"/>
              <a:buChar char="•"/>
            </a:pPr>
            <a:r>
              <a:rPr lang="cs-CZ" b="1" dirty="0" err="1">
                <a:latin typeface="Arial" panose="020B0604020202020204" pitchFamily="34" charset="0"/>
                <a:cs typeface="Arial" panose="020B0604020202020204" pitchFamily="34" charset="0"/>
              </a:rPr>
              <a:t>Life</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cycle</a:t>
            </a: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b="1" dirty="0">
                <a:latin typeface="Arial" panose="020B0604020202020204" pitchFamily="34" charset="0"/>
                <a:cs typeface="Arial" panose="020B0604020202020204" pitchFamily="34" charset="0"/>
              </a:rPr>
              <a:t>Cell </a:t>
            </a:r>
            <a:r>
              <a:rPr lang="cs-CZ" b="1" dirty="0" err="1">
                <a:latin typeface="Arial" panose="020B0604020202020204" pitchFamily="34" charset="0"/>
                <a:cs typeface="Arial" panose="020B0604020202020204" pitchFamily="34" charset="0"/>
              </a:rPr>
              <a:t>cycle</a:t>
            </a: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b="1" dirty="0" err="1">
                <a:latin typeface="Arial" panose="020B0604020202020204" pitchFamily="34" charset="0"/>
                <a:cs typeface="Arial" panose="020B0604020202020204" pitchFamily="34" charset="0"/>
              </a:rPr>
              <a:t>Flagellar</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cycle</a:t>
            </a: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b="1" dirty="0" err="1">
                <a:latin typeface="Arial" panose="020B0604020202020204" pitchFamily="34" charset="0"/>
                <a:cs typeface="Arial" panose="020B0604020202020204" pitchFamily="34" charset="0"/>
              </a:rPr>
              <a:t>Sexual</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cycle</a:t>
            </a: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b="1" dirty="0" err="1">
                <a:latin typeface="Arial" panose="020B0604020202020204" pitchFamily="34" charset="0"/>
                <a:cs typeface="Arial" panose="020B0604020202020204" pitchFamily="34" charset="0"/>
              </a:rPr>
              <a:t>Parasexual</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cycle</a:t>
            </a: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b="1" dirty="0">
              <a:latin typeface="Arial" panose="020B0604020202020204" pitchFamily="34" charset="0"/>
              <a:cs typeface="Arial" panose="020B0604020202020204" pitchFamily="34" charset="0"/>
            </a:endParaRPr>
          </a:p>
        </p:txBody>
      </p:sp>
      <p:pic>
        <p:nvPicPr>
          <p:cNvPr id="3076" name="Picture 4" descr="Cell Cycle | BioNinja">
            <a:extLst>
              <a:ext uri="{FF2B5EF4-FFF2-40B4-BE49-F238E27FC236}">
                <a16:creationId xmlns:a16="http://schemas.microsoft.com/office/drawing/2014/main" id="{C90A23C1-9CA2-42CB-AFFB-E79FE53C5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484784"/>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870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4795589" y="1142984"/>
            <a:ext cx="3952875" cy="4972050"/>
          </a:xfrm>
          <a:prstGeom prst="rect">
            <a:avLst/>
          </a:prstGeom>
          <a:noFill/>
          <a:ln w="9525">
            <a:solidFill>
              <a:schemeClr val="tx1"/>
            </a:solidFill>
            <a:miter lim="800000"/>
            <a:headEnd/>
            <a:tailEnd/>
          </a:ln>
        </p:spPr>
      </p:pic>
      <p:sp>
        <p:nvSpPr>
          <p:cNvPr id="3" name="Nadpis 2"/>
          <p:cNvSpPr txBox="1">
            <a:spLocks/>
          </p:cNvSpPr>
          <p:nvPr/>
        </p:nvSpPr>
        <p:spPr>
          <a:xfrm>
            <a:off x="0" y="116632"/>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a:latin typeface="Arial" pitchFamily="34" charset="0"/>
                <a:ea typeface="+mj-ea"/>
                <a:cs typeface="Arial" pitchFamily="34" charset="0"/>
              </a:rPr>
              <a:t>“half</a:t>
            </a:r>
            <a:r>
              <a:rPr lang="cs-CZ" sz="4400" dirty="0">
                <a:latin typeface="Arial" pitchFamily="34" charset="0"/>
                <a:ea typeface="+mj-ea"/>
                <a:cs typeface="Arial" pitchFamily="34" charset="0"/>
              </a:rPr>
              <a:t>-</a:t>
            </a:r>
            <a:r>
              <a:rPr lang="en-US" sz="4400" dirty="0">
                <a:latin typeface="Arial" pitchFamily="34" charset="0"/>
                <a:ea typeface="+mj-ea"/>
                <a:cs typeface="Arial" pitchFamily="34" charset="0"/>
              </a:rPr>
              <a:t>s</a:t>
            </a:r>
            <a:r>
              <a:rPr lang="cs-CZ" sz="4400" dirty="0">
                <a:latin typeface="Arial" pitchFamily="34" charset="0"/>
                <a:ea typeface="+mj-ea"/>
                <a:cs typeface="Arial" pitchFamily="34" charset="0"/>
              </a:rPr>
              <a:t>y</a:t>
            </a:r>
            <a:r>
              <a:rPr lang="en-US" sz="4400" dirty="0" err="1">
                <a:latin typeface="Arial" pitchFamily="34" charset="0"/>
                <a:ea typeface="+mj-ea"/>
                <a:cs typeface="Arial" pitchFamily="34" charset="0"/>
              </a:rPr>
              <a:t>nchroni</a:t>
            </a:r>
            <a:r>
              <a:rPr lang="cs-CZ" sz="4400" dirty="0">
                <a:latin typeface="Arial" pitchFamily="34" charset="0"/>
                <a:ea typeface="+mj-ea"/>
                <a:cs typeface="Arial" pitchFamily="34" charset="0"/>
              </a:rPr>
              <a:t>z</a:t>
            </a:r>
            <a:r>
              <a:rPr lang="en-US" sz="4400" dirty="0">
                <a:latin typeface="Arial" pitchFamily="34" charset="0"/>
                <a:ea typeface="+mj-ea"/>
                <a:cs typeface="Arial" pitchFamily="34" charset="0"/>
              </a:rPr>
              <a:t>ed”</a:t>
            </a:r>
            <a:r>
              <a:rPr kumimoji="0" lang="cs-CZ" sz="4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kumimoji="0" lang="cs-CZ" sz="4400" b="0"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Giardia</a:t>
            </a:r>
            <a:endParaRPr kumimoji="0" lang="cs-CZ" sz="4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TextovéPole 3"/>
          <p:cNvSpPr txBox="1"/>
          <p:nvPr/>
        </p:nvSpPr>
        <p:spPr>
          <a:xfrm>
            <a:off x="4932040" y="6215082"/>
            <a:ext cx="3690434" cy="276999"/>
          </a:xfrm>
          <a:prstGeom prst="rect">
            <a:avLst/>
          </a:prstGeom>
          <a:noFill/>
        </p:spPr>
        <p:txBody>
          <a:bodyPr wrap="none" rtlCol="0">
            <a:spAutoFit/>
          </a:bodyPr>
          <a:lstStyle/>
          <a:p>
            <a:r>
              <a:rPr lang="cs-CZ" sz="1200" dirty="0" err="1">
                <a:latin typeface="Arial" pitchFamily="34" charset="0"/>
                <a:cs typeface="Arial" pitchFamily="34" charset="0"/>
              </a:rPr>
              <a:t>Nohýnková</a:t>
            </a:r>
            <a:r>
              <a:rPr lang="cs-CZ" sz="1200" dirty="0">
                <a:latin typeface="Arial" pitchFamily="34" charset="0"/>
                <a:cs typeface="Arial" pitchFamily="34" charset="0"/>
              </a:rPr>
              <a:t> E </a:t>
            </a:r>
            <a:r>
              <a:rPr lang="cs-CZ" sz="1200" dirty="0" err="1">
                <a:latin typeface="Arial" pitchFamily="34" charset="0"/>
                <a:cs typeface="Arial" pitchFamily="34" charset="0"/>
              </a:rPr>
              <a:t>et</a:t>
            </a:r>
            <a:r>
              <a:rPr lang="cs-CZ" sz="1200" dirty="0">
                <a:latin typeface="Arial" pitchFamily="34" charset="0"/>
                <a:cs typeface="Arial" pitchFamily="34" charset="0"/>
              </a:rPr>
              <a:t> </a:t>
            </a:r>
            <a:r>
              <a:rPr lang="cs-CZ" sz="1200" dirty="0" err="1">
                <a:latin typeface="Arial" pitchFamily="34" charset="0"/>
                <a:cs typeface="Arial" pitchFamily="34" charset="0"/>
              </a:rPr>
              <a:t>al</a:t>
            </a:r>
            <a:r>
              <a:rPr lang="cs-CZ" sz="1200" dirty="0">
                <a:latin typeface="Arial" pitchFamily="34" charset="0"/>
                <a:cs typeface="Arial" pitchFamily="34" charset="0"/>
              </a:rPr>
              <a:t>. (2006) </a:t>
            </a:r>
            <a:r>
              <a:rPr lang="cs-CZ" sz="1200" dirty="0" err="1">
                <a:latin typeface="Arial" pitchFamily="34" charset="0"/>
                <a:cs typeface="Arial" pitchFamily="34" charset="0"/>
              </a:rPr>
              <a:t>Eukaryot</a:t>
            </a:r>
            <a:r>
              <a:rPr lang="cs-CZ" sz="1200" dirty="0">
                <a:latin typeface="Arial" pitchFamily="34" charset="0"/>
                <a:cs typeface="Arial" pitchFamily="34" charset="0"/>
              </a:rPr>
              <a:t> Cell 5: 753-761</a:t>
            </a: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426728" y="1142984"/>
            <a:ext cx="3857240" cy="4972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574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chematic summary of principal stages in mitotic division"/>
          <p:cNvPicPr>
            <a:picLocks noChangeAspect="1" noChangeArrowheads="1"/>
          </p:cNvPicPr>
          <p:nvPr/>
        </p:nvPicPr>
        <p:blipFill>
          <a:blip r:embed="rId2" cstate="print"/>
          <a:srcRect/>
          <a:stretch>
            <a:fillRect/>
          </a:stretch>
        </p:blipFill>
        <p:spPr bwMode="auto">
          <a:xfrm>
            <a:off x="2000232" y="1071546"/>
            <a:ext cx="4857784" cy="5231460"/>
          </a:xfrm>
          <a:prstGeom prst="rect">
            <a:avLst/>
          </a:prstGeom>
          <a:noFill/>
          <a:ln w="9525">
            <a:solidFill>
              <a:schemeClr val="tx1"/>
            </a:solidFill>
          </a:ln>
        </p:spPr>
      </p:pic>
      <p:sp>
        <p:nvSpPr>
          <p:cNvPr id="4" name="Nadpis 2"/>
          <p:cNvSpPr txBox="1">
            <a:spLocks/>
          </p:cNvSpPr>
          <p:nvPr/>
        </p:nvSpPr>
        <p:spPr>
          <a:xfrm>
            <a:off x="2000232" y="71422"/>
            <a:ext cx="4757742"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4400" dirty="0" err="1">
                <a:latin typeface="Arial" pitchFamily="34" charset="0"/>
                <a:ea typeface="+mj-ea"/>
                <a:cs typeface="Arial" pitchFamily="34" charset="0"/>
              </a:rPr>
              <a:t>Mitosis</a:t>
            </a:r>
            <a:endParaRPr kumimoji="0" lang="cs-CZ" sz="4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4073948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2"/>
          <p:cNvSpPr txBox="1">
            <a:spLocks/>
          </p:cNvSpPr>
          <p:nvPr/>
        </p:nvSpPr>
        <p:spPr>
          <a:xfrm>
            <a:off x="2000232" y="71422"/>
            <a:ext cx="4757742"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a:ln>
                  <a:noFill/>
                </a:ln>
                <a:solidFill>
                  <a:schemeClr val="tx1"/>
                </a:solidFill>
                <a:effectLst/>
                <a:uLnTx/>
                <a:uFillTx/>
                <a:latin typeface="+mj-lt"/>
                <a:ea typeface="+mj-ea"/>
                <a:cs typeface="+mj-cs"/>
              </a:rPr>
              <a:t>Mitóza</a:t>
            </a:r>
          </a:p>
        </p:txBody>
      </p:sp>
      <p:pic>
        <p:nvPicPr>
          <p:cNvPr id="46085" name="Picture 5"/>
          <p:cNvPicPr>
            <a:picLocks noChangeAspect="1" noChangeArrowheads="1"/>
          </p:cNvPicPr>
          <p:nvPr/>
        </p:nvPicPr>
        <p:blipFill>
          <a:blip r:embed="rId2" cstate="print"/>
          <a:srcRect/>
          <a:stretch>
            <a:fillRect/>
          </a:stretch>
        </p:blipFill>
        <p:spPr bwMode="auto">
          <a:xfrm>
            <a:off x="1357290" y="142852"/>
            <a:ext cx="6438900" cy="6610350"/>
          </a:xfrm>
          <a:prstGeom prst="rect">
            <a:avLst/>
          </a:prstGeom>
          <a:noFill/>
          <a:ln w="9525">
            <a:noFill/>
            <a:miter lim="800000"/>
            <a:headEnd/>
            <a:tailEnd/>
          </a:ln>
          <a:effectLst/>
        </p:spPr>
      </p:pic>
      <p:sp>
        <p:nvSpPr>
          <p:cNvPr id="8" name="TextovéPole 7"/>
          <p:cNvSpPr txBox="1"/>
          <p:nvPr/>
        </p:nvSpPr>
        <p:spPr>
          <a:xfrm>
            <a:off x="2285984" y="3071810"/>
            <a:ext cx="1265090" cy="338554"/>
          </a:xfrm>
          <a:prstGeom prst="rect">
            <a:avLst/>
          </a:prstGeom>
          <a:noFill/>
        </p:spPr>
        <p:txBody>
          <a:bodyPr wrap="none" rtlCol="0">
            <a:spAutoFit/>
          </a:bodyPr>
          <a:lstStyle/>
          <a:p>
            <a:r>
              <a:rPr lang="cs-CZ" sz="1600" dirty="0" err="1">
                <a:latin typeface="Arial" pitchFamily="34" charset="0"/>
                <a:cs typeface="Arial" pitchFamily="34" charset="0"/>
              </a:rPr>
              <a:t>Euglenozoa</a:t>
            </a:r>
            <a:endParaRPr lang="cs-CZ" sz="1600" dirty="0">
              <a:latin typeface="Arial" pitchFamily="34" charset="0"/>
              <a:cs typeface="Arial" pitchFamily="34" charset="0"/>
            </a:endParaRPr>
          </a:p>
        </p:txBody>
      </p:sp>
      <p:sp>
        <p:nvSpPr>
          <p:cNvPr id="9" name="TextovéPole 8"/>
          <p:cNvSpPr txBox="1"/>
          <p:nvPr/>
        </p:nvSpPr>
        <p:spPr>
          <a:xfrm>
            <a:off x="4786314" y="4714884"/>
            <a:ext cx="845103" cy="338554"/>
          </a:xfrm>
          <a:prstGeom prst="rect">
            <a:avLst/>
          </a:prstGeom>
          <a:noFill/>
        </p:spPr>
        <p:txBody>
          <a:bodyPr wrap="none" rtlCol="0">
            <a:spAutoFit/>
          </a:bodyPr>
          <a:lstStyle/>
          <a:p>
            <a:r>
              <a:rPr lang="cs-CZ" sz="1600" i="1" dirty="0" err="1">
                <a:latin typeface="Arial" pitchFamily="34" charset="0"/>
                <a:cs typeface="Arial" pitchFamily="34" charset="0"/>
              </a:rPr>
              <a:t>Giardia</a:t>
            </a:r>
            <a:endParaRPr lang="cs-CZ" sz="1600" i="1" dirty="0">
              <a:latin typeface="Arial" pitchFamily="34" charset="0"/>
              <a:cs typeface="Arial" pitchFamily="34" charset="0"/>
            </a:endParaRPr>
          </a:p>
        </p:txBody>
      </p:sp>
      <p:sp>
        <p:nvSpPr>
          <p:cNvPr id="10" name="TextovéPole 9"/>
          <p:cNvSpPr txBox="1"/>
          <p:nvPr/>
        </p:nvSpPr>
        <p:spPr>
          <a:xfrm>
            <a:off x="2285984" y="1714488"/>
            <a:ext cx="1423788" cy="584775"/>
          </a:xfrm>
          <a:prstGeom prst="rect">
            <a:avLst/>
          </a:prstGeom>
          <a:noFill/>
        </p:spPr>
        <p:txBody>
          <a:bodyPr wrap="none" rtlCol="0">
            <a:spAutoFit/>
          </a:bodyPr>
          <a:lstStyle/>
          <a:p>
            <a:r>
              <a:rPr lang="cs-CZ" sz="1600" dirty="0" err="1">
                <a:latin typeface="Arial" pitchFamily="34" charset="0"/>
                <a:cs typeface="Arial" pitchFamily="34" charset="0"/>
              </a:rPr>
              <a:t>Parabasalia</a:t>
            </a:r>
            <a:endParaRPr lang="cs-CZ" sz="1600" dirty="0">
              <a:latin typeface="Arial" pitchFamily="34" charset="0"/>
              <a:cs typeface="Arial" pitchFamily="34" charset="0"/>
            </a:endParaRPr>
          </a:p>
          <a:p>
            <a:r>
              <a:rPr lang="cs-CZ" sz="1600" dirty="0" err="1">
                <a:latin typeface="Arial" pitchFamily="34" charset="0"/>
                <a:cs typeface="Arial" pitchFamily="34" charset="0"/>
              </a:rPr>
              <a:t>Dinoflagellata</a:t>
            </a:r>
            <a:endParaRPr lang="cs-CZ" sz="1600" dirty="0">
              <a:latin typeface="Arial" pitchFamily="34" charset="0"/>
              <a:cs typeface="Arial" pitchFamily="34" charset="0"/>
            </a:endParaRPr>
          </a:p>
        </p:txBody>
      </p:sp>
      <p:sp>
        <p:nvSpPr>
          <p:cNvPr id="11" name="TextovéPole 10"/>
          <p:cNvSpPr txBox="1"/>
          <p:nvPr/>
        </p:nvSpPr>
        <p:spPr>
          <a:xfrm>
            <a:off x="4745352" y="3286124"/>
            <a:ext cx="1526380" cy="338554"/>
          </a:xfrm>
          <a:prstGeom prst="rect">
            <a:avLst/>
          </a:prstGeom>
          <a:noFill/>
        </p:spPr>
        <p:txBody>
          <a:bodyPr wrap="none" rtlCol="0">
            <a:spAutoFit/>
          </a:bodyPr>
          <a:lstStyle/>
          <a:p>
            <a:r>
              <a:rPr lang="cs-CZ" sz="1600" dirty="0" err="1">
                <a:latin typeface="Arial" pitchFamily="34" charset="0"/>
                <a:cs typeface="Arial" pitchFamily="34" charset="0"/>
              </a:rPr>
              <a:t>Ciliophora</a:t>
            </a:r>
            <a:r>
              <a:rPr lang="cs-CZ" sz="1600" dirty="0">
                <a:latin typeface="Arial" pitchFamily="34" charset="0"/>
                <a:cs typeface="Arial" pitchFamily="34" charset="0"/>
              </a:rPr>
              <a:t> </a:t>
            </a:r>
            <a:r>
              <a:rPr lang="cs-CZ" sz="1600" dirty="0" err="1">
                <a:latin typeface="Arial" pitchFamily="34" charset="0"/>
                <a:cs typeface="Arial" pitchFamily="34" charset="0"/>
              </a:rPr>
              <a:t>MiN</a:t>
            </a:r>
            <a:endParaRPr lang="cs-CZ" sz="1600" dirty="0">
              <a:latin typeface="Arial" pitchFamily="34" charset="0"/>
              <a:cs typeface="Arial" pitchFamily="34" charset="0"/>
            </a:endParaRPr>
          </a:p>
        </p:txBody>
      </p:sp>
      <p:sp>
        <p:nvSpPr>
          <p:cNvPr id="12" name="TextovéPole 11"/>
          <p:cNvSpPr txBox="1"/>
          <p:nvPr/>
        </p:nvSpPr>
        <p:spPr>
          <a:xfrm>
            <a:off x="2285984" y="4786322"/>
            <a:ext cx="1356462" cy="338554"/>
          </a:xfrm>
          <a:prstGeom prst="rect">
            <a:avLst/>
          </a:prstGeom>
          <a:noFill/>
        </p:spPr>
        <p:txBody>
          <a:bodyPr wrap="none" rtlCol="0">
            <a:spAutoFit/>
          </a:bodyPr>
          <a:lstStyle/>
          <a:p>
            <a:r>
              <a:rPr lang="cs-CZ" sz="1600" dirty="0" err="1">
                <a:latin typeface="Arial" pitchFamily="34" charset="0"/>
                <a:cs typeface="Arial" pitchFamily="34" charset="0"/>
              </a:rPr>
              <a:t>Apicomplexa</a:t>
            </a:r>
            <a:endParaRPr lang="cs-CZ" sz="1600" dirty="0">
              <a:latin typeface="Arial" pitchFamily="34" charset="0"/>
              <a:cs typeface="Arial" pitchFamily="34" charset="0"/>
            </a:endParaRPr>
          </a:p>
        </p:txBody>
      </p:sp>
      <p:sp>
        <p:nvSpPr>
          <p:cNvPr id="13" name="TextovéPole 12"/>
          <p:cNvSpPr txBox="1"/>
          <p:nvPr/>
        </p:nvSpPr>
        <p:spPr>
          <a:xfrm>
            <a:off x="4756653" y="6357958"/>
            <a:ext cx="1494320" cy="338554"/>
          </a:xfrm>
          <a:prstGeom prst="rect">
            <a:avLst/>
          </a:prstGeom>
          <a:noFill/>
        </p:spPr>
        <p:txBody>
          <a:bodyPr wrap="none" rtlCol="0">
            <a:spAutoFit/>
          </a:bodyPr>
          <a:lstStyle/>
          <a:p>
            <a:r>
              <a:rPr lang="cs-CZ" sz="1600" dirty="0" err="1">
                <a:latin typeface="Arial" pitchFamily="34" charset="0"/>
                <a:cs typeface="Arial" pitchFamily="34" charset="0"/>
              </a:rPr>
              <a:t>Stramenopiles</a:t>
            </a:r>
            <a:endParaRPr lang="cs-CZ" sz="1600" dirty="0">
              <a:latin typeface="Arial" pitchFamily="34" charset="0"/>
              <a:cs typeface="Arial" pitchFamily="34" charset="0"/>
            </a:endParaRPr>
          </a:p>
        </p:txBody>
      </p:sp>
      <p:sp>
        <p:nvSpPr>
          <p:cNvPr id="14" name="TextovéPole 13"/>
          <p:cNvSpPr txBox="1"/>
          <p:nvPr/>
        </p:nvSpPr>
        <p:spPr>
          <a:xfrm>
            <a:off x="2285984" y="3273982"/>
            <a:ext cx="1335622" cy="338554"/>
          </a:xfrm>
          <a:prstGeom prst="rect">
            <a:avLst/>
          </a:prstGeom>
          <a:noFill/>
        </p:spPr>
        <p:txBody>
          <a:bodyPr wrap="none" rtlCol="0">
            <a:spAutoFit/>
          </a:bodyPr>
          <a:lstStyle/>
          <a:p>
            <a:r>
              <a:rPr lang="cs-CZ" sz="1600" dirty="0" err="1">
                <a:latin typeface="Arial" pitchFamily="34" charset="0"/>
                <a:cs typeface="Arial" pitchFamily="34" charset="0"/>
              </a:rPr>
              <a:t>Foraminifera</a:t>
            </a:r>
            <a:endParaRPr lang="cs-CZ" sz="1600" dirty="0">
              <a:latin typeface="Arial" pitchFamily="34" charset="0"/>
              <a:cs typeface="Arial" pitchFamily="34" charset="0"/>
            </a:endParaRPr>
          </a:p>
        </p:txBody>
      </p:sp>
    </p:spTree>
    <p:extLst>
      <p:ext uri="{BB962C8B-B14F-4D97-AF65-F5344CB8AC3E}">
        <p14:creationId xmlns:p14="http://schemas.microsoft.com/office/powerpoint/2010/main" val="4246213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769098824"/>
              </p:ext>
            </p:extLst>
          </p:nvPr>
        </p:nvGraphicFramePr>
        <p:xfrm>
          <a:off x="899592" y="1772816"/>
          <a:ext cx="7391400" cy="2968625"/>
        </p:xfrm>
        <a:graphic>
          <a:graphicData uri="http://schemas.openxmlformats.org/presentationml/2006/ole">
            <mc:AlternateContent xmlns:mc="http://schemas.openxmlformats.org/markup-compatibility/2006">
              <mc:Choice xmlns:v="urn:schemas-microsoft-com:vml" Requires="v">
                <p:oleObj name="Image" r:id="rId2" imgW="4042650" imgH="1623625" progId="Photoshop.Image.6">
                  <p:embed/>
                </p:oleObj>
              </mc:Choice>
              <mc:Fallback>
                <p:oleObj name="Image" r:id="rId2" imgW="4042650" imgH="1623625" progId="Photoshop.Image.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72816"/>
                        <a:ext cx="7391400" cy="2968625"/>
                      </a:xfrm>
                      <a:prstGeom prst="rect">
                        <a:avLst/>
                      </a:prstGeom>
                      <a:noFill/>
                      <a:ln w="9525">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336961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496" y="102662"/>
            <a:ext cx="3178696" cy="1143000"/>
          </a:xfrm>
        </p:spPr>
        <p:txBody>
          <a:bodyPr>
            <a:normAutofit/>
          </a:bodyPr>
          <a:lstStyle/>
          <a:p>
            <a:r>
              <a:rPr lang="en-US" dirty="0">
                <a:latin typeface="Arial" pitchFamily="34" charset="0"/>
                <a:cs typeface="Arial" pitchFamily="34" charset="0"/>
              </a:rPr>
              <a:t>“</a:t>
            </a:r>
            <a:r>
              <a:rPr lang="cs-CZ" dirty="0" err="1">
                <a:latin typeface="Arial" pitchFamily="34" charset="0"/>
                <a:cs typeface="Arial" pitchFamily="34" charset="0"/>
              </a:rPr>
              <a:t>Amitosis</a:t>
            </a:r>
            <a:r>
              <a:rPr lang="en-US" dirty="0">
                <a:latin typeface="Arial" pitchFamily="34" charset="0"/>
                <a:cs typeface="Arial" pitchFamily="34" charset="0"/>
              </a:rPr>
              <a:t>”</a:t>
            </a:r>
            <a:endParaRPr lang="cs-CZ" dirty="0">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16632"/>
            <a:ext cx="5434997" cy="6264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p:cNvPicPr>
            <a:picLocks noChangeAspect="1" noChangeArrowheads="1"/>
          </p:cNvPicPr>
          <p:nvPr/>
        </p:nvPicPr>
        <p:blipFill>
          <a:blip r:embed="rId3" cstate="print"/>
          <a:srcRect/>
          <a:stretch>
            <a:fillRect/>
          </a:stretch>
        </p:blipFill>
        <p:spPr bwMode="auto">
          <a:xfrm>
            <a:off x="251520" y="1851107"/>
            <a:ext cx="3096344" cy="4530221"/>
          </a:xfrm>
          <a:prstGeom prst="rect">
            <a:avLst/>
          </a:prstGeom>
          <a:noFill/>
          <a:ln w="9525">
            <a:solidFill>
              <a:schemeClr val="tx1"/>
            </a:solidFill>
            <a:miter lim="800000"/>
            <a:headEnd/>
            <a:tailEnd/>
          </a:ln>
          <a:effectLst/>
        </p:spPr>
      </p:pic>
      <p:sp>
        <p:nvSpPr>
          <p:cNvPr id="6" name="TextovéPole 5"/>
          <p:cNvSpPr txBox="1"/>
          <p:nvPr/>
        </p:nvSpPr>
        <p:spPr>
          <a:xfrm>
            <a:off x="4606676" y="6477813"/>
            <a:ext cx="3349700" cy="276999"/>
          </a:xfrm>
          <a:prstGeom prst="rect">
            <a:avLst/>
          </a:prstGeom>
          <a:noFill/>
        </p:spPr>
        <p:txBody>
          <a:bodyPr wrap="none" rtlCol="0">
            <a:spAutoFit/>
          </a:bodyPr>
          <a:lstStyle/>
          <a:p>
            <a:r>
              <a:rPr lang="cs-CZ" sz="1200" dirty="0" err="1">
                <a:latin typeface="Arial" pitchFamily="34" charset="0"/>
                <a:cs typeface="Arial" pitchFamily="34" charset="0"/>
              </a:rPr>
              <a:t>Kushida</a:t>
            </a:r>
            <a:r>
              <a:rPr lang="cs-CZ" sz="1200" dirty="0">
                <a:latin typeface="Arial" pitchFamily="34" charset="0"/>
                <a:cs typeface="Arial" pitchFamily="34" charset="0"/>
              </a:rPr>
              <a:t> Y et al. (2011) Cytoskeleton 68: 68-89</a:t>
            </a:r>
          </a:p>
        </p:txBody>
      </p:sp>
    </p:spTree>
    <p:extLst>
      <p:ext uri="{BB962C8B-B14F-4D97-AF65-F5344CB8AC3E}">
        <p14:creationId xmlns:p14="http://schemas.microsoft.com/office/powerpoint/2010/main" val="1505922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1620688" y="5375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800" dirty="0" err="1">
                <a:latin typeface="Arial" pitchFamily="34" charset="0"/>
                <a:cs typeface="Arial" pitchFamily="34" charset="0"/>
              </a:rPr>
              <a:t>Flagellar</a:t>
            </a:r>
            <a:r>
              <a:rPr lang="cs-CZ" sz="4800" dirty="0">
                <a:latin typeface="Arial" pitchFamily="34" charset="0"/>
                <a:cs typeface="Arial" pitchFamily="34" charset="0"/>
              </a:rPr>
              <a:t> </a:t>
            </a:r>
            <a:r>
              <a:rPr lang="cs-CZ" sz="4800" dirty="0" err="1">
                <a:latin typeface="Arial" pitchFamily="34" charset="0"/>
                <a:cs typeface="Arial" pitchFamily="34" charset="0"/>
              </a:rPr>
              <a:t>cycle</a:t>
            </a:r>
            <a:endParaRPr lang="cs-CZ" sz="4800" dirty="0">
              <a:latin typeface="Arial" pitchFamily="34" charset="0"/>
              <a:cs typeface="Arial" pitchFamily="34" charset="0"/>
            </a:endParaRPr>
          </a:p>
          <a:p>
            <a:r>
              <a:rPr lang="cs-CZ" sz="2000" dirty="0">
                <a:latin typeface="Arial" pitchFamily="34" charset="0"/>
                <a:cs typeface="Arial" pitchFamily="34" charset="0"/>
              </a:rPr>
              <a:t>(</a:t>
            </a:r>
            <a:r>
              <a:rPr lang="cs-CZ" sz="2000" dirty="0" err="1">
                <a:latin typeface="Arial" pitchFamily="34" charset="0"/>
                <a:cs typeface="Arial" pitchFamily="34" charset="0"/>
              </a:rPr>
              <a:t>eukaryotic</a:t>
            </a:r>
            <a:r>
              <a:rPr lang="cs-CZ" sz="2000" dirty="0">
                <a:latin typeface="Arial" pitchFamily="34" charset="0"/>
                <a:cs typeface="Arial" pitchFamily="34" charset="0"/>
              </a:rPr>
              <a:t> </a:t>
            </a:r>
            <a:r>
              <a:rPr lang="cs-CZ" sz="2000" dirty="0" err="1">
                <a:latin typeface="Arial" pitchFamily="34" charset="0"/>
                <a:cs typeface="Arial" pitchFamily="34" charset="0"/>
              </a:rPr>
              <a:t>cells</a:t>
            </a:r>
            <a:r>
              <a:rPr lang="cs-CZ" sz="2000" dirty="0">
                <a:latin typeface="Arial" pitchFamily="34" charset="0"/>
                <a:cs typeface="Arial" pitchFamily="34" charset="0"/>
              </a:rPr>
              <a:t> are </a:t>
            </a:r>
            <a:r>
              <a:rPr lang="cs-CZ" sz="2000" dirty="0" err="1">
                <a:latin typeface="Arial" pitchFamily="34" charset="0"/>
                <a:cs typeface="Arial" pitchFamily="34" charset="0"/>
              </a:rPr>
              <a:t>chiral</a:t>
            </a:r>
            <a:r>
              <a:rPr lang="en-US" sz="2000" dirty="0">
                <a:latin typeface="Arial" pitchFamily="34" charset="0"/>
                <a:cs typeface="Arial" pitchFamily="34" charset="0"/>
              </a:rPr>
              <a:t>!</a:t>
            </a:r>
            <a:r>
              <a:rPr lang="cs-CZ" sz="2000" dirty="0">
                <a:latin typeface="Arial" pitchFamily="34" charset="0"/>
                <a:cs typeface="Arial" pitchFamily="34" charset="0"/>
              </a:rPr>
              <a:t>)</a:t>
            </a:r>
            <a:endParaRPr lang="cs-CZ" sz="4800" dirty="0">
              <a:latin typeface="Arial" pitchFamily="34" charset="0"/>
              <a:cs typeface="Arial" pitchFamily="34" charset="0"/>
            </a:endParaRPr>
          </a:p>
        </p:txBody>
      </p:sp>
      <p:pic>
        <p:nvPicPr>
          <p:cNvPr id="3074" name="Picture 2" descr="https://classconnection.s3.amazonaws.com/2/flashcards/1161002/png/chlamydomonas13285965008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963" y="4221088"/>
            <a:ext cx="1571625" cy="15716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789907" y="5983312"/>
            <a:ext cx="3426387" cy="276999"/>
          </a:xfrm>
          <a:prstGeom prst="rect">
            <a:avLst/>
          </a:prstGeom>
          <a:noFill/>
        </p:spPr>
        <p:txBody>
          <a:bodyPr wrap="none" rtlCol="0">
            <a:spAutoFit/>
          </a:bodyPr>
          <a:lstStyle/>
          <a:p>
            <a:r>
              <a:rPr lang="cs-CZ" sz="1200" i="1" dirty="0" err="1">
                <a:latin typeface="Arial" pitchFamily="34" charset="0"/>
                <a:cs typeface="Arial" pitchFamily="34" charset="0"/>
              </a:rPr>
              <a:t>Chlamydomonas</a:t>
            </a:r>
            <a:r>
              <a:rPr lang="cs-CZ" sz="1200" dirty="0">
                <a:latin typeface="Arial" pitchFamily="34" charset="0"/>
                <a:cs typeface="Arial" pitchFamily="34" charset="0"/>
              </a:rPr>
              <a:t> (</a:t>
            </a:r>
            <a:r>
              <a:rPr lang="cs-CZ" sz="1200" dirty="0" err="1">
                <a:latin typeface="Arial" pitchFamily="34" charset="0"/>
                <a:cs typeface="Arial" pitchFamily="34" charset="0"/>
              </a:rPr>
              <a:t>Archaeplastida</a:t>
            </a:r>
            <a:r>
              <a:rPr lang="cs-CZ" sz="1200" dirty="0">
                <a:latin typeface="Arial" pitchFamily="34" charset="0"/>
                <a:cs typeface="Arial" pitchFamily="34" charset="0"/>
              </a:rPr>
              <a:t>: </a:t>
            </a:r>
            <a:r>
              <a:rPr lang="cs-CZ" sz="1200" dirty="0" err="1">
                <a:latin typeface="Arial" pitchFamily="34" charset="0"/>
                <a:cs typeface="Arial" pitchFamily="34" charset="0"/>
              </a:rPr>
              <a:t>Viridiplantae</a:t>
            </a:r>
            <a:r>
              <a:rPr lang="cs-CZ" sz="1200" dirty="0">
                <a:latin typeface="Arial" pitchFamily="34" charset="0"/>
                <a:cs typeface="Arial" pitchFamily="34" charset="0"/>
              </a:rPr>
              <a:t>)</a:t>
            </a:r>
            <a:endParaRPr lang="cs-CZ" sz="1200" i="1" dirty="0">
              <a:latin typeface="Arial" pitchFamily="34" charset="0"/>
              <a:cs typeface="Arial" pitchFamily="34" charset="0"/>
            </a:endParaRPr>
          </a:p>
        </p:txBody>
      </p:sp>
      <p:pic>
        <p:nvPicPr>
          <p:cNvPr id="4" name="Obrázek 3"/>
          <p:cNvPicPr>
            <a:picLocks noChangeAspect="1"/>
          </p:cNvPicPr>
          <p:nvPr/>
        </p:nvPicPr>
        <p:blipFill>
          <a:blip r:embed="rId3"/>
          <a:stretch>
            <a:fillRect/>
          </a:stretch>
        </p:blipFill>
        <p:spPr>
          <a:xfrm>
            <a:off x="4788024" y="3573015"/>
            <a:ext cx="3672408" cy="2948705"/>
          </a:xfrm>
          <a:prstGeom prst="rect">
            <a:avLst/>
          </a:prstGeom>
          <a:ln>
            <a:solidFill>
              <a:schemeClr val="tx1"/>
            </a:solidFill>
          </a:ln>
        </p:spPr>
      </p:pic>
      <p:pic>
        <p:nvPicPr>
          <p:cNvPr id="10" name="Obrázek 9"/>
          <p:cNvPicPr>
            <a:picLocks noChangeAspect="1"/>
          </p:cNvPicPr>
          <p:nvPr/>
        </p:nvPicPr>
        <p:blipFill>
          <a:blip r:embed="rId4"/>
          <a:stretch>
            <a:fillRect/>
          </a:stretch>
        </p:blipFill>
        <p:spPr>
          <a:xfrm>
            <a:off x="4788024" y="184033"/>
            <a:ext cx="2946780" cy="3247826"/>
          </a:xfrm>
          <a:prstGeom prst="rect">
            <a:avLst/>
          </a:prstGeom>
          <a:ln>
            <a:solidFill>
              <a:schemeClr val="tx1"/>
            </a:solidFill>
          </a:ln>
        </p:spPr>
      </p:pic>
      <p:pic>
        <p:nvPicPr>
          <p:cNvPr id="11" name="Obrázek 10"/>
          <p:cNvPicPr>
            <a:picLocks noChangeAspect="1"/>
          </p:cNvPicPr>
          <p:nvPr/>
        </p:nvPicPr>
        <p:blipFill>
          <a:blip r:embed="rId5"/>
          <a:stretch>
            <a:fillRect/>
          </a:stretch>
        </p:blipFill>
        <p:spPr>
          <a:xfrm>
            <a:off x="2051417" y="1268760"/>
            <a:ext cx="1699101" cy="2123876"/>
          </a:xfrm>
          <a:prstGeom prst="rect">
            <a:avLst/>
          </a:prstGeom>
          <a:ln>
            <a:solidFill>
              <a:schemeClr val="tx1"/>
            </a:solidFill>
          </a:ln>
        </p:spPr>
      </p:pic>
      <p:sp>
        <p:nvSpPr>
          <p:cNvPr id="14" name="TextovéPole 13"/>
          <p:cNvSpPr txBox="1"/>
          <p:nvPr/>
        </p:nvSpPr>
        <p:spPr>
          <a:xfrm>
            <a:off x="1729678" y="3476492"/>
            <a:ext cx="2496196" cy="276999"/>
          </a:xfrm>
          <a:prstGeom prst="rect">
            <a:avLst/>
          </a:prstGeom>
          <a:noFill/>
        </p:spPr>
        <p:txBody>
          <a:bodyPr wrap="none" rtlCol="0">
            <a:spAutoFit/>
          </a:bodyPr>
          <a:lstStyle/>
          <a:p>
            <a:r>
              <a:rPr lang="cs-CZ" sz="1200" i="1" dirty="0" err="1">
                <a:latin typeface="Arial" pitchFamily="34" charset="0"/>
                <a:cs typeface="Arial" pitchFamily="34" charset="0"/>
              </a:rPr>
              <a:t>Kipferlia</a:t>
            </a:r>
            <a:r>
              <a:rPr lang="cs-CZ" sz="1200" dirty="0">
                <a:latin typeface="Arial" pitchFamily="34" charset="0"/>
                <a:cs typeface="Arial" pitchFamily="34" charset="0"/>
              </a:rPr>
              <a:t> (</a:t>
            </a:r>
            <a:r>
              <a:rPr lang="cs-CZ" sz="1200" dirty="0" err="1">
                <a:latin typeface="Arial" pitchFamily="34" charset="0"/>
                <a:cs typeface="Arial" pitchFamily="34" charset="0"/>
              </a:rPr>
              <a:t>Excavata</a:t>
            </a:r>
            <a:r>
              <a:rPr lang="cs-CZ" sz="1200" dirty="0">
                <a:latin typeface="Arial" pitchFamily="34" charset="0"/>
                <a:cs typeface="Arial" pitchFamily="34" charset="0"/>
              </a:rPr>
              <a:t>: </a:t>
            </a:r>
            <a:r>
              <a:rPr lang="cs-CZ" sz="1200" dirty="0" err="1">
                <a:latin typeface="Arial" pitchFamily="34" charset="0"/>
                <a:cs typeface="Arial" pitchFamily="34" charset="0"/>
              </a:rPr>
              <a:t>Metamonada</a:t>
            </a:r>
            <a:r>
              <a:rPr lang="cs-CZ" sz="1200" dirty="0">
                <a:latin typeface="Arial" pitchFamily="34" charset="0"/>
                <a:cs typeface="Arial" pitchFamily="34" charset="0"/>
              </a:rPr>
              <a:t>)</a:t>
            </a:r>
            <a:endParaRPr lang="cs-CZ" sz="1200" i="1" dirty="0">
              <a:latin typeface="Arial" pitchFamily="34" charset="0"/>
              <a:cs typeface="Arial" pitchFamily="34" charset="0"/>
            </a:endParaRPr>
          </a:p>
        </p:txBody>
      </p:sp>
    </p:spTree>
    <p:extLst>
      <p:ext uri="{BB962C8B-B14F-4D97-AF65-F5344CB8AC3E}">
        <p14:creationId xmlns:p14="http://schemas.microsoft.com/office/powerpoint/2010/main" val="801089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tes.igc.gulbenkian.pt/ccr/images/centriole/image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6270094"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Výsledek obrázku pro centriole sperm basal bo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521885"/>
            <a:ext cx="4041885" cy="328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42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23528" y="332656"/>
            <a:ext cx="4181694" cy="3024336"/>
          </a:xfrm>
          <a:prstGeom prst="rect">
            <a:avLst/>
          </a:prstGeom>
        </p:spPr>
      </p:pic>
      <p:sp>
        <p:nvSpPr>
          <p:cNvPr id="3" name="Obdélník 2"/>
          <p:cNvSpPr/>
          <p:nvPr/>
        </p:nvSpPr>
        <p:spPr>
          <a:xfrm>
            <a:off x="877946" y="116632"/>
            <a:ext cx="3072858" cy="215444"/>
          </a:xfrm>
          <a:prstGeom prst="rect">
            <a:avLst/>
          </a:prstGeom>
        </p:spPr>
        <p:txBody>
          <a:bodyPr wrap="square">
            <a:spAutoFit/>
          </a:bodyPr>
          <a:lstStyle/>
          <a:p>
            <a:r>
              <a:rPr lang="cs-CZ" sz="800" dirty="0">
                <a:latin typeface="Arial" panose="020B0604020202020204" pitchFamily="34" charset="0"/>
                <a:cs typeface="Arial" panose="020B0604020202020204" pitchFamily="34" charset="0"/>
              </a:rPr>
              <a:t>http://fluoview.magnet.fsu.edu/gallery/cells/gelu/gelularge1.html</a:t>
            </a:r>
          </a:p>
        </p:txBody>
      </p:sp>
      <p:pic>
        <p:nvPicPr>
          <p:cNvPr id="4100" name="Picture 4" descr="http://dictybase.org/Multimedia/Graef/Dicty_tubulin_centrosom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2656"/>
            <a:ext cx="3960440" cy="302533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860032" y="119186"/>
            <a:ext cx="3504906" cy="215444"/>
          </a:xfrm>
          <a:prstGeom prst="rect">
            <a:avLst/>
          </a:prstGeom>
        </p:spPr>
        <p:txBody>
          <a:bodyPr wrap="square">
            <a:spAutoFit/>
          </a:bodyPr>
          <a:lstStyle/>
          <a:p>
            <a:r>
              <a:rPr lang="cs-CZ" sz="800" dirty="0">
                <a:latin typeface="Arial" panose="020B0604020202020204" pitchFamily="34" charset="0"/>
                <a:cs typeface="Arial" panose="020B0604020202020204" pitchFamily="34" charset="0"/>
              </a:rPr>
              <a:t>http://dictybase.org/Multimedia/Graef/Dicty_tubulin_centrosomS1.jpg</a:t>
            </a:r>
          </a:p>
        </p:txBody>
      </p:sp>
      <p:pic>
        <p:nvPicPr>
          <p:cNvPr id="5" name="Obrázek 4"/>
          <p:cNvPicPr>
            <a:picLocks noChangeAspect="1"/>
          </p:cNvPicPr>
          <p:nvPr/>
        </p:nvPicPr>
        <p:blipFill>
          <a:blip r:embed="rId4"/>
          <a:stretch>
            <a:fillRect/>
          </a:stretch>
        </p:blipFill>
        <p:spPr>
          <a:xfrm>
            <a:off x="1115616" y="4509120"/>
            <a:ext cx="2159002" cy="2198376"/>
          </a:xfrm>
          <a:prstGeom prst="rect">
            <a:avLst/>
          </a:prstGeom>
          <a:ln>
            <a:solidFill>
              <a:schemeClr val="tx1"/>
            </a:solidFill>
          </a:ln>
        </p:spPr>
      </p:pic>
      <p:pic>
        <p:nvPicPr>
          <p:cNvPr id="6" name="Obrázek 5"/>
          <p:cNvPicPr>
            <a:picLocks noChangeAspect="1"/>
          </p:cNvPicPr>
          <p:nvPr/>
        </p:nvPicPr>
        <p:blipFill>
          <a:blip r:embed="rId5"/>
          <a:stretch>
            <a:fillRect/>
          </a:stretch>
        </p:blipFill>
        <p:spPr>
          <a:xfrm>
            <a:off x="5733376" y="4500569"/>
            <a:ext cx="2006976" cy="2240799"/>
          </a:xfrm>
          <a:prstGeom prst="rect">
            <a:avLst/>
          </a:prstGeom>
          <a:ln>
            <a:solidFill>
              <a:schemeClr val="tx1"/>
            </a:solidFill>
          </a:ln>
        </p:spPr>
      </p:pic>
      <p:sp>
        <p:nvSpPr>
          <p:cNvPr id="9" name="Obdélník 8"/>
          <p:cNvSpPr/>
          <p:nvPr/>
        </p:nvSpPr>
        <p:spPr>
          <a:xfrm>
            <a:off x="3706666" y="6597352"/>
            <a:ext cx="1368152" cy="215444"/>
          </a:xfrm>
          <a:prstGeom prst="rect">
            <a:avLst/>
          </a:prstGeom>
        </p:spPr>
        <p:txBody>
          <a:bodyPr wrap="square">
            <a:spAutoFit/>
          </a:bodyPr>
          <a:lstStyle/>
          <a:p>
            <a:r>
              <a:rPr lang="en-US" sz="800" dirty="0" err="1">
                <a:latin typeface="Arial" panose="020B0604020202020204" pitchFamily="34" charset="0"/>
                <a:cs typeface="Arial" panose="020B0604020202020204" pitchFamily="34" charset="0"/>
              </a:rPr>
              <a:t>Yubuki</a:t>
            </a:r>
            <a:r>
              <a:rPr lang="en-US" sz="800" dirty="0">
                <a:latin typeface="Arial" panose="020B0604020202020204" pitchFamily="34" charset="0"/>
                <a:cs typeface="Arial" panose="020B0604020202020204" pitchFamily="34" charset="0"/>
              </a:rPr>
              <a:t> &amp; Leander </a:t>
            </a:r>
            <a:r>
              <a:rPr lang="cs-CZ" sz="800" dirty="0">
                <a:latin typeface="Arial" panose="020B0604020202020204" pitchFamily="34" charset="0"/>
                <a:cs typeface="Arial" panose="020B0604020202020204" pitchFamily="34" charset="0"/>
              </a:rPr>
              <a:t>(2013)</a:t>
            </a:r>
          </a:p>
        </p:txBody>
      </p:sp>
      <p:sp>
        <p:nvSpPr>
          <p:cNvPr id="7" name="TextovéPole 6"/>
          <p:cNvSpPr txBox="1"/>
          <p:nvPr/>
        </p:nvSpPr>
        <p:spPr>
          <a:xfrm>
            <a:off x="1547664" y="3426836"/>
            <a:ext cx="5955541" cy="954107"/>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Metazoa                                                         </a:t>
            </a:r>
            <a:r>
              <a:rPr lang="cs-CZ" dirty="0" err="1">
                <a:latin typeface="Arial" panose="020B0604020202020204" pitchFamily="34" charset="0"/>
                <a:cs typeface="Arial" panose="020B0604020202020204" pitchFamily="34" charset="0"/>
              </a:rPr>
              <a:t>Amoebozoa</a:t>
            </a:r>
            <a:endParaRPr lang="cs-CZ"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dirty="0" err="1">
                <a:latin typeface="Arial" panose="020B0604020202020204" pitchFamily="34" charset="0"/>
                <a:cs typeface="Arial" panose="020B0604020202020204" pitchFamily="34" charset="0"/>
              </a:rPr>
              <a:t>Apusozoa</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Amoebozoa</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819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35696" y="1362035"/>
            <a:ext cx="5472608" cy="437122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50" name="Rectangle 1"/>
          <p:cNvSpPr>
            <a:spLocks noGrp="1" noChangeArrowheads="1"/>
          </p:cNvSpPr>
          <p:nvPr>
            <p:ph type="title"/>
          </p:nvPr>
        </p:nvSpPr>
        <p:spPr>
          <a:xfrm>
            <a:off x="424801" y="419084"/>
            <a:ext cx="8228160" cy="724396"/>
          </a:xfrm>
        </p:spPr>
        <p:txBody>
          <a:bodyPr tIns="12801"/>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a:t>Evolution of microtubule organizing centers across the tree of eukaryotes</a:t>
            </a:r>
          </a:p>
        </p:txBody>
      </p:sp>
      <p:pic>
        <p:nvPicPr>
          <p:cNvPr id="2052" name="Picture 3"/>
          <p:cNvPicPr>
            <a:picLocks noChangeAspect="1" noChangeArrowheads="1"/>
          </p:cNvPicPr>
          <p:nvPr/>
        </p:nvPicPr>
        <p:blipFill>
          <a:blip r:embed="rId3"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115200" y="6205612"/>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a:solidFill>
                  <a:srgbClr val="000000"/>
                </a:solidFill>
              </a:rPr>
              <a:t>The Plant Journal</a:t>
            </a:r>
            <a:br>
              <a:rPr lang="en-GB" sz="1000">
                <a:solidFill>
                  <a:srgbClr val="000000"/>
                </a:solidFill>
              </a:rPr>
            </a:br>
            <a:r>
              <a:rPr lang="en-GB" sz="1000">
                <a:solidFill>
                  <a:srgbClr val="000000"/>
                </a:solidFill>
                <a:hlinkClick r:id="rId4"/>
              </a:rPr>
              <a:t>Volume 75, Issue 2, </a:t>
            </a:r>
            <a:r>
              <a:rPr lang="en-GB" sz="1000">
                <a:solidFill>
                  <a:srgbClr val="000000"/>
                </a:solidFill>
              </a:rPr>
              <a:t>pages 230-244, 22 MAR 2013 DOI: 10.1111/tpj.12145</a:t>
            </a:r>
            <a:br>
              <a:rPr lang="en-GB" sz="1000">
                <a:solidFill>
                  <a:srgbClr val="000000"/>
                </a:solidFill>
              </a:rPr>
            </a:br>
            <a:r>
              <a:rPr lang="en-GB" sz="1000">
                <a:solidFill>
                  <a:srgbClr val="000000"/>
                </a:solidFill>
                <a:hlinkClick r:id="rId5"/>
              </a:rPr>
              <a:t>http://onlinelibrary.wiley.com/doi/10.1111/tpj.12145/full#tpj12145-fig-0007</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8968" y="1434043"/>
            <a:ext cx="5347328" cy="429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154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gur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332656"/>
            <a:ext cx="7781487"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238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357354" y="0"/>
            <a:ext cx="9144000" cy="1470025"/>
          </a:xfrm>
        </p:spPr>
        <p:txBody>
          <a:bodyPr/>
          <a:lstStyle/>
          <a:p>
            <a:r>
              <a:rPr lang="cs-CZ" dirty="0" err="1">
                <a:latin typeface="Arial" pitchFamily="34" charset="0"/>
                <a:cs typeface="Arial" pitchFamily="34" charset="0"/>
              </a:rPr>
              <a:t>Life</a:t>
            </a:r>
            <a:r>
              <a:rPr lang="cs-CZ" dirty="0">
                <a:latin typeface="Arial" pitchFamily="34" charset="0"/>
                <a:cs typeface="Arial" pitchFamily="34" charset="0"/>
              </a:rPr>
              <a:t> </a:t>
            </a:r>
            <a:r>
              <a:rPr lang="cs-CZ" dirty="0" err="1">
                <a:latin typeface="Arial" pitchFamily="34" charset="0"/>
                <a:cs typeface="Arial" pitchFamily="34" charset="0"/>
              </a:rPr>
              <a:t>cycle</a:t>
            </a:r>
            <a:endParaRPr lang="cs-CZ" dirty="0">
              <a:latin typeface="Arial" pitchFamily="34" charset="0"/>
              <a:cs typeface="Arial" pitchFamily="34" charset="0"/>
            </a:endParaRPr>
          </a:p>
        </p:txBody>
      </p:sp>
      <p:pic>
        <p:nvPicPr>
          <p:cNvPr id="31746" name="Picture 2" descr="http://www.cdc.gov/malaria/images/graphs/malaria_LifeCycle.gif"/>
          <p:cNvPicPr>
            <a:picLocks noChangeAspect="1" noChangeArrowheads="1"/>
          </p:cNvPicPr>
          <p:nvPr/>
        </p:nvPicPr>
        <p:blipFill>
          <a:blip r:embed="rId2" cstate="print"/>
          <a:srcRect/>
          <a:stretch>
            <a:fillRect/>
          </a:stretch>
        </p:blipFill>
        <p:spPr bwMode="auto">
          <a:xfrm>
            <a:off x="285720" y="1357298"/>
            <a:ext cx="5707157" cy="4572032"/>
          </a:xfrm>
          <a:prstGeom prst="rect">
            <a:avLst/>
          </a:prstGeom>
          <a:noFill/>
          <a:ln w="9525">
            <a:solidFill>
              <a:schemeClr val="tx1"/>
            </a:solidFill>
          </a:ln>
        </p:spPr>
      </p:pic>
      <p:sp>
        <p:nvSpPr>
          <p:cNvPr id="9" name="Šipka dolů 8"/>
          <p:cNvSpPr/>
          <p:nvPr/>
        </p:nvSpPr>
        <p:spPr>
          <a:xfrm>
            <a:off x="7196407" y="3143248"/>
            <a:ext cx="45719" cy="78581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ahnutá šipka doleva 11"/>
          <p:cNvSpPr/>
          <p:nvPr/>
        </p:nvSpPr>
        <p:spPr>
          <a:xfrm flipV="1">
            <a:off x="8429652" y="2857496"/>
            <a:ext cx="357190" cy="1285884"/>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3882818337"/>
              </p:ext>
            </p:extLst>
          </p:nvPr>
        </p:nvGraphicFramePr>
        <p:xfrm>
          <a:off x="6572264" y="857232"/>
          <a:ext cx="1385875" cy="1986560"/>
        </p:xfrm>
        <a:graphic>
          <a:graphicData uri="http://schemas.openxmlformats.org/presentationml/2006/ole">
            <mc:AlternateContent xmlns:mc="http://schemas.openxmlformats.org/markup-compatibility/2006">
              <mc:Choice xmlns:v="urn:schemas-microsoft-com:vml" Requires="v">
                <p:oleObj name="CorelPhotoPaint.Image.9" r:id="rId3" imgW="51468750" imgH="95969504" progId="CorelPhotoPaint.Image.9">
                  <p:embed/>
                </p:oleObj>
              </mc:Choice>
              <mc:Fallback>
                <p:oleObj name="CorelPhotoPaint.Image.9" r:id="rId3" imgW="51468750" imgH="95969504" progId="CorelPhotoPaint.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4" y="857232"/>
                        <a:ext cx="1385875" cy="1986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3300474745"/>
              </p:ext>
            </p:extLst>
          </p:nvPr>
        </p:nvGraphicFramePr>
        <p:xfrm>
          <a:off x="6572264" y="4300557"/>
          <a:ext cx="1385887" cy="1985963"/>
        </p:xfrm>
        <a:graphic>
          <a:graphicData uri="http://schemas.openxmlformats.org/presentationml/2006/ole">
            <mc:AlternateContent xmlns:mc="http://schemas.openxmlformats.org/markup-compatibility/2006">
              <mc:Choice xmlns:v="urn:schemas-microsoft-com:vml" Requires="v">
                <p:oleObj name="CorelPhotoPaint.Image.9" r:id="rId5" imgW="51468750" imgH="95969504" progId="CorelPhotoPaint.Image.9">
                  <p:embed/>
                </p:oleObj>
              </mc:Choice>
              <mc:Fallback>
                <p:oleObj name="CorelPhotoPaint.Image.9" r:id="rId5" imgW="51468750" imgH="95969504" progId="CorelPhotoPaint.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4" y="4300557"/>
                        <a:ext cx="1385887" cy="198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ovéPole 2">
            <a:extLst>
              <a:ext uri="{FF2B5EF4-FFF2-40B4-BE49-F238E27FC236}">
                <a16:creationId xmlns:a16="http://schemas.microsoft.com/office/drawing/2014/main" id="{5B2E93A9-D18A-4D35-A76E-220DD33B9F6B}"/>
              </a:ext>
            </a:extLst>
          </p:cNvPr>
          <p:cNvSpPr txBox="1"/>
          <p:nvPr/>
        </p:nvSpPr>
        <p:spPr>
          <a:xfrm>
            <a:off x="1619672" y="6165304"/>
            <a:ext cx="2770951" cy="369332"/>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Cell </a:t>
            </a:r>
            <a:r>
              <a:rPr lang="cs-CZ" dirty="0" err="1">
                <a:latin typeface="Arial" panose="020B0604020202020204" pitchFamily="34" charset="0"/>
                <a:cs typeface="Arial" panose="020B0604020202020204" pitchFamily="34" charset="0"/>
              </a:rPr>
              <a:t>differentiation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occurs</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975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gure 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36912"/>
            <a:ext cx="7535234" cy="3672408"/>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stretch>
            <a:fillRect/>
          </a:stretch>
        </p:blipFill>
        <p:spPr>
          <a:xfrm>
            <a:off x="203035" y="188640"/>
            <a:ext cx="8496300" cy="2066925"/>
          </a:xfrm>
          <a:prstGeom prst="rect">
            <a:avLst/>
          </a:prstGeom>
        </p:spPr>
      </p:pic>
    </p:spTree>
    <p:extLst>
      <p:ext uri="{BB962C8B-B14F-4D97-AF65-F5344CB8AC3E}">
        <p14:creationId xmlns:p14="http://schemas.microsoft.com/office/powerpoint/2010/main" val="1216407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4" y="-249"/>
            <a:ext cx="6599190" cy="68856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4" y="-249"/>
            <a:ext cx="6599190" cy="68856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6943162" y="4623519"/>
            <a:ext cx="1805302" cy="830997"/>
          </a:xfrm>
          <a:prstGeom prst="rect">
            <a:avLst/>
          </a:prstGeom>
          <a:noFill/>
        </p:spPr>
        <p:txBody>
          <a:bodyPr wrap="none" rtlCol="0">
            <a:spAutoFit/>
          </a:bodyPr>
          <a:lstStyle/>
          <a:p>
            <a:r>
              <a:rPr lang="cs-CZ" sz="1200" dirty="0" err="1">
                <a:latin typeface="Arial" pitchFamily="34" charset="0"/>
                <a:cs typeface="Arial" pitchFamily="34" charset="0"/>
              </a:rPr>
              <a:t>Heimann</a:t>
            </a:r>
            <a:r>
              <a:rPr lang="cs-CZ" sz="1200" dirty="0">
                <a:latin typeface="Arial" pitchFamily="34" charset="0"/>
                <a:cs typeface="Arial" pitchFamily="34" charset="0"/>
              </a:rPr>
              <a:t> K et al. (1995)</a:t>
            </a:r>
          </a:p>
          <a:p>
            <a:r>
              <a:rPr lang="cs-CZ" sz="1200" dirty="0" err="1">
                <a:latin typeface="Arial" pitchFamily="34" charset="0"/>
                <a:cs typeface="Arial" pitchFamily="34" charset="0"/>
              </a:rPr>
              <a:t>Phycologia</a:t>
            </a:r>
            <a:r>
              <a:rPr lang="cs-CZ" sz="1200" dirty="0">
                <a:latin typeface="Arial" pitchFamily="34" charset="0"/>
                <a:cs typeface="Arial" pitchFamily="34" charset="0"/>
              </a:rPr>
              <a:t> 34: 323-335</a:t>
            </a:r>
          </a:p>
          <a:p>
            <a:endParaRPr lang="cs-CZ" sz="1200" dirty="0">
              <a:latin typeface="Arial" pitchFamily="34" charset="0"/>
              <a:cs typeface="Arial" pitchFamily="34" charset="0"/>
            </a:endParaRPr>
          </a:p>
          <a:p>
            <a:r>
              <a:rPr lang="cs-CZ" sz="1200" i="1" dirty="0" err="1">
                <a:latin typeface="Arial" pitchFamily="34" charset="0"/>
                <a:cs typeface="Arial" pitchFamily="34" charset="0"/>
              </a:rPr>
              <a:t>Prorocentrum</a:t>
            </a:r>
            <a:endParaRPr lang="cs-CZ" sz="1200" i="1" dirty="0">
              <a:latin typeface="Arial" pitchFamily="34" charset="0"/>
              <a:cs typeface="Arial" pitchFamily="34" charset="0"/>
            </a:endParaRPr>
          </a:p>
        </p:txBody>
      </p:sp>
      <p:sp>
        <p:nvSpPr>
          <p:cNvPr id="2" name="Obdélník 1">
            <a:extLst>
              <a:ext uri="{FF2B5EF4-FFF2-40B4-BE49-F238E27FC236}">
                <a16:creationId xmlns:a16="http://schemas.microsoft.com/office/drawing/2014/main" id="{B5F408D3-1D0F-8522-F2AF-A059AD5368A8}"/>
              </a:ext>
            </a:extLst>
          </p:cNvPr>
          <p:cNvSpPr/>
          <p:nvPr/>
        </p:nvSpPr>
        <p:spPr>
          <a:xfrm>
            <a:off x="3707904" y="44624"/>
            <a:ext cx="2664296"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99218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4" y="-249"/>
            <a:ext cx="6599190" cy="68856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4" y="-249"/>
            <a:ext cx="6599190" cy="68856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6943162" y="4623519"/>
            <a:ext cx="1805302" cy="830997"/>
          </a:xfrm>
          <a:prstGeom prst="rect">
            <a:avLst/>
          </a:prstGeom>
          <a:noFill/>
        </p:spPr>
        <p:txBody>
          <a:bodyPr wrap="none" rtlCol="0">
            <a:spAutoFit/>
          </a:bodyPr>
          <a:lstStyle/>
          <a:p>
            <a:r>
              <a:rPr lang="cs-CZ" sz="1200" dirty="0" err="1">
                <a:latin typeface="Arial" pitchFamily="34" charset="0"/>
                <a:cs typeface="Arial" pitchFamily="34" charset="0"/>
              </a:rPr>
              <a:t>Heimann</a:t>
            </a:r>
            <a:r>
              <a:rPr lang="cs-CZ" sz="1200" dirty="0">
                <a:latin typeface="Arial" pitchFamily="34" charset="0"/>
                <a:cs typeface="Arial" pitchFamily="34" charset="0"/>
              </a:rPr>
              <a:t> K et al. (1995)</a:t>
            </a:r>
          </a:p>
          <a:p>
            <a:r>
              <a:rPr lang="cs-CZ" sz="1200" dirty="0" err="1">
                <a:latin typeface="Arial" pitchFamily="34" charset="0"/>
                <a:cs typeface="Arial" pitchFamily="34" charset="0"/>
              </a:rPr>
              <a:t>Phycologia</a:t>
            </a:r>
            <a:r>
              <a:rPr lang="cs-CZ" sz="1200" dirty="0">
                <a:latin typeface="Arial" pitchFamily="34" charset="0"/>
                <a:cs typeface="Arial" pitchFamily="34" charset="0"/>
              </a:rPr>
              <a:t> 34: 323-335</a:t>
            </a:r>
          </a:p>
          <a:p>
            <a:endParaRPr lang="cs-CZ" sz="1200" dirty="0">
              <a:latin typeface="Arial" pitchFamily="34" charset="0"/>
              <a:cs typeface="Arial" pitchFamily="34" charset="0"/>
            </a:endParaRPr>
          </a:p>
          <a:p>
            <a:r>
              <a:rPr lang="cs-CZ" sz="1200" i="1" dirty="0" err="1">
                <a:latin typeface="Arial" pitchFamily="34" charset="0"/>
                <a:cs typeface="Arial" pitchFamily="34" charset="0"/>
              </a:rPr>
              <a:t>Prorocentrum</a:t>
            </a:r>
            <a:endParaRPr lang="cs-CZ" sz="1200" i="1" dirty="0">
              <a:latin typeface="Arial" pitchFamily="34" charset="0"/>
              <a:cs typeface="Arial" pitchFamily="34" charset="0"/>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180975"/>
            <a:ext cx="28860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4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6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7056784" cy="62934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ovéPole 2"/>
          <p:cNvSpPr txBox="1"/>
          <p:nvPr/>
        </p:nvSpPr>
        <p:spPr>
          <a:xfrm>
            <a:off x="2843001" y="6525344"/>
            <a:ext cx="3085653" cy="276999"/>
          </a:xfrm>
          <a:prstGeom prst="rect">
            <a:avLst/>
          </a:prstGeom>
          <a:noFill/>
        </p:spPr>
        <p:txBody>
          <a:bodyPr wrap="none" rtlCol="0">
            <a:spAutoFit/>
          </a:bodyPr>
          <a:lstStyle/>
          <a:p>
            <a:r>
              <a:rPr lang="cs-CZ" sz="1200" dirty="0" err="1">
                <a:latin typeface="Arial" pitchFamily="34" charset="0"/>
                <a:cs typeface="Arial" pitchFamily="34" charset="0"/>
              </a:rPr>
              <a:t>Yubuki</a:t>
            </a:r>
            <a:r>
              <a:rPr lang="cs-CZ" sz="1200" dirty="0">
                <a:latin typeface="Arial" pitchFamily="34" charset="0"/>
                <a:cs typeface="Arial" pitchFamily="34" charset="0"/>
              </a:rPr>
              <a:t> N et al. (2013) </a:t>
            </a:r>
            <a:r>
              <a:rPr lang="cs-CZ" sz="1200" dirty="0" err="1">
                <a:latin typeface="Arial" pitchFamily="34" charset="0"/>
                <a:cs typeface="Arial" pitchFamily="34" charset="0"/>
              </a:rPr>
              <a:t>Protist</a:t>
            </a:r>
            <a:r>
              <a:rPr lang="cs-CZ" sz="1200" dirty="0">
                <a:latin typeface="Arial" pitchFamily="34" charset="0"/>
                <a:cs typeface="Arial" pitchFamily="34" charset="0"/>
              </a:rPr>
              <a:t> 164: 423-439</a:t>
            </a:r>
          </a:p>
        </p:txBody>
      </p:sp>
    </p:spTree>
    <p:extLst>
      <p:ext uri="{BB962C8B-B14F-4D97-AF65-F5344CB8AC3E}">
        <p14:creationId xmlns:p14="http://schemas.microsoft.com/office/powerpoint/2010/main" val="3759064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36165"/>
            <a:ext cx="7958236" cy="55011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Nadpis 1"/>
          <p:cNvSpPr txBox="1">
            <a:spLocks/>
          </p:cNvSpPr>
          <p:nvPr/>
        </p:nvSpPr>
        <p:spPr>
          <a:xfrm>
            <a:off x="457200" y="-273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latin typeface="Arial" pitchFamily="34" charset="0"/>
                <a:cs typeface="Arial" pitchFamily="34" charset="0"/>
              </a:rPr>
              <a:t>Ciliary</a:t>
            </a:r>
            <a:r>
              <a:rPr lang="cs-CZ" dirty="0">
                <a:latin typeface="Arial" pitchFamily="34" charset="0"/>
                <a:cs typeface="Arial" pitchFamily="34" charset="0"/>
              </a:rPr>
              <a:t>/</a:t>
            </a:r>
            <a:r>
              <a:rPr lang="cs-CZ" dirty="0" err="1">
                <a:latin typeface="Arial" pitchFamily="34" charset="0"/>
                <a:cs typeface="Arial" pitchFamily="34" charset="0"/>
              </a:rPr>
              <a:t>flagellar</a:t>
            </a:r>
            <a:r>
              <a:rPr lang="cs-CZ" dirty="0">
                <a:latin typeface="Arial" pitchFamily="34" charset="0"/>
                <a:cs typeface="Arial" pitchFamily="34" charset="0"/>
              </a:rPr>
              <a:t> </a:t>
            </a:r>
            <a:r>
              <a:rPr lang="cs-CZ" dirty="0" err="1">
                <a:latin typeface="Arial" pitchFamily="34" charset="0"/>
                <a:cs typeface="Arial" pitchFamily="34" charset="0"/>
              </a:rPr>
              <a:t>transformation</a:t>
            </a:r>
            <a:endParaRPr lang="cs-CZ" dirty="0">
              <a:latin typeface="Arial" pitchFamily="34" charset="0"/>
              <a:cs typeface="Arial" pitchFamily="34" charset="0"/>
            </a:endParaRPr>
          </a:p>
        </p:txBody>
      </p:sp>
      <p:sp>
        <p:nvSpPr>
          <p:cNvPr id="4" name="Text Box 5"/>
          <p:cNvSpPr txBox="1">
            <a:spLocks noChangeArrowheads="1"/>
          </p:cNvSpPr>
          <p:nvPr/>
        </p:nvSpPr>
        <p:spPr bwMode="auto">
          <a:xfrm>
            <a:off x="2775319" y="6357938"/>
            <a:ext cx="36688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1200" dirty="0" err="1">
                <a:latin typeface="Arial" pitchFamily="34" charset="0"/>
                <a:cs typeface="Arial" pitchFamily="34" charset="0"/>
              </a:rPr>
              <a:t>Cavalier</a:t>
            </a:r>
            <a:r>
              <a:rPr lang="cs-CZ" sz="1200" dirty="0">
                <a:latin typeface="Arial" pitchFamily="34" charset="0"/>
                <a:cs typeface="Arial" pitchFamily="34" charset="0"/>
              </a:rPr>
              <a:t>-Smith T (2003) Eur J </a:t>
            </a:r>
            <a:r>
              <a:rPr lang="cs-CZ" sz="1200" dirty="0" err="1">
                <a:latin typeface="Arial" pitchFamily="34" charset="0"/>
                <a:cs typeface="Arial" pitchFamily="34" charset="0"/>
              </a:rPr>
              <a:t>Protistol</a:t>
            </a:r>
            <a:r>
              <a:rPr lang="cs-CZ" sz="1200" dirty="0">
                <a:latin typeface="Arial" pitchFamily="34" charset="0"/>
                <a:cs typeface="Arial" pitchFamily="34" charset="0"/>
              </a:rPr>
              <a:t> 39: 338-348</a:t>
            </a:r>
          </a:p>
        </p:txBody>
      </p:sp>
    </p:spTree>
    <p:extLst>
      <p:ext uri="{BB962C8B-B14F-4D97-AF65-F5344CB8AC3E}">
        <p14:creationId xmlns:p14="http://schemas.microsoft.com/office/powerpoint/2010/main" val="96804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564904"/>
            <a:ext cx="3667125" cy="2152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 Box 5"/>
          <p:cNvSpPr txBox="1">
            <a:spLocks noChangeArrowheads="1"/>
          </p:cNvSpPr>
          <p:nvPr/>
        </p:nvSpPr>
        <p:spPr bwMode="auto">
          <a:xfrm>
            <a:off x="2483768" y="5013176"/>
            <a:ext cx="415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1200" dirty="0">
                <a:latin typeface="Arial" pitchFamily="34" charset="0"/>
                <a:cs typeface="Arial" pitchFamily="34" charset="0"/>
              </a:rPr>
              <a:t>Roger AJ, Simpson AGB (2009) </a:t>
            </a:r>
            <a:r>
              <a:rPr lang="cs-CZ" sz="1200" dirty="0" err="1">
                <a:latin typeface="Arial" pitchFamily="34" charset="0"/>
                <a:cs typeface="Arial" pitchFamily="34" charset="0"/>
              </a:rPr>
              <a:t>Curr</a:t>
            </a:r>
            <a:r>
              <a:rPr lang="cs-CZ" sz="1200" dirty="0">
                <a:latin typeface="Arial" pitchFamily="34" charset="0"/>
                <a:cs typeface="Arial" pitchFamily="34" charset="0"/>
              </a:rPr>
              <a:t> </a:t>
            </a:r>
            <a:r>
              <a:rPr lang="cs-CZ" sz="1200" dirty="0" err="1">
                <a:latin typeface="Arial" pitchFamily="34" charset="0"/>
                <a:cs typeface="Arial" pitchFamily="34" charset="0"/>
              </a:rPr>
              <a:t>Biol</a:t>
            </a:r>
            <a:r>
              <a:rPr lang="cs-CZ" sz="1200" dirty="0">
                <a:latin typeface="Arial" pitchFamily="34" charset="0"/>
                <a:cs typeface="Arial" pitchFamily="34" charset="0"/>
              </a:rPr>
              <a:t> 19: R165-R167</a:t>
            </a:r>
          </a:p>
        </p:txBody>
      </p:sp>
      <p:sp>
        <p:nvSpPr>
          <p:cNvPr id="2" name="Obdélník 1"/>
          <p:cNvSpPr/>
          <p:nvPr/>
        </p:nvSpPr>
        <p:spPr>
          <a:xfrm>
            <a:off x="4860032" y="4437112"/>
            <a:ext cx="1152128" cy="280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90896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4" y="836712"/>
            <a:ext cx="3744416" cy="52458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Nadpis 1"/>
          <p:cNvSpPr txBox="1">
            <a:spLocks/>
          </p:cNvSpPr>
          <p:nvPr/>
        </p:nvSpPr>
        <p:spPr>
          <a:xfrm>
            <a:off x="457200" y="-273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latin typeface="Arial" pitchFamily="34" charset="0"/>
                <a:cs typeface="Arial" pitchFamily="34" charset="0"/>
              </a:rPr>
              <a:t>Ciliary</a:t>
            </a:r>
            <a:r>
              <a:rPr lang="cs-CZ" dirty="0">
                <a:latin typeface="Arial" pitchFamily="34" charset="0"/>
                <a:cs typeface="Arial" pitchFamily="34" charset="0"/>
              </a:rPr>
              <a:t>/</a:t>
            </a:r>
            <a:r>
              <a:rPr lang="cs-CZ" dirty="0" err="1">
                <a:latin typeface="Arial" pitchFamily="34" charset="0"/>
                <a:cs typeface="Arial" pitchFamily="34" charset="0"/>
              </a:rPr>
              <a:t>flagellar</a:t>
            </a:r>
            <a:r>
              <a:rPr lang="cs-CZ" dirty="0">
                <a:latin typeface="Arial" pitchFamily="34" charset="0"/>
                <a:cs typeface="Arial" pitchFamily="34" charset="0"/>
              </a:rPr>
              <a:t> </a:t>
            </a:r>
            <a:r>
              <a:rPr lang="cs-CZ" dirty="0" err="1">
                <a:latin typeface="Arial" pitchFamily="34" charset="0"/>
                <a:cs typeface="Arial" pitchFamily="34" charset="0"/>
              </a:rPr>
              <a:t>transformation</a:t>
            </a:r>
            <a:endParaRPr lang="cs-CZ" dirty="0">
              <a:latin typeface="Arial" pitchFamily="34" charset="0"/>
              <a:cs typeface="Arial" pitchFamily="34" charset="0"/>
            </a:endParaRPr>
          </a:p>
        </p:txBody>
      </p:sp>
      <p:sp>
        <p:nvSpPr>
          <p:cNvPr id="7" name="Text Box 5"/>
          <p:cNvSpPr txBox="1">
            <a:spLocks noChangeArrowheads="1"/>
          </p:cNvSpPr>
          <p:nvPr/>
        </p:nvSpPr>
        <p:spPr bwMode="auto">
          <a:xfrm>
            <a:off x="814993" y="6207695"/>
            <a:ext cx="2676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1200" dirty="0" err="1">
                <a:latin typeface="Arial" pitchFamily="34" charset="0"/>
                <a:cs typeface="Arial" pitchFamily="34" charset="0"/>
              </a:rPr>
              <a:t>Brugerolle</a:t>
            </a:r>
            <a:r>
              <a:rPr lang="cs-CZ" sz="1200" dirty="0">
                <a:latin typeface="Arial" pitchFamily="34" charset="0"/>
                <a:cs typeface="Arial" pitchFamily="34" charset="0"/>
              </a:rPr>
              <a:t> G </a:t>
            </a:r>
            <a:r>
              <a:rPr lang="en-US" sz="1200" dirty="0">
                <a:latin typeface="Arial" pitchFamily="34" charset="0"/>
                <a:cs typeface="Arial" pitchFamily="34" charset="0"/>
              </a:rPr>
              <a:t>&amp;</a:t>
            </a:r>
            <a:r>
              <a:rPr lang="cs-CZ" sz="1200" dirty="0">
                <a:latin typeface="Arial" pitchFamily="34" charset="0"/>
                <a:cs typeface="Arial" pitchFamily="34" charset="0"/>
              </a:rPr>
              <a:t> Simpson AGB (2004)</a:t>
            </a:r>
          </a:p>
          <a:p>
            <a:pPr eaLnBrk="1" hangingPunct="1"/>
            <a:r>
              <a:rPr lang="cs-CZ" sz="1200" dirty="0">
                <a:latin typeface="Arial" pitchFamily="34" charset="0"/>
                <a:cs typeface="Arial" pitchFamily="34" charset="0"/>
              </a:rPr>
              <a:t>J Eukaryot </a:t>
            </a:r>
            <a:r>
              <a:rPr lang="cs-CZ" sz="1200" dirty="0" err="1">
                <a:latin typeface="Arial" pitchFamily="34" charset="0"/>
                <a:cs typeface="Arial" pitchFamily="34" charset="0"/>
              </a:rPr>
              <a:t>Microbiol</a:t>
            </a:r>
            <a:r>
              <a:rPr lang="cs-CZ" sz="1200" dirty="0">
                <a:latin typeface="Arial" pitchFamily="34" charset="0"/>
                <a:cs typeface="Arial" pitchFamily="34" charset="0"/>
              </a:rPr>
              <a:t> 51: 96-107</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226" y="836712"/>
            <a:ext cx="4683554" cy="52458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4716016" y="6248345"/>
            <a:ext cx="36904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1200" dirty="0" err="1">
                <a:latin typeface="Arial" pitchFamily="34" charset="0"/>
                <a:cs typeface="Arial" pitchFamily="34" charset="0"/>
              </a:rPr>
              <a:t>Nohýnková</a:t>
            </a:r>
            <a:r>
              <a:rPr lang="cs-CZ" sz="1200" dirty="0">
                <a:latin typeface="Arial" pitchFamily="34" charset="0"/>
                <a:cs typeface="Arial" pitchFamily="34" charset="0"/>
              </a:rPr>
              <a:t> E et al. (2006) Eukaryot Cell 5: 753-761</a:t>
            </a:r>
          </a:p>
        </p:txBody>
      </p:sp>
    </p:spTree>
    <p:extLst>
      <p:ext uri="{BB962C8B-B14F-4D97-AF65-F5344CB8AC3E}">
        <p14:creationId xmlns:p14="http://schemas.microsoft.com/office/powerpoint/2010/main" val="3087268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i="1" dirty="0">
                <a:latin typeface="Arial" pitchFamily="34" charset="0"/>
                <a:cs typeface="Arial" pitchFamily="34" charset="0"/>
              </a:rPr>
              <a:t>Giardia intestinalis</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143000"/>
            <a:ext cx="80645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681766" y="6320353"/>
            <a:ext cx="36904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1200" dirty="0" err="1">
                <a:latin typeface="Arial" pitchFamily="34" charset="0"/>
                <a:cs typeface="Arial" pitchFamily="34" charset="0"/>
              </a:rPr>
              <a:t>Nohýnková</a:t>
            </a:r>
            <a:r>
              <a:rPr lang="cs-CZ" sz="1200" dirty="0">
                <a:latin typeface="Arial" pitchFamily="34" charset="0"/>
                <a:cs typeface="Arial" pitchFamily="34" charset="0"/>
              </a:rPr>
              <a:t> E </a:t>
            </a:r>
            <a:r>
              <a:rPr lang="cs-CZ" sz="1200" i="1" dirty="0">
                <a:latin typeface="Arial" pitchFamily="34" charset="0"/>
                <a:cs typeface="Arial" pitchFamily="34" charset="0"/>
              </a:rPr>
              <a:t>et al</a:t>
            </a:r>
            <a:r>
              <a:rPr lang="cs-CZ" sz="1200" dirty="0">
                <a:latin typeface="Arial" pitchFamily="34" charset="0"/>
                <a:cs typeface="Arial" pitchFamily="34" charset="0"/>
              </a:rPr>
              <a:t>. (2006) </a:t>
            </a:r>
            <a:r>
              <a:rPr lang="cs-CZ" sz="1200" dirty="0" err="1">
                <a:latin typeface="Arial" pitchFamily="34" charset="0"/>
                <a:cs typeface="Arial" pitchFamily="34" charset="0"/>
              </a:rPr>
              <a:t>Eukaryot</a:t>
            </a:r>
            <a:r>
              <a:rPr lang="cs-CZ" sz="1200" dirty="0">
                <a:latin typeface="Arial" pitchFamily="34" charset="0"/>
                <a:cs typeface="Arial" pitchFamily="34" charset="0"/>
              </a:rPr>
              <a:t> Cell 5: 753-761</a:t>
            </a:r>
          </a:p>
        </p:txBody>
      </p:sp>
    </p:spTree>
    <p:extLst>
      <p:ext uri="{BB962C8B-B14F-4D97-AF65-F5344CB8AC3E}">
        <p14:creationId xmlns:p14="http://schemas.microsoft.com/office/powerpoint/2010/main" val="1071169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624"/>
            <a:ext cx="5256584" cy="6629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512520" y="116632"/>
            <a:ext cx="3667992" cy="523220"/>
          </a:xfrm>
          <a:prstGeom prst="rect">
            <a:avLst/>
          </a:prstGeom>
          <a:noFill/>
        </p:spPr>
        <p:txBody>
          <a:bodyPr wrap="none" rtlCol="0">
            <a:spAutoFit/>
          </a:bodyPr>
          <a:lstStyle/>
          <a:p>
            <a:r>
              <a:rPr lang="cs-CZ" sz="2800" i="1" dirty="0">
                <a:latin typeface="Arial" pitchFamily="34" charset="0"/>
                <a:cs typeface="Arial" pitchFamily="34" charset="0"/>
              </a:rPr>
              <a:t>Naegleria </a:t>
            </a:r>
            <a:r>
              <a:rPr lang="cs-CZ" sz="2800" i="1" dirty="0" err="1">
                <a:latin typeface="Arial" pitchFamily="34" charset="0"/>
                <a:cs typeface="Arial" pitchFamily="34" charset="0"/>
              </a:rPr>
              <a:t>pringsheimi</a:t>
            </a:r>
            <a:endParaRPr lang="cs-CZ" sz="2800" i="1" dirty="0">
              <a:latin typeface="Arial" pitchFamily="34" charset="0"/>
              <a:cs typeface="Arial" pitchFamily="34" charset="0"/>
            </a:endParaRPr>
          </a:p>
        </p:txBody>
      </p:sp>
      <p:sp>
        <p:nvSpPr>
          <p:cNvPr id="4" name="Text Box 5"/>
          <p:cNvSpPr txBox="1">
            <a:spLocks noChangeArrowheads="1"/>
          </p:cNvSpPr>
          <p:nvPr/>
        </p:nvSpPr>
        <p:spPr bwMode="auto">
          <a:xfrm>
            <a:off x="5652120" y="2241818"/>
            <a:ext cx="30194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1200" dirty="0" err="1">
                <a:latin typeface="Arial" pitchFamily="34" charset="0"/>
                <a:cs typeface="Arial" pitchFamily="34" charset="0"/>
              </a:rPr>
              <a:t>Walsh</a:t>
            </a:r>
            <a:r>
              <a:rPr lang="cs-CZ" sz="1200" dirty="0">
                <a:latin typeface="Arial" pitchFamily="34" charset="0"/>
                <a:cs typeface="Arial" pitchFamily="34" charset="0"/>
              </a:rPr>
              <a:t> CJ (2007) Eur J Cell </a:t>
            </a:r>
            <a:r>
              <a:rPr lang="cs-CZ" sz="1200" dirty="0" err="1">
                <a:latin typeface="Arial" pitchFamily="34" charset="0"/>
                <a:cs typeface="Arial" pitchFamily="34" charset="0"/>
              </a:rPr>
              <a:t>Biol</a:t>
            </a:r>
            <a:r>
              <a:rPr lang="cs-CZ" sz="1200" dirty="0">
                <a:latin typeface="Arial" pitchFamily="34" charset="0"/>
                <a:cs typeface="Arial" pitchFamily="34" charset="0"/>
              </a:rPr>
              <a:t> 86: 85-98</a:t>
            </a:r>
          </a:p>
        </p:txBody>
      </p:sp>
    </p:spTree>
    <p:extLst>
      <p:ext uri="{BB962C8B-B14F-4D97-AF65-F5344CB8AC3E}">
        <p14:creationId xmlns:p14="http://schemas.microsoft.com/office/powerpoint/2010/main" val="1514512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7504" y="116632"/>
            <a:ext cx="8913956" cy="5328592"/>
          </a:xfrm>
          <a:prstGeom prst="rect">
            <a:avLst/>
          </a:prstGeom>
        </p:spPr>
      </p:pic>
      <p:sp>
        <p:nvSpPr>
          <p:cNvPr id="3" name="Text Box 5"/>
          <p:cNvSpPr txBox="1">
            <a:spLocks noChangeArrowheads="1"/>
          </p:cNvSpPr>
          <p:nvPr/>
        </p:nvSpPr>
        <p:spPr bwMode="auto">
          <a:xfrm>
            <a:off x="2699792" y="6021288"/>
            <a:ext cx="48778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1200" dirty="0" err="1">
                <a:latin typeface="Arial" pitchFamily="34" charset="0"/>
                <a:cs typeface="Arial" pitchFamily="34" charset="0"/>
              </a:rPr>
              <a:t>Brugerolle</a:t>
            </a:r>
            <a:r>
              <a:rPr lang="cs-CZ" sz="1200" dirty="0">
                <a:latin typeface="Arial" pitchFamily="34" charset="0"/>
                <a:cs typeface="Arial" pitchFamily="34" charset="0"/>
              </a:rPr>
              <a:t> G </a:t>
            </a:r>
            <a:r>
              <a:rPr lang="en-US" sz="1200" dirty="0">
                <a:latin typeface="Arial" pitchFamily="34" charset="0"/>
                <a:cs typeface="Arial" pitchFamily="34" charset="0"/>
              </a:rPr>
              <a:t>&amp;</a:t>
            </a:r>
            <a:r>
              <a:rPr lang="cs-CZ" sz="1200" dirty="0">
                <a:latin typeface="Arial" pitchFamily="34" charset="0"/>
                <a:cs typeface="Arial" pitchFamily="34" charset="0"/>
              </a:rPr>
              <a:t> </a:t>
            </a:r>
            <a:r>
              <a:rPr lang="cs-CZ" sz="1200" dirty="0" err="1">
                <a:latin typeface="Arial" pitchFamily="34" charset="0"/>
                <a:cs typeface="Arial" pitchFamily="34" charset="0"/>
              </a:rPr>
              <a:t>Simpson</a:t>
            </a:r>
            <a:r>
              <a:rPr lang="cs-CZ" sz="1200" dirty="0">
                <a:latin typeface="Arial" pitchFamily="34" charset="0"/>
                <a:cs typeface="Arial" pitchFamily="34" charset="0"/>
              </a:rPr>
              <a:t> AGB (2004) J </a:t>
            </a:r>
            <a:r>
              <a:rPr lang="cs-CZ" sz="1200" dirty="0" err="1">
                <a:latin typeface="Arial" pitchFamily="34" charset="0"/>
                <a:cs typeface="Arial" pitchFamily="34" charset="0"/>
              </a:rPr>
              <a:t>Eukaryot</a:t>
            </a:r>
            <a:r>
              <a:rPr lang="cs-CZ" sz="1200" dirty="0">
                <a:latin typeface="Arial" pitchFamily="34" charset="0"/>
                <a:cs typeface="Arial" pitchFamily="34" charset="0"/>
              </a:rPr>
              <a:t> </a:t>
            </a:r>
            <a:r>
              <a:rPr lang="cs-CZ" sz="1200" dirty="0" err="1">
                <a:latin typeface="Arial" pitchFamily="34" charset="0"/>
                <a:cs typeface="Arial" pitchFamily="34" charset="0"/>
              </a:rPr>
              <a:t>Microbiol</a:t>
            </a:r>
            <a:r>
              <a:rPr lang="cs-CZ" sz="1200">
                <a:latin typeface="Arial" pitchFamily="34" charset="0"/>
                <a:cs typeface="Arial" pitchFamily="34" charset="0"/>
              </a:rPr>
              <a:t> 51: 96-107</a:t>
            </a:r>
            <a:endParaRPr lang="cs-CZ" sz="1200" dirty="0">
              <a:latin typeface="Arial" pitchFamily="34" charset="0"/>
              <a:cs typeface="Arial" pitchFamily="34" charset="0"/>
            </a:endParaRPr>
          </a:p>
        </p:txBody>
      </p:sp>
    </p:spTree>
    <p:extLst>
      <p:ext uri="{BB962C8B-B14F-4D97-AF65-F5344CB8AC3E}">
        <p14:creationId xmlns:p14="http://schemas.microsoft.com/office/powerpoint/2010/main" val="2031496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7060CD1-A543-40C4-A405-6466FFB28CC0}"/>
              </a:ext>
            </a:extLst>
          </p:cNvPr>
          <p:cNvPicPr>
            <a:picLocks noChangeAspect="1"/>
          </p:cNvPicPr>
          <p:nvPr/>
        </p:nvPicPr>
        <p:blipFill>
          <a:blip r:embed="rId3"/>
          <a:stretch>
            <a:fillRect/>
          </a:stretch>
        </p:blipFill>
        <p:spPr>
          <a:xfrm>
            <a:off x="54755" y="73500"/>
            <a:ext cx="4427984" cy="6413724"/>
          </a:xfrm>
          <a:prstGeom prst="rect">
            <a:avLst/>
          </a:prstGeom>
          <a:ln>
            <a:solidFill>
              <a:schemeClr val="tx1"/>
            </a:solidFill>
          </a:ln>
        </p:spPr>
      </p:pic>
      <p:pic>
        <p:nvPicPr>
          <p:cNvPr id="5" name="Obrázek 4">
            <a:extLst>
              <a:ext uri="{FF2B5EF4-FFF2-40B4-BE49-F238E27FC236}">
                <a16:creationId xmlns:a16="http://schemas.microsoft.com/office/drawing/2014/main" id="{5C386F9C-146A-460B-B1FC-16729D5C5EC5}"/>
              </a:ext>
            </a:extLst>
          </p:cNvPr>
          <p:cNvPicPr>
            <a:picLocks noChangeAspect="1"/>
          </p:cNvPicPr>
          <p:nvPr/>
        </p:nvPicPr>
        <p:blipFill>
          <a:blip r:embed="rId4"/>
          <a:stretch>
            <a:fillRect/>
          </a:stretch>
        </p:blipFill>
        <p:spPr>
          <a:xfrm>
            <a:off x="4482739" y="73500"/>
            <a:ext cx="4608512" cy="6413724"/>
          </a:xfrm>
          <a:prstGeom prst="rect">
            <a:avLst/>
          </a:prstGeom>
          <a:ln>
            <a:solidFill>
              <a:schemeClr val="tx1"/>
            </a:solidFill>
          </a:ln>
        </p:spPr>
      </p:pic>
      <p:sp>
        <p:nvSpPr>
          <p:cNvPr id="6" name="TextovéPole 5">
            <a:extLst>
              <a:ext uri="{FF2B5EF4-FFF2-40B4-BE49-F238E27FC236}">
                <a16:creationId xmlns:a16="http://schemas.microsoft.com/office/drawing/2014/main" id="{BC1A723F-BBC9-427C-8EC9-9E34AC8C25B2}"/>
              </a:ext>
            </a:extLst>
          </p:cNvPr>
          <p:cNvSpPr txBox="1"/>
          <p:nvPr/>
        </p:nvSpPr>
        <p:spPr>
          <a:xfrm>
            <a:off x="1888888" y="6487224"/>
            <a:ext cx="5731121" cy="369332"/>
          </a:xfrm>
          <a:prstGeom prst="rect">
            <a:avLst/>
          </a:prstGeom>
          <a:noFill/>
        </p:spPr>
        <p:txBody>
          <a:bodyPr wrap="none" rtlCol="0">
            <a:spAutoFit/>
          </a:bodyPr>
          <a:lstStyle/>
          <a:p>
            <a:r>
              <a:rPr lang="cs-CZ" i="1" dirty="0" err="1">
                <a:latin typeface="Arial" panose="020B0604020202020204" pitchFamily="34" charset="0"/>
                <a:cs typeface="Arial" panose="020B0604020202020204" pitchFamily="34" charset="0"/>
              </a:rPr>
              <a:t>Trichomonas</a:t>
            </a:r>
            <a:r>
              <a:rPr lang="cs-CZ" i="1"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tenax</a:t>
            </a:r>
            <a:r>
              <a:rPr lang="cs-CZ" sz="1200" dirty="0">
                <a:latin typeface="Arial" panose="020B0604020202020204" pitchFamily="34" charset="0"/>
                <a:cs typeface="Arial" panose="020B0604020202020204" pitchFamily="34" charset="0"/>
              </a:rPr>
              <a:t> (</a:t>
            </a:r>
            <a:r>
              <a:rPr lang="cs-CZ" sz="1200" dirty="0" err="1">
                <a:latin typeface="Arial" panose="020B0604020202020204" pitchFamily="34" charset="0"/>
                <a:cs typeface="Arial" panose="020B0604020202020204" pitchFamily="34" charset="0"/>
              </a:rPr>
              <a:t>Honigberg</a:t>
            </a:r>
            <a:r>
              <a:rPr lang="cs-CZ" sz="1200" dirty="0">
                <a:latin typeface="Arial" panose="020B0604020202020204" pitchFamily="34" charset="0"/>
                <a:cs typeface="Arial" panose="020B0604020202020204" pitchFamily="34" charset="0"/>
              </a:rPr>
              <a:t> BM </a:t>
            </a:r>
            <a:r>
              <a:rPr lang="en-US" sz="1200" dirty="0">
                <a:latin typeface="Arial" panose="020B0604020202020204" pitchFamily="34" charset="0"/>
                <a:cs typeface="Arial" panose="020B0604020202020204" pitchFamily="34" charset="0"/>
              </a:rPr>
              <a:t>&amp;</a:t>
            </a:r>
            <a:r>
              <a:rPr lang="cs-CZ" sz="1200" dirty="0">
                <a:latin typeface="Arial" panose="020B0604020202020204" pitchFamily="34" charset="0"/>
                <a:cs typeface="Arial" panose="020B0604020202020204" pitchFamily="34" charset="0"/>
              </a:rPr>
              <a:t> Lee, 1959, </a:t>
            </a:r>
            <a:r>
              <a:rPr lang="cs-CZ" sz="1200" dirty="0" err="1">
                <a:latin typeface="Arial" panose="020B0604020202020204" pitchFamily="34" charset="0"/>
                <a:cs typeface="Arial" panose="020B0604020202020204" pitchFamily="34" charset="0"/>
              </a:rPr>
              <a:t>Am</a:t>
            </a:r>
            <a:r>
              <a:rPr lang="cs-CZ" sz="1200" dirty="0">
                <a:latin typeface="Arial" panose="020B0604020202020204" pitchFamily="34" charset="0"/>
                <a:cs typeface="Arial" panose="020B0604020202020204" pitchFamily="34" charset="0"/>
              </a:rPr>
              <a:t> J </a:t>
            </a:r>
            <a:r>
              <a:rPr lang="cs-CZ" sz="1200" dirty="0" err="1">
                <a:latin typeface="Arial" panose="020B0604020202020204" pitchFamily="34" charset="0"/>
                <a:cs typeface="Arial" panose="020B0604020202020204" pitchFamily="34" charset="0"/>
              </a:rPr>
              <a:t>Hyg</a:t>
            </a:r>
            <a:r>
              <a:rPr lang="cs-CZ" sz="1200" dirty="0">
                <a:latin typeface="Arial" panose="020B0604020202020204" pitchFamily="34" charset="0"/>
                <a:cs typeface="Arial" panose="020B0604020202020204" pitchFamily="34" charset="0"/>
              </a:rPr>
              <a:t> 69: 177-201)</a:t>
            </a:r>
            <a:endParaRPr lang="cs-CZ"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841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67544" y="1329857"/>
            <a:ext cx="5616624" cy="4630456"/>
          </a:xfrm>
          <a:prstGeom prst="rect">
            <a:avLst/>
          </a:prstGeom>
          <a:ln>
            <a:solidFill>
              <a:schemeClr val="tx1"/>
            </a:solidFill>
          </a:ln>
        </p:spPr>
      </p:pic>
      <p:sp>
        <p:nvSpPr>
          <p:cNvPr id="3" name="TextovéPole 2"/>
          <p:cNvSpPr txBox="1"/>
          <p:nvPr/>
        </p:nvSpPr>
        <p:spPr>
          <a:xfrm>
            <a:off x="1742683" y="6104329"/>
            <a:ext cx="3123868" cy="276999"/>
          </a:xfrm>
          <a:prstGeom prst="rect">
            <a:avLst/>
          </a:prstGeom>
          <a:noFill/>
        </p:spPr>
        <p:txBody>
          <a:bodyPr wrap="none" rtlCol="0">
            <a:spAutoFit/>
          </a:bodyPr>
          <a:lstStyle/>
          <a:p>
            <a:r>
              <a:rPr lang="cs-CZ" sz="1200" dirty="0">
                <a:latin typeface="Arial" pitchFamily="34" charset="0"/>
                <a:cs typeface="Arial" pitchFamily="34" charset="0"/>
              </a:rPr>
              <a:t>Pánek T et al. (2014) </a:t>
            </a:r>
            <a:r>
              <a:rPr lang="cs-CZ" sz="1200" dirty="0" err="1">
                <a:latin typeface="Arial" pitchFamily="34" charset="0"/>
                <a:cs typeface="Arial" pitchFamily="34" charset="0"/>
              </a:rPr>
              <a:t>Protist</a:t>
            </a:r>
            <a:r>
              <a:rPr lang="cs-CZ" sz="1200" dirty="0">
                <a:latin typeface="Arial" pitchFamily="34" charset="0"/>
                <a:cs typeface="Arial" pitchFamily="34" charset="0"/>
              </a:rPr>
              <a:t> 165: 542-567</a:t>
            </a:r>
          </a:p>
        </p:txBody>
      </p:sp>
      <p:sp>
        <p:nvSpPr>
          <p:cNvPr id="4" name="TextovéPole 3"/>
          <p:cNvSpPr txBox="1"/>
          <p:nvPr/>
        </p:nvSpPr>
        <p:spPr>
          <a:xfrm>
            <a:off x="827584" y="138213"/>
            <a:ext cx="6213560" cy="461665"/>
          </a:xfrm>
          <a:prstGeom prst="rect">
            <a:avLst/>
          </a:prstGeom>
          <a:noFill/>
        </p:spPr>
        <p:txBody>
          <a:bodyPr wrap="none" rtlCol="0">
            <a:spAutoFit/>
          </a:bodyPr>
          <a:lstStyle/>
          <a:p>
            <a:r>
              <a:rPr lang="cs-CZ" sz="2400" i="1" dirty="0" err="1">
                <a:latin typeface="Arial" panose="020B0604020202020204" pitchFamily="34" charset="0"/>
                <a:cs typeface="Arial" panose="020B0604020202020204" pitchFamily="34" charset="0"/>
              </a:rPr>
              <a:t>Creneis</a:t>
            </a:r>
            <a:r>
              <a:rPr lang="cs-CZ" sz="2400" i="1" dirty="0">
                <a:latin typeface="Arial" panose="020B0604020202020204" pitchFamily="34" charset="0"/>
                <a:cs typeface="Arial" panose="020B0604020202020204" pitchFamily="34" charset="0"/>
              </a:rPr>
              <a:t> </a:t>
            </a:r>
            <a:r>
              <a:rPr lang="cs-CZ" sz="2400" i="1" dirty="0" err="1">
                <a:latin typeface="Arial" panose="020B0604020202020204" pitchFamily="34" charset="0"/>
                <a:cs typeface="Arial" panose="020B0604020202020204" pitchFamily="34" charset="0"/>
              </a:rPr>
              <a:t>carolina</a:t>
            </a:r>
            <a:r>
              <a:rPr lang="cs-CZ" sz="2400" i="1" dirty="0">
                <a:latin typeface="Arial" panose="020B0604020202020204" pitchFamily="34" charset="0"/>
                <a:cs typeface="Arial" panose="020B0604020202020204" pitchFamily="34" charset="0"/>
              </a:rPr>
              <a:t> </a:t>
            </a:r>
            <a:r>
              <a:rPr lang="cs-CZ" sz="2400" dirty="0">
                <a:latin typeface="Arial" panose="020B0604020202020204" pitchFamily="34" charset="0"/>
                <a:cs typeface="Arial" panose="020B0604020202020204" pitchFamily="34" charset="0"/>
              </a:rPr>
              <a:t>(</a:t>
            </a:r>
            <a:r>
              <a:rPr lang="cs-CZ" sz="2400" dirty="0" err="1">
                <a:latin typeface="Arial" panose="020B0604020202020204" pitchFamily="34" charset="0"/>
                <a:cs typeface="Arial" panose="020B0604020202020204" pitchFamily="34" charset="0"/>
              </a:rPr>
              <a:t>Excavata</a:t>
            </a:r>
            <a:r>
              <a:rPr lang="cs-CZ" sz="2400" dirty="0">
                <a:latin typeface="Arial" panose="020B0604020202020204" pitchFamily="34" charset="0"/>
                <a:cs typeface="Arial" panose="020B0604020202020204" pitchFamily="34" charset="0"/>
              </a:rPr>
              <a:t>: Heterolobosea)</a:t>
            </a:r>
            <a:endParaRPr lang="cs-CZ" sz="2400" i="1"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996545A0-6A38-5CAC-AB9F-5094F6A80ECA}"/>
              </a:ext>
            </a:extLst>
          </p:cNvPr>
          <p:cNvPicPr>
            <a:picLocks noChangeAspect="1"/>
          </p:cNvPicPr>
          <p:nvPr/>
        </p:nvPicPr>
        <p:blipFill rotWithShape="1">
          <a:blip r:embed="rId3"/>
          <a:srcRect r="31803" b="66742"/>
          <a:stretch/>
        </p:blipFill>
        <p:spPr>
          <a:xfrm rot="5400000">
            <a:off x="4716016" y="2780928"/>
            <a:ext cx="5904656" cy="1872208"/>
          </a:xfrm>
          <a:prstGeom prst="rect">
            <a:avLst/>
          </a:prstGeom>
        </p:spPr>
      </p:pic>
    </p:spTree>
    <p:extLst>
      <p:ext uri="{BB962C8B-B14F-4D97-AF65-F5344CB8AC3E}">
        <p14:creationId xmlns:p14="http://schemas.microsoft.com/office/powerpoint/2010/main" val="205509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99392"/>
            <a:ext cx="8229600" cy="1143000"/>
          </a:xfrm>
        </p:spPr>
        <p:txBody>
          <a:bodyPr/>
          <a:lstStyle/>
          <a:p>
            <a:r>
              <a:rPr lang="cs-CZ" dirty="0" err="1">
                <a:latin typeface="Arial" pitchFamily="34" charset="0"/>
                <a:cs typeface="Arial" pitchFamily="34" charset="0"/>
              </a:rPr>
              <a:t>Sexual</a:t>
            </a:r>
            <a:r>
              <a:rPr lang="cs-CZ" dirty="0">
                <a:latin typeface="Arial" pitchFamily="34" charset="0"/>
                <a:cs typeface="Arial" pitchFamily="34" charset="0"/>
              </a:rPr>
              <a:t> </a:t>
            </a:r>
            <a:r>
              <a:rPr lang="cs-CZ" dirty="0" err="1">
                <a:latin typeface="Arial" pitchFamily="34" charset="0"/>
                <a:cs typeface="Arial" pitchFamily="34" charset="0"/>
              </a:rPr>
              <a:t>process</a:t>
            </a:r>
            <a:endParaRPr lang="cs-CZ" dirty="0">
              <a:latin typeface="Arial" pitchFamily="34" charset="0"/>
              <a:cs typeface="Arial" pitchFamily="34" charset="0"/>
            </a:endParaRPr>
          </a:p>
        </p:txBody>
      </p:sp>
      <p:sp>
        <p:nvSpPr>
          <p:cNvPr id="4" name="Zástupný symbol pro obsah 3"/>
          <p:cNvSpPr>
            <a:spLocks noGrp="1"/>
          </p:cNvSpPr>
          <p:nvPr>
            <p:ph sz="half" idx="2"/>
          </p:nvPr>
        </p:nvSpPr>
        <p:spPr>
          <a:xfrm>
            <a:off x="4214810" y="1071546"/>
            <a:ext cx="4929190" cy="5500726"/>
          </a:xfrm>
        </p:spPr>
        <p:txBody>
          <a:bodyPr>
            <a:normAutofit fontScale="92500" lnSpcReduction="20000"/>
          </a:bodyPr>
          <a:lstStyle/>
          <a:p>
            <a:r>
              <a:rPr lang="cs-CZ" dirty="0">
                <a:latin typeface="Arial" pitchFamily="34" charset="0"/>
                <a:cs typeface="Arial" pitchFamily="34" charset="0"/>
              </a:rPr>
              <a:t>An </a:t>
            </a:r>
            <a:r>
              <a:rPr lang="cs-CZ" dirty="0" err="1">
                <a:latin typeface="Arial" pitchFamily="34" charset="0"/>
                <a:cs typeface="Arial" pitchFamily="34" charset="0"/>
              </a:rPr>
              <a:t>important</a:t>
            </a:r>
            <a:r>
              <a:rPr lang="cs-CZ" dirty="0">
                <a:latin typeface="Arial" pitchFamily="34" charset="0"/>
                <a:cs typeface="Arial" pitchFamily="34" charset="0"/>
              </a:rPr>
              <a:t> </a:t>
            </a:r>
            <a:r>
              <a:rPr lang="cs-CZ" dirty="0" err="1">
                <a:latin typeface="Arial" pitchFamily="34" charset="0"/>
                <a:cs typeface="Arial" pitchFamily="34" charset="0"/>
              </a:rPr>
              <a:t>novelty</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a:t>
            </a:r>
            <a:r>
              <a:rPr lang="cs-CZ" dirty="0" err="1">
                <a:latin typeface="Arial" pitchFamily="34" charset="0"/>
                <a:cs typeface="Arial" pitchFamily="34" charset="0"/>
              </a:rPr>
              <a:t>eukaryotes</a:t>
            </a:r>
            <a:r>
              <a:rPr lang="cs-CZ" dirty="0">
                <a:latin typeface="Arial" pitchFamily="34" charset="0"/>
                <a:cs typeface="Arial" pitchFamily="34" charset="0"/>
              </a:rPr>
              <a:t> (</a:t>
            </a:r>
            <a:r>
              <a:rPr lang="cs-CZ" dirty="0" err="1">
                <a:latin typeface="Arial" pitchFamily="34" charset="0"/>
                <a:cs typeface="Arial" pitchFamily="34" charset="0"/>
              </a:rPr>
              <a:t>it</a:t>
            </a:r>
            <a:r>
              <a:rPr lang="cs-CZ" dirty="0">
                <a:latin typeface="Arial" pitchFamily="34" charset="0"/>
                <a:cs typeface="Arial" pitchFamily="34" charset="0"/>
              </a:rPr>
              <a:t> </a:t>
            </a:r>
            <a:r>
              <a:rPr lang="cs-CZ" dirty="0" err="1">
                <a:latin typeface="Arial" pitchFamily="34" charset="0"/>
                <a:cs typeface="Arial" pitchFamily="34" charset="0"/>
              </a:rPr>
              <a:t>was</a:t>
            </a:r>
            <a:r>
              <a:rPr lang="cs-CZ" dirty="0">
                <a:latin typeface="Arial" pitchFamily="34" charset="0"/>
                <a:cs typeface="Arial" pitchFamily="34" charset="0"/>
              </a:rPr>
              <a:t> </a:t>
            </a:r>
            <a:r>
              <a:rPr lang="cs-CZ" dirty="0" err="1">
                <a:latin typeface="Arial" pitchFamily="34" charset="0"/>
                <a:cs typeface="Arial" pitchFamily="34" charset="0"/>
              </a:rPr>
              <a:t>already</a:t>
            </a:r>
            <a:r>
              <a:rPr lang="cs-CZ" dirty="0">
                <a:latin typeface="Arial" pitchFamily="34" charset="0"/>
                <a:cs typeface="Arial" pitchFamily="34" charset="0"/>
              </a:rPr>
              <a:t> </a:t>
            </a:r>
            <a:r>
              <a:rPr lang="cs-CZ" dirty="0" err="1">
                <a:latin typeface="Arial" pitchFamily="34" charset="0"/>
                <a:cs typeface="Arial" pitchFamily="34" charset="0"/>
              </a:rPr>
              <a:t>present</a:t>
            </a:r>
            <a:r>
              <a:rPr lang="cs-CZ" dirty="0">
                <a:latin typeface="Arial" pitchFamily="34" charset="0"/>
                <a:cs typeface="Arial" pitchFamily="34" charset="0"/>
              </a:rPr>
              <a:t> in LECA)</a:t>
            </a:r>
          </a:p>
          <a:p>
            <a:endParaRPr lang="cs-CZ" dirty="0">
              <a:latin typeface="Arial" pitchFamily="34" charset="0"/>
              <a:cs typeface="Arial" pitchFamily="34" charset="0"/>
            </a:endParaRPr>
          </a:p>
          <a:p>
            <a:r>
              <a:rPr lang="cs-CZ" dirty="0" err="1">
                <a:latin typeface="Arial" pitchFamily="34" charset="0"/>
                <a:cs typeface="Arial" pitchFamily="34" charset="0"/>
              </a:rPr>
              <a:t>Meiosis</a:t>
            </a:r>
            <a:r>
              <a:rPr lang="cs-CZ" dirty="0">
                <a:latin typeface="Arial" pitchFamily="34" charset="0"/>
                <a:cs typeface="Arial" pitchFamily="34" charset="0"/>
              </a:rPr>
              <a:t> and </a:t>
            </a:r>
            <a:r>
              <a:rPr lang="cs-CZ" dirty="0" err="1">
                <a:latin typeface="Arial" pitchFamily="34" charset="0"/>
                <a:cs typeface="Arial" pitchFamily="34" charset="0"/>
              </a:rPr>
              <a:t>syngamy</a:t>
            </a:r>
            <a:r>
              <a:rPr lang="cs-CZ" dirty="0">
                <a:latin typeface="Arial" pitchFamily="34" charset="0"/>
                <a:cs typeface="Arial" pitchFamily="34" charset="0"/>
              </a:rPr>
              <a:t>, </a:t>
            </a:r>
            <a:r>
              <a:rPr lang="cs-CZ" dirty="0" err="1">
                <a:latin typeface="Arial" pitchFamily="34" charset="0"/>
                <a:cs typeface="Arial" pitchFamily="34" charset="0"/>
              </a:rPr>
              <a:t>alternation</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haploid and diploid (</a:t>
            </a:r>
            <a:r>
              <a:rPr lang="cs-CZ" dirty="0" err="1">
                <a:latin typeface="Arial" pitchFamily="34" charset="0"/>
                <a:cs typeface="Arial" pitchFamily="34" charset="0"/>
              </a:rPr>
              <a:t>or</a:t>
            </a:r>
            <a:r>
              <a:rPr lang="cs-CZ" dirty="0">
                <a:latin typeface="Arial" pitchFamily="34" charset="0"/>
                <a:cs typeface="Arial" pitchFamily="34" charset="0"/>
              </a:rPr>
              <a:t> x and 2x) </a:t>
            </a:r>
            <a:r>
              <a:rPr lang="cs-CZ" dirty="0" err="1">
                <a:latin typeface="Arial" pitchFamily="34" charset="0"/>
                <a:cs typeface="Arial" pitchFamily="34" charset="0"/>
              </a:rPr>
              <a:t>phases</a:t>
            </a:r>
            <a:r>
              <a:rPr lang="cs-CZ" dirty="0">
                <a:latin typeface="Arial" pitchFamily="34" charset="0"/>
                <a:cs typeface="Arial" pitchFamily="34" charset="0"/>
              </a:rPr>
              <a:t> (</a:t>
            </a:r>
            <a:r>
              <a:rPr lang="cs-CZ" dirty="0" err="1">
                <a:latin typeface="Arial" pitchFamily="34" charset="0"/>
                <a:cs typeface="Arial" pitchFamily="34" charset="0"/>
              </a:rPr>
              <a:t>different</a:t>
            </a:r>
            <a:r>
              <a:rPr lang="cs-CZ" dirty="0">
                <a:latin typeface="Arial" pitchFamily="34" charset="0"/>
                <a:cs typeface="Arial" pitchFamily="34" charset="0"/>
              </a:rPr>
              <a:t> </a:t>
            </a:r>
            <a:r>
              <a:rPr lang="cs-CZ" dirty="0" err="1">
                <a:latin typeface="Arial" pitchFamily="34" charset="0"/>
                <a:cs typeface="Arial" pitchFamily="34" charset="0"/>
              </a:rPr>
              <a:t>length</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a:t>
            </a:r>
            <a:r>
              <a:rPr lang="cs-CZ" dirty="0" err="1">
                <a:latin typeface="Arial" pitchFamily="34" charset="0"/>
                <a:cs typeface="Arial" pitchFamily="34" charset="0"/>
              </a:rPr>
              <a:t>those</a:t>
            </a:r>
            <a:r>
              <a:rPr lang="cs-CZ" dirty="0">
                <a:latin typeface="Arial" pitchFamily="34" charset="0"/>
                <a:cs typeface="Arial" pitchFamily="34" charset="0"/>
              </a:rPr>
              <a:t> in </a:t>
            </a:r>
            <a:r>
              <a:rPr lang="cs-CZ" dirty="0" err="1">
                <a:latin typeface="Arial" pitchFamily="34" charset="0"/>
                <a:cs typeface="Arial" pitchFamily="34" charset="0"/>
              </a:rPr>
              <a:t>different</a:t>
            </a:r>
            <a:r>
              <a:rPr lang="cs-CZ" dirty="0">
                <a:latin typeface="Arial" pitchFamily="34" charset="0"/>
                <a:cs typeface="Arial" pitchFamily="34" charset="0"/>
              </a:rPr>
              <a:t> </a:t>
            </a:r>
            <a:r>
              <a:rPr lang="cs-CZ" dirty="0" err="1">
                <a:latin typeface="Arial" pitchFamily="34" charset="0"/>
                <a:cs typeface="Arial" pitchFamily="34" charset="0"/>
              </a:rPr>
              <a:t>organisms</a:t>
            </a:r>
            <a:r>
              <a:rPr lang="cs-CZ" dirty="0">
                <a:latin typeface="Arial" pitchFamily="34" charset="0"/>
                <a:cs typeface="Arial" pitchFamily="34" charset="0"/>
              </a:rPr>
              <a:t>)</a:t>
            </a:r>
          </a:p>
          <a:p>
            <a:endParaRPr lang="cs-CZ" dirty="0">
              <a:latin typeface="Arial" pitchFamily="34" charset="0"/>
              <a:cs typeface="Arial" pitchFamily="34" charset="0"/>
            </a:endParaRPr>
          </a:p>
          <a:p>
            <a:r>
              <a:rPr lang="cs-CZ" dirty="0" err="1">
                <a:latin typeface="Arial" pitchFamily="34" charset="0"/>
                <a:cs typeface="Arial" pitchFamily="34" charset="0"/>
              </a:rPr>
              <a:t>Both</a:t>
            </a:r>
            <a:r>
              <a:rPr lang="cs-CZ" dirty="0">
                <a:latin typeface="Arial" pitchFamily="34" charset="0"/>
                <a:cs typeface="Arial" pitchFamily="34" charset="0"/>
              </a:rPr>
              <a:t> </a:t>
            </a:r>
            <a:r>
              <a:rPr lang="cs-CZ" dirty="0" err="1">
                <a:latin typeface="Arial" pitchFamily="34" charset="0"/>
                <a:cs typeface="Arial" pitchFamily="34" charset="0"/>
              </a:rPr>
              <a:t>advantageous</a:t>
            </a:r>
            <a:r>
              <a:rPr lang="cs-CZ" dirty="0">
                <a:latin typeface="Arial" pitchFamily="34" charset="0"/>
                <a:cs typeface="Arial" pitchFamily="34" charset="0"/>
              </a:rPr>
              <a:t> and </a:t>
            </a:r>
            <a:r>
              <a:rPr lang="cs-CZ" dirty="0" err="1">
                <a:latin typeface="Arial" pitchFamily="34" charset="0"/>
                <a:cs typeface="Arial" pitchFamily="34" charset="0"/>
              </a:rPr>
              <a:t>disadvantageous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Is</a:t>
            </a:r>
            <a:r>
              <a:rPr lang="cs-CZ" dirty="0">
                <a:latin typeface="Arial" pitchFamily="34" charset="0"/>
                <a:cs typeface="Arial" pitchFamily="34" charset="0"/>
              </a:rPr>
              <a:t> sex </a:t>
            </a:r>
            <a:r>
              <a:rPr lang="cs-CZ" dirty="0" err="1">
                <a:latin typeface="Arial" pitchFamily="34" charset="0"/>
                <a:cs typeface="Arial" pitchFamily="34" charset="0"/>
              </a:rPr>
              <a:t>ubiquitos</a:t>
            </a:r>
            <a:r>
              <a:rPr lang="cs-CZ" dirty="0">
                <a:latin typeface="Arial" pitchFamily="34" charset="0"/>
                <a:cs typeface="Arial" pitchFamily="34" charset="0"/>
              </a:rPr>
              <a:t>? … no, but </a:t>
            </a:r>
            <a:r>
              <a:rPr lang="cs-CZ" dirty="0" err="1">
                <a:latin typeface="Arial" pitchFamily="34" charset="0"/>
                <a:cs typeface="Arial" pitchFamily="34" charset="0"/>
              </a:rPr>
              <a:t>almost</a:t>
            </a:r>
            <a:endParaRPr lang="cs-CZ" dirty="0">
              <a:latin typeface="Arial" pitchFamily="34" charset="0"/>
              <a:cs typeface="Arial" pitchFamily="34" charset="0"/>
            </a:endParaRPr>
          </a:p>
        </p:txBody>
      </p:sp>
      <p:pic>
        <p:nvPicPr>
          <p:cNvPr id="5" name="Picture 4" descr="Schematic summary of major stages of meiosis in germ cell"/>
          <p:cNvPicPr>
            <a:picLocks noChangeAspect="1" noChangeArrowheads="1"/>
          </p:cNvPicPr>
          <p:nvPr/>
        </p:nvPicPr>
        <p:blipFill>
          <a:blip r:embed="rId2" cstate="print"/>
          <a:srcRect/>
          <a:stretch>
            <a:fillRect/>
          </a:stretch>
        </p:blipFill>
        <p:spPr bwMode="auto">
          <a:xfrm>
            <a:off x="285720" y="1085858"/>
            <a:ext cx="3729323" cy="5414976"/>
          </a:xfrm>
          <a:prstGeom prst="rect">
            <a:avLst/>
          </a:prstGeom>
          <a:noFill/>
          <a:ln w="9525">
            <a:solidFill>
              <a:schemeClr val="tx1"/>
            </a:solidFill>
          </a:ln>
        </p:spPr>
      </p:pic>
    </p:spTree>
    <p:extLst>
      <p:ext uri="{BB962C8B-B14F-4D97-AF65-F5344CB8AC3E}">
        <p14:creationId xmlns:p14="http://schemas.microsoft.com/office/powerpoint/2010/main" val="3489809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99392"/>
            <a:ext cx="8229600" cy="1143000"/>
          </a:xfrm>
        </p:spPr>
        <p:txBody>
          <a:bodyPr/>
          <a:lstStyle/>
          <a:p>
            <a:r>
              <a:rPr lang="cs-CZ" dirty="0" err="1">
                <a:latin typeface="Arial" pitchFamily="34" charset="0"/>
                <a:cs typeface="Arial" pitchFamily="34" charset="0"/>
              </a:rPr>
              <a:t>Sexual</a:t>
            </a:r>
            <a:r>
              <a:rPr lang="cs-CZ" dirty="0">
                <a:latin typeface="Arial" pitchFamily="34" charset="0"/>
                <a:cs typeface="Arial" pitchFamily="34" charset="0"/>
              </a:rPr>
              <a:t> </a:t>
            </a:r>
            <a:r>
              <a:rPr lang="cs-CZ" dirty="0" err="1">
                <a:latin typeface="Arial" pitchFamily="34" charset="0"/>
                <a:cs typeface="Arial" pitchFamily="34" charset="0"/>
              </a:rPr>
              <a:t>process</a:t>
            </a:r>
            <a:endParaRPr lang="cs-CZ" dirty="0">
              <a:latin typeface="Arial" pitchFamily="34" charset="0"/>
              <a:cs typeface="Arial" pitchFamily="34" charset="0"/>
            </a:endParaRPr>
          </a:p>
        </p:txBody>
      </p:sp>
      <p:sp>
        <p:nvSpPr>
          <p:cNvPr id="4" name="Zástupný symbol pro obsah 3"/>
          <p:cNvSpPr>
            <a:spLocks noGrp="1"/>
          </p:cNvSpPr>
          <p:nvPr>
            <p:ph sz="half" idx="2"/>
          </p:nvPr>
        </p:nvSpPr>
        <p:spPr>
          <a:xfrm>
            <a:off x="4214810" y="1071546"/>
            <a:ext cx="4929190" cy="5500726"/>
          </a:xfrm>
        </p:spPr>
        <p:txBody>
          <a:bodyPr>
            <a:normAutofit fontScale="92500" lnSpcReduction="20000"/>
          </a:bodyPr>
          <a:lstStyle/>
          <a:p>
            <a:r>
              <a:rPr lang="cs-CZ" dirty="0">
                <a:latin typeface="Arial" pitchFamily="34" charset="0"/>
                <a:cs typeface="Arial" pitchFamily="34" charset="0"/>
              </a:rPr>
              <a:t>An </a:t>
            </a:r>
            <a:r>
              <a:rPr lang="cs-CZ" dirty="0" err="1">
                <a:latin typeface="Arial" pitchFamily="34" charset="0"/>
                <a:cs typeface="Arial" pitchFamily="34" charset="0"/>
              </a:rPr>
              <a:t>important</a:t>
            </a:r>
            <a:r>
              <a:rPr lang="cs-CZ" dirty="0">
                <a:latin typeface="Arial" pitchFamily="34" charset="0"/>
                <a:cs typeface="Arial" pitchFamily="34" charset="0"/>
              </a:rPr>
              <a:t> </a:t>
            </a:r>
            <a:r>
              <a:rPr lang="cs-CZ" dirty="0" err="1">
                <a:latin typeface="Arial" pitchFamily="34" charset="0"/>
                <a:cs typeface="Arial" pitchFamily="34" charset="0"/>
              </a:rPr>
              <a:t>novelty</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a:t>
            </a:r>
            <a:r>
              <a:rPr lang="cs-CZ" dirty="0" err="1">
                <a:latin typeface="Arial" pitchFamily="34" charset="0"/>
                <a:cs typeface="Arial" pitchFamily="34" charset="0"/>
              </a:rPr>
              <a:t>eukaryotes</a:t>
            </a:r>
            <a:r>
              <a:rPr lang="cs-CZ" dirty="0">
                <a:latin typeface="Arial" pitchFamily="34" charset="0"/>
                <a:cs typeface="Arial" pitchFamily="34" charset="0"/>
              </a:rPr>
              <a:t> (</a:t>
            </a:r>
            <a:r>
              <a:rPr lang="cs-CZ" dirty="0" err="1">
                <a:latin typeface="Arial" pitchFamily="34" charset="0"/>
                <a:cs typeface="Arial" pitchFamily="34" charset="0"/>
              </a:rPr>
              <a:t>it</a:t>
            </a:r>
            <a:r>
              <a:rPr lang="cs-CZ" dirty="0">
                <a:latin typeface="Arial" pitchFamily="34" charset="0"/>
                <a:cs typeface="Arial" pitchFamily="34" charset="0"/>
              </a:rPr>
              <a:t> </a:t>
            </a:r>
            <a:r>
              <a:rPr lang="cs-CZ" dirty="0" err="1">
                <a:latin typeface="Arial" pitchFamily="34" charset="0"/>
                <a:cs typeface="Arial" pitchFamily="34" charset="0"/>
              </a:rPr>
              <a:t>was</a:t>
            </a:r>
            <a:r>
              <a:rPr lang="cs-CZ" dirty="0">
                <a:latin typeface="Arial" pitchFamily="34" charset="0"/>
                <a:cs typeface="Arial" pitchFamily="34" charset="0"/>
              </a:rPr>
              <a:t> </a:t>
            </a:r>
            <a:r>
              <a:rPr lang="cs-CZ" dirty="0" err="1">
                <a:latin typeface="Arial" pitchFamily="34" charset="0"/>
                <a:cs typeface="Arial" pitchFamily="34" charset="0"/>
              </a:rPr>
              <a:t>already</a:t>
            </a:r>
            <a:r>
              <a:rPr lang="cs-CZ" dirty="0">
                <a:latin typeface="Arial" pitchFamily="34" charset="0"/>
                <a:cs typeface="Arial" pitchFamily="34" charset="0"/>
              </a:rPr>
              <a:t> </a:t>
            </a:r>
            <a:r>
              <a:rPr lang="cs-CZ" dirty="0" err="1">
                <a:latin typeface="Arial" pitchFamily="34" charset="0"/>
                <a:cs typeface="Arial" pitchFamily="34" charset="0"/>
              </a:rPr>
              <a:t>present</a:t>
            </a:r>
            <a:r>
              <a:rPr lang="cs-CZ" dirty="0">
                <a:latin typeface="Arial" pitchFamily="34" charset="0"/>
                <a:cs typeface="Arial" pitchFamily="34" charset="0"/>
              </a:rPr>
              <a:t> in LECA)</a:t>
            </a:r>
          </a:p>
          <a:p>
            <a:endParaRPr lang="cs-CZ" dirty="0">
              <a:latin typeface="Arial" pitchFamily="34" charset="0"/>
              <a:cs typeface="Arial" pitchFamily="34" charset="0"/>
            </a:endParaRPr>
          </a:p>
          <a:p>
            <a:r>
              <a:rPr lang="cs-CZ" dirty="0" err="1">
                <a:latin typeface="Arial" pitchFamily="34" charset="0"/>
                <a:cs typeface="Arial" pitchFamily="34" charset="0"/>
              </a:rPr>
              <a:t>Meiosis</a:t>
            </a:r>
            <a:r>
              <a:rPr lang="cs-CZ" dirty="0">
                <a:latin typeface="Arial" pitchFamily="34" charset="0"/>
                <a:cs typeface="Arial" pitchFamily="34" charset="0"/>
              </a:rPr>
              <a:t> and </a:t>
            </a:r>
            <a:r>
              <a:rPr lang="cs-CZ" dirty="0" err="1">
                <a:latin typeface="Arial" pitchFamily="34" charset="0"/>
                <a:cs typeface="Arial" pitchFamily="34" charset="0"/>
              </a:rPr>
              <a:t>syngamy</a:t>
            </a:r>
            <a:r>
              <a:rPr lang="cs-CZ" dirty="0">
                <a:latin typeface="Arial" pitchFamily="34" charset="0"/>
                <a:cs typeface="Arial" pitchFamily="34" charset="0"/>
              </a:rPr>
              <a:t>, </a:t>
            </a:r>
            <a:r>
              <a:rPr lang="cs-CZ" dirty="0" err="1">
                <a:latin typeface="Arial" pitchFamily="34" charset="0"/>
                <a:cs typeface="Arial" pitchFamily="34" charset="0"/>
              </a:rPr>
              <a:t>alternation</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haploid and diploid (</a:t>
            </a:r>
            <a:r>
              <a:rPr lang="cs-CZ" dirty="0" err="1">
                <a:latin typeface="Arial" pitchFamily="34" charset="0"/>
                <a:cs typeface="Arial" pitchFamily="34" charset="0"/>
              </a:rPr>
              <a:t>or</a:t>
            </a:r>
            <a:r>
              <a:rPr lang="cs-CZ" dirty="0">
                <a:latin typeface="Arial" pitchFamily="34" charset="0"/>
                <a:cs typeface="Arial" pitchFamily="34" charset="0"/>
              </a:rPr>
              <a:t> x and 2x) </a:t>
            </a:r>
            <a:r>
              <a:rPr lang="cs-CZ" dirty="0" err="1">
                <a:latin typeface="Arial" pitchFamily="34" charset="0"/>
                <a:cs typeface="Arial" pitchFamily="34" charset="0"/>
              </a:rPr>
              <a:t>phases</a:t>
            </a:r>
            <a:r>
              <a:rPr lang="cs-CZ" dirty="0">
                <a:latin typeface="Arial" pitchFamily="34" charset="0"/>
                <a:cs typeface="Arial" pitchFamily="34" charset="0"/>
              </a:rPr>
              <a:t> (</a:t>
            </a:r>
            <a:r>
              <a:rPr lang="cs-CZ" dirty="0" err="1">
                <a:latin typeface="Arial" pitchFamily="34" charset="0"/>
                <a:cs typeface="Arial" pitchFamily="34" charset="0"/>
              </a:rPr>
              <a:t>different</a:t>
            </a:r>
            <a:r>
              <a:rPr lang="cs-CZ" dirty="0">
                <a:latin typeface="Arial" pitchFamily="34" charset="0"/>
                <a:cs typeface="Arial" pitchFamily="34" charset="0"/>
              </a:rPr>
              <a:t> </a:t>
            </a:r>
            <a:r>
              <a:rPr lang="cs-CZ" dirty="0" err="1">
                <a:latin typeface="Arial" pitchFamily="34" charset="0"/>
                <a:cs typeface="Arial" pitchFamily="34" charset="0"/>
              </a:rPr>
              <a:t>length</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a:t>
            </a:r>
            <a:r>
              <a:rPr lang="cs-CZ" dirty="0" err="1">
                <a:latin typeface="Arial" pitchFamily="34" charset="0"/>
                <a:cs typeface="Arial" pitchFamily="34" charset="0"/>
              </a:rPr>
              <a:t>those</a:t>
            </a:r>
            <a:r>
              <a:rPr lang="cs-CZ" dirty="0">
                <a:latin typeface="Arial" pitchFamily="34" charset="0"/>
                <a:cs typeface="Arial" pitchFamily="34" charset="0"/>
              </a:rPr>
              <a:t> in </a:t>
            </a:r>
            <a:r>
              <a:rPr lang="cs-CZ" dirty="0" err="1">
                <a:latin typeface="Arial" pitchFamily="34" charset="0"/>
                <a:cs typeface="Arial" pitchFamily="34" charset="0"/>
              </a:rPr>
              <a:t>different</a:t>
            </a:r>
            <a:r>
              <a:rPr lang="cs-CZ" dirty="0">
                <a:latin typeface="Arial" pitchFamily="34" charset="0"/>
                <a:cs typeface="Arial" pitchFamily="34" charset="0"/>
              </a:rPr>
              <a:t> </a:t>
            </a:r>
            <a:r>
              <a:rPr lang="cs-CZ" dirty="0" err="1">
                <a:latin typeface="Arial" pitchFamily="34" charset="0"/>
                <a:cs typeface="Arial" pitchFamily="34" charset="0"/>
              </a:rPr>
              <a:t>organisms</a:t>
            </a:r>
            <a:r>
              <a:rPr lang="cs-CZ" dirty="0">
                <a:latin typeface="Arial" pitchFamily="34" charset="0"/>
                <a:cs typeface="Arial" pitchFamily="34" charset="0"/>
              </a:rPr>
              <a:t>)</a:t>
            </a:r>
          </a:p>
          <a:p>
            <a:endParaRPr lang="cs-CZ" dirty="0">
              <a:latin typeface="Arial" pitchFamily="34" charset="0"/>
              <a:cs typeface="Arial" pitchFamily="34" charset="0"/>
            </a:endParaRPr>
          </a:p>
          <a:p>
            <a:r>
              <a:rPr lang="cs-CZ" dirty="0" err="1">
                <a:latin typeface="Arial" pitchFamily="34" charset="0"/>
                <a:cs typeface="Arial" pitchFamily="34" charset="0"/>
              </a:rPr>
              <a:t>Both</a:t>
            </a:r>
            <a:r>
              <a:rPr lang="cs-CZ" dirty="0">
                <a:latin typeface="Arial" pitchFamily="34" charset="0"/>
                <a:cs typeface="Arial" pitchFamily="34" charset="0"/>
              </a:rPr>
              <a:t> </a:t>
            </a:r>
            <a:r>
              <a:rPr lang="cs-CZ" dirty="0" err="1">
                <a:latin typeface="Arial" pitchFamily="34" charset="0"/>
                <a:cs typeface="Arial" pitchFamily="34" charset="0"/>
              </a:rPr>
              <a:t>advantageous</a:t>
            </a:r>
            <a:r>
              <a:rPr lang="cs-CZ" dirty="0">
                <a:latin typeface="Arial" pitchFamily="34" charset="0"/>
                <a:cs typeface="Arial" pitchFamily="34" charset="0"/>
              </a:rPr>
              <a:t> and </a:t>
            </a:r>
            <a:r>
              <a:rPr lang="cs-CZ" dirty="0" err="1">
                <a:latin typeface="Arial" pitchFamily="34" charset="0"/>
                <a:cs typeface="Arial" pitchFamily="34" charset="0"/>
              </a:rPr>
              <a:t>disadvantageous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Is</a:t>
            </a:r>
            <a:r>
              <a:rPr lang="cs-CZ" dirty="0">
                <a:latin typeface="Arial" pitchFamily="34" charset="0"/>
                <a:cs typeface="Arial" pitchFamily="34" charset="0"/>
              </a:rPr>
              <a:t> sex </a:t>
            </a:r>
            <a:r>
              <a:rPr lang="cs-CZ" dirty="0" err="1">
                <a:latin typeface="Arial" pitchFamily="34" charset="0"/>
                <a:cs typeface="Arial" pitchFamily="34" charset="0"/>
              </a:rPr>
              <a:t>ubiquitos</a:t>
            </a:r>
            <a:r>
              <a:rPr lang="cs-CZ" dirty="0">
                <a:latin typeface="Arial" pitchFamily="34" charset="0"/>
                <a:cs typeface="Arial" pitchFamily="34" charset="0"/>
              </a:rPr>
              <a:t>? … no, but </a:t>
            </a:r>
            <a:r>
              <a:rPr lang="cs-CZ" dirty="0" err="1">
                <a:latin typeface="Arial" pitchFamily="34" charset="0"/>
                <a:cs typeface="Arial" pitchFamily="34" charset="0"/>
              </a:rPr>
              <a:t>almost</a:t>
            </a:r>
            <a:endParaRPr lang="cs-CZ" dirty="0">
              <a:latin typeface="Arial" pitchFamily="34" charset="0"/>
              <a:cs typeface="Arial" pitchFamily="34" charset="0"/>
            </a:endParaRPr>
          </a:p>
        </p:txBody>
      </p:sp>
      <p:pic>
        <p:nvPicPr>
          <p:cNvPr id="3" name="Picture 2">
            <a:extLst>
              <a:ext uri="{FF2B5EF4-FFF2-40B4-BE49-F238E27FC236}">
                <a16:creationId xmlns:a16="http://schemas.microsoft.com/office/drawing/2014/main" id="{5390502A-EE3E-F3F6-0BA6-5082B1E6F4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49" y="1196752"/>
            <a:ext cx="3948703" cy="4653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43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908720"/>
            <a:ext cx="3528392" cy="554461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218" name="Picture 2" descr="File:Yeast mating schem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30094"/>
            <a:ext cx="3410868" cy="5301867"/>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0" y="53752"/>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dirty="0" err="1">
                <a:latin typeface="Arial" pitchFamily="34" charset="0"/>
                <a:cs typeface="Arial" pitchFamily="34" charset="0"/>
              </a:rPr>
              <a:t>Mating</a:t>
            </a:r>
            <a:r>
              <a:rPr lang="cs-CZ" sz="3600" dirty="0">
                <a:latin typeface="Arial" pitchFamily="34" charset="0"/>
                <a:cs typeface="Arial" pitchFamily="34" charset="0"/>
              </a:rPr>
              <a:t> </a:t>
            </a:r>
            <a:r>
              <a:rPr lang="cs-CZ" sz="3600" dirty="0" err="1">
                <a:latin typeface="Arial" pitchFamily="34" charset="0"/>
                <a:cs typeface="Arial" pitchFamily="34" charset="0"/>
              </a:rPr>
              <a:t>types</a:t>
            </a:r>
            <a:r>
              <a:rPr lang="cs-CZ" sz="3600" dirty="0">
                <a:latin typeface="Arial" pitchFamily="34" charset="0"/>
                <a:cs typeface="Arial" pitchFamily="34" charset="0"/>
              </a:rPr>
              <a:t> (pohlavní typy)</a:t>
            </a:r>
            <a:endParaRPr lang="cs-CZ" sz="3600" i="1" dirty="0">
              <a:latin typeface="Arial" pitchFamily="34" charset="0"/>
              <a:cs typeface="Arial" pitchFamily="34" charset="0"/>
            </a:endParaRPr>
          </a:p>
        </p:txBody>
      </p:sp>
      <p:pic>
        <p:nvPicPr>
          <p:cNvPr id="3" name="Obrázek 2">
            <a:extLst>
              <a:ext uri="{FF2B5EF4-FFF2-40B4-BE49-F238E27FC236}">
                <a16:creationId xmlns:a16="http://schemas.microsoft.com/office/drawing/2014/main" id="{691E62F4-A058-C7FE-8F16-ED1161374BBE}"/>
              </a:ext>
            </a:extLst>
          </p:cNvPr>
          <p:cNvPicPr>
            <a:picLocks noChangeAspect="1"/>
          </p:cNvPicPr>
          <p:nvPr/>
        </p:nvPicPr>
        <p:blipFill>
          <a:blip r:embed="rId3"/>
          <a:stretch>
            <a:fillRect/>
          </a:stretch>
        </p:blipFill>
        <p:spPr>
          <a:xfrm>
            <a:off x="4024366" y="1844824"/>
            <a:ext cx="4724098" cy="3441843"/>
          </a:xfrm>
          <a:prstGeom prst="rect">
            <a:avLst/>
          </a:prstGeom>
        </p:spPr>
      </p:pic>
    </p:spTree>
    <p:extLst>
      <p:ext uri="{BB962C8B-B14F-4D97-AF65-F5344CB8AC3E}">
        <p14:creationId xmlns:p14="http://schemas.microsoft.com/office/powerpoint/2010/main" val="3907147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0EDA490-15C8-04E6-4CB8-DE48E6B79875}"/>
              </a:ext>
            </a:extLst>
          </p:cNvPr>
          <p:cNvSpPr/>
          <p:nvPr/>
        </p:nvSpPr>
        <p:spPr>
          <a:xfrm>
            <a:off x="5220072" y="1052736"/>
            <a:ext cx="3096344" cy="2376264"/>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a:extLst>
              <a:ext uri="{FF2B5EF4-FFF2-40B4-BE49-F238E27FC236}">
                <a16:creationId xmlns:a16="http://schemas.microsoft.com/office/drawing/2014/main" id="{0A0895A9-A752-01BC-936D-8E97B35E08C4}"/>
              </a:ext>
            </a:extLst>
          </p:cNvPr>
          <p:cNvSpPr txBox="1"/>
          <p:nvPr/>
        </p:nvSpPr>
        <p:spPr>
          <a:xfrm>
            <a:off x="827584" y="46365"/>
            <a:ext cx="7802136" cy="646331"/>
          </a:xfrm>
          <a:prstGeom prst="rect">
            <a:avLst/>
          </a:prstGeom>
          <a:noFill/>
        </p:spPr>
        <p:txBody>
          <a:bodyPr wrap="none" rtlCol="0">
            <a:spAutoFit/>
          </a:bodyPr>
          <a:lstStyle/>
          <a:p>
            <a:r>
              <a:rPr lang="cs-CZ" sz="3600" dirty="0" err="1">
                <a:latin typeface="Arial" panose="020B0604020202020204" pitchFamily="34" charset="0"/>
                <a:cs typeface="Arial" panose="020B0604020202020204" pitchFamily="34" charset="0"/>
              </a:rPr>
              <a:t>Isogamy</a:t>
            </a:r>
            <a:r>
              <a:rPr lang="cs-CZ" sz="3600" dirty="0">
                <a:latin typeface="Arial" panose="020B0604020202020204" pitchFamily="34" charset="0"/>
                <a:cs typeface="Arial" panose="020B0604020202020204" pitchFamily="34" charset="0"/>
              </a:rPr>
              <a:t> vs. </a:t>
            </a:r>
            <a:r>
              <a:rPr lang="cs-CZ" sz="3600" dirty="0" err="1">
                <a:latin typeface="Arial" panose="020B0604020202020204" pitchFamily="34" charset="0"/>
                <a:cs typeface="Arial" panose="020B0604020202020204" pitchFamily="34" charset="0"/>
              </a:rPr>
              <a:t>anisogamy</a:t>
            </a:r>
            <a:r>
              <a:rPr lang="cs-CZ" sz="3600" dirty="0">
                <a:latin typeface="Arial" panose="020B0604020202020204" pitchFamily="34" charset="0"/>
                <a:cs typeface="Arial" panose="020B0604020202020204" pitchFamily="34" charset="0"/>
              </a:rPr>
              <a:t> (vs. </a:t>
            </a:r>
            <a:r>
              <a:rPr lang="cs-CZ" sz="3600" dirty="0" err="1">
                <a:latin typeface="Arial" panose="020B0604020202020204" pitchFamily="34" charset="0"/>
                <a:cs typeface="Arial" panose="020B0604020202020204" pitchFamily="34" charset="0"/>
              </a:rPr>
              <a:t>oogamy</a:t>
            </a:r>
            <a:r>
              <a:rPr lang="cs-CZ" sz="3600" dirty="0">
                <a:latin typeface="Arial" panose="020B0604020202020204" pitchFamily="34" charset="0"/>
                <a:cs typeface="Arial" panose="020B0604020202020204" pitchFamily="34" charset="0"/>
              </a:rPr>
              <a:t>)</a:t>
            </a:r>
          </a:p>
        </p:txBody>
      </p:sp>
      <p:pic>
        <p:nvPicPr>
          <p:cNvPr id="6152" name="Picture 8" descr="Breaking the egg barrier: A sperm story | YaleNews">
            <a:extLst>
              <a:ext uri="{FF2B5EF4-FFF2-40B4-BE49-F238E27FC236}">
                <a16:creationId xmlns:a16="http://schemas.microsoft.com/office/drawing/2014/main" id="{957A5E9B-719E-3341-3ACE-AC783E16A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645024"/>
            <a:ext cx="5192535" cy="3012752"/>
          </a:xfrm>
          <a:prstGeom prst="rect">
            <a:avLst/>
          </a:prstGeom>
          <a:noFill/>
          <a:ln>
            <a:solidFill>
              <a:schemeClr val="accent1">
                <a:shade val="15000"/>
              </a:schemeClr>
            </a:solidFill>
          </a:ln>
          <a:extLst>
            <a:ext uri="{909E8E84-426E-40DD-AFC4-6F175D3DCCD1}">
              <a14:hiddenFill xmlns:a14="http://schemas.microsoft.com/office/drawing/2010/main">
                <a:solidFill>
                  <a:srgbClr val="FFFFFF"/>
                </a:solidFill>
              </a14:hiddenFill>
            </a:ext>
          </a:extLst>
        </p:spPr>
      </p:pic>
      <p:pic>
        <p:nvPicPr>
          <p:cNvPr id="6156" name="Picture 12" descr="Elements of plant biology. Plant physiology. CONJUGATION IN CHLAMYDOMONAS  189 jugation two gametes swim towards each other (Fig. 21, a), their front  ends come into contact, and their bodies gradually fuse">
            <a:extLst>
              <a:ext uri="{FF2B5EF4-FFF2-40B4-BE49-F238E27FC236}">
                <a16:creationId xmlns:a16="http://schemas.microsoft.com/office/drawing/2014/main" id="{D7073259-B371-24E4-077A-FC5803DBE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166" y="864096"/>
            <a:ext cx="4442310" cy="4077072"/>
          </a:xfrm>
          <a:prstGeom prst="rect">
            <a:avLst/>
          </a:prstGeom>
          <a:noFill/>
          <a:ln>
            <a:solidFill>
              <a:schemeClr val="accent1">
                <a:shade val="15000"/>
              </a:schemeClr>
            </a:solidFill>
          </a:ln>
          <a:extLst>
            <a:ext uri="{909E8E84-426E-40DD-AFC4-6F175D3DCCD1}">
              <a14:hiddenFill xmlns:a14="http://schemas.microsoft.com/office/drawing/2010/main">
                <a:solidFill>
                  <a:srgbClr val="FFFFFF"/>
                </a:solidFill>
              </a14:hiddenFill>
            </a:ext>
          </a:extLst>
        </p:spPr>
      </p:pic>
      <p:pic>
        <p:nvPicPr>
          <p:cNvPr id="3" name="Picture 6" descr="Sexual reproduction in algae ( a ) Isogamy: Fusing gametes are... |  Download Scientific Diagram">
            <a:extLst>
              <a:ext uri="{FF2B5EF4-FFF2-40B4-BE49-F238E27FC236}">
                <a16:creationId xmlns:a16="http://schemas.microsoft.com/office/drawing/2014/main" id="{65607C11-40E8-E2D9-AE08-028AABD105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490" y="1152067"/>
            <a:ext cx="2892716" cy="220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809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A738F00E-E32C-92B2-CBD8-712ACE03A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3265151" cy="5877272"/>
          </a:xfrm>
          <a:prstGeom prst="rect">
            <a:avLst/>
          </a:prstGeom>
          <a:noFill/>
          <a:ln>
            <a:solidFill>
              <a:schemeClr val="tx1"/>
            </a:solidFill>
          </a:ln>
        </p:spPr>
      </p:pic>
      <p:pic>
        <p:nvPicPr>
          <p:cNvPr id="4" name="Obrázek 3">
            <a:extLst>
              <a:ext uri="{FF2B5EF4-FFF2-40B4-BE49-F238E27FC236}">
                <a16:creationId xmlns:a16="http://schemas.microsoft.com/office/drawing/2014/main" id="{783A7A71-E738-B0B3-51EF-2F525F4CB3D1}"/>
              </a:ext>
            </a:extLst>
          </p:cNvPr>
          <p:cNvPicPr>
            <a:picLocks noChangeAspect="1"/>
          </p:cNvPicPr>
          <p:nvPr/>
        </p:nvPicPr>
        <p:blipFill>
          <a:blip r:embed="rId3"/>
          <a:stretch>
            <a:fillRect/>
          </a:stretch>
        </p:blipFill>
        <p:spPr>
          <a:xfrm>
            <a:off x="4487566" y="1844824"/>
            <a:ext cx="2790294" cy="3636824"/>
          </a:xfrm>
          <a:prstGeom prst="rect">
            <a:avLst/>
          </a:prstGeom>
          <a:noFill/>
          <a:ln>
            <a:solidFill>
              <a:schemeClr val="tx1"/>
            </a:solidFill>
          </a:ln>
        </p:spPr>
      </p:pic>
      <p:sp>
        <p:nvSpPr>
          <p:cNvPr id="5" name="TextovéPole 4">
            <a:extLst>
              <a:ext uri="{FF2B5EF4-FFF2-40B4-BE49-F238E27FC236}">
                <a16:creationId xmlns:a16="http://schemas.microsoft.com/office/drawing/2014/main" id="{E183459E-EF23-B05A-342E-FA37032D05A6}"/>
              </a:ext>
            </a:extLst>
          </p:cNvPr>
          <p:cNvSpPr txBox="1"/>
          <p:nvPr/>
        </p:nvSpPr>
        <p:spPr>
          <a:xfrm>
            <a:off x="7277860" y="2060848"/>
            <a:ext cx="966931" cy="369332"/>
          </a:xfrm>
          <a:prstGeom prst="rect">
            <a:avLst/>
          </a:prstGeom>
          <a:noFill/>
        </p:spPr>
        <p:txBody>
          <a:bodyPr wrap="none" rtlCol="0">
            <a:spAutoFit/>
          </a:bodyPr>
          <a:lstStyle/>
          <a:p>
            <a:r>
              <a:rPr lang="cs-CZ" i="1" dirty="0" err="1">
                <a:latin typeface="Arial" panose="020B0604020202020204" pitchFamily="34" charset="0"/>
                <a:cs typeface="Arial" panose="020B0604020202020204" pitchFamily="34" charset="0"/>
              </a:rPr>
              <a:t>Eimeria</a:t>
            </a:r>
            <a:endParaRPr lang="cs-CZ" i="1" dirty="0">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1F390AF6-63F5-5D3C-F6DA-1987813227B4}"/>
              </a:ext>
            </a:extLst>
          </p:cNvPr>
          <p:cNvSpPr txBox="1"/>
          <p:nvPr/>
        </p:nvSpPr>
        <p:spPr>
          <a:xfrm>
            <a:off x="827584" y="46365"/>
            <a:ext cx="7802136" cy="646331"/>
          </a:xfrm>
          <a:prstGeom prst="rect">
            <a:avLst/>
          </a:prstGeom>
          <a:noFill/>
        </p:spPr>
        <p:txBody>
          <a:bodyPr wrap="none" rtlCol="0">
            <a:spAutoFit/>
          </a:bodyPr>
          <a:lstStyle/>
          <a:p>
            <a:r>
              <a:rPr lang="cs-CZ" sz="3600" dirty="0" err="1">
                <a:latin typeface="Arial" panose="020B0604020202020204" pitchFamily="34" charset="0"/>
                <a:cs typeface="Arial" panose="020B0604020202020204" pitchFamily="34" charset="0"/>
              </a:rPr>
              <a:t>Isogamy</a:t>
            </a:r>
            <a:r>
              <a:rPr lang="cs-CZ" sz="3600" dirty="0">
                <a:latin typeface="Arial" panose="020B0604020202020204" pitchFamily="34" charset="0"/>
                <a:cs typeface="Arial" panose="020B0604020202020204" pitchFamily="34" charset="0"/>
              </a:rPr>
              <a:t> vs. </a:t>
            </a:r>
            <a:r>
              <a:rPr lang="cs-CZ" sz="3600" dirty="0" err="1">
                <a:latin typeface="Arial" panose="020B0604020202020204" pitchFamily="34" charset="0"/>
                <a:cs typeface="Arial" panose="020B0604020202020204" pitchFamily="34" charset="0"/>
              </a:rPr>
              <a:t>anisogamy</a:t>
            </a:r>
            <a:r>
              <a:rPr lang="cs-CZ" sz="3600" dirty="0">
                <a:latin typeface="Arial" panose="020B0604020202020204" pitchFamily="34" charset="0"/>
                <a:cs typeface="Arial" panose="020B0604020202020204" pitchFamily="34" charset="0"/>
              </a:rPr>
              <a:t> (vs. </a:t>
            </a:r>
            <a:r>
              <a:rPr lang="cs-CZ" sz="3600" dirty="0" err="1">
                <a:latin typeface="Arial" panose="020B0604020202020204" pitchFamily="34" charset="0"/>
                <a:cs typeface="Arial" panose="020B0604020202020204" pitchFamily="34" charset="0"/>
              </a:rPr>
              <a:t>oogamy</a:t>
            </a:r>
            <a:r>
              <a:rPr lang="cs-CZ"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77490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E8D2697-23BA-22C4-CD78-30871F533D96}"/>
              </a:ext>
            </a:extLst>
          </p:cNvPr>
          <p:cNvPicPr>
            <a:picLocks noChangeAspect="1"/>
          </p:cNvPicPr>
          <p:nvPr/>
        </p:nvPicPr>
        <p:blipFill>
          <a:blip r:embed="rId2"/>
          <a:stretch>
            <a:fillRect/>
          </a:stretch>
        </p:blipFill>
        <p:spPr>
          <a:xfrm>
            <a:off x="179512" y="242887"/>
            <a:ext cx="4657725" cy="6372225"/>
          </a:xfrm>
          <a:prstGeom prst="rect">
            <a:avLst/>
          </a:prstGeom>
        </p:spPr>
      </p:pic>
      <p:sp>
        <p:nvSpPr>
          <p:cNvPr id="2" name="TextovéPole 1">
            <a:extLst>
              <a:ext uri="{FF2B5EF4-FFF2-40B4-BE49-F238E27FC236}">
                <a16:creationId xmlns:a16="http://schemas.microsoft.com/office/drawing/2014/main" id="{9FF52CD5-46A0-D0D2-75E5-23F0C428F72D}"/>
              </a:ext>
            </a:extLst>
          </p:cNvPr>
          <p:cNvSpPr txBox="1"/>
          <p:nvPr/>
        </p:nvSpPr>
        <p:spPr>
          <a:xfrm>
            <a:off x="5436096" y="44624"/>
            <a:ext cx="3300904"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Sex </a:t>
            </a:r>
            <a:r>
              <a:rPr lang="cs-CZ" sz="2800" b="1" dirty="0" err="1">
                <a:latin typeface="Arial" panose="020B0604020202020204" pitchFamily="34" charset="0"/>
                <a:cs typeface="Arial" panose="020B0604020202020204" pitchFamily="34" charset="0"/>
              </a:rPr>
              <a:t>determination</a:t>
            </a:r>
            <a:endParaRPr lang="cs-CZ" sz="2800" b="1" dirty="0">
              <a:latin typeface="Arial" panose="020B0604020202020204" pitchFamily="34" charset="0"/>
              <a:cs typeface="Arial" panose="020B0604020202020204" pitchFamily="34" charset="0"/>
            </a:endParaRPr>
          </a:p>
        </p:txBody>
      </p:sp>
      <p:pic>
        <p:nvPicPr>
          <p:cNvPr id="1026" name="Picture 2" descr="Vektorová grafika „Environmental Sex Determination Infographic Diagram  example green spoonworm bonellia larvae in water develop to female while in  genital tract develop to male heredity genetic science education vector“ ze  služby Stock |">
            <a:extLst>
              <a:ext uri="{FF2B5EF4-FFF2-40B4-BE49-F238E27FC236}">
                <a16:creationId xmlns:a16="http://schemas.microsoft.com/office/drawing/2014/main" id="{74B75D6E-8F0F-AD3C-6216-F9038C089E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620688"/>
            <a:ext cx="4032448" cy="3189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E295FE-DFAA-3EEC-FBF1-99E37ABA8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1" y="4005064"/>
            <a:ext cx="4032448" cy="23807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937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15616" y="1124744"/>
            <a:ext cx="7056784" cy="482453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146" name="Picture 2" descr="http://upload.wikimedia.org/wikipedia/commons/thumb/d/d2/Yeast_lifecycle.svg/1029px-Yeast_lifecyc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68760"/>
            <a:ext cx="6624736" cy="449374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491880" y="6381328"/>
            <a:ext cx="2397131" cy="276999"/>
          </a:xfrm>
          <a:prstGeom prst="rect">
            <a:avLst/>
          </a:prstGeom>
          <a:noFill/>
        </p:spPr>
        <p:txBody>
          <a:bodyPr wrap="none" rtlCol="0">
            <a:spAutoFit/>
          </a:bodyPr>
          <a:lstStyle/>
          <a:p>
            <a:r>
              <a:rPr lang="cs-CZ" sz="1200" dirty="0">
                <a:latin typeface="Arial" pitchFamily="34" charset="0"/>
                <a:cs typeface="Arial" pitchFamily="34" charset="0"/>
              </a:rPr>
              <a:t>http://en.wikipedia.org/wiki/Yeast</a:t>
            </a:r>
          </a:p>
        </p:txBody>
      </p:sp>
      <p:sp>
        <p:nvSpPr>
          <p:cNvPr id="5" name="Nadpis 1">
            <a:extLst>
              <a:ext uri="{FF2B5EF4-FFF2-40B4-BE49-F238E27FC236}">
                <a16:creationId xmlns:a16="http://schemas.microsoft.com/office/drawing/2014/main" id="{633D3E38-D57D-8BAC-1D68-FDAFD12E9C22}"/>
              </a:ext>
            </a:extLst>
          </p:cNvPr>
          <p:cNvSpPr txBox="1">
            <a:spLocks/>
          </p:cNvSpPr>
          <p:nvPr/>
        </p:nvSpPr>
        <p:spPr>
          <a:xfrm>
            <a:off x="467544" y="12576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i="1" dirty="0" err="1">
                <a:latin typeface="Arial" pitchFamily="34" charset="0"/>
                <a:cs typeface="Arial" pitchFamily="34" charset="0"/>
              </a:rPr>
              <a:t>Saccharomyces</a:t>
            </a:r>
            <a:r>
              <a:rPr lang="cs-CZ" sz="4000" i="1" dirty="0">
                <a:latin typeface="Arial" pitchFamily="34" charset="0"/>
                <a:cs typeface="Arial" pitchFamily="34" charset="0"/>
              </a:rPr>
              <a:t> </a:t>
            </a:r>
            <a:r>
              <a:rPr lang="cs-CZ" sz="4000" i="1" dirty="0" err="1">
                <a:latin typeface="Arial" pitchFamily="34" charset="0"/>
                <a:cs typeface="Arial" pitchFamily="34" charset="0"/>
              </a:rPr>
              <a:t>cerevisiae</a:t>
            </a:r>
            <a:endParaRPr lang="cs-CZ" sz="4000" dirty="0">
              <a:latin typeface="Arial" pitchFamily="34" charset="0"/>
              <a:cs typeface="Arial" pitchFamily="34" charset="0"/>
            </a:endParaRPr>
          </a:p>
        </p:txBody>
      </p:sp>
    </p:spTree>
    <p:extLst>
      <p:ext uri="{BB962C8B-B14F-4D97-AF65-F5344CB8AC3E}">
        <p14:creationId xmlns:p14="http://schemas.microsoft.com/office/powerpoint/2010/main" val="1131251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62" y="116632"/>
            <a:ext cx="4438138"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364088" y="5429755"/>
            <a:ext cx="3339376" cy="276999"/>
          </a:xfrm>
          <a:prstGeom prst="rect">
            <a:avLst/>
          </a:prstGeom>
          <a:noFill/>
        </p:spPr>
        <p:txBody>
          <a:bodyPr wrap="none" rtlCol="0">
            <a:spAutoFit/>
          </a:bodyPr>
          <a:lstStyle/>
          <a:p>
            <a:r>
              <a:rPr lang="cs-CZ" sz="1200" dirty="0" err="1">
                <a:latin typeface="Arial" pitchFamily="34" charset="0"/>
                <a:cs typeface="Arial" pitchFamily="34" charset="0"/>
              </a:rPr>
              <a:t>Herskowitz</a:t>
            </a:r>
            <a:r>
              <a:rPr lang="cs-CZ" sz="1200" dirty="0">
                <a:latin typeface="Arial" pitchFamily="34" charset="0"/>
                <a:cs typeface="Arial" pitchFamily="34" charset="0"/>
              </a:rPr>
              <a:t> I (1988) </a:t>
            </a:r>
            <a:r>
              <a:rPr lang="cs-CZ" sz="1200" dirty="0" err="1">
                <a:latin typeface="Arial" pitchFamily="34" charset="0"/>
                <a:cs typeface="Arial" pitchFamily="34" charset="0"/>
              </a:rPr>
              <a:t>Microbiol</a:t>
            </a:r>
            <a:r>
              <a:rPr lang="cs-CZ" sz="1200" dirty="0">
                <a:latin typeface="Arial" pitchFamily="34" charset="0"/>
                <a:cs typeface="Arial" pitchFamily="34" charset="0"/>
              </a:rPr>
              <a:t> </a:t>
            </a:r>
            <a:r>
              <a:rPr lang="cs-CZ" sz="1200" dirty="0" err="1">
                <a:latin typeface="Arial" pitchFamily="34" charset="0"/>
                <a:cs typeface="Arial" pitchFamily="34" charset="0"/>
              </a:rPr>
              <a:t>Rev</a:t>
            </a:r>
            <a:r>
              <a:rPr lang="cs-CZ" sz="1200" dirty="0">
                <a:latin typeface="Arial" pitchFamily="34" charset="0"/>
                <a:cs typeface="Arial" pitchFamily="34" charset="0"/>
              </a:rPr>
              <a:t> 52: 536-553</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6632"/>
            <a:ext cx="4242486" cy="441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25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730049" cy="46805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693680" y="5517232"/>
            <a:ext cx="3340530" cy="276999"/>
          </a:xfrm>
          <a:prstGeom prst="rect">
            <a:avLst/>
          </a:prstGeom>
          <a:noFill/>
        </p:spPr>
        <p:txBody>
          <a:bodyPr wrap="none" rtlCol="0">
            <a:spAutoFit/>
          </a:bodyPr>
          <a:lstStyle/>
          <a:p>
            <a:r>
              <a:rPr lang="cs-CZ" sz="1200" dirty="0" err="1">
                <a:latin typeface="Arial" pitchFamily="34" charset="0"/>
                <a:cs typeface="Arial" pitchFamily="34" charset="0"/>
              </a:rPr>
              <a:t>Haber</a:t>
            </a:r>
            <a:r>
              <a:rPr lang="cs-CZ" sz="1200" dirty="0">
                <a:latin typeface="Arial" pitchFamily="34" charset="0"/>
                <a:cs typeface="Arial" pitchFamily="34" charset="0"/>
              </a:rPr>
              <a:t> JE (1998) Annu </a:t>
            </a:r>
            <a:r>
              <a:rPr lang="cs-CZ" sz="1200" dirty="0" err="1">
                <a:latin typeface="Arial" pitchFamily="34" charset="0"/>
                <a:cs typeface="Arial" pitchFamily="34" charset="0"/>
              </a:rPr>
              <a:t>Rev</a:t>
            </a:r>
            <a:r>
              <a:rPr lang="cs-CZ" sz="1200" dirty="0">
                <a:latin typeface="Arial" pitchFamily="34" charset="0"/>
                <a:cs typeface="Arial" pitchFamily="34" charset="0"/>
              </a:rPr>
              <a:t> </a:t>
            </a:r>
            <a:r>
              <a:rPr lang="cs-CZ" sz="1200" dirty="0" err="1">
                <a:latin typeface="Arial" pitchFamily="34" charset="0"/>
                <a:cs typeface="Arial" pitchFamily="34" charset="0"/>
              </a:rPr>
              <a:t>Genet</a:t>
            </a:r>
            <a:r>
              <a:rPr lang="cs-CZ" sz="1200" dirty="0">
                <a:latin typeface="Arial" pitchFamily="34" charset="0"/>
                <a:cs typeface="Arial" pitchFamily="34" charset="0"/>
              </a:rPr>
              <a:t> 32: 561-599</a:t>
            </a:r>
          </a:p>
        </p:txBody>
      </p:sp>
    </p:spTree>
    <p:extLst>
      <p:ext uri="{BB962C8B-B14F-4D97-AF65-F5344CB8AC3E}">
        <p14:creationId xmlns:p14="http://schemas.microsoft.com/office/powerpoint/2010/main" val="121627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le:Lifecycle of Pfiesteria.jpg">
            <a:hlinkClick r:id="rId2"/>
          </p:cNvPr>
          <p:cNvPicPr>
            <a:picLocks noChangeAspect="1" noChangeArrowheads="1"/>
          </p:cNvPicPr>
          <p:nvPr/>
        </p:nvPicPr>
        <p:blipFill>
          <a:blip r:embed="rId3" cstate="print"/>
          <a:srcRect/>
          <a:stretch>
            <a:fillRect/>
          </a:stretch>
        </p:blipFill>
        <p:spPr bwMode="auto">
          <a:xfrm>
            <a:off x="857224" y="285728"/>
            <a:ext cx="7620000" cy="5695950"/>
          </a:xfrm>
          <a:prstGeom prst="rect">
            <a:avLst/>
          </a:prstGeom>
          <a:noFill/>
          <a:ln w="9525">
            <a:solidFill>
              <a:schemeClr val="tx1"/>
            </a:solidFill>
          </a:ln>
        </p:spPr>
      </p:pic>
      <p:sp>
        <p:nvSpPr>
          <p:cNvPr id="3" name="TextovéPole 2"/>
          <p:cNvSpPr txBox="1"/>
          <p:nvPr/>
        </p:nvSpPr>
        <p:spPr>
          <a:xfrm>
            <a:off x="3786182" y="6215082"/>
            <a:ext cx="2095445" cy="369332"/>
          </a:xfrm>
          <a:prstGeom prst="rect">
            <a:avLst/>
          </a:prstGeom>
          <a:noFill/>
        </p:spPr>
        <p:txBody>
          <a:bodyPr wrap="none" rtlCol="0">
            <a:spAutoFit/>
          </a:bodyPr>
          <a:lstStyle/>
          <a:p>
            <a:r>
              <a:rPr lang="cs-CZ" i="1" dirty="0" err="1">
                <a:latin typeface="Arial" pitchFamily="34" charset="0"/>
                <a:cs typeface="Arial" pitchFamily="34" charset="0"/>
              </a:rPr>
              <a:t>Pfiesteria</a:t>
            </a:r>
            <a:r>
              <a:rPr lang="cs-CZ" i="1" dirty="0">
                <a:latin typeface="Arial" pitchFamily="34" charset="0"/>
                <a:cs typeface="Arial" pitchFamily="34" charset="0"/>
              </a:rPr>
              <a:t> </a:t>
            </a:r>
            <a:r>
              <a:rPr lang="cs-CZ" i="1" dirty="0" err="1">
                <a:latin typeface="Arial" pitchFamily="34" charset="0"/>
                <a:cs typeface="Arial" pitchFamily="34" charset="0"/>
              </a:rPr>
              <a:t>piscicida</a:t>
            </a:r>
            <a:endParaRPr lang="cs-CZ" i="1" dirty="0">
              <a:latin typeface="Arial" pitchFamily="34" charset="0"/>
              <a:cs typeface="Arial" pitchFamily="34" charset="0"/>
            </a:endParaRPr>
          </a:p>
        </p:txBody>
      </p:sp>
    </p:spTree>
    <p:extLst>
      <p:ext uri="{BB962C8B-B14F-4D97-AF65-F5344CB8AC3E}">
        <p14:creationId xmlns:p14="http://schemas.microsoft.com/office/powerpoint/2010/main" val="1190081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5" y="1844824"/>
            <a:ext cx="8975601" cy="31802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693680" y="5301208"/>
            <a:ext cx="3607078" cy="276999"/>
          </a:xfrm>
          <a:prstGeom prst="rect">
            <a:avLst/>
          </a:prstGeom>
          <a:noFill/>
        </p:spPr>
        <p:txBody>
          <a:bodyPr wrap="none" rtlCol="0">
            <a:spAutoFit/>
          </a:bodyPr>
          <a:lstStyle/>
          <a:p>
            <a:r>
              <a:rPr lang="cs-CZ" sz="1200" dirty="0" err="1">
                <a:latin typeface="Arial" pitchFamily="34" charset="0"/>
                <a:cs typeface="Arial" pitchFamily="34" charset="0"/>
              </a:rPr>
              <a:t>Sugiura</a:t>
            </a:r>
            <a:r>
              <a:rPr lang="cs-CZ" sz="1200" dirty="0">
                <a:latin typeface="Arial" pitchFamily="34" charset="0"/>
                <a:cs typeface="Arial" pitchFamily="34" charset="0"/>
              </a:rPr>
              <a:t> M et al. (2010) Eur J </a:t>
            </a:r>
            <a:r>
              <a:rPr lang="cs-CZ" sz="1200" dirty="0" err="1">
                <a:latin typeface="Arial" pitchFamily="34" charset="0"/>
                <a:cs typeface="Arial" pitchFamily="34" charset="0"/>
              </a:rPr>
              <a:t>Protistol</a:t>
            </a:r>
            <a:r>
              <a:rPr lang="cs-CZ" sz="1200" dirty="0">
                <a:latin typeface="Arial" pitchFamily="34" charset="0"/>
                <a:cs typeface="Arial" pitchFamily="34" charset="0"/>
              </a:rPr>
              <a:t> 46: 143-149</a:t>
            </a:r>
          </a:p>
        </p:txBody>
      </p:sp>
      <p:sp>
        <p:nvSpPr>
          <p:cNvPr id="2" name="TextovéPole 1"/>
          <p:cNvSpPr txBox="1"/>
          <p:nvPr/>
        </p:nvSpPr>
        <p:spPr>
          <a:xfrm>
            <a:off x="624201" y="516847"/>
            <a:ext cx="3839513" cy="369332"/>
          </a:xfrm>
          <a:prstGeom prst="rect">
            <a:avLst/>
          </a:prstGeom>
          <a:noFill/>
        </p:spPr>
        <p:txBody>
          <a:bodyPr wrap="none" rtlCol="0">
            <a:spAutoFit/>
          </a:bodyPr>
          <a:lstStyle/>
          <a:p>
            <a:r>
              <a:rPr lang="cs-CZ" i="1" dirty="0" err="1">
                <a:latin typeface="Arial" pitchFamily="34" charset="0"/>
                <a:cs typeface="Arial" pitchFamily="34" charset="0"/>
              </a:rPr>
              <a:t>Blepharisma</a:t>
            </a:r>
            <a:r>
              <a:rPr lang="cs-CZ" i="1" dirty="0">
                <a:latin typeface="Arial" pitchFamily="34" charset="0"/>
                <a:cs typeface="Arial" pitchFamily="34" charset="0"/>
              </a:rPr>
              <a:t> </a:t>
            </a:r>
            <a:r>
              <a:rPr lang="cs-CZ" i="1" dirty="0" err="1">
                <a:latin typeface="Arial" pitchFamily="34" charset="0"/>
                <a:cs typeface="Arial" pitchFamily="34" charset="0"/>
              </a:rPr>
              <a:t>japonicum</a:t>
            </a:r>
            <a:r>
              <a:rPr lang="cs-CZ" i="1" dirty="0">
                <a:latin typeface="Arial" pitchFamily="34" charset="0"/>
                <a:cs typeface="Arial" pitchFamily="34" charset="0"/>
              </a:rPr>
              <a:t> </a:t>
            </a:r>
            <a:r>
              <a:rPr lang="cs-CZ" dirty="0">
                <a:latin typeface="Arial" pitchFamily="34" charset="0"/>
                <a:cs typeface="Arial" pitchFamily="34" charset="0"/>
              </a:rPr>
              <a:t>(</a:t>
            </a:r>
            <a:r>
              <a:rPr lang="cs-CZ" dirty="0" err="1">
                <a:latin typeface="Arial" pitchFamily="34" charset="0"/>
                <a:cs typeface="Arial" pitchFamily="34" charset="0"/>
              </a:rPr>
              <a:t>Ciliophora</a:t>
            </a:r>
            <a:r>
              <a:rPr lang="cs-CZ" dirty="0">
                <a:latin typeface="Arial" pitchFamily="34" charset="0"/>
                <a:cs typeface="Arial" pitchFamily="34" charset="0"/>
              </a:rPr>
              <a:t>)</a:t>
            </a:r>
            <a:endParaRPr lang="cs-CZ" i="1" dirty="0">
              <a:latin typeface="Arial" pitchFamily="34" charset="0"/>
              <a:cs typeface="Arial" pitchFamily="34" charset="0"/>
            </a:endParaRPr>
          </a:p>
        </p:txBody>
      </p:sp>
      <p:pic>
        <p:nvPicPr>
          <p:cNvPr id="4098" name="Picture 2" descr="Blepharisma japonicum - Wikipedia">
            <a:extLst>
              <a:ext uri="{FF2B5EF4-FFF2-40B4-BE49-F238E27FC236}">
                <a16:creationId xmlns:a16="http://schemas.microsoft.com/office/drawing/2014/main" id="{684F0FB5-EEA2-4683-96FF-9945F8DAD0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07" b="1331"/>
          <a:stretch/>
        </p:blipFill>
        <p:spPr bwMode="auto">
          <a:xfrm>
            <a:off x="5148064" y="121278"/>
            <a:ext cx="2693680"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2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67" y="1196752"/>
            <a:ext cx="8832297" cy="3888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693680" y="5301208"/>
            <a:ext cx="3607078" cy="276999"/>
          </a:xfrm>
          <a:prstGeom prst="rect">
            <a:avLst/>
          </a:prstGeom>
          <a:noFill/>
        </p:spPr>
        <p:txBody>
          <a:bodyPr wrap="none" rtlCol="0">
            <a:spAutoFit/>
          </a:bodyPr>
          <a:lstStyle/>
          <a:p>
            <a:r>
              <a:rPr lang="cs-CZ" sz="1200" dirty="0" err="1">
                <a:latin typeface="Arial" pitchFamily="34" charset="0"/>
                <a:cs typeface="Arial" pitchFamily="34" charset="0"/>
              </a:rPr>
              <a:t>Sugiura</a:t>
            </a:r>
            <a:r>
              <a:rPr lang="cs-CZ" sz="1200" dirty="0">
                <a:latin typeface="Arial" pitchFamily="34" charset="0"/>
                <a:cs typeface="Arial" pitchFamily="34" charset="0"/>
              </a:rPr>
              <a:t> M et al. (2010) Eur J </a:t>
            </a:r>
            <a:r>
              <a:rPr lang="cs-CZ" sz="1200" dirty="0" err="1">
                <a:latin typeface="Arial" pitchFamily="34" charset="0"/>
                <a:cs typeface="Arial" pitchFamily="34" charset="0"/>
              </a:rPr>
              <a:t>Protistol</a:t>
            </a:r>
            <a:r>
              <a:rPr lang="cs-CZ" sz="1200" dirty="0">
                <a:latin typeface="Arial" pitchFamily="34" charset="0"/>
                <a:cs typeface="Arial" pitchFamily="34" charset="0"/>
              </a:rPr>
              <a:t> 46: 143-149</a:t>
            </a:r>
          </a:p>
        </p:txBody>
      </p:sp>
      <p:sp>
        <p:nvSpPr>
          <p:cNvPr id="4" name="TextovéPole 3"/>
          <p:cNvSpPr txBox="1"/>
          <p:nvPr/>
        </p:nvSpPr>
        <p:spPr>
          <a:xfrm>
            <a:off x="3257316" y="620688"/>
            <a:ext cx="2582758" cy="369332"/>
          </a:xfrm>
          <a:prstGeom prst="rect">
            <a:avLst/>
          </a:prstGeom>
          <a:noFill/>
        </p:spPr>
        <p:txBody>
          <a:bodyPr wrap="none" rtlCol="0">
            <a:spAutoFit/>
          </a:bodyPr>
          <a:lstStyle/>
          <a:p>
            <a:r>
              <a:rPr lang="cs-CZ" i="1" dirty="0" err="1">
                <a:latin typeface="Arial" pitchFamily="34" charset="0"/>
                <a:cs typeface="Arial" pitchFamily="34" charset="0"/>
              </a:rPr>
              <a:t>Blepharisma</a:t>
            </a:r>
            <a:r>
              <a:rPr lang="cs-CZ" i="1" dirty="0">
                <a:latin typeface="Arial" pitchFamily="34" charset="0"/>
                <a:cs typeface="Arial" pitchFamily="34" charset="0"/>
              </a:rPr>
              <a:t> </a:t>
            </a:r>
            <a:r>
              <a:rPr lang="cs-CZ" i="1" dirty="0" err="1">
                <a:latin typeface="Arial" pitchFamily="34" charset="0"/>
                <a:cs typeface="Arial" pitchFamily="34" charset="0"/>
              </a:rPr>
              <a:t>japonicum</a:t>
            </a:r>
            <a:endParaRPr lang="cs-CZ" i="1" dirty="0">
              <a:latin typeface="Arial" pitchFamily="34" charset="0"/>
              <a:cs typeface="Arial" pitchFamily="34" charset="0"/>
            </a:endParaRPr>
          </a:p>
        </p:txBody>
      </p:sp>
    </p:spTree>
    <p:extLst>
      <p:ext uri="{BB962C8B-B14F-4D97-AF65-F5344CB8AC3E}">
        <p14:creationId xmlns:p14="http://schemas.microsoft.com/office/powerpoint/2010/main" val="1028738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07D5E3D-95AA-0CF0-9458-65B1D56B29B1}"/>
              </a:ext>
            </a:extLst>
          </p:cNvPr>
          <p:cNvPicPr>
            <a:picLocks noChangeAspect="1"/>
          </p:cNvPicPr>
          <p:nvPr/>
        </p:nvPicPr>
        <p:blipFill>
          <a:blip r:embed="rId2"/>
          <a:stretch>
            <a:fillRect/>
          </a:stretch>
        </p:blipFill>
        <p:spPr>
          <a:xfrm>
            <a:off x="2576512" y="185737"/>
            <a:ext cx="3990975" cy="6486525"/>
          </a:xfrm>
          <a:prstGeom prst="rect">
            <a:avLst/>
          </a:prstGeom>
        </p:spPr>
      </p:pic>
      <p:sp>
        <p:nvSpPr>
          <p:cNvPr id="4" name="Obdélník 3">
            <a:extLst>
              <a:ext uri="{FF2B5EF4-FFF2-40B4-BE49-F238E27FC236}">
                <a16:creationId xmlns:a16="http://schemas.microsoft.com/office/drawing/2014/main" id="{68293AE2-FA5F-1BC0-D0FA-0F87FC6FAAA7}"/>
              </a:ext>
            </a:extLst>
          </p:cNvPr>
          <p:cNvSpPr/>
          <p:nvPr/>
        </p:nvSpPr>
        <p:spPr>
          <a:xfrm>
            <a:off x="2871628" y="5723792"/>
            <a:ext cx="2078441" cy="16705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1584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A9984C9-9867-755F-BB73-974D07846D07}"/>
              </a:ext>
            </a:extLst>
          </p:cNvPr>
          <p:cNvPicPr>
            <a:picLocks noChangeAspect="1"/>
          </p:cNvPicPr>
          <p:nvPr/>
        </p:nvPicPr>
        <p:blipFill rotWithShape="1">
          <a:blip r:embed="rId2"/>
          <a:srcRect l="1367" t="-138" r="4305" b="138"/>
          <a:stretch/>
        </p:blipFill>
        <p:spPr>
          <a:xfrm>
            <a:off x="119504" y="945114"/>
            <a:ext cx="4452496" cy="2483886"/>
          </a:xfrm>
          <a:prstGeom prst="rect">
            <a:avLst/>
          </a:prstGeom>
          <a:ln>
            <a:solidFill>
              <a:schemeClr val="tx1"/>
            </a:solidFill>
          </a:ln>
        </p:spPr>
      </p:pic>
      <p:pic>
        <p:nvPicPr>
          <p:cNvPr id="5122" name="Picture 2" descr="Paramecium: Characteristics, biology and reproduction | Live Science">
            <a:extLst>
              <a:ext uri="{FF2B5EF4-FFF2-40B4-BE49-F238E27FC236}">
                <a16:creationId xmlns:a16="http://schemas.microsoft.com/office/drawing/2014/main" id="{0E9E06B4-C2F3-7564-EA1B-63538F4717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560" y="3645024"/>
            <a:ext cx="3264363" cy="216024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2E98BAE-1EC1-B919-8B1A-77EF7612DE92}"/>
              </a:ext>
            </a:extLst>
          </p:cNvPr>
          <p:cNvSpPr txBox="1"/>
          <p:nvPr/>
        </p:nvSpPr>
        <p:spPr>
          <a:xfrm>
            <a:off x="539552" y="476672"/>
            <a:ext cx="7857920" cy="369332"/>
          </a:xfrm>
          <a:prstGeom prst="rect">
            <a:avLst/>
          </a:prstGeom>
          <a:noFill/>
        </p:spPr>
        <p:txBody>
          <a:bodyPr wrap="none" rtlCol="0">
            <a:spAutoFit/>
          </a:bodyPr>
          <a:lstStyle/>
          <a:p>
            <a:r>
              <a:rPr lang="cs-CZ" i="1"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Paramecium</a:t>
            </a:r>
            <a:r>
              <a:rPr lang="cs-CZ" i="1"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aurelia</a:t>
            </a:r>
            <a:r>
              <a:rPr lang="cs-CZ" i="1"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Tetrahymena</a:t>
            </a:r>
            <a:r>
              <a:rPr lang="cs-CZ" i="1"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thermophila</a:t>
            </a:r>
            <a:endParaRPr lang="cs-CZ" dirty="0">
              <a:latin typeface="Arial" panose="020B0604020202020204" pitchFamily="34" charset="0"/>
              <a:cs typeface="Arial" panose="020B0604020202020204" pitchFamily="34" charset="0"/>
            </a:endParaRPr>
          </a:p>
        </p:txBody>
      </p:sp>
      <p:pic>
        <p:nvPicPr>
          <p:cNvPr id="5124" name="Picture 4" descr="undefined">
            <a:extLst>
              <a:ext uri="{FF2B5EF4-FFF2-40B4-BE49-F238E27FC236}">
                <a16:creationId xmlns:a16="http://schemas.microsoft.com/office/drawing/2014/main" id="{D6B291E8-503E-EF11-A772-4B5ED3E7693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668020" y="3645024"/>
            <a:ext cx="2776934" cy="2251841"/>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7FEB7BD7-6B1A-3B61-7190-3D275423487D}"/>
              </a:ext>
            </a:extLst>
          </p:cNvPr>
          <p:cNvPicPr>
            <a:picLocks noChangeAspect="1"/>
          </p:cNvPicPr>
          <p:nvPr/>
        </p:nvPicPr>
        <p:blipFill>
          <a:blip r:embed="rId7"/>
          <a:stretch>
            <a:fillRect/>
          </a:stretch>
        </p:blipFill>
        <p:spPr>
          <a:xfrm>
            <a:off x="5580112" y="1496494"/>
            <a:ext cx="2952750" cy="1381125"/>
          </a:xfrm>
          <a:prstGeom prst="rect">
            <a:avLst/>
          </a:prstGeom>
          <a:ln>
            <a:solidFill>
              <a:schemeClr val="tx1"/>
            </a:solidFill>
          </a:ln>
        </p:spPr>
      </p:pic>
    </p:spTree>
    <p:extLst>
      <p:ext uri="{BB962C8B-B14F-4D97-AF65-F5344CB8AC3E}">
        <p14:creationId xmlns:p14="http://schemas.microsoft.com/office/powerpoint/2010/main" val="308802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452B090-9194-FC9A-7A12-00B8F709D4D4}"/>
              </a:ext>
            </a:extLst>
          </p:cNvPr>
          <p:cNvPicPr>
            <a:picLocks noChangeAspect="1"/>
          </p:cNvPicPr>
          <p:nvPr/>
        </p:nvPicPr>
        <p:blipFill>
          <a:blip r:embed="rId2"/>
          <a:stretch>
            <a:fillRect/>
          </a:stretch>
        </p:blipFill>
        <p:spPr>
          <a:xfrm>
            <a:off x="509786" y="980728"/>
            <a:ext cx="3486150" cy="5457825"/>
          </a:xfrm>
          <a:prstGeom prst="rect">
            <a:avLst/>
          </a:prstGeom>
        </p:spPr>
      </p:pic>
      <p:pic>
        <p:nvPicPr>
          <p:cNvPr id="3" name="Obrázek 2">
            <a:extLst>
              <a:ext uri="{FF2B5EF4-FFF2-40B4-BE49-F238E27FC236}">
                <a16:creationId xmlns:a16="http://schemas.microsoft.com/office/drawing/2014/main" id="{C4B70995-A191-8E39-7508-619E0A7D0BD6}"/>
              </a:ext>
            </a:extLst>
          </p:cNvPr>
          <p:cNvPicPr>
            <a:picLocks noChangeAspect="1"/>
          </p:cNvPicPr>
          <p:nvPr/>
        </p:nvPicPr>
        <p:blipFill>
          <a:blip r:embed="rId3"/>
          <a:stretch>
            <a:fillRect/>
          </a:stretch>
        </p:blipFill>
        <p:spPr>
          <a:xfrm>
            <a:off x="502568" y="141256"/>
            <a:ext cx="7972425" cy="2609850"/>
          </a:xfrm>
          <a:prstGeom prst="rect">
            <a:avLst/>
          </a:prstGeom>
        </p:spPr>
      </p:pic>
      <p:sp>
        <p:nvSpPr>
          <p:cNvPr id="4" name="TextovéPole 3">
            <a:extLst>
              <a:ext uri="{FF2B5EF4-FFF2-40B4-BE49-F238E27FC236}">
                <a16:creationId xmlns:a16="http://schemas.microsoft.com/office/drawing/2014/main" id="{82D65088-F39E-5912-6A36-167436AC5FF5}"/>
              </a:ext>
            </a:extLst>
          </p:cNvPr>
          <p:cNvSpPr txBox="1"/>
          <p:nvPr/>
        </p:nvSpPr>
        <p:spPr>
          <a:xfrm>
            <a:off x="5796136" y="2370366"/>
            <a:ext cx="2678938" cy="338554"/>
          </a:xfrm>
          <a:prstGeom prst="rect">
            <a:avLst/>
          </a:prstGeom>
          <a:noFill/>
        </p:spPr>
        <p:txBody>
          <a:bodyPr wrap="none" rtlCol="0">
            <a:spAutoFit/>
          </a:bodyPr>
          <a:lstStyle/>
          <a:p>
            <a:r>
              <a:rPr lang="cs-CZ" sz="1600" i="1" dirty="0" err="1">
                <a:latin typeface="Arial" panose="020B0604020202020204" pitchFamily="34" charset="0"/>
                <a:cs typeface="Arial" panose="020B0604020202020204" pitchFamily="34" charset="0"/>
              </a:rPr>
              <a:t>Chlamydomonas</a:t>
            </a:r>
            <a:r>
              <a:rPr lang="cs-CZ" sz="1600" i="1" dirty="0">
                <a:latin typeface="Arial" panose="020B0604020202020204" pitchFamily="34" charset="0"/>
                <a:cs typeface="Arial" panose="020B0604020202020204" pitchFamily="34" charset="0"/>
              </a:rPr>
              <a:t> </a:t>
            </a:r>
            <a:r>
              <a:rPr lang="cs-CZ" sz="1600" i="1" dirty="0" err="1">
                <a:latin typeface="Arial" panose="020B0604020202020204" pitchFamily="34" charset="0"/>
                <a:cs typeface="Arial" panose="020B0604020202020204" pitchFamily="34" charset="0"/>
              </a:rPr>
              <a:t>reinhardtii</a:t>
            </a:r>
            <a:endParaRPr lang="cs-CZ" sz="1600" i="1" dirty="0">
              <a:latin typeface="Arial" panose="020B0604020202020204" pitchFamily="34" charset="0"/>
              <a:cs typeface="Arial" panose="020B0604020202020204" pitchFamily="34" charset="0"/>
            </a:endParaRPr>
          </a:p>
        </p:txBody>
      </p:sp>
      <p:pic>
        <p:nvPicPr>
          <p:cNvPr id="8" name="Obrázek 7">
            <a:extLst>
              <a:ext uri="{FF2B5EF4-FFF2-40B4-BE49-F238E27FC236}">
                <a16:creationId xmlns:a16="http://schemas.microsoft.com/office/drawing/2014/main" id="{163B5EC1-ED58-DAFC-7866-7C275454EE33}"/>
              </a:ext>
            </a:extLst>
          </p:cNvPr>
          <p:cNvPicPr>
            <a:picLocks noChangeAspect="1"/>
          </p:cNvPicPr>
          <p:nvPr/>
        </p:nvPicPr>
        <p:blipFill>
          <a:blip r:embed="rId4"/>
          <a:stretch>
            <a:fillRect/>
          </a:stretch>
        </p:blipFill>
        <p:spPr>
          <a:xfrm>
            <a:off x="4139952" y="2852936"/>
            <a:ext cx="4335041" cy="3585578"/>
          </a:xfrm>
          <a:prstGeom prst="rect">
            <a:avLst/>
          </a:prstGeom>
        </p:spPr>
      </p:pic>
      <p:sp>
        <p:nvSpPr>
          <p:cNvPr id="9" name="TextovéPole 8">
            <a:extLst>
              <a:ext uri="{FF2B5EF4-FFF2-40B4-BE49-F238E27FC236}">
                <a16:creationId xmlns:a16="http://schemas.microsoft.com/office/drawing/2014/main" id="{72BDE49A-1B81-19BC-5413-FF029FB75427}"/>
              </a:ext>
            </a:extLst>
          </p:cNvPr>
          <p:cNvSpPr txBox="1"/>
          <p:nvPr/>
        </p:nvSpPr>
        <p:spPr>
          <a:xfrm>
            <a:off x="760304" y="6438514"/>
            <a:ext cx="2985113" cy="369332"/>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activated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mating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structure</a:t>
            </a:r>
            <a:r>
              <a:rPr lang="cs-CZ" dirty="0">
                <a:latin typeface="Arial" panose="020B0604020202020204" pitchFamily="34" charset="0"/>
                <a:cs typeface="Arial" panose="020B0604020202020204" pitchFamily="34" charset="0"/>
              </a:rPr>
              <a:t>“</a:t>
            </a:r>
          </a:p>
        </p:txBody>
      </p:sp>
      <p:sp>
        <p:nvSpPr>
          <p:cNvPr id="10" name="TextovéPole 9">
            <a:extLst>
              <a:ext uri="{FF2B5EF4-FFF2-40B4-BE49-F238E27FC236}">
                <a16:creationId xmlns:a16="http://schemas.microsoft.com/office/drawing/2014/main" id="{F57DFF39-5407-BD27-218C-A0D5B6350255}"/>
              </a:ext>
            </a:extLst>
          </p:cNvPr>
          <p:cNvSpPr txBox="1"/>
          <p:nvPr/>
        </p:nvSpPr>
        <p:spPr>
          <a:xfrm>
            <a:off x="5622973" y="6484680"/>
            <a:ext cx="1829347" cy="276999"/>
          </a:xfrm>
          <a:prstGeom prst="rect">
            <a:avLst/>
          </a:prstGeom>
          <a:noFill/>
        </p:spPr>
        <p:txBody>
          <a:bodyPr wrap="none" rtlCol="0">
            <a:spAutoFit/>
          </a:bodyPr>
          <a:lstStyle/>
          <a:p>
            <a:r>
              <a:rPr lang="cs-CZ" sz="1200" dirty="0" err="1">
                <a:latin typeface="Arial" panose="020B0604020202020204" pitchFamily="34" charset="0"/>
                <a:cs typeface="Arial" panose="020B0604020202020204" pitchFamily="34" charset="0"/>
              </a:rPr>
              <a:t>Goodenough</a:t>
            </a:r>
            <a:r>
              <a:rPr lang="cs-CZ" sz="1200" dirty="0">
                <a:latin typeface="Arial" panose="020B0604020202020204" pitchFamily="34" charset="0"/>
                <a:cs typeface="Arial" panose="020B0604020202020204" pitchFamily="34" charset="0"/>
              </a:rPr>
              <a:t> et al. 2007</a:t>
            </a:r>
          </a:p>
        </p:txBody>
      </p:sp>
      <p:sp>
        <p:nvSpPr>
          <p:cNvPr id="6" name="TextovéPole 5">
            <a:extLst>
              <a:ext uri="{FF2B5EF4-FFF2-40B4-BE49-F238E27FC236}">
                <a16:creationId xmlns:a16="http://schemas.microsoft.com/office/drawing/2014/main" id="{93FCAD73-FEC1-FC2F-B339-1E74E8422849}"/>
              </a:ext>
            </a:extLst>
          </p:cNvPr>
          <p:cNvSpPr txBox="1"/>
          <p:nvPr/>
        </p:nvSpPr>
        <p:spPr>
          <a:xfrm>
            <a:off x="1043608" y="2890640"/>
            <a:ext cx="319318" cy="1200329"/>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6382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E0FE9BB-DA82-0814-4D95-4AEF9AF67707}"/>
              </a:ext>
            </a:extLst>
          </p:cNvPr>
          <p:cNvPicPr>
            <a:picLocks noChangeAspect="1"/>
          </p:cNvPicPr>
          <p:nvPr/>
        </p:nvPicPr>
        <p:blipFill>
          <a:blip r:embed="rId2"/>
          <a:stretch>
            <a:fillRect/>
          </a:stretch>
        </p:blipFill>
        <p:spPr>
          <a:xfrm>
            <a:off x="611560" y="1412776"/>
            <a:ext cx="8078131" cy="3854949"/>
          </a:xfrm>
          <a:prstGeom prst="rect">
            <a:avLst/>
          </a:prstGeom>
        </p:spPr>
      </p:pic>
      <p:sp>
        <p:nvSpPr>
          <p:cNvPr id="5" name="TextovéPole 4">
            <a:extLst>
              <a:ext uri="{FF2B5EF4-FFF2-40B4-BE49-F238E27FC236}">
                <a16:creationId xmlns:a16="http://schemas.microsoft.com/office/drawing/2014/main" id="{C887CA0C-8430-A082-F2A2-3590A4409ABD}"/>
              </a:ext>
            </a:extLst>
          </p:cNvPr>
          <p:cNvSpPr txBox="1"/>
          <p:nvPr/>
        </p:nvSpPr>
        <p:spPr>
          <a:xfrm>
            <a:off x="467544" y="6309320"/>
            <a:ext cx="1697901" cy="369332"/>
          </a:xfrm>
          <a:prstGeom prst="rect">
            <a:avLst/>
          </a:prstGeom>
          <a:noFill/>
        </p:spPr>
        <p:txBody>
          <a:bodyPr wrap="none" rtlCol="0">
            <a:spAutoFit/>
          </a:bodyPr>
          <a:lstStyle/>
          <a:p>
            <a:r>
              <a:rPr lang="cs-CZ" dirty="0" err="1">
                <a:latin typeface="Arial" panose="020B0604020202020204" pitchFamily="34" charset="0"/>
                <a:cs typeface="Arial" panose="020B0604020202020204" pitchFamily="34" charset="0"/>
              </a:rPr>
              <a:t>Joo</a:t>
            </a:r>
            <a:r>
              <a:rPr lang="cs-CZ" dirty="0">
                <a:latin typeface="Arial" panose="020B0604020202020204" pitchFamily="34" charset="0"/>
                <a:cs typeface="Arial" panose="020B0604020202020204" pitchFamily="34" charset="0"/>
              </a:rPr>
              <a:t> et al. 2023</a:t>
            </a:r>
          </a:p>
        </p:txBody>
      </p:sp>
      <p:sp>
        <p:nvSpPr>
          <p:cNvPr id="3" name="TextovéPole 2">
            <a:extLst>
              <a:ext uri="{FF2B5EF4-FFF2-40B4-BE49-F238E27FC236}">
                <a16:creationId xmlns:a16="http://schemas.microsoft.com/office/drawing/2014/main" id="{CBBA45C8-740F-3EEE-AE0F-2C6A5160A879}"/>
              </a:ext>
            </a:extLst>
          </p:cNvPr>
          <p:cNvSpPr txBox="1"/>
          <p:nvPr/>
        </p:nvSpPr>
        <p:spPr>
          <a:xfrm>
            <a:off x="1242402" y="332656"/>
            <a:ext cx="6519734" cy="461665"/>
          </a:xfrm>
          <a:prstGeom prst="rect">
            <a:avLst/>
          </a:prstGeom>
          <a:noFill/>
        </p:spPr>
        <p:txBody>
          <a:bodyPr wrap="none" rtlCol="0">
            <a:spAutoFit/>
          </a:bodyPr>
          <a:lstStyle/>
          <a:p>
            <a:r>
              <a:rPr lang="cs-CZ" sz="2400" dirty="0">
                <a:latin typeface="Arial" panose="020B0604020202020204" pitchFamily="34" charset="0"/>
                <a:cs typeface="Arial" panose="020B0604020202020204" pitchFamily="34" charset="0"/>
              </a:rPr>
              <a:t>Heredity of the plastid genome in </a:t>
            </a:r>
            <a:r>
              <a:rPr lang="cs-CZ" sz="2400" i="1" dirty="0">
                <a:latin typeface="Arial" panose="020B0604020202020204" pitchFamily="34" charset="0"/>
                <a:cs typeface="Arial" panose="020B0604020202020204" pitchFamily="34" charset="0"/>
              </a:rPr>
              <a:t>C. </a:t>
            </a:r>
            <a:r>
              <a:rPr lang="cs-CZ" sz="2400" i="1" dirty="0" err="1">
                <a:latin typeface="Arial" panose="020B0604020202020204" pitchFamily="34" charset="0"/>
                <a:cs typeface="Arial" panose="020B0604020202020204" pitchFamily="34" charset="0"/>
              </a:rPr>
              <a:t>reinhardtii</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846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DBBC64C-3AE2-9593-218F-D4CB0E5389C3}"/>
              </a:ext>
            </a:extLst>
          </p:cNvPr>
          <p:cNvSpPr txBox="1"/>
          <p:nvPr/>
        </p:nvSpPr>
        <p:spPr>
          <a:xfrm>
            <a:off x="1242402" y="332656"/>
            <a:ext cx="6519734" cy="461665"/>
          </a:xfrm>
          <a:prstGeom prst="rect">
            <a:avLst/>
          </a:prstGeom>
          <a:noFill/>
        </p:spPr>
        <p:txBody>
          <a:bodyPr wrap="none" rtlCol="0">
            <a:spAutoFit/>
          </a:bodyPr>
          <a:lstStyle/>
          <a:p>
            <a:r>
              <a:rPr lang="cs-CZ" sz="2400" dirty="0">
                <a:latin typeface="Arial" panose="020B0604020202020204" pitchFamily="34" charset="0"/>
                <a:cs typeface="Arial" panose="020B0604020202020204" pitchFamily="34" charset="0"/>
              </a:rPr>
              <a:t>Heredity of the plastid genome in </a:t>
            </a:r>
            <a:r>
              <a:rPr lang="cs-CZ" sz="2400" i="1" dirty="0">
                <a:latin typeface="Arial" panose="020B0604020202020204" pitchFamily="34" charset="0"/>
                <a:cs typeface="Arial" panose="020B0604020202020204" pitchFamily="34" charset="0"/>
              </a:rPr>
              <a:t>C. </a:t>
            </a:r>
            <a:r>
              <a:rPr lang="cs-CZ" sz="2400" i="1" dirty="0" err="1">
                <a:latin typeface="Arial" panose="020B0604020202020204" pitchFamily="34" charset="0"/>
                <a:cs typeface="Arial" panose="020B0604020202020204" pitchFamily="34" charset="0"/>
              </a:rPr>
              <a:t>reinhardtii</a:t>
            </a:r>
            <a:endParaRPr lang="cs-CZ" sz="24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BE0FE9BB-DA82-0814-4D95-4AEF9AF67707}"/>
              </a:ext>
            </a:extLst>
          </p:cNvPr>
          <p:cNvPicPr>
            <a:picLocks noChangeAspect="1"/>
          </p:cNvPicPr>
          <p:nvPr/>
        </p:nvPicPr>
        <p:blipFill>
          <a:blip r:embed="rId2"/>
          <a:stretch>
            <a:fillRect/>
          </a:stretch>
        </p:blipFill>
        <p:spPr>
          <a:xfrm>
            <a:off x="611560" y="1412776"/>
            <a:ext cx="8078131" cy="3854949"/>
          </a:xfrm>
          <a:prstGeom prst="rect">
            <a:avLst/>
          </a:prstGeom>
        </p:spPr>
      </p:pic>
      <p:sp>
        <p:nvSpPr>
          <p:cNvPr id="5" name="TextovéPole 4">
            <a:extLst>
              <a:ext uri="{FF2B5EF4-FFF2-40B4-BE49-F238E27FC236}">
                <a16:creationId xmlns:a16="http://schemas.microsoft.com/office/drawing/2014/main" id="{C887CA0C-8430-A082-F2A2-3590A4409ABD}"/>
              </a:ext>
            </a:extLst>
          </p:cNvPr>
          <p:cNvSpPr txBox="1"/>
          <p:nvPr/>
        </p:nvSpPr>
        <p:spPr>
          <a:xfrm>
            <a:off x="467544" y="6309320"/>
            <a:ext cx="1697901" cy="369332"/>
          </a:xfrm>
          <a:prstGeom prst="rect">
            <a:avLst/>
          </a:prstGeom>
          <a:noFill/>
        </p:spPr>
        <p:txBody>
          <a:bodyPr wrap="none" rtlCol="0">
            <a:spAutoFit/>
          </a:bodyPr>
          <a:lstStyle/>
          <a:p>
            <a:r>
              <a:rPr lang="cs-CZ" dirty="0" err="1">
                <a:latin typeface="Arial" panose="020B0604020202020204" pitchFamily="34" charset="0"/>
                <a:cs typeface="Arial" panose="020B0604020202020204" pitchFamily="34" charset="0"/>
              </a:rPr>
              <a:t>Joo</a:t>
            </a:r>
            <a:r>
              <a:rPr lang="cs-CZ" dirty="0">
                <a:latin typeface="Arial" panose="020B0604020202020204" pitchFamily="34" charset="0"/>
                <a:cs typeface="Arial" panose="020B0604020202020204" pitchFamily="34" charset="0"/>
              </a:rPr>
              <a:t> et al. 2023</a:t>
            </a:r>
          </a:p>
        </p:txBody>
      </p:sp>
      <p:pic>
        <p:nvPicPr>
          <p:cNvPr id="7" name="Obrázek 6">
            <a:extLst>
              <a:ext uri="{FF2B5EF4-FFF2-40B4-BE49-F238E27FC236}">
                <a16:creationId xmlns:a16="http://schemas.microsoft.com/office/drawing/2014/main" id="{8DB42875-9F89-054F-55D7-7D48366D615A}"/>
              </a:ext>
            </a:extLst>
          </p:cNvPr>
          <p:cNvPicPr>
            <a:picLocks noChangeAspect="1"/>
          </p:cNvPicPr>
          <p:nvPr/>
        </p:nvPicPr>
        <p:blipFill>
          <a:blip r:embed="rId3"/>
          <a:stretch>
            <a:fillRect/>
          </a:stretch>
        </p:blipFill>
        <p:spPr>
          <a:xfrm>
            <a:off x="2643187" y="319087"/>
            <a:ext cx="3857625" cy="6219825"/>
          </a:xfrm>
          <a:prstGeom prst="rect">
            <a:avLst/>
          </a:prstGeom>
        </p:spPr>
      </p:pic>
    </p:spTree>
    <p:extLst>
      <p:ext uri="{BB962C8B-B14F-4D97-AF65-F5344CB8AC3E}">
        <p14:creationId xmlns:p14="http://schemas.microsoft.com/office/powerpoint/2010/main" val="1851210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A5E9F3-B7F9-68F2-F68B-BF69A4F4392E}"/>
              </a:ext>
            </a:extLst>
          </p:cNvPr>
          <p:cNvPicPr>
            <a:picLocks noChangeAspect="1"/>
          </p:cNvPicPr>
          <p:nvPr/>
        </p:nvPicPr>
        <p:blipFill>
          <a:blip r:embed="rId2"/>
          <a:stretch>
            <a:fillRect/>
          </a:stretch>
        </p:blipFill>
        <p:spPr>
          <a:xfrm>
            <a:off x="0" y="908720"/>
            <a:ext cx="9144000" cy="5457165"/>
          </a:xfrm>
          <a:prstGeom prst="rect">
            <a:avLst/>
          </a:prstGeom>
        </p:spPr>
      </p:pic>
      <p:sp>
        <p:nvSpPr>
          <p:cNvPr id="6" name="TextovéPole 5">
            <a:extLst>
              <a:ext uri="{FF2B5EF4-FFF2-40B4-BE49-F238E27FC236}">
                <a16:creationId xmlns:a16="http://schemas.microsoft.com/office/drawing/2014/main" id="{43610258-8674-A6C7-2776-98C4491880FF}"/>
              </a:ext>
            </a:extLst>
          </p:cNvPr>
          <p:cNvSpPr txBox="1"/>
          <p:nvPr/>
        </p:nvSpPr>
        <p:spPr>
          <a:xfrm>
            <a:off x="251520" y="6392417"/>
            <a:ext cx="2172390" cy="369332"/>
          </a:xfrm>
          <a:prstGeom prst="rect">
            <a:avLst/>
          </a:prstGeom>
          <a:noFill/>
        </p:spPr>
        <p:txBody>
          <a:bodyPr wrap="none" rtlCol="0">
            <a:spAutoFit/>
          </a:bodyPr>
          <a:lstStyle/>
          <a:p>
            <a:r>
              <a:rPr lang="cs-CZ" dirty="0" err="1">
                <a:latin typeface="Arial" panose="020B0604020202020204" pitchFamily="34" charset="0"/>
                <a:cs typeface="Arial" panose="020B0604020202020204" pitchFamily="34" charset="0"/>
              </a:rPr>
              <a:t>Aoyama</a:t>
            </a:r>
            <a:r>
              <a:rPr lang="cs-CZ" dirty="0">
                <a:latin typeface="Arial" panose="020B0604020202020204" pitchFamily="34" charset="0"/>
                <a:cs typeface="Arial" panose="020B0604020202020204" pitchFamily="34" charset="0"/>
              </a:rPr>
              <a:t> et al. 2006</a:t>
            </a:r>
          </a:p>
        </p:txBody>
      </p:sp>
      <p:sp>
        <p:nvSpPr>
          <p:cNvPr id="3" name="TextovéPole 2">
            <a:extLst>
              <a:ext uri="{FF2B5EF4-FFF2-40B4-BE49-F238E27FC236}">
                <a16:creationId xmlns:a16="http://schemas.microsoft.com/office/drawing/2014/main" id="{207A0DDE-E06A-A5D7-900A-FDAC62CB6B03}"/>
              </a:ext>
            </a:extLst>
          </p:cNvPr>
          <p:cNvSpPr txBox="1"/>
          <p:nvPr/>
        </p:nvSpPr>
        <p:spPr>
          <a:xfrm>
            <a:off x="891344" y="202957"/>
            <a:ext cx="7462299" cy="461665"/>
          </a:xfrm>
          <a:prstGeom prst="rect">
            <a:avLst/>
          </a:prstGeom>
          <a:noFill/>
        </p:spPr>
        <p:txBody>
          <a:bodyPr wrap="none" rtlCol="0">
            <a:spAutoFit/>
          </a:bodyPr>
          <a:lstStyle/>
          <a:p>
            <a:r>
              <a:rPr lang="cs-CZ" sz="2400" dirty="0">
                <a:latin typeface="Arial" panose="020B0604020202020204" pitchFamily="34" charset="0"/>
                <a:cs typeface="Arial" panose="020B0604020202020204" pitchFamily="34" charset="0"/>
              </a:rPr>
              <a:t>Heredity of the </a:t>
            </a:r>
            <a:r>
              <a:rPr lang="cs-CZ" sz="2400" dirty="0" err="1">
                <a:latin typeface="Arial" panose="020B0604020202020204" pitchFamily="34" charset="0"/>
                <a:cs typeface="Arial" panose="020B0604020202020204" pitchFamily="34" charset="0"/>
              </a:rPr>
              <a:t>mitochondrial</a:t>
            </a:r>
            <a:r>
              <a:rPr lang="cs-CZ" sz="2400" dirty="0">
                <a:latin typeface="Arial" panose="020B0604020202020204" pitchFamily="34" charset="0"/>
                <a:cs typeface="Arial" panose="020B0604020202020204" pitchFamily="34" charset="0"/>
              </a:rPr>
              <a:t> genome in </a:t>
            </a:r>
            <a:r>
              <a:rPr lang="cs-CZ" sz="2400" i="1" dirty="0">
                <a:latin typeface="Arial" panose="020B0604020202020204" pitchFamily="34" charset="0"/>
                <a:cs typeface="Arial" panose="020B0604020202020204" pitchFamily="34" charset="0"/>
              </a:rPr>
              <a:t>C. </a:t>
            </a:r>
            <a:r>
              <a:rPr lang="cs-CZ" sz="2400" i="1" dirty="0" err="1">
                <a:latin typeface="Arial" panose="020B0604020202020204" pitchFamily="34" charset="0"/>
                <a:cs typeface="Arial" panose="020B0604020202020204" pitchFamily="34" charset="0"/>
              </a:rPr>
              <a:t>reinhardtii</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145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D9B95BD-8604-0600-2638-100E65F4CF69}"/>
              </a:ext>
            </a:extLst>
          </p:cNvPr>
          <p:cNvSpPr txBox="1"/>
          <p:nvPr/>
        </p:nvSpPr>
        <p:spPr>
          <a:xfrm>
            <a:off x="493313" y="129426"/>
            <a:ext cx="8340745" cy="923330"/>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Počty pohlavních typů – proč mít jen dvě pohlaví? (a viz </a:t>
            </a:r>
            <a:r>
              <a:rPr lang="cs-CZ" dirty="0" err="1">
                <a:latin typeface="Arial" panose="020B0604020202020204" pitchFamily="34" charset="0"/>
                <a:cs typeface="Arial" panose="020B0604020202020204" pitchFamily="34" charset="0"/>
              </a:rPr>
              <a:t>autosterilita</a:t>
            </a:r>
            <a:r>
              <a:rPr lang="cs-CZ" dirty="0">
                <a:latin typeface="Arial" panose="020B0604020202020204" pitchFamily="34" charset="0"/>
                <a:cs typeface="Arial" panose="020B0604020202020204" pitchFamily="34" charset="0"/>
              </a:rPr>
              <a:t> u rostlin)</a:t>
            </a:r>
          </a:p>
          <a:p>
            <a:r>
              <a:rPr lang="cs-CZ" dirty="0">
                <a:latin typeface="Arial" panose="020B0604020202020204" pitchFamily="34" charset="0"/>
                <a:cs typeface="Arial" panose="020B0604020202020204" pitchFamily="34" charset="0"/>
              </a:rPr>
              <a:t>Není to jen o schopnosti </a:t>
            </a:r>
            <a:r>
              <a:rPr lang="cs-CZ" dirty="0" err="1">
                <a:latin typeface="Arial" panose="020B0604020202020204" pitchFamily="34" charset="0"/>
                <a:cs typeface="Arial" panose="020B0604020202020204" pitchFamily="34" charset="0"/>
              </a:rPr>
              <a:t>syngamie</a:t>
            </a:r>
            <a:r>
              <a:rPr lang="cs-CZ" dirty="0">
                <a:latin typeface="Arial" panose="020B0604020202020204" pitchFamily="34" charset="0"/>
                <a:cs typeface="Arial" panose="020B0604020202020204" pitchFamily="34" charset="0"/>
              </a:rPr>
              <a:t>, ale i o rozeznání pohlavního feromonu (je-li)</a:t>
            </a:r>
          </a:p>
          <a:p>
            <a:endParaRPr lang="cs-CZ"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DD9A2281-9368-5A38-D082-32088FD3BD2F}"/>
              </a:ext>
            </a:extLst>
          </p:cNvPr>
          <p:cNvSpPr/>
          <p:nvPr/>
        </p:nvSpPr>
        <p:spPr>
          <a:xfrm>
            <a:off x="309940" y="1484784"/>
            <a:ext cx="3329575" cy="505042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Picture 2" descr="File:Yeast mating scheme.svg">
            <a:extLst>
              <a:ext uri="{FF2B5EF4-FFF2-40B4-BE49-F238E27FC236}">
                <a16:creationId xmlns:a16="http://schemas.microsoft.com/office/drawing/2014/main" id="{D8CFEA25-8ED2-508B-2E49-170F4756E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56" y="1484784"/>
            <a:ext cx="3171024" cy="4929053"/>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04B869DA-5C0E-F7DE-D844-E5F2AF2743FB}"/>
              </a:ext>
            </a:extLst>
          </p:cNvPr>
          <p:cNvPicPr>
            <a:picLocks noChangeAspect="1"/>
          </p:cNvPicPr>
          <p:nvPr/>
        </p:nvPicPr>
        <p:blipFill>
          <a:blip r:embed="rId3"/>
          <a:stretch>
            <a:fillRect/>
          </a:stretch>
        </p:blipFill>
        <p:spPr>
          <a:xfrm>
            <a:off x="3779912" y="1484784"/>
            <a:ext cx="5054146" cy="2592288"/>
          </a:xfrm>
          <a:prstGeom prst="rect">
            <a:avLst/>
          </a:prstGeom>
        </p:spPr>
      </p:pic>
      <p:pic>
        <p:nvPicPr>
          <p:cNvPr id="12" name="Obrázek 11">
            <a:extLst>
              <a:ext uri="{FF2B5EF4-FFF2-40B4-BE49-F238E27FC236}">
                <a16:creationId xmlns:a16="http://schemas.microsoft.com/office/drawing/2014/main" id="{633B7572-00AA-01E1-AB49-A3F991DF97C3}"/>
              </a:ext>
            </a:extLst>
          </p:cNvPr>
          <p:cNvPicPr>
            <a:picLocks noChangeAspect="1"/>
          </p:cNvPicPr>
          <p:nvPr/>
        </p:nvPicPr>
        <p:blipFill>
          <a:blip r:embed="rId4"/>
          <a:stretch>
            <a:fillRect/>
          </a:stretch>
        </p:blipFill>
        <p:spPr>
          <a:xfrm>
            <a:off x="3779913" y="4193948"/>
            <a:ext cx="5054146" cy="2547420"/>
          </a:xfrm>
          <a:prstGeom prst="rect">
            <a:avLst/>
          </a:prstGeom>
        </p:spPr>
      </p:pic>
      <p:sp>
        <p:nvSpPr>
          <p:cNvPr id="13" name="TextovéPole 12">
            <a:extLst>
              <a:ext uri="{FF2B5EF4-FFF2-40B4-BE49-F238E27FC236}">
                <a16:creationId xmlns:a16="http://schemas.microsoft.com/office/drawing/2014/main" id="{38B122DD-3F0D-427D-EACD-D0FFC10FE92F}"/>
              </a:ext>
            </a:extLst>
          </p:cNvPr>
          <p:cNvSpPr txBox="1"/>
          <p:nvPr/>
        </p:nvSpPr>
        <p:spPr>
          <a:xfrm>
            <a:off x="1115616" y="1003867"/>
            <a:ext cx="7173759" cy="369332"/>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kvasinka </a:t>
            </a:r>
            <a:r>
              <a:rPr lang="cs-CZ" i="1" dirty="0" err="1">
                <a:latin typeface="Arial" panose="020B0604020202020204" pitchFamily="34" charset="0"/>
                <a:cs typeface="Arial" panose="020B0604020202020204" pitchFamily="34" charset="0"/>
              </a:rPr>
              <a:t>S.c</a:t>
            </a:r>
            <a:r>
              <a:rPr lang="cs-CZ" i="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nálevník </a:t>
            </a:r>
            <a:r>
              <a:rPr lang="cs-CZ" i="1" dirty="0" err="1">
                <a:latin typeface="Arial" panose="020B0604020202020204" pitchFamily="34" charset="0"/>
                <a:cs typeface="Arial" panose="020B0604020202020204" pitchFamily="34" charset="0"/>
              </a:rPr>
              <a:t>Euplotes</a:t>
            </a:r>
            <a:r>
              <a:rPr lang="cs-CZ" i="1"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octocarinatus</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557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C8DF0A7-CAA9-938D-0277-DEF986C0DBBF}"/>
              </a:ext>
            </a:extLst>
          </p:cNvPr>
          <p:cNvPicPr>
            <a:picLocks noChangeAspect="1"/>
          </p:cNvPicPr>
          <p:nvPr/>
        </p:nvPicPr>
        <p:blipFill>
          <a:blip r:embed="rId2"/>
          <a:stretch>
            <a:fillRect/>
          </a:stretch>
        </p:blipFill>
        <p:spPr>
          <a:xfrm>
            <a:off x="1414462" y="414337"/>
            <a:ext cx="6315075" cy="6029325"/>
          </a:xfrm>
          <a:prstGeom prst="rect">
            <a:avLst/>
          </a:prstGeom>
        </p:spPr>
      </p:pic>
    </p:spTree>
    <p:extLst>
      <p:ext uri="{BB962C8B-B14F-4D97-AF65-F5344CB8AC3E}">
        <p14:creationId xmlns:p14="http://schemas.microsoft.com/office/powerpoint/2010/main" val="375023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le:Lifecycle of Pfiesteria.jpg">
            <a:hlinkClick r:id="rId2"/>
          </p:cNvPr>
          <p:cNvPicPr>
            <a:picLocks noChangeAspect="1" noChangeArrowheads="1"/>
          </p:cNvPicPr>
          <p:nvPr/>
        </p:nvPicPr>
        <p:blipFill>
          <a:blip r:embed="rId3" cstate="print"/>
          <a:srcRect/>
          <a:stretch>
            <a:fillRect/>
          </a:stretch>
        </p:blipFill>
        <p:spPr bwMode="auto">
          <a:xfrm>
            <a:off x="857224" y="285728"/>
            <a:ext cx="7620000" cy="5695950"/>
          </a:xfrm>
          <a:prstGeom prst="rect">
            <a:avLst/>
          </a:prstGeom>
          <a:noFill/>
          <a:ln w="9525">
            <a:solidFill>
              <a:schemeClr val="tx1"/>
            </a:solidFill>
          </a:ln>
        </p:spPr>
      </p:pic>
      <p:sp>
        <p:nvSpPr>
          <p:cNvPr id="3" name="TextovéPole 2"/>
          <p:cNvSpPr txBox="1"/>
          <p:nvPr/>
        </p:nvSpPr>
        <p:spPr>
          <a:xfrm>
            <a:off x="3786182" y="6215082"/>
            <a:ext cx="2095445" cy="369332"/>
          </a:xfrm>
          <a:prstGeom prst="rect">
            <a:avLst/>
          </a:prstGeom>
          <a:noFill/>
        </p:spPr>
        <p:txBody>
          <a:bodyPr wrap="none" rtlCol="0">
            <a:spAutoFit/>
          </a:bodyPr>
          <a:lstStyle/>
          <a:p>
            <a:r>
              <a:rPr lang="cs-CZ" i="1" dirty="0" err="1">
                <a:latin typeface="Arial" pitchFamily="34" charset="0"/>
                <a:cs typeface="Arial" pitchFamily="34" charset="0"/>
              </a:rPr>
              <a:t>Pfiesteria</a:t>
            </a:r>
            <a:r>
              <a:rPr lang="cs-CZ" i="1" dirty="0">
                <a:latin typeface="Arial" pitchFamily="34" charset="0"/>
                <a:cs typeface="Arial" pitchFamily="34" charset="0"/>
              </a:rPr>
              <a:t> </a:t>
            </a:r>
            <a:r>
              <a:rPr lang="cs-CZ" i="1" dirty="0" err="1">
                <a:latin typeface="Arial" pitchFamily="34" charset="0"/>
                <a:cs typeface="Arial" pitchFamily="34" charset="0"/>
              </a:rPr>
              <a:t>piscicida</a:t>
            </a:r>
            <a:endParaRPr lang="cs-CZ" i="1" dirty="0">
              <a:latin typeface="Arial" pitchFamily="34" charset="0"/>
              <a:cs typeface="Arial" pitchFamily="34" charset="0"/>
            </a:endParaRPr>
          </a:p>
        </p:txBody>
      </p:sp>
      <p:pic>
        <p:nvPicPr>
          <p:cNvPr id="4" name="Obrázek 3">
            <a:extLst>
              <a:ext uri="{FF2B5EF4-FFF2-40B4-BE49-F238E27FC236}">
                <a16:creationId xmlns:a16="http://schemas.microsoft.com/office/drawing/2014/main" id="{9724EB86-593D-4CEB-9E69-890348D0D435}"/>
              </a:ext>
            </a:extLst>
          </p:cNvPr>
          <p:cNvPicPr>
            <a:picLocks noChangeAspect="1"/>
          </p:cNvPicPr>
          <p:nvPr/>
        </p:nvPicPr>
        <p:blipFill>
          <a:blip r:embed="rId4"/>
          <a:stretch>
            <a:fillRect/>
          </a:stretch>
        </p:blipFill>
        <p:spPr>
          <a:xfrm>
            <a:off x="672085" y="1292839"/>
            <a:ext cx="8028384" cy="3681728"/>
          </a:xfrm>
          <a:prstGeom prst="rect">
            <a:avLst/>
          </a:prstGeom>
          <a:ln>
            <a:solidFill>
              <a:schemeClr val="tx1"/>
            </a:solidFill>
          </a:ln>
        </p:spPr>
      </p:pic>
    </p:spTree>
    <p:extLst>
      <p:ext uri="{BB962C8B-B14F-4D97-AF65-F5344CB8AC3E}">
        <p14:creationId xmlns:p14="http://schemas.microsoft.com/office/powerpoint/2010/main" val="2713528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C8DF0A7-CAA9-938D-0277-DEF986C0DBBF}"/>
              </a:ext>
            </a:extLst>
          </p:cNvPr>
          <p:cNvPicPr>
            <a:picLocks noChangeAspect="1"/>
          </p:cNvPicPr>
          <p:nvPr/>
        </p:nvPicPr>
        <p:blipFill>
          <a:blip r:embed="rId3"/>
          <a:stretch>
            <a:fillRect/>
          </a:stretch>
        </p:blipFill>
        <p:spPr>
          <a:xfrm>
            <a:off x="1414462" y="414337"/>
            <a:ext cx="6315075" cy="6029325"/>
          </a:xfrm>
          <a:prstGeom prst="rect">
            <a:avLst/>
          </a:prstGeom>
        </p:spPr>
      </p:pic>
      <p:pic>
        <p:nvPicPr>
          <p:cNvPr id="17410" name="Picture 2" descr="upload.wikimedia.org/wikipedia/commons/a/a9/Sch...">
            <a:extLst>
              <a:ext uri="{FF2B5EF4-FFF2-40B4-BE49-F238E27FC236}">
                <a16:creationId xmlns:a16="http://schemas.microsoft.com/office/drawing/2014/main" id="{CAE0EDE8-72EE-AB65-5175-AA55133C58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0986"/>
            <a:ext cx="9144000" cy="6102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98074D8-493F-2995-55A2-F98F31CCEF48}"/>
              </a:ext>
            </a:extLst>
          </p:cNvPr>
          <p:cNvSpPr txBox="1"/>
          <p:nvPr/>
        </p:nvSpPr>
        <p:spPr>
          <a:xfrm>
            <a:off x="107504" y="414337"/>
            <a:ext cx="4413324" cy="369332"/>
          </a:xfrm>
          <a:prstGeom prst="rect">
            <a:avLst/>
          </a:prstGeom>
          <a:noFill/>
        </p:spPr>
        <p:txBody>
          <a:bodyPr wrap="none" rtlCol="0">
            <a:spAutoFit/>
          </a:bodyPr>
          <a:lstStyle/>
          <a:p>
            <a:r>
              <a:rPr lang="cs-CZ" i="1" dirty="0" err="1">
                <a:solidFill>
                  <a:schemeClr val="bg1"/>
                </a:solidFill>
              </a:rPr>
              <a:t>Schizophyllum</a:t>
            </a:r>
            <a:r>
              <a:rPr lang="cs-CZ" i="1" dirty="0">
                <a:solidFill>
                  <a:schemeClr val="bg1"/>
                </a:solidFill>
              </a:rPr>
              <a:t> </a:t>
            </a:r>
            <a:r>
              <a:rPr lang="cs-CZ" i="1" dirty="0" err="1">
                <a:solidFill>
                  <a:schemeClr val="bg1"/>
                </a:solidFill>
              </a:rPr>
              <a:t>commune</a:t>
            </a:r>
            <a:r>
              <a:rPr lang="cs-CZ" i="1" dirty="0">
                <a:solidFill>
                  <a:schemeClr val="bg1"/>
                </a:solidFill>
              </a:rPr>
              <a:t> </a:t>
            </a:r>
            <a:r>
              <a:rPr lang="cs-CZ" dirty="0">
                <a:solidFill>
                  <a:schemeClr val="bg1"/>
                </a:solidFill>
              </a:rPr>
              <a:t>(</a:t>
            </a:r>
            <a:r>
              <a:rPr lang="cs-CZ" dirty="0" err="1">
                <a:solidFill>
                  <a:schemeClr val="bg1"/>
                </a:solidFill>
              </a:rPr>
              <a:t>klanolístka</a:t>
            </a:r>
            <a:r>
              <a:rPr lang="cs-CZ" dirty="0">
                <a:solidFill>
                  <a:schemeClr val="bg1"/>
                </a:solidFill>
              </a:rPr>
              <a:t> obecná)</a:t>
            </a:r>
            <a:endParaRPr lang="cs-CZ" i="1" dirty="0">
              <a:solidFill>
                <a:schemeClr val="bg1"/>
              </a:solidFill>
            </a:endParaRPr>
          </a:p>
        </p:txBody>
      </p:sp>
    </p:spTree>
    <p:extLst>
      <p:ext uri="{BB962C8B-B14F-4D97-AF65-F5344CB8AC3E}">
        <p14:creationId xmlns:p14="http://schemas.microsoft.com/office/powerpoint/2010/main" val="1890376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vercomingcandida.com/images/fig73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818480"/>
            <a:ext cx="5686425" cy="3914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Nadpis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latin typeface="Arial" pitchFamily="34" charset="0"/>
                <a:cs typeface="Arial" pitchFamily="34" charset="0"/>
              </a:rPr>
              <a:t>Parasexual</a:t>
            </a:r>
            <a:r>
              <a:rPr lang="cs-CZ" dirty="0">
                <a:latin typeface="Arial" pitchFamily="34" charset="0"/>
                <a:cs typeface="Arial" pitchFamily="34" charset="0"/>
              </a:rPr>
              <a:t> </a:t>
            </a:r>
            <a:r>
              <a:rPr lang="cs-CZ" dirty="0" err="1">
                <a:latin typeface="Arial" pitchFamily="34" charset="0"/>
                <a:cs typeface="Arial" pitchFamily="34" charset="0"/>
              </a:rPr>
              <a:t>process</a:t>
            </a:r>
            <a:r>
              <a:rPr lang="cs-CZ" sz="2800" dirty="0">
                <a:latin typeface="Arial" pitchFamily="34" charset="0"/>
                <a:cs typeface="Arial" pitchFamily="34" charset="0"/>
              </a:rPr>
              <a:t> (in </a:t>
            </a:r>
            <a:r>
              <a:rPr lang="cs-CZ" sz="2800" dirty="0" err="1">
                <a:latin typeface="Arial" pitchFamily="34" charset="0"/>
                <a:cs typeface="Arial" pitchFamily="34" charset="0"/>
              </a:rPr>
              <a:t>various</a:t>
            </a:r>
            <a:r>
              <a:rPr lang="cs-CZ" sz="2800" dirty="0">
                <a:latin typeface="Arial" pitchFamily="34" charset="0"/>
                <a:cs typeface="Arial" pitchFamily="34" charset="0"/>
              </a:rPr>
              <a:t> </a:t>
            </a:r>
            <a:r>
              <a:rPr lang="cs-CZ" sz="2800" dirty="0" err="1">
                <a:latin typeface="Arial" pitchFamily="34" charset="0"/>
                <a:cs typeface="Arial" pitchFamily="34" charset="0"/>
              </a:rPr>
              <a:t>yeasts</a:t>
            </a:r>
            <a:r>
              <a:rPr lang="cs-CZ" sz="2800" dirty="0">
                <a:latin typeface="Arial" pitchFamily="34" charset="0"/>
                <a:cs typeface="Arial" pitchFamily="34" charset="0"/>
              </a:rPr>
              <a:t>)</a:t>
            </a:r>
          </a:p>
        </p:txBody>
      </p:sp>
    </p:spTree>
    <p:extLst>
      <p:ext uri="{BB962C8B-B14F-4D97-AF65-F5344CB8AC3E}">
        <p14:creationId xmlns:p14="http://schemas.microsoft.com/office/powerpoint/2010/main" val="3956287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itchFamily="34" charset="0"/>
                <a:cs typeface="Arial" pitchFamily="34" charset="0"/>
              </a:rPr>
              <a:t>Asexuals</a:t>
            </a:r>
            <a:endParaRPr lang="cs-CZ" dirty="0">
              <a:latin typeface="Arial" pitchFamily="34" charset="0"/>
              <a:cs typeface="Arial" pitchFamily="34" charset="0"/>
            </a:endParaRPr>
          </a:p>
        </p:txBody>
      </p:sp>
      <p:sp>
        <p:nvSpPr>
          <p:cNvPr id="3" name="Zástupný symbol pro obsah 2"/>
          <p:cNvSpPr>
            <a:spLocks noGrp="1"/>
          </p:cNvSpPr>
          <p:nvPr>
            <p:ph sz="half" idx="1"/>
          </p:nvPr>
        </p:nvSpPr>
        <p:spPr>
          <a:xfrm>
            <a:off x="163940" y="1484784"/>
            <a:ext cx="4392488" cy="4525963"/>
          </a:xfrm>
        </p:spPr>
        <p:txBody>
          <a:bodyPr>
            <a:normAutofit fontScale="77500" lnSpcReduction="20000"/>
          </a:bodyPr>
          <a:lstStyle/>
          <a:p>
            <a:r>
              <a:rPr lang="cs-CZ" dirty="0" err="1">
                <a:latin typeface="Arial" pitchFamily="34" charset="0"/>
                <a:cs typeface="Arial" pitchFamily="34" charset="0"/>
              </a:rPr>
              <a:t>Only</a:t>
            </a:r>
            <a:r>
              <a:rPr lang="cs-CZ" dirty="0">
                <a:latin typeface="Arial" pitchFamily="34" charset="0"/>
                <a:cs typeface="Arial" pitchFamily="34" charset="0"/>
              </a:rPr>
              <a:t> a </a:t>
            </a:r>
            <a:r>
              <a:rPr lang="cs-CZ" dirty="0" err="1">
                <a:latin typeface="Arial" pitchFamily="34" charset="0"/>
                <a:cs typeface="Arial" pitchFamily="34" charset="0"/>
              </a:rPr>
              <a:t>few</a:t>
            </a:r>
            <a:r>
              <a:rPr lang="cs-CZ" dirty="0">
                <a:latin typeface="Arial" pitchFamily="34" charset="0"/>
                <a:cs typeface="Arial" pitchFamily="34" charset="0"/>
              </a:rPr>
              <a:t> </a:t>
            </a:r>
            <a:r>
              <a:rPr lang="cs-CZ" dirty="0" err="1">
                <a:latin typeface="Arial" pitchFamily="34" charset="0"/>
                <a:cs typeface="Arial" pitchFamily="34" charset="0"/>
              </a:rPr>
              <a:t>known</a:t>
            </a:r>
            <a:r>
              <a:rPr lang="cs-CZ" dirty="0">
                <a:latin typeface="Arial" pitchFamily="34" charset="0"/>
                <a:cs typeface="Arial" pitchFamily="34" charset="0"/>
              </a:rPr>
              <a:t> </a:t>
            </a:r>
            <a:r>
              <a:rPr lang="cs-CZ" dirty="0" err="1">
                <a:latin typeface="Arial" pitchFamily="34" charset="0"/>
                <a:cs typeface="Arial" pitchFamily="34" charset="0"/>
              </a:rPr>
              <a:t>truly</a:t>
            </a:r>
            <a:r>
              <a:rPr lang="cs-CZ" dirty="0">
                <a:latin typeface="Arial" pitchFamily="34" charset="0"/>
                <a:cs typeface="Arial" pitchFamily="34" charset="0"/>
              </a:rPr>
              <a:t> </a:t>
            </a:r>
            <a:r>
              <a:rPr lang="cs-CZ" dirty="0" err="1">
                <a:latin typeface="Arial" pitchFamily="34" charset="0"/>
                <a:cs typeface="Arial" pitchFamily="34" charset="0"/>
              </a:rPr>
              <a:t>asexual</a:t>
            </a:r>
            <a:r>
              <a:rPr lang="cs-CZ" dirty="0">
                <a:latin typeface="Arial" pitchFamily="34" charset="0"/>
                <a:cs typeface="Arial" pitchFamily="34" charset="0"/>
              </a:rPr>
              <a:t> </a:t>
            </a:r>
            <a:r>
              <a:rPr lang="cs-CZ" dirty="0" err="1">
                <a:latin typeface="Arial" pitchFamily="34" charset="0"/>
                <a:cs typeface="Arial" pitchFamily="34" charset="0"/>
              </a:rPr>
              <a:t>lineages</a:t>
            </a:r>
            <a:r>
              <a:rPr lang="cs-CZ" dirty="0">
                <a:latin typeface="Arial" pitchFamily="34" charset="0"/>
                <a:cs typeface="Arial" pitchFamily="34" charset="0"/>
              </a:rPr>
              <a:t> (</a:t>
            </a:r>
            <a:r>
              <a:rPr lang="cs-CZ" dirty="0" err="1">
                <a:latin typeface="Arial" pitchFamily="34" charset="0"/>
                <a:cs typeface="Arial" pitchFamily="34" charset="0"/>
              </a:rPr>
              <a:t>Bdelloidea</a:t>
            </a:r>
            <a:r>
              <a:rPr lang="cs-CZ" dirty="0">
                <a:latin typeface="Arial" pitchFamily="34" charset="0"/>
                <a:cs typeface="Arial" pitchFamily="34" charset="0"/>
              </a:rPr>
              <a:t>, </a:t>
            </a:r>
            <a:r>
              <a:rPr lang="cs-CZ" dirty="0" err="1">
                <a:latin typeface="Arial" pitchFamily="34" charset="0"/>
                <a:cs typeface="Arial" pitchFamily="34" charset="0"/>
              </a:rPr>
              <a:t>Glomeromycota</a:t>
            </a:r>
            <a:r>
              <a:rPr lang="cs-CZ" dirty="0">
                <a:latin typeface="Arial" pitchFamily="34" charset="0"/>
                <a:cs typeface="Arial" pitchFamily="34" charset="0"/>
              </a:rPr>
              <a:t>), </a:t>
            </a:r>
            <a:r>
              <a:rPr lang="cs-CZ" dirty="0" err="1">
                <a:latin typeface="Arial" pitchFamily="34" charset="0"/>
                <a:cs typeface="Arial" pitchFamily="34" charset="0"/>
              </a:rPr>
              <a:t>precisely</a:t>
            </a:r>
            <a:r>
              <a:rPr lang="cs-CZ" dirty="0">
                <a:latin typeface="Arial" pitchFamily="34" charset="0"/>
                <a:cs typeface="Arial" pitchFamily="34" charset="0"/>
              </a:rPr>
              <a:t> </a:t>
            </a:r>
            <a:r>
              <a:rPr lang="cs-CZ" dirty="0" err="1">
                <a:latin typeface="Arial" pitchFamily="34" charset="0"/>
                <a:cs typeface="Arial" pitchFamily="34" charset="0"/>
              </a:rPr>
              <a:t>according</a:t>
            </a:r>
            <a:r>
              <a:rPr lang="cs-CZ" dirty="0">
                <a:latin typeface="Arial" pitchFamily="34" charset="0"/>
                <a:cs typeface="Arial" pitchFamily="34" charset="0"/>
              </a:rPr>
              <a:t> to </a:t>
            </a:r>
            <a:r>
              <a:rPr lang="cs-CZ" dirty="0" err="1">
                <a:latin typeface="Arial" pitchFamily="34" charset="0"/>
                <a:cs typeface="Arial" pitchFamily="34" charset="0"/>
              </a:rPr>
              <a:t>estimates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Absence </a:t>
            </a:r>
            <a:r>
              <a:rPr lang="cs-CZ" dirty="0" err="1">
                <a:latin typeface="Arial" pitchFamily="34" charset="0"/>
                <a:cs typeface="Arial" pitchFamily="34" charset="0"/>
              </a:rPr>
              <a:t>of</a:t>
            </a:r>
            <a:r>
              <a:rPr lang="cs-CZ" dirty="0">
                <a:latin typeface="Arial" pitchFamily="34" charset="0"/>
                <a:cs typeface="Arial" pitchFamily="34" charset="0"/>
              </a:rPr>
              <a:t> </a:t>
            </a:r>
            <a:r>
              <a:rPr lang="cs-CZ" dirty="0" err="1">
                <a:latin typeface="Arial" pitchFamily="34" charset="0"/>
                <a:cs typeface="Arial" pitchFamily="34" charset="0"/>
              </a:rPr>
              <a:t>recombination</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Linkage</a:t>
            </a:r>
            <a:r>
              <a:rPr lang="cs-CZ" dirty="0">
                <a:latin typeface="Arial" pitchFamily="34" charset="0"/>
                <a:cs typeface="Arial" pitchFamily="34" charset="0"/>
              </a:rPr>
              <a:t> </a:t>
            </a:r>
            <a:r>
              <a:rPr lang="cs-CZ" dirty="0" err="1">
                <a:latin typeface="Arial" pitchFamily="34" charset="0"/>
                <a:cs typeface="Arial" pitchFamily="34" charset="0"/>
              </a:rPr>
              <a:t>disequilibrium</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High</a:t>
            </a:r>
            <a:r>
              <a:rPr lang="cs-CZ" dirty="0">
                <a:latin typeface="Arial" pitchFamily="34" charset="0"/>
                <a:cs typeface="Arial" pitchFamily="34" charset="0"/>
              </a:rPr>
              <a:t> level </a:t>
            </a:r>
            <a:r>
              <a:rPr lang="cs-CZ" dirty="0" err="1">
                <a:latin typeface="Arial" pitchFamily="34" charset="0"/>
                <a:cs typeface="Arial" pitchFamily="34" charset="0"/>
              </a:rPr>
              <a:t>of</a:t>
            </a:r>
            <a:r>
              <a:rPr lang="cs-CZ" dirty="0">
                <a:latin typeface="Arial" pitchFamily="34" charset="0"/>
                <a:cs typeface="Arial" pitchFamily="34" charset="0"/>
              </a:rPr>
              <a:t> </a:t>
            </a:r>
            <a:r>
              <a:rPr lang="cs-CZ" dirty="0" err="1">
                <a:latin typeface="Arial" pitchFamily="34" charset="0"/>
                <a:cs typeface="Arial" pitchFamily="34" charset="0"/>
              </a:rPr>
              <a:t>heterozygosity</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Asexuals</a:t>
            </a:r>
            <a:r>
              <a:rPr lang="cs-CZ" dirty="0">
                <a:latin typeface="Arial" pitchFamily="34" charset="0"/>
                <a:cs typeface="Arial" pitchFamily="34" charset="0"/>
              </a:rPr>
              <a:t> </a:t>
            </a:r>
            <a:r>
              <a:rPr lang="cs-CZ" dirty="0" err="1">
                <a:latin typeface="Arial" pitchFamily="34" charset="0"/>
                <a:cs typeface="Arial" pitchFamily="34" charset="0"/>
              </a:rPr>
              <a:t>can</a:t>
            </a:r>
            <a:r>
              <a:rPr lang="cs-CZ" dirty="0">
                <a:latin typeface="Arial" pitchFamily="34" charset="0"/>
                <a:cs typeface="Arial" pitchFamily="34" charset="0"/>
              </a:rPr>
              <a:t> </a:t>
            </a:r>
            <a:r>
              <a:rPr lang="cs-CZ" dirty="0" err="1">
                <a:latin typeface="Arial" pitchFamily="34" charset="0"/>
                <a:cs typeface="Arial" pitchFamily="34" charset="0"/>
              </a:rPr>
              <a:t>be</a:t>
            </a:r>
            <a:r>
              <a:rPr lang="cs-CZ" dirty="0">
                <a:latin typeface="Arial" pitchFamily="34" charset="0"/>
                <a:cs typeface="Arial" pitchFamily="34" charset="0"/>
              </a:rPr>
              <a:t> </a:t>
            </a:r>
            <a:r>
              <a:rPr lang="cs-CZ" dirty="0" err="1">
                <a:latin typeface="Arial" pitchFamily="34" charset="0"/>
                <a:cs typeface="Arial" pitchFamily="34" charset="0"/>
              </a:rPr>
              <a:t>diversified</a:t>
            </a:r>
            <a:r>
              <a:rPr lang="cs-CZ" dirty="0">
                <a:latin typeface="Arial" pitchFamily="34" charset="0"/>
                <a:cs typeface="Arial" pitchFamily="34" charset="0"/>
              </a:rPr>
              <a:t> as </a:t>
            </a:r>
            <a:r>
              <a:rPr lang="cs-CZ" dirty="0" err="1">
                <a:latin typeface="Arial" pitchFamily="34" charset="0"/>
                <a:cs typeface="Arial" pitchFamily="34" charset="0"/>
              </a:rPr>
              <a:t>well</a:t>
            </a:r>
            <a:r>
              <a:rPr lang="cs-CZ" dirty="0">
                <a:latin typeface="Arial" pitchFamily="34" charset="0"/>
                <a:cs typeface="Arial" pitchFamily="34" charset="0"/>
              </a:rPr>
              <a:t> – </a:t>
            </a:r>
            <a:r>
              <a:rPr lang="cs-CZ" dirty="0" err="1">
                <a:latin typeface="Arial" pitchFamily="34" charset="0"/>
                <a:cs typeface="Arial" pitchFamily="34" charset="0"/>
              </a:rPr>
              <a:t>Meselson</a:t>
            </a:r>
            <a:r>
              <a:rPr lang="cs-CZ" dirty="0">
                <a:latin typeface="Arial" pitchFamily="34" charset="0"/>
                <a:cs typeface="Arial" pitchFamily="34" charset="0"/>
              </a:rPr>
              <a:t> </a:t>
            </a:r>
            <a:r>
              <a:rPr lang="cs-CZ" dirty="0" err="1">
                <a:latin typeface="Arial" pitchFamily="34" charset="0"/>
                <a:cs typeface="Arial" pitchFamily="34" charset="0"/>
              </a:rPr>
              <a:t>effect</a:t>
            </a:r>
            <a:endParaRPr lang="cs-CZ" dirty="0">
              <a:latin typeface="Arial" pitchFamily="34" charset="0"/>
              <a:cs typeface="Arial" pitchFamily="34" charset="0"/>
            </a:endParaRPr>
          </a:p>
          <a:p>
            <a:pPr>
              <a:buNone/>
            </a:pPr>
            <a:endParaRPr lang="cs-CZ" dirty="0">
              <a:latin typeface="Arial" pitchFamily="34" charset="0"/>
              <a:cs typeface="Arial" pitchFamily="34" charset="0"/>
            </a:endParaRPr>
          </a:p>
        </p:txBody>
      </p:sp>
      <p:pic>
        <p:nvPicPr>
          <p:cNvPr id="51202" name="Picture 2" descr="http://scienceblogs.com/zooillogix/Bdelloid%20Rotifer.jpg"/>
          <p:cNvPicPr>
            <a:picLocks noChangeAspect="1" noChangeArrowheads="1"/>
          </p:cNvPicPr>
          <p:nvPr/>
        </p:nvPicPr>
        <p:blipFill>
          <a:blip r:embed="rId2" cstate="print"/>
          <a:srcRect/>
          <a:stretch>
            <a:fillRect/>
          </a:stretch>
        </p:blipFill>
        <p:spPr bwMode="auto">
          <a:xfrm>
            <a:off x="4714876" y="2214554"/>
            <a:ext cx="4260303" cy="2928958"/>
          </a:xfrm>
          <a:prstGeom prst="rect">
            <a:avLst/>
          </a:prstGeom>
          <a:noFill/>
        </p:spPr>
      </p:pic>
    </p:spTree>
    <p:extLst>
      <p:ext uri="{BB962C8B-B14F-4D97-AF65-F5344CB8AC3E}">
        <p14:creationId xmlns:p14="http://schemas.microsoft.com/office/powerpoint/2010/main" val="3691490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426152" cy="60093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627784" y="6320353"/>
            <a:ext cx="3486404" cy="276999"/>
          </a:xfrm>
          <a:prstGeom prst="rect">
            <a:avLst/>
          </a:prstGeom>
          <a:noFill/>
        </p:spPr>
        <p:txBody>
          <a:bodyPr wrap="none" rtlCol="0">
            <a:spAutoFit/>
          </a:bodyPr>
          <a:lstStyle/>
          <a:p>
            <a:r>
              <a:rPr lang="cs-CZ" sz="1200" dirty="0" err="1">
                <a:latin typeface="Arial" pitchFamily="34" charset="0"/>
                <a:cs typeface="Arial" pitchFamily="34" charset="0"/>
              </a:rPr>
              <a:t>Andersson</a:t>
            </a:r>
            <a:r>
              <a:rPr lang="cs-CZ" sz="1200" dirty="0">
                <a:latin typeface="Arial" pitchFamily="34" charset="0"/>
                <a:cs typeface="Arial" pitchFamily="34" charset="0"/>
              </a:rPr>
              <a:t> JO (2012) </a:t>
            </a:r>
            <a:r>
              <a:rPr lang="cs-CZ" sz="1200" dirty="0" err="1">
                <a:latin typeface="Arial" pitchFamily="34" charset="0"/>
                <a:cs typeface="Arial" pitchFamily="34" charset="0"/>
              </a:rPr>
              <a:t>Trends</a:t>
            </a:r>
            <a:r>
              <a:rPr lang="cs-CZ" sz="1200" dirty="0">
                <a:latin typeface="Arial" pitchFamily="34" charset="0"/>
                <a:cs typeface="Arial" pitchFamily="34" charset="0"/>
              </a:rPr>
              <a:t> </a:t>
            </a:r>
            <a:r>
              <a:rPr lang="cs-CZ" sz="1200" dirty="0" err="1">
                <a:latin typeface="Arial" pitchFamily="34" charset="0"/>
                <a:cs typeface="Arial" pitchFamily="34" charset="0"/>
              </a:rPr>
              <a:t>Parasitol</a:t>
            </a:r>
            <a:r>
              <a:rPr lang="cs-CZ" sz="1200" dirty="0">
                <a:latin typeface="Arial" pitchFamily="34" charset="0"/>
                <a:cs typeface="Arial" pitchFamily="34" charset="0"/>
              </a:rPr>
              <a:t> 28: 46-52</a:t>
            </a:r>
          </a:p>
        </p:txBody>
      </p:sp>
    </p:spTree>
    <p:extLst>
      <p:ext uri="{BB962C8B-B14F-4D97-AF65-F5344CB8AC3E}">
        <p14:creationId xmlns:p14="http://schemas.microsoft.com/office/powerpoint/2010/main" val="2382867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60648"/>
            <a:ext cx="9016771" cy="4968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3052761" y="5445224"/>
            <a:ext cx="3031407" cy="276999"/>
          </a:xfrm>
          <a:prstGeom prst="rect">
            <a:avLst/>
          </a:prstGeom>
          <a:noFill/>
        </p:spPr>
        <p:txBody>
          <a:bodyPr wrap="none" rtlCol="0">
            <a:spAutoFit/>
          </a:bodyPr>
          <a:lstStyle/>
          <a:p>
            <a:r>
              <a:rPr lang="cs-CZ" sz="1200" dirty="0" err="1">
                <a:latin typeface="Arial" pitchFamily="34" charset="0"/>
                <a:cs typeface="Arial" pitchFamily="34" charset="0"/>
              </a:rPr>
              <a:t>Butlin</a:t>
            </a:r>
            <a:r>
              <a:rPr lang="cs-CZ" sz="1200" dirty="0">
                <a:latin typeface="Arial" pitchFamily="34" charset="0"/>
                <a:cs typeface="Arial" pitchFamily="34" charset="0"/>
              </a:rPr>
              <a:t> R (2002) </a:t>
            </a:r>
            <a:r>
              <a:rPr lang="cs-CZ" sz="1200" dirty="0" err="1">
                <a:latin typeface="Arial" pitchFamily="34" charset="0"/>
                <a:cs typeface="Arial" pitchFamily="34" charset="0"/>
              </a:rPr>
              <a:t>Nat</a:t>
            </a:r>
            <a:r>
              <a:rPr lang="cs-CZ" sz="1200" dirty="0">
                <a:latin typeface="Arial" pitchFamily="34" charset="0"/>
                <a:cs typeface="Arial" pitchFamily="34" charset="0"/>
              </a:rPr>
              <a:t> </a:t>
            </a:r>
            <a:r>
              <a:rPr lang="cs-CZ" sz="1200" dirty="0" err="1">
                <a:latin typeface="Arial" pitchFamily="34" charset="0"/>
                <a:cs typeface="Arial" pitchFamily="34" charset="0"/>
              </a:rPr>
              <a:t>Rev</a:t>
            </a:r>
            <a:r>
              <a:rPr lang="cs-CZ" sz="1200" dirty="0">
                <a:latin typeface="Arial" pitchFamily="34" charset="0"/>
                <a:cs typeface="Arial" pitchFamily="34" charset="0"/>
              </a:rPr>
              <a:t> </a:t>
            </a:r>
            <a:r>
              <a:rPr lang="cs-CZ" sz="1200" dirty="0" err="1">
                <a:latin typeface="Arial" pitchFamily="34" charset="0"/>
                <a:cs typeface="Arial" pitchFamily="34" charset="0"/>
              </a:rPr>
              <a:t>Genet</a:t>
            </a:r>
            <a:r>
              <a:rPr lang="cs-CZ" sz="1200" dirty="0">
                <a:latin typeface="Arial" pitchFamily="34" charset="0"/>
                <a:cs typeface="Arial" pitchFamily="34" charset="0"/>
              </a:rPr>
              <a:t> 3: 311-317</a:t>
            </a:r>
          </a:p>
        </p:txBody>
      </p:sp>
    </p:spTree>
    <p:extLst>
      <p:ext uri="{BB962C8B-B14F-4D97-AF65-F5344CB8AC3E}">
        <p14:creationId xmlns:p14="http://schemas.microsoft.com/office/powerpoint/2010/main" val="3869620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ovéPole 2"/>
          <p:cNvSpPr txBox="1">
            <a:spLocks noChangeArrowheads="1"/>
          </p:cNvSpPr>
          <p:nvPr/>
        </p:nvSpPr>
        <p:spPr bwMode="auto">
          <a:xfrm>
            <a:off x="2124075" y="6361113"/>
            <a:ext cx="508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a:t>Pouchkina-Stantcheva NN </a:t>
            </a:r>
            <a:r>
              <a:rPr lang="cs-CZ" altLang="cs-CZ" sz="1400" i="1"/>
              <a:t>et al. </a:t>
            </a:r>
            <a:r>
              <a:rPr lang="cs-CZ" altLang="cs-CZ" sz="1400"/>
              <a:t>(2007) Science 318: 268-271</a:t>
            </a:r>
          </a:p>
        </p:txBody>
      </p:sp>
      <p:sp>
        <p:nvSpPr>
          <p:cNvPr id="2" name="Obdélník 1"/>
          <p:cNvSpPr/>
          <p:nvPr/>
        </p:nvSpPr>
        <p:spPr>
          <a:xfrm>
            <a:off x="160338" y="4076700"/>
            <a:ext cx="8843962" cy="819150"/>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 name="Obdélník 4"/>
          <p:cNvSpPr/>
          <p:nvPr/>
        </p:nvSpPr>
        <p:spPr>
          <a:xfrm>
            <a:off x="160338" y="4895850"/>
            <a:ext cx="8843962" cy="215900"/>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Obdélník 5"/>
          <p:cNvSpPr/>
          <p:nvPr/>
        </p:nvSpPr>
        <p:spPr>
          <a:xfrm>
            <a:off x="160338" y="5111750"/>
            <a:ext cx="8843962" cy="300038"/>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405443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Obligatory</a:t>
            </a:r>
            <a:r>
              <a:rPr kumimoji="0" lang="cs-CZ" sz="4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 sex</a:t>
            </a:r>
          </a:p>
        </p:txBody>
      </p:sp>
      <p:sp>
        <p:nvSpPr>
          <p:cNvPr id="3" name="TextovéPole 2"/>
          <p:cNvSpPr txBox="1"/>
          <p:nvPr/>
        </p:nvSpPr>
        <p:spPr>
          <a:xfrm>
            <a:off x="687327" y="1303015"/>
            <a:ext cx="6906058" cy="5078313"/>
          </a:xfrm>
          <a:prstGeom prst="rect">
            <a:avLst/>
          </a:prstGeom>
          <a:noFill/>
        </p:spPr>
        <p:txBody>
          <a:bodyPr wrap="none" rtlCol="0">
            <a:spAutoFit/>
          </a:bodyPr>
          <a:lstStyle/>
          <a:p>
            <a:pPr>
              <a:buFont typeface="Arial" pitchFamily="34" charset="0"/>
              <a:buChar char="•"/>
            </a:pPr>
            <a:r>
              <a:rPr lang="cs-CZ" sz="2800" dirty="0">
                <a:latin typeface="Arial" pitchFamily="34" charset="0"/>
                <a:cs typeface="Arial" pitchFamily="34" charset="0"/>
              </a:rPr>
              <a:t> In many </a:t>
            </a:r>
            <a:r>
              <a:rPr lang="cs-CZ" sz="2800" dirty="0" err="1">
                <a:latin typeface="Arial" pitchFamily="34" charset="0"/>
                <a:cs typeface="Arial" pitchFamily="34" charset="0"/>
              </a:rPr>
              <a:t>protist</a:t>
            </a:r>
            <a:r>
              <a:rPr lang="cs-CZ" sz="2800" dirty="0">
                <a:latin typeface="Arial" pitchFamily="34" charset="0"/>
                <a:cs typeface="Arial" pitchFamily="34" charset="0"/>
              </a:rPr>
              <a:t> </a:t>
            </a:r>
            <a:r>
              <a:rPr lang="cs-CZ" sz="2800" dirty="0" err="1">
                <a:latin typeface="Arial" pitchFamily="34" charset="0"/>
                <a:cs typeface="Arial" pitchFamily="34" charset="0"/>
              </a:rPr>
              <a:t>lineages</a:t>
            </a:r>
            <a:endParaRPr lang="cs-CZ" sz="2800" dirty="0">
              <a:latin typeface="Arial" pitchFamily="34" charset="0"/>
              <a:cs typeface="Arial" pitchFamily="34" charset="0"/>
            </a:endParaRPr>
          </a:p>
          <a:p>
            <a:pPr>
              <a:buFont typeface="Arial" pitchFamily="34" charset="0"/>
              <a:buChar char="•"/>
            </a:pPr>
            <a:endParaRPr lang="cs-CZ" sz="2800" dirty="0">
              <a:latin typeface="Arial" pitchFamily="34" charset="0"/>
              <a:cs typeface="Arial" pitchFamily="34" charset="0"/>
            </a:endParaRPr>
          </a:p>
          <a:p>
            <a:pPr>
              <a:buFont typeface="Arial" pitchFamily="34" charset="0"/>
              <a:buChar char="•"/>
            </a:pPr>
            <a:r>
              <a:rPr lang="cs-CZ" sz="2800" dirty="0">
                <a:latin typeface="Arial" pitchFamily="34" charset="0"/>
                <a:cs typeface="Arial" pitchFamily="34" charset="0"/>
              </a:rPr>
              <a:t> </a:t>
            </a:r>
            <a:r>
              <a:rPr lang="cs-CZ" sz="2800" dirty="0" err="1">
                <a:latin typeface="Arial" pitchFamily="34" charset="0"/>
                <a:cs typeface="Arial" pitchFamily="34" charset="0"/>
              </a:rPr>
              <a:t>Often</a:t>
            </a:r>
            <a:r>
              <a:rPr lang="cs-CZ" sz="2800" dirty="0">
                <a:latin typeface="Arial" pitchFamily="34" charset="0"/>
                <a:cs typeface="Arial" pitchFamily="34" charset="0"/>
              </a:rPr>
              <a:t> </a:t>
            </a:r>
            <a:r>
              <a:rPr lang="cs-CZ" sz="2800" dirty="0" err="1">
                <a:latin typeface="Arial" pitchFamily="34" charset="0"/>
                <a:cs typeface="Arial" pitchFamily="34" charset="0"/>
              </a:rPr>
              <a:t>linked</a:t>
            </a:r>
            <a:r>
              <a:rPr lang="cs-CZ" sz="2800" dirty="0">
                <a:latin typeface="Arial" pitchFamily="34" charset="0"/>
                <a:cs typeface="Arial" pitchFamily="34" charset="0"/>
              </a:rPr>
              <a:t> to </a:t>
            </a:r>
            <a:r>
              <a:rPr lang="cs-CZ" sz="2800" dirty="0" err="1">
                <a:latin typeface="Arial" pitchFamily="34" charset="0"/>
                <a:cs typeface="Arial" pitchFamily="34" charset="0"/>
              </a:rPr>
              <a:t>other</a:t>
            </a:r>
            <a:r>
              <a:rPr lang="cs-CZ" sz="2800" dirty="0">
                <a:latin typeface="Arial" pitchFamily="34" charset="0"/>
                <a:cs typeface="Arial" pitchFamily="34" charset="0"/>
              </a:rPr>
              <a:t> </a:t>
            </a:r>
            <a:r>
              <a:rPr lang="cs-CZ" sz="2800" dirty="0" err="1">
                <a:latin typeface="Arial" pitchFamily="34" charset="0"/>
                <a:cs typeface="Arial" pitchFamily="34" charset="0"/>
              </a:rPr>
              <a:t>essential</a:t>
            </a:r>
            <a:r>
              <a:rPr lang="cs-CZ" sz="2800" dirty="0">
                <a:latin typeface="Arial" pitchFamily="34" charset="0"/>
                <a:cs typeface="Arial" pitchFamily="34" charset="0"/>
              </a:rPr>
              <a:t> </a:t>
            </a:r>
            <a:r>
              <a:rPr lang="cs-CZ" sz="2800" dirty="0" err="1">
                <a:latin typeface="Arial" pitchFamily="34" charset="0"/>
                <a:cs typeface="Arial" pitchFamily="34" charset="0"/>
              </a:rPr>
              <a:t>processes</a:t>
            </a:r>
            <a:endParaRPr lang="cs-CZ" sz="2800" dirty="0">
              <a:latin typeface="Arial" pitchFamily="34" charset="0"/>
              <a:cs typeface="Arial" pitchFamily="34" charset="0"/>
            </a:endParaRPr>
          </a:p>
          <a:p>
            <a:pPr>
              <a:buFont typeface="Arial" pitchFamily="34" charset="0"/>
              <a:buChar char="•"/>
            </a:pPr>
            <a:endParaRPr lang="cs-CZ" sz="1600" dirty="0">
              <a:latin typeface="Arial" pitchFamily="34" charset="0"/>
              <a:cs typeface="Arial" pitchFamily="34" charset="0"/>
            </a:endParaRPr>
          </a:p>
          <a:p>
            <a:pPr>
              <a:buFont typeface="Arial" pitchFamily="34" charset="0"/>
              <a:buChar char="•"/>
            </a:pPr>
            <a:r>
              <a:rPr lang="cs-CZ" sz="1600" dirty="0">
                <a:latin typeface="Arial" pitchFamily="34" charset="0"/>
                <a:cs typeface="Arial" pitchFamily="34" charset="0"/>
              </a:rPr>
              <a:t> </a:t>
            </a:r>
            <a:r>
              <a:rPr lang="cs-CZ" sz="1600" dirty="0" err="1">
                <a:latin typeface="Arial" pitchFamily="34" charset="0"/>
                <a:cs typeface="Arial" pitchFamily="34" charset="0"/>
              </a:rPr>
              <a:t>diatoms</a:t>
            </a:r>
            <a:r>
              <a:rPr lang="cs-CZ" sz="1600" dirty="0">
                <a:latin typeface="Arial" pitchFamily="34" charset="0"/>
                <a:cs typeface="Arial" pitchFamily="34" charset="0"/>
              </a:rPr>
              <a:t> – </a:t>
            </a:r>
            <a:r>
              <a:rPr lang="cs-CZ" sz="1600" dirty="0" err="1">
                <a:latin typeface="Arial" pitchFamily="34" charset="0"/>
                <a:cs typeface="Arial" pitchFamily="34" charset="0"/>
              </a:rPr>
              <a:t>frustule</a:t>
            </a:r>
            <a:r>
              <a:rPr lang="cs-CZ" sz="1600" dirty="0">
                <a:latin typeface="Arial" pitchFamily="34" charset="0"/>
                <a:cs typeface="Arial" pitchFamily="34" charset="0"/>
              </a:rPr>
              <a:t> </a:t>
            </a:r>
            <a:r>
              <a:rPr lang="cs-CZ" sz="1600" dirty="0" err="1">
                <a:latin typeface="Arial" pitchFamily="34" charset="0"/>
                <a:cs typeface="Arial" pitchFamily="34" charset="0"/>
              </a:rPr>
              <a:t>size</a:t>
            </a:r>
            <a:r>
              <a:rPr lang="cs-CZ" sz="1600" dirty="0">
                <a:latin typeface="Arial" pitchFamily="34" charset="0"/>
                <a:cs typeface="Arial" pitchFamily="34" charset="0"/>
              </a:rPr>
              <a:t> </a:t>
            </a:r>
            <a:r>
              <a:rPr lang="cs-CZ" sz="1600" dirty="0" err="1">
                <a:latin typeface="Arial" pitchFamily="34" charset="0"/>
                <a:cs typeface="Arial" pitchFamily="34" charset="0"/>
              </a:rPr>
              <a:t>restoration</a:t>
            </a:r>
            <a:endParaRPr lang="cs-CZ" sz="1600" dirty="0">
              <a:latin typeface="Arial" pitchFamily="34" charset="0"/>
              <a:cs typeface="Arial" pitchFamily="34" charset="0"/>
            </a:endParaRPr>
          </a:p>
          <a:p>
            <a:pPr>
              <a:buFont typeface="Arial" pitchFamily="34" charset="0"/>
              <a:buChar char="•"/>
            </a:pPr>
            <a:endParaRPr lang="cs-CZ" sz="1600" dirty="0">
              <a:latin typeface="Arial" pitchFamily="34" charset="0"/>
              <a:cs typeface="Arial" pitchFamily="34" charset="0"/>
            </a:endParaRPr>
          </a:p>
          <a:p>
            <a:pPr>
              <a:buFont typeface="Arial" pitchFamily="34" charset="0"/>
              <a:buChar char="•"/>
            </a:pPr>
            <a:r>
              <a:rPr lang="cs-CZ" sz="1600" dirty="0">
                <a:latin typeface="Arial" pitchFamily="34" charset="0"/>
                <a:cs typeface="Arial" pitchFamily="34" charset="0"/>
              </a:rPr>
              <a:t> </a:t>
            </a:r>
            <a:r>
              <a:rPr lang="cs-CZ" sz="1600" dirty="0" err="1">
                <a:latin typeface="Arial" pitchFamily="34" charset="0"/>
                <a:cs typeface="Arial" pitchFamily="34" charset="0"/>
              </a:rPr>
              <a:t>ciliates</a:t>
            </a:r>
            <a:r>
              <a:rPr lang="cs-CZ" sz="1600" dirty="0">
                <a:latin typeface="Arial" pitchFamily="34" charset="0"/>
                <a:cs typeface="Arial" pitchFamily="34" charset="0"/>
              </a:rPr>
              <a:t> – </a:t>
            </a:r>
            <a:r>
              <a:rPr lang="cs-CZ" sz="1600" dirty="0" err="1">
                <a:latin typeface="Arial" pitchFamily="34" charset="0"/>
                <a:cs typeface="Arial" pitchFamily="34" charset="0"/>
              </a:rPr>
              <a:t>macronucleus</a:t>
            </a:r>
            <a:r>
              <a:rPr lang="cs-CZ" sz="1600" dirty="0">
                <a:latin typeface="Arial" pitchFamily="34" charset="0"/>
                <a:cs typeface="Arial" pitchFamily="34" charset="0"/>
              </a:rPr>
              <a:t> </a:t>
            </a:r>
            <a:r>
              <a:rPr lang="cs-CZ" sz="1600" dirty="0" err="1">
                <a:latin typeface="Arial" pitchFamily="34" charset="0"/>
                <a:cs typeface="Arial" pitchFamily="34" charset="0"/>
              </a:rPr>
              <a:t>restoration</a:t>
            </a:r>
            <a:endParaRPr lang="cs-CZ" sz="1600" dirty="0">
              <a:latin typeface="Arial" pitchFamily="34" charset="0"/>
              <a:cs typeface="Arial" pitchFamily="34" charset="0"/>
            </a:endParaRPr>
          </a:p>
          <a:p>
            <a:pPr>
              <a:buFont typeface="Arial" pitchFamily="34" charset="0"/>
              <a:buChar char="•"/>
            </a:pPr>
            <a:endParaRPr lang="cs-CZ" sz="1600" dirty="0">
              <a:latin typeface="Arial" pitchFamily="34" charset="0"/>
              <a:cs typeface="Arial" pitchFamily="34" charset="0"/>
            </a:endParaRPr>
          </a:p>
          <a:p>
            <a:pPr>
              <a:buFont typeface="Arial" pitchFamily="34" charset="0"/>
              <a:buChar char="•"/>
            </a:pPr>
            <a:r>
              <a:rPr lang="cs-CZ" sz="1600" dirty="0">
                <a:latin typeface="Arial" pitchFamily="34" charset="0"/>
                <a:cs typeface="Arial" pitchFamily="34" charset="0"/>
              </a:rPr>
              <a:t> </a:t>
            </a:r>
            <a:r>
              <a:rPr lang="cs-CZ" sz="1600" dirty="0" err="1">
                <a:latin typeface="Arial" pitchFamily="34" charset="0"/>
                <a:cs typeface="Arial" pitchFamily="34" charset="0"/>
              </a:rPr>
              <a:t>Apicomplexa</a:t>
            </a:r>
            <a:r>
              <a:rPr lang="cs-CZ" sz="1600" dirty="0">
                <a:latin typeface="Arial" pitchFamily="34" charset="0"/>
                <a:cs typeface="Arial" pitchFamily="34" charset="0"/>
              </a:rPr>
              <a:t> – </a:t>
            </a:r>
            <a:r>
              <a:rPr lang="cs-CZ" sz="1600" dirty="0" err="1">
                <a:latin typeface="Arial" pitchFamily="34" charset="0"/>
                <a:cs typeface="Arial" pitchFamily="34" charset="0"/>
              </a:rPr>
              <a:t>transmission</a:t>
            </a:r>
            <a:r>
              <a:rPr lang="cs-CZ" sz="1600" dirty="0">
                <a:latin typeface="Arial" pitchFamily="34" charset="0"/>
                <a:cs typeface="Arial" pitchFamily="34" charset="0"/>
              </a:rPr>
              <a:t> </a:t>
            </a:r>
            <a:r>
              <a:rPr lang="cs-CZ" sz="1600" dirty="0" err="1">
                <a:latin typeface="Arial" pitchFamily="34" charset="0"/>
                <a:cs typeface="Arial" pitchFamily="34" charset="0"/>
              </a:rPr>
              <a:t>between</a:t>
            </a:r>
            <a:r>
              <a:rPr lang="cs-CZ" sz="1600" dirty="0">
                <a:latin typeface="Arial" pitchFamily="34" charset="0"/>
                <a:cs typeface="Arial" pitchFamily="34" charset="0"/>
              </a:rPr>
              <a:t> </a:t>
            </a:r>
            <a:r>
              <a:rPr lang="cs-CZ" sz="1600" dirty="0" err="1">
                <a:latin typeface="Arial" pitchFamily="34" charset="0"/>
                <a:cs typeface="Arial" pitchFamily="34" charset="0"/>
              </a:rPr>
              <a:t>the</a:t>
            </a:r>
            <a:r>
              <a:rPr lang="cs-CZ" sz="1600" dirty="0">
                <a:latin typeface="Arial" pitchFamily="34" charset="0"/>
                <a:cs typeface="Arial" pitchFamily="34" charset="0"/>
              </a:rPr>
              <a:t> </a:t>
            </a:r>
            <a:r>
              <a:rPr lang="cs-CZ" sz="1600" dirty="0" err="1">
                <a:latin typeface="Arial" pitchFamily="34" charset="0"/>
                <a:cs typeface="Arial" pitchFamily="34" charset="0"/>
              </a:rPr>
              <a:t>hosts</a:t>
            </a:r>
            <a:endParaRPr lang="cs-CZ" sz="1600" dirty="0">
              <a:latin typeface="Arial" pitchFamily="34" charset="0"/>
              <a:cs typeface="Arial" pitchFamily="34" charset="0"/>
            </a:endParaRPr>
          </a:p>
          <a:p>
            <a:pPr>
              <a:buFont typeface="Arial" pitchFamily="34" charset="0"/>
              <a:buChar char="•"/>
            </a:pPr>
            <a:endParaRPr lang="cs-CZ" sz="1600" dirty="0">
              <a:latin typeface="Arial" pitchFamily="34" charset="0"/>
              <a:cs typeface="Arial" pitchFamily="34" charset="0"/>
            </a:endParaRPr>
          </a:p>
          <a:p>
            <a:pPr>
              <a:buFont typeface="Arial" pitchFamily="34" charset="0"/>
              <a:buChar char="•"/>
            </a:pPr>
            <a:r>
              <a:rPr lang="cs-CZ" sz="1600" dirty="0">
                <a:latin typeface="Arial" pitchFamily="34" charset="0"/>
                <a:cs typeface="Arial" pitchFamily="34" charset="0"/>
              </a:rPr>
              <a:t> </a:t>
            </a:r>
            <a:r>
              <a:rPr lang="cs-CZ" sz="1600" i="1" dirty="0" err="1">
                <a:latin typeface="Arial" pitchFamily="34" charset="0"/>
                <a:cs typeface="Arial" pitchFamily="34" charset="0"/>
              </a:rPr>
              <a:t>Volvox</a:t>
            </a:r>
            <a:r>
              <a:rPr lang="cs-CZ" sz="1600" i="1" dirty="0">
                <a:latin typeface="Arial" pitchFamily="34" charset="0"/>
                <a:cs typeface="Arial" pitchFamily="34" charset="0"/>
              </a:rPr>
              <a:t> </a:t>
            </a:r>
            <a:r>
              <a:rPr lang="cs-CZ" sz="1600" i="1" dirty="0" err="1">
                <a:latin typeface="Arial" pitchFamily="34" charset="0"/>
                <a:cs typeface="Arial" pitchFamily="34" charset="0"/>
              </a:rPr>
              <a:t>carteri</a:t>
            </a:r>
            <a:r>
              <a:rPr lang="cs-CZ" sz="1600" dirty="0">
                <a:latin typeface="Arial" pitchFamily="34" charset="0"/>
                <a:cs typeface="Arial" pitchFamily="34" charset="0"/>
              </a:rPr>
              <a:t> – </a:t>
            </a:r>
            <a:r>
              <a:rPr lang="cs-CZ" sz="1600" dirty="0" err="1">
                <a:latin typeface="Arial" pitchFamily="34" charset="0"/>
                <a:cs typeface="Arial" pitchFamily="34" charset="0"/>
              </a:rPr>
              <a:t>only</a:t>
            </a:r>
            <a:r>
              <a:rPr lang="cs-CZ" sz="1600" dirty="0">
                <a:latin typeface="Arial" pitchFamily="34" charset="0"/>
                <a:cs typeface="Arial" pitchFamily="34" charset="0"/>
              </a:rPr>
              <a:t> </a:t>
            </a:r>
            <a:r>
              <a:rPr lang="cs-CZ" sz="1600" dirty="0" err="1">
                <a:latin typeface="Arial" pitchFamily="34" charset="0"/>
                <a:cs typeface="Arial" pitchFamily="34" charset="0"/>
              </a:rPr>
              <a:t>zygote</a:t>
            </a:r>
            <a:r>
              <a:rPr lang="cs-CZ" sz="1600" dirty="0">
                <a:latin typeface="Arial" pitchFamily="34" charset="0"/>
                <a:cs typeface="Arial" pitchFamily="34" charset="0"/>
              </a:rPr>
              <a:t> </a:t>
            </a:r>
            <a:r>
              <a:rPr lang="cs-CZ" sz="1600" dirty="0" err="1">
                <a:latin typeface="Arial" pitchFamily="34" charset="0"/>
                <a:cs typeface="Arial" pitchFamily="34" charset="0"/>
              </a:rPr>
              <a:t>survives</a:t>
            </a:r>
            <a:r>
              <a:rPr lang="cs-CZ" sz="1600" dirty="0">
                <a:latin typeface="Arial" pitchFamily="34" charset="0"/>
                <a:cs typeface="Arial" pitchFamily="34" charset="0"/>
              </a:rPr>
              <a:t> </a:t>
            </a:r>
            <a:r>
              <a:rPr lang="cs-CZ" sz="1600" dirty="0" err="1">
                <a:latin typeface="Arial" pitchFamily="34" charset="0"/>
                <a:cs typeface="Arial" pitchFamily="34" charset="0"/>
              </a:rPr>
              <a:t>drought</a:t>
            </a:r>
            <a:endParaRPr lang="cs-CZ" sz="1600" dirty="0">
              <a:latin typeface="Arial" pitchFamily="34" charset="0"/>
              <a:cs typeface="Arial" pitchFamily="34" charset="0"/>
            </a:endParaRPr>
          </a:p>
          <a:p>
            <a:pPr>
              <a:buFont typeface="Arial" pitchFamily="34" charset="0"/>
              <a:buChar char="•"/>
            </a:pPr>
            <a:endParaRPr lang="cs-CZ" sz="2800" dirty="0">
              <a:latin typeface="Arial" pitchFamily="34" charset="0"/>
              <a:cs typeface="Arial" pitchFamily="34" charset="0"/>
            </a:endParaRPr>
          </a:p>
          <a:p>
            <a:pPr>
              <a:buFont typeface="Arial" pitchFamily="34" charset="0"/>
              <a:buChar char="•"/>
            </a:pPr>
            <a:r>
              <a:rPr lang="cs-CZ" sz="2800" dirty="0">
                <a:latin typeface="Arial" pitchFamily="34" charset="0"/>
                <a:cs typeface="Arial" pitchFamily="34" charset="0"/>
              </a:rPr>
              <a:t> </a:t>
            </a:r>
            <a:r>
              <a:rPr lang="cs-CZ" sz="2800" dirty="0" err="1">
                <a:latin typeface="Arial" pitchFamily="34" charset="0"/>
                <a:cs typeface="Arial" pitchFamily="34" charset="0"/>
              </a:rPr>
              <a:t>Zygote</a:t>
            </a:r>
            <a:r>
              <a:rPr lang="cs-CZ" sz="2800" dirty="0">
                <a:latin typeface="Arial" pitchFamily="34" charset="0"/>
                <a:cs typeface="Arial" pitchFamily="34" charset="0"/>
              </a:rPr>
              <a:t> </a:t>
            </a:r>
            <a:r>
              <a:rPr lang="cs-CZ" sz="2800" dirty="0" err="1">
                <a:latin typeface="Arial" pitchFamily="34" charset="0"/>
                <a:cs typeface="Arial" pitchFamily="34" charset="0"/>
              </a:rPr>
              <a:t>is</a:t>
            </a:r>
            <a:r>
              <a:rPr lang="cs-CZ" sz="2800" dirty="0">
                <a:latin typeface="Arial" pitchFamily="34" charset="0"/>
                <a:cs typeface="Arial" pitchFamily="34" charset="0"/>
              </a:rPr>
              <a:t> </a:t>
            </a:r>
            <a:r>
              <a:rPr lang="cs-CZ" sz="2800" dirty="0" err="1">
                <a:latin typeface="Arial" pitchFamily="34" charset="0"/>
                <a:cs typeface="Arial" pitchFamily="34" charset="0"/>
              </a:rPr>
              <a:t>often</a:t>
            </a:r>
            <a:r>
              <a:rPr lang="cs-CZ" sz="2800" dirty="0">
                <a:latin typeface="Arial" pitchFamily="34" charset="0"/>
                <a:cs typeface="Arial" pitchFamily="34" charset="0"/>
              </a:rPr>
              <a:t> </a:t>
            </a:r>
            <a:r>
              <a:rPr lang="cs-CZ" sz="2800" dirty="0" err="1">
                <a:latin typeface="Arial" pitchFamily="34" charset="0"/>
                <a:cs typeface="Arial" pitchFamily="34" charset="0"/>
              </a:rPr>
              <a:t>the</a:t>
            </a:r>
            <a:r>
              <a:rPr lang="cs-CZ" sz="2800" dirty="0">
                <a:latin typeface="Arial" pitchFamily="34" charset="0"/>
                <a:cs typeface="Arial" pitchFamily="34" charset="0"/>
              </a:rPr>
              <a:t> </a:t>
            </a:r>
            <a:r>
              <a:rPr lang="cs-CZ" sz="2800" dirty="0" err="1">
                <a:latin typeface="Arial" pitchFamily="34" charset="0"/>
                <a:cs typeface="Arial" pitchFamily="34" charset="0"/>
              </a:rPr>
              <a:t>only</a:t>
            </a:r>
            <a:r>
              <a:rPr lang="cs-CZ" sz="2800" dirty="0">
                <a:latin typeface="Arial" pitchFamily="34" charset="0"/>
                <a:cs typeface="Arial" pitchFamily="34" charset="0"/>
              </a:rPr>
              <a:t> </a:t>
            </a:r>
            <a:r>
              <a:rPr lang="cs-CZ" sz="2800" dirty="0" err="1">
                <a:latin typeface="Arial" pitchFamily="34" charset="0"/>
                <a:cs typeface="Arial" pitchFamily="34" charset="0"/>
              </a:rPr>
              <a:t>resistant</a:t>
            </a:r>
            <a:r>
              <a:rPr lang="cs-CZ" sz="2800" dirty="0">
                <a:latin typeface="Arial" pitchFamily="34" charset="0"/>
                <a:cs typeface="Arial" pitchFamily="34" charset="0"/>
              </a:rPr>
              <a:t> </a:t>
            </a:r>
            <a:r>
              <a:rPr lang="cs-CZ" sz="2800" dirty="0" err="1">
                <a:latin typeface="Arial" pitchFamily="34" charset="0"/>
                <a:cs typeface="Arial" pitchFamily="34" charset="0"/>
              </a:rPr>
              <a:t>form</a:t>
            </a:r>
            <a:endParaRPr lang="cs-CZ" sz="2800" dirty="0">
              <a:latin typeface="Arial" pitchFamily="34" charset="0"/>
              <a:cs typeface="Arial" pitchFamily="34" charset="0"/>
            </a:endParaRPr>
          </a:p>
          <a:p>
            <a:pPr>
              <a:buFont typeface="Arial" pitchFamily="34" charset="0"/>
              <a:buChar char="•"/>
            </a:pPr>
            <a:endParaRPr lang="cs-CZ" sz="2800" dirty="0">
              <a:latin typeface="Arial" pitchFamily="34" charset="0"/>
              <a:cs typeface="Arial" pitchFamily="34" charset="0"/>
            </a:endParaRPr>
          </a:p>
          <a:p>
            <a:pPr>
              <a:buFont typeface="Arial" pitchFamily="34" charset="0"/>
              <a:buChar char="•"/>
            </a:pPr>
            <a:r>
              <a:rPr lang="cs-CZ" sz="2800" dirty="0">
                <a:latin typeface="Arial" pitchFamily="34" charset="0"/>
                <a:cs typeface="Arial" pitchFamily="34" charset="0"/>
              </a:rPr>
              <a:t> </a:t>
            </a:r>
            <a:r>
              <a:rPr lang="cs-CZ" sz="2800" dirty="0" err="1">
                <a:latin typeface="Arial" pitchFamily="34" charset="0"/>
                <a:cs typeface="Arial" pitchFamily="34" charset="0"/>
              </a:rPr>
              <a:t>Gametes</a:t>
            </a:r>
            <a:r>
              <a:rPr lang="cs-CZ" sz="2800" dirty="0">
                <a:latin typeface="Arial" pitchFamily="34" charset="0"/>
                <a:cs typeface="Arial" pitchFamily="34" charset="0"/>
              </a:rPr>
              <a:t>/</a:t>
            </a:r>
            <a:r>
              <a:rPr lang="cs-CZ" sz="2800" dirty="0" err="1">
                <a:latin typeface="Arial" pitchFamily="34" charset="0"/>
                <a:cs typeface="Arial" pitchFamily="34" charset="0"/>
              </a:rPr>
              <a:t>zygote</a:t>
            </a:r>
            <a:r>
              <a:rPr lang="cs-CZ" sz="2800" dirty="0">
                <a:latin typeface="Arial" pitchFamily="34" charset="0"/>
                <a:cs typeface="Arial" pitchFamily="34" charset="0"/>
              </a:rPr>
              <a:t> </a:t>
            </a:r>
            <a:r>
              <a:rPr lang="cs-CZ" sz="2800" dirty="0" err="1">
                <a:latin typeface="Arial" pitchFamily="34" charset="0"/>
                <a:cs typeface="Arial" pitchFamily="34" charset="0"/>
              </a:rPr>
              <a:t>may</a:t>
            </a:r>
            <a:r>
              <a:rPr lang="cs-CZ" sz="2800" dirty="0">
                <a:latin typeface="Arial" pitchFamily="34" charset="0"/>
                <a:cs typeface="Arial" pitchFamily="34" charset="0"/>
              </a:rPr>
              <a:t> </a:t>
            </a:r>
            <a:r>
              <a:rPr lang="cs-CZ" sz="2800" dirty="0" err="1">
                <a:latin typeface="Arial" pitchFamily="34" charset="0"/>
                <a:cs typeface="Arial" pitchFamily="34" charset="0"/>
              </a:rPr>
              <a:t>be</a:t>
            </a:r>
            <a:r>
              <a:rPr lang="cs-CZ" sz="2800" dirty="0">
                <a:latin typeface="Arial" pitchFamily="34" charset="0"/>
                <a:cs typeface="Arial" pitchFamily="34" charset="0"/>
              </a:rPr>
              <a:t> </a:t>
            </a:r>
            <a:r>
              <a:rPr lang="cs-CZ" sz="2800" dirty="0" err="1">
                <a:latin typeface="Arial" pitchFamily="34" charset="0"/>
                <a:cs typeface="Arial" pitchFamily="34" charset="0"/>
              </a:rPr>
              <a:t>dispersive</a:t>
            </a:r>
            <a:endParaRPr lang="cs-CZ" sz="2800" dirty="0">
              <a:latin typeface="Arial" pitchFamily="34" charset="0"/>
              <a:cs typeface="Arial" pitchFamily="34" charset="0"/>
            </a:endParaRPr>
          </a:p>
        </p:txBody>
      </p:sp>
    </p:spTree>
    <p:extLst>
      <p:ext uri="{BB962C8B-B14F-4D97-AF65-F5344CB8AC3E}">
        <p14:creationId xmlns:p14="http://schemas.microsoft.com/office/powerpoint/2010/main" val="2699699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CF21E47-56BA-5886-24D5-FA2E4B213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864" y="1196752"/>
            <a:ext cx="5496272" cy="53760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A87F95E-CC33-0B94-3220-A8CA00465FBB}"/>
              </a:ext>
            </a:extLst>
          </p:cNvPr>
          <p:cNvSpPr txBox="1"/>
          <p:nvPr/>
        </p:nvSpPr>
        <p:spPr>
          <a:xfrm>
            <a:off x="1940510" y="116632"/>
            <a:ext cx="5262979" cy="646331"/>
          </a:xfrm>
          <a:prstGeom prst="rect">
            <a:avLst/>
          </a:prstGeom>
          <a:noFill/>
        </p:spPr>
        <p:txBody>
          <a:bodyPr wrap="none" rtlCol="0">
            <a:spAutoFit/>
          </a:bodyPr>
          <a:lstStyle/>
          <a:p>
            <a:r>
              <a:rPr lang="cs-CZ" sz="3600" dirty="0" err="1">
                <a:latin typeface="Arial" panose="020B0604020202020204" pitchFamily="34" charset="0"/>
                <a:cs typeface="Arial" panose="020B0604020202020204" pitchFamily="34" charset="0"/>
              </a:rPr>
              <a:t>Asexual</a:t>
            </a:r>
            <a:r>
              <a:rPr lang="cs-CZ" sz="3600" dirty="0">
                <a:latin typeface="Arial" panose="020B0604020202020204" pitchFamily="34" charset="0"/>
                <a:cs typeface="Arial" panose="020B0604020202020204" pitchFamily="34" charset="0"/>
              </a:rPr>
              <a:t> </a:t>
            </a:r>
            <a:r>
              <a:rPr lang="cs-CZ" sz="3600" dirty="0" err="1">
                <a:latin typeface="Arial" panose="020B0604020202020204" pitchFamily="34" charset="0"/>
                <a:cs typeface="Arial" panose="020B0604020202020204" pitchFamily="34" charset="0"/>
              </a:rPr>
              <a:t>cycle</a:t>
            </a:r>
            <a:r>
              <a:rPr lang="cs-CZ" sz="3600" dirty="0">
                <a:latin typeface="Arial" panose="020B0604020202020204" pitchFamily="34" charset="0"/>
                <a:cs typeface="Arial" panose="020B0604020202020204" pitchFamily="34" charset="0"/>
              </a:rPr>
              <a:t> of </a:t>
            </a:r>
            <a:r>
              <a:rPr lang="cs-CZ" sz="3600" dirty="0" err="1">
                <a:latin typeface="Arial" panose="020B0604020202020204" pitchFamily="34" charset="0"/>
                <a:cs typeface="Arial" panose="020B0604020202020204" pitchFamily="34" charset="0"/>
              </a:rPr>
              <a:t>diatoms</a:t>
            </a:r>
            <a:endParaRPr lang="cs-CZ"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102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cstate="print"/>
          <a:srcRect/>
          <a:stretch>
            <a:fillRect/>
          </a:stretch>
        </p:blipFill>
        <p:spPr bwMode="auto">
          <a:xfrm>
            <a:off x="0" y="0"/>
            <a:ext cx="5685617" cy="6858000"/>
          </a:xfrm>
          <a:prstGeom prst="rect">
            <a:avLst/>
          </a:prstGeom>
          <a:noFill/>
          <a:ln w="19050">
            <a:solidFill>
              <a:schemeClr val="tx1"/>
            </a:solidFill>
            <a:miter lim="800000"/>
            <a:headEnd/>
            <a:tailEnd/>
          </a:ln>
        </p:spPr>
      </p:pic>
      <p:sp>
        <p:nvSpPr>
          <p:cNvPr id="4" name="TextovéPole 3"/>
          <p:cNvSpPr txBox="1"/>
          <p:nvPr/>
        </p:nvSpPr>
        <p:spPr>
          <a:xfrm>
            <a:off x="5772267" y="357166"/>
            <a:ext cx="3328796" cy="584775"/>
          </a:xfrm>
          <a:prstGeom prst="rect">
            <a:avLst/>
          </a:prstGeom>
          <a:noFill/>
        </p:spPr>
        <p:txBody>
          <a:bodyPr wrap="none" rtlCol="0">
            <a:spAutoFit/>
          </a:bodyPr>
          <a:lstStyle/>
          <a:p>
            <a:r>
              <a:rPr lang="cs-CZ" sz="1600" dirty="0" err="1">
                <a:latin typeface="Arial" pitchFamily="34" charset="0"/>
                <a:cs typeface="Arial" pitchFamily="34" charset="0"/>
              </a:rPr>
              <a:t>Cherpunov</a:t>
            </a:r>
            <a:r>
              <a:rPr lang="cs-CZ" sz="1600" dirty="0">
                <a:latin typeface="Arial" pitchFamily="34" charset="0"/>
                <a:cs typeface="Arial" pitchFamily="34" charset="0"/>
              </a:rPr>
              <a:t> VA </a:t>
            </a:r>
            <a:r>
              <a:rPr lang="en-US" sz="1600" dirty="0">
                <a:latin typeface="Arial" pitchFamily="34" charset="0"/>
                <a:cs typeface="Arial" pitchFamily="34" charset="0"/>
              </a:rPr>
              <a:t>&amp;</a:t>
            </a:r>
            <a:r>
              <a:rPr lang="cs-CZ" sz="1600" dirty="0">
                <a:latin typeface="Arial" pitchFamily="34" charset="0"/>
                <a:cs typeface="Arial" pitchFamily="34" charset="0"/>
              </a:rPr>
              <a:t> Mann DG (2003) </a:t>
            </a:r>
          </a:p>
          <a:p>
            <a:r>
              <a:rPr lang="cs-CZ" sz="1600" dirty="0" err="1">
                <a:latin typeface="Arial" pitchFamily="34" charset="0"/>
                <a:cs typeface="Arial" pitchFamily="34" charset="0"/>
              </a:rPr>
              <a:t>Phycol</a:t>
            </a:r>
            <a:r>
              <a:rPr lang="cs-CZ" sz="1600" dirty="0">
                <a:latin typeface="Arial" pitchFamily="34" charset="0"/>
                <a:cs typeface="Arial" pitchFamily="34" charset="0"/>
              </a:rPr>
              <a:t> Res 51: 1-12</a:t>
            </a:r>
          </a:p>
        </p:txBody>
      </p:sp>
      <p:sp>
        <p:nvSpPr>
          <p:cNvPr id="5" name="TextovéPole 4"/>
          <p:cNvSpPr txBox="1"/>
          <p:nvPr/>
        </p:nvSpPr>
        <p:spPr>
          <a:xfrm>
            <a:off x="6072198" y="5643578"/>
            <a:ext cx="2505814" cy="369332"/>
          </a:xfrm>
          <a:prstGeom prst="rect">
            <a:avLst/>
          </a:prstGeom>
          <a:noFill/>
        </p:spPr>
        <p:txBody>
          <a:bodyPr wrap="none" rtlCol="0">
            <a:spAutoFit/>
          </a:bodyPr>
          <a:lstStyle/>
          <a:p>
            <a:r>
              <a:rPr lang="cs-CZ" i="1" dirty="0" err="1">
                <a:latin typeface="Arial" pitchFamily="34" charset="0"/>
                <a:cs typeface="Arial" pitchFamily="34" charset="0"/>
              </a:rPr>
              <a:t>Licmophora</a:t>
            </a:r>
            <a:r>
              <a:rPr lang="cs-CZ" i="1" dirty="0">
                <a:latin typeface="Arial" pitchFamily="34" charset="0"/>
                <a:cs typeface="Arial" pitchFamily="34" charset="0"/>
              </a:rPr>
              <a:t> </a:t>
            </a:r>
            <a:r>
              <a:rPr lang="cs-CZ" i="1" dirty="0" err="1">
                <a:latin typeface="Arial" pitchFamily="34" charset="0"/>
                <a:cs typeface="Arial" pitchFamily="34" charset="0"/>
              </a:rPr>
              <a:t>communis</a:t>
            </a:r>
            <a:endParaRPr lang="cs-CZ" i="1" dirty="0">
              <a:latin typeface="Arial" pitchFamily="34" charset="0"/>
              <a:cs typeface="Arial" pitchFamily="34" charset="0"/>
            </a:endParaRPr>
          </a:p>
        </p:txBody>
      </p:sp>
    </p:spTree>
    <p:extLst>
      <p:ext uri="{BB962C8B-B14F-4D97-AF65-F5344CB8AC3E}">
        <p14:creationId xmlns:p14="http://schemas.microsoft.com/office/powerpoint/2010/main" val="1028998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692696"/>
            <a:ext cx="5114925" cy="6038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a:extLst>
              <a:ext uri="{FF2B5EF4-FFF2-40B4-BE49-F238E27FC236}">
                <a16:creationId xmlns:a16="http://schemas.microsoft.com/office/drawing/2014/main" id="{3F28C640-D287-48C4-AEEF-44156381F258}"/>
              </a:ext>
            </a:extLst>
          </p:cNvPr>
          <p:cNvSpPr txBox="1"/>
          <p:nvPr/>
        </p:nvSpPr>
        <p:spPr>
          <a:xfrm>
            <a:off x="61118" y="50254"/>
            <a:ext cx="9124614" cy="461665"/>
          </a:xfrm>
          <a:prstGeom prst="rect">
            <a:avLst/>
          </a:prstGeom>
          <a:noFill/>
        </p:spPr>
        <p:txBody>
          <a:bodyPr wrap="none" rtlCol="0">
            <a:spAutoFit/>
          </a:bodyPr>
          <a:lstStyle/>
          <a:p>
            <a:r>
              <a:rPr lang="cs-CZ" sz="2400" b="1" dirty="0" err="1">
                <a:latin typeface="Arial" panose="020B0604020202020204" pitchFamily="34" charset="0"/>
                <a:cs typeface="Arial" panose="020B0604020202020204" pitchFamily="34" charset="0"/>
              </a:rPr>
              <a:t>Ciliates</a:t>
            </a:r>
            <a:r>
              <a:rPr lang="cs-CZ" sz="2400" b="1" dirty="0">
                <a:latin typeface="Arial" panose="020B0604020202020204" pitchFamily="34" charset="0"/>
                <a:cs typeface="Arial" panose="020B0604020202020204" pitchFamily="34" charset="0"/>
              </a:rPr>
              <a:t>, </a:t>
            </a:r>
            <a:r>
              <a:rPr lang="cs-CZ" sz="2400" b="1" dirty="0" err="1">
                <a:latin typeface="Arial" panose="020B0604020202020204" pitchFamily="34" charset="0"/>
                <a:cs typeface="Arial" panose="020B0604020202020204" pitchFamily="34" charset="0"/>
              </a:rPr>
              <a:t>macronucleus</a:t>
            </a:r>
            <a:r>
              <a:rPr lang="cs-CZ" sz="2400" b="1" dirty="0">
                <a:latin typeface="Arial" panose="020B0604020202020204" pitchFamily="34" charset="0"/>
                <a:cs typeface="Arial" panose="020B0604020202020204" pitchFamily="34" charset="0"/>
              </a:rPr>
              <a:t>, senescence, </a:t>
            </a:r>
            <a:r>
              <a:rPr lang="cs-CZ" sz="2400" b="1" dirty="0" err="1">
                <a:latin typeface="Arial" panose="020B0604020202020204" pitchFamily="34" charset="0"/>
                <a:cs typeface="Arial" panose="020B0604020202020204" pitchFamily="34" charset="0"/>
              </a:rPr>
              <a:t>conjugation</a:t>
            </a:r>
            <a:r>
              <a:rPr lang="cs-CZ" sz="2400" b="1" dirty="0">
                <a:latin typeface="Arial" panose="020B0604020202020204" pitchFamily="34" charset="0"/>
                <a:cs typeface="Arial" panose="020B0604020202020204" pitchFamily="34" charset="0"/>
              </a:rPr>
              <a:t>, </a:t>
            </a:r>
            <a:r>
              <a:rPr lang="cs-CZ" sz="2400" b="1" dirty="0" err="1">
                <a:latin typeface="Arial" panose="020B0604020202020204" pitchFamily="34" charset="0"/>
                <a:cs typeface="Arial" panose="020B0604020202020204" pitchFamily="34" charset="0"/>
              </a:rPr>
              <a:t>maturation</a:t>
            </a:r>
            <a:endParaRPr lang="cs-CZ" sz="2400" b="1"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B0748A80-A1E1-1CA7-791B-CB3D4CECA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834109"/>
            <a:ext cx="2664296" cy="3897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descr="Electron micrograph of T. thermophila showing both the micronucleus and (partly surrounding it) the macronucleus. Image courtesy Yifan Liu, Univ. of Michigan">
            <a:extLst>
              <a:ext uri="{FF2B5EF4-FFF2-40B4-BE49-F238E27FC236}">
                <a16:creationId xmlns:a16="http://schemas.microsoft.com/office/drawing/2014/main" id="{B17C9937-78BA-755E-0E47-1D26C480E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09464"/>
            <a:ext cx="28575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FF3A9473-BFE0-5F92-8F1D-3A5F60499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0560" y="620688"/>
            <a:ext cx="5480840" cy="634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18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00212" y="142860"/>
            <a:ext cx="8229600" cy="1143000"/>
          </a:xfrm>
        </p:spPr>
        <p:txBody>
          <a:bodyPr>
            <a:normAutofit/>
          </a:bodyPr>
          <a:lstStyle/>
          <a:p>
            <a:r>
              <a:rPr lang="cs-CZ" dirty="0" err="1">
                <a:latin typeface="Arial" pitchFamily="34" charset="0"/>
                <a:cs typeface="Arial" pitchFamily="34" charset="0"/>
              </a:rPr>
              <a:t>Cysts</a:t>
            </a:r>
            <a:endParaRPr lang="cs-CZ" dirty="0">
              <a:latin typeface="Arial" pitchFamily="34" charset="0"/>
              <a:cs typeface="Arial" pitchFamily="34" charset="0"/>
            </a:endParaRPr>
          </a:p>
        </p:txBody>
      </p:sp>
      <p:pic>
        <p:nvPicPr>
          <p:cNvPr id="50178" name="Picture 2"/>
          <p:cNvPicPr>
            <a:picLocks noChangeAspect="1" noChangeArrowheads="1"/>
          </p:cNvPicPr>
          <p:nvPr/>
        </p:nvPicPr>
        <p:blipFill>
          <a:blip r:embed="rId2" cstate="print"/>
          <a:srcRect/>
          <a:stretch>
            <a:fillRect/>
          </a:stretch>
        </p:blipFill>
        <p:spPr bwMode="auto">
          <a:xfrm>
            <a:off x="214282" y="3357562"/>
            <a:ext cx="5448300" cy="2428875"/>
          </a:xfrm>
          <a:prstGeom prst="rect">
            <a:avLst/>
          </a:prstGeom>
          <a:noFill/>
          <a:ln w="9525">
            <a:solidFill>
              <a:schemeClr val="tx1"/>
            </a:solidFill>
            <a:miter lim="800000"/>
            <a:headEnd/>
            <a:tailEnd/>
          </a:ln>
          <a:effectLst/>
        </p:spPr>
      </p:pic>
      <p:sp>
        <p:nvSpPr>
          <p:cNvPr id="6" name="TextovéPole 5"/>
          <p:cNvSpPr txBox="1"/>
          <p:nvPr/>
        </p:nvSpPr>
        <p:spPr>
          <a:xfrm>
            <a:off x="1643042" y="6072206"/>
            <a:ext cx="2993127" cy="646331"/>
          </a:xfrm>
          <a:prstGeom prst="rect">
            <a:avLst/>
          </a:prstGeom>
          <a:noFill/>
        </p:spPr>
        <p:txBody>
          <a:bodyPr wrap="none" rtlCol="0">
            <a:spAutoFit/>
          </a:bodyPr>
          <a:lstStyle/>
          <a:p>
            <a:r>
              <a:rPr lang="cs-CZ" i="1" dirty="0" err="1">
                <a:latin typeface="Arial" pitchFamily="34" charset="0"/>
                <a:cs typeface="Arial" pitchFamily="34" charset="0"/>
              </a:rPr>
              <a:t>Honigbergiella</a:t>
            </a:r>
            <a:r>
              <a:rPr lang="cs-CZ" i="1" dirty="0">
                <a:latin typeface="Arial" pitchFamily="34" charset="0"/>
                <a:cs typeface="Arial" pitchFamily="34" charset="0"/>
              </a:rPr>
              <a:t> </a:t>
            </a:r>
            <a:r>
              <a:rPr lang="cs-CZ" i="1" dirty="0" err="1">
                <a:latin typeface="Arial" pitchFamily="34" charset="0"/>
                <a:cs typeface="Arial" pitchFamily="34" charset="0"/>
              </a:rPr>
              <a:t>ruminantium</a:t>
            </a:r>
            <a:endParaRPr lang="cs-CZ" i="1" dirty="0">
              <a:latin typeface="Arial" pitchFamily="34" charset="0"/>
              <a:cs typeface="Arial" pitchFamily="34" charset="0"/>
            </a:endParaRPr>
          </a:p>
          <a:p>
            <a:r>
              <a:rPr lang="cs-CZ" dirty="0">
                <a:latin typeface="Arial" pitchFamily="34" charset="0"/>
                <a:cs typeface="Arial" pitchFamily="34" charset="0"/>
              </a:rPr>
              <a:t>(</a:t>
            </a:r>
            <a:r>
              <a:rPr lang="cs-CZ" dirty="0" err="1">
                <a:latin typeface="Arial" pitchFamily="34" charset="0"/>
                <a:cs typeface="Arial" pitchFamily="34" charset="0"/>
              </a:rPr>
              <a:t>Parabasalia</a:t>
            </a:r>
            <a:r>
              <a:rPr lang="cs-CZ" dirty="0">
                <a:latin typeface="Arial" pitchFamily="34" charset="0"/>
                <a:cs typeface="Arial" pitchFamily="34" charset="0"/>
              </a:rPr>
              <a:t>)</a:t>
            </a:r>
          </a:p>
        </p:txBody>
      </p:sp>
      <p:pic>
        <p:nvPicPr>
          <p:cNvPr id="50179" name="Picture 3"/>
          <p:cNvPicPr>
            <a:picLocks noChangeAspect="1" noChangeArrowheads="1"/>
          </p:cNvPicPr>
          <p:nvPr/>
        </p:nvPicPr>
        <p:blipFill>
          <a:blip r:embed="rId3" cstate="print"/>
          <a:srcRect/>
          <a:stretch>
            <a:fillRect/>
          </a:stretch>
        </p:blipFill>
        <p:spPr bwMode="auto">
          <a:xfrm>
            <a:off x="4500562" y="142852"/>
            <a:ext cx="4508708" cy="4005273"/>
          </a:xfrm>
          <a:prstGeom prst="rect">
            <a:avLst/>
          </a:prstGeom>
          <a:noFill/>
          <a:ln w="9525">
            <a:solidFill>
              <a:schemeClr val="tx1"/>
            </a:solidFill>
            <a:miter lim="800000"/>
            <a:headEnd/>
            <a:tailEnd/>
          </a:ln>
          <a:effectLst/>
        </p:spPr>
      </p:pic>
      <p:sp>
        <p:nvSpPr>
          <p:cNvPr id="8" name="TextovéPole 7"/>
          <p:cNvSpPr txBox="1"/>
          <p:nvPr/>
        </p:nvSpPr>
        <p:spPr>
          <a:xfrm>
            <a:off x="6357950" y="4214818"/>
            <a:ext cx="2121093" cy="646331"/>
          </a:xfrm>
          <a:prstGeom prst="rect">
            <a:avLst/>
          </a:prstGeom>
          <a:noFill/>
        </p:spPr>
        <p:txBody>
          <a:bodyPr wrap="none" rtlCol="0">
            <a:spAutoFit/>
          </a:bodyPr>
          <a:lstStyle/>
          <a:p>
            <a:r>
              <a:rPr lang="cs-CZ" i="1" dirty="0" err="1">
                <a:latin typeface="Arial" pitchFamily="34" charset="0"/>
                <a:cs typeface="Arial" pitchFamily="34" charset="0"/>
              </a:rPr>
              <a:t>Pelomyxa</a:t>
            </a:r>
            <a:r>
              <a:rPr lang="cs-CZ" i="1" dirty="0">
                <a:latin typeface="Arial" pitchFamily="34" charset="0"/>
                <a:cs typeface="Arial" pitchFamily="34" charset="0"/>
              </a:rPr>
              <a:t> </a:t>
            </a:r>
            <a:r>
              <a:rPr lang="cs-CZ" i="1" dirty="0" err="1">
                <a:latin typeface="Arial" pitchFamily="34" charset="0"/>
                <a:cs typeface="Arial" pitchFamily="34" charset="0"/>
              </a:rPr>
              <a:t>palustris</a:t>
            </a:r>
            <a:endParaRPr lang="cs-CZ" i="1" dirty="0">
              <a:latin typeface="Arial" pitchFamily="34" charset="0"/>
              <a:cs typeface="Arial" pitchFamily="34" charset="0"/>
            </a:endParaRPr>
          </a:p>
          <a:p>
            <a:r>
              <a:rPr lang="cs-CZ" dirty="0">
                <a:latin typeface="Arial" pitchFamily="34" charset="0"/>
                <a:cs typeface="Arial" pitchFamily="34" charset="0"/>
              </a:rPr>
              <a:t>(</a:t>
            </a:r>
            <a:r>
              <a:rPr lang="cs-CZ" dirty="0" err="1">
                <a:latin typeface="Arial" pitchFamily="34" charset="0"/>
                <a:cs typeface="Arial" pitchFamily="34" charset="0"/>
              </a:rPr>
              <a:t>Archamoebae</a:t>
            </a:r>
            <a:r>
              <a:rPr lang="cs-CZ" dirty="0">
                <a:latin typeface="Arial" pitchFamily="34" charset="0"/>
                <a:cs typeface="Arial" pitchFamily="34" charset="0"/>
              </a:rPr>
              <a:t>)</a:t>
            </a:r>
          </a:p>
        </p:txBody>
      </p:sp>
      <p:sp>
        <p:nvSpPr>
          <p:cNvPr id="4" name="TextovéPole 3"/>
          <p:cNvSpPr txBox="1"/>
          <p:nvPr/>
        </p:nvSpPr>
        <p:spPr>
          <a:xfrm>
            <a:off x="467544" y="1377642"/>
            <a:ext cx="3816424" cy="646331"/>
          </a:xfrm>
          <a:prstGeom prst="rect">
            <a:avLst/>
          </a:prstGeom>
          <a:noFill/>
        </p:spPr>
        <p:txBody>
          <a:bodyPr wrap="square" rtlCol="0">
            <a:spAutoFit/>
          </a:bodyPr>
          <a:lstStyle/>
          <a:p>
            <a:pPr marL="285750" indent="-285750">
              <a:buFont typeface="Arial" pitchFamily="34" charset="0"/>
              <a:buChar char="•"/>
            </a:pPr>
            <a:r>
              <a:rPr lang="cs-CZ" dirty="0">
                <a:latin typeface="Arial" pitchFamily="34" charset="0"/>
                <a:cs typeface="Arial" pitchFamily="34" charset="0"/>
              </a:rPr>
              <a:t>An </a:t>
            </a:r>
            <a:r>
              <a:rPr lang="cs-CZ" dirty="0" err="1">
                <a:latin typeface="Arial" pitchFamily="34" charset="0"/>
                <a:cs typeface="Arial" pitchFamily="34" charset="0"/>
              </a:rPr>
              <a:t>example</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cell </a:t>
            </a:r>
            <a:r>
              <a:rPr lang="cs-CZ" dirty="0" err="1">
                <a:latin typeface="Arial" pitchFamily="34" charset="0"/>
                <a:cs typeface="Arial" pitchFamily="34" charset="0"/>
              </a:rPr>
              <a:t>differentiation</a:t>
            </a:r>
            <a:r>
              <a:rPr lang="cs-CZ" dirty="0">
                <a:latin typeface="Arial" pitchFamily="34" charset="0"/>
                <a:cs typeface="Arial" pitchFamily="34" charset="0"/>
              </a:rPr>
              <a:t> in </a:t>
            </a:r>
            <a:r>
              <a:rPr lang="cs-CZ" dirty="0" err="1">
                <a:latin typeface="Arial" pitchFamily="34" charset="0"/>
                <a:cs typeface="Arial" pitchFamily="34" charset="0"/>
              </a:rPr>
              <a:t>unicellular</a:t>
            </a:r>
            <a:r>
              <a:rPr lang="cs-CZ" dirty="0">
                <a:latin typeface="Arial" pitchFamily="34" charset="0"/>
                <a:cs typeface="Arial" pitchFamily="34" charset="0"/>
              </a:rPr>
              <a:t> </a:t>
            </a:r>
            <a:r>
              <a:rPr lang="cs-CZ" dirty="0" err="1">
                <a:latin typeface="Arial" pitchFamily="34" charset="0"/>
                <a:cs typeface="Arial" pitchFamily="34" charset="0"/>
              </a:rPr>
              <a:t>organisms</a:t>
            </a:r>
            <a:endParaRPr lang="cs-CZ" dirty="0">
              <a:latin typeface="Arial" pitchFamily="34" charset="0"/>
              <a:cs typeface="Arial" pitchFamily="34" charset="0"/>
            </a:endParaRPr>
          </a:p>
        </p:txBody>
      </p:sp>
    </p:spTree>
    <p:extLst>
      <p:ext uri="{BB962C8B-B14F-4D97-AF65-F5344CB8AC3E}">
        <p14:creationId xmlns:p14="http://schemas.microsoft.com/office/powerpoint/2010/main" val="3501584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692696"/>
            <a:ext cx="5114925" cy="6038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B0748A80-A1E1-1CA7-791B-CB3D4CECA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834109"/>
            <a:ext cx="2664296" cy="3897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descr="Electron micrograph of T. thermophila showing both the micronucleus and (partly surrounding it) the macronucleus. Image courtesy Yifan Liu, Univ. of Michigan">
            <a:extLst>
              <a:ext uri="{FF2B5EF4-FFF2-40B4-BE49-F238E27FC236}">
                <a16:creationId xmlns:a16="http://schemas.microsoft.com/office/drawing/2014/main" id="{B17C9937-78BA-755E-0E47-1D26C480E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09464"/>
            <a:ext cx="2857500" cy="2038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F916D66-9C43-DD37-009C-81B28E6DEFB4}"/>
              </a:ext>
            </a:extLst>
          </p:cNvPr>
          <p:cNvSpPr txBox="1"/>
          <p:nvPr/>
        </p:nvSpPr>
        <p:spPr>
          <a:xfrm>
            <a:off x="61118" y="50254"/>
            <a:ext cx="9124614" cy="461665"/>
          </a:xfrm>
          <a:prstGeom prst="rect">
            <a:avLst/>
          </a:prstGeom>
          <a:noFill/>
        </p:spPr>
        <p:txBody>
          <a:bodyPr wrap="none" rtlCol="0">
            <a:spAutoFit/>
          </a:bodyPr>
          <a:lstStyle/>
          <a:p>
            <a:r>
              <a:rPr lang="cs-CZ" sz="2400" b="1" dirty="0" err="1">
                <a:latin typeface="Arial" panose="020B0604020202020204" pitchFamily="34" charset="0"/>
                <a:cs typeface="Arial" panose="020B0604020202020204" pitchFamily="34" charset="0"/>
              </a:rPr>
              <a:t>Ciliates</a:t>
            </a:r>
            <a:r>
              <a:rPr lang="cs-CZ" sz="2400" b="1" dirty="0">
                <a:latin typeface="Arial" panose="020B0604020202020204" pitchFamily="34" charset="0"/>
                <a:cs typeface="Arial" panose="020B0604020202020204" pitchFamily="34" charset="0"/>
              </a:rPr>
              <a:t>, </a:t>
            </a:r>
            <a:r>
              <a:rPr lang="cs-CZ" sz="2400" b="1" dirty="0" err="1">
                <a:latin typeface="Arial" panose="020B0604020202020204" pitchFamily="34" charset="0"/>
                <a:cs typeface="Arial" panose="020B0604020202020204" pitchFamily="34" charset="0"/>
              </a:rPr>
              <a:t>macronucleus</a:t>
            </a:r>
            <a:r>
              <a:rPr lang="cs-CZ" sz="2400" b="1" dirty="0">
                <a:latin typeface="Arial" panose="020B0604020202020204" pitchFamily="34" charset="0"/>
                <a:cs typeface="Arial" panose="020B0604020202020204" pitchFamily="34" charset="0"/>
              </a:rPr>
              <a:t>, senescence, </a:t>
            </a:r>
            <a:r>
              <a:rPr lang="cs-CZ" sz="2400" b="1" dirty="0" err="1">
                <a:latin typeface="Arial" panose="020B0604020202020204" pitchFamily="34" charset="0"/>
                <a:cs typeface="Arial" panose="020B0604020202020204" pitchFamily="34" charset="0"/>
              </a:rPr>
              <a:t>conjugation</a:t>
            </a:r>
            <a:r>
              <a:rPr lang="cs-CZ" sz="2400" b="1" dirty="0">
                <a:latin typeface="Arial" panose="020B0604020202020204" pitchFamily="34" charset="0"/>
                <a:cs typeface="Arial" panose="020B0604020202020204" pitchFamily="34" charset="0"/>
              </a:rPr>
              <a:t>, </a:t>
            </a:r>
            <a:r>
              <a:rPr lang="cs-CZ" sz="2400" b="1" dirty="0" err="1">
                <a:latin typeface="Arial" panose="020B0604020202020204" pitchFamily="34" charset="0"/>
                <a:cs typeface="Arial" panose="020B0604020202020204" pitchFamily="34" charset="0"/>
              </a:rPr>
              <a:t>maturation</a:t>
            </a:r>
            <a:endParaRPr lang="cs-CZ"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08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lternativní popis obrázku chybí">
            <a:extLst>
              <a:ext uri="{FF2B5EF4-FFF2-40B4-BE49-F238E27FC236}">
                <a16:creationId xmlns:a16="http://schemas.microsoft.com/office/drawing/2014/main" id="{A03E0A57-A472-AA80-A718-7DB0DBA274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13"/>
          <a:stretch/>
        </p:blipFill>
        <p:spPr bwMode="auto">
          <a:xfrm>
            <a:off x="6372199" y="1196752"/>
            <a:ext cx="2618159" cy="294079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4473"/>
            <a:ext cx="5967218" cy="64516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Malaria Transport Channel Identified Connecting Parasite to Red Blood Cell">
            <a:extLst>
              <a:ext uri="{FF2B5EF4-FFF2-40B4-BE49-F238E27FC236}">
                <a16:creationId xmlns:a16="http://schemas.microsoft.com/office/drawing/2014/main" id="{2BBFB17E-B8C1-A06F-B21F-B77F907904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398"/>
          <a:stretch/>
        </p:blipFill>
        <p:spPr bwMode="auto">
          <a:xfrm>
            <a:off x="6372199" y="4308823"/>
            <a:ext cx="2618159" cy="228852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8D0B1FC-8A32-34D2-9439-1C14A5B96103}"/>
              </a:ext>
            </a:extLst>
          </p:cNvPr>
          <p:cNvSpPr txBox="1"/>
          <p:nvPr/>
        </p:nvSpPr>
        <p:spPr>
          <a:xfrm>
            <a:off x="6674431" y="418619"/>
            <a:ext cx="2013693" cy="461665"/>
          </a:xfrm>
          <a:prstGeom prst="rect">
            <a:avLst/>
          </a:prstGeom>
          <a:noFill/>
        </p:spPr>
        <p:txBody>
          <a:bodyPr wrap="none" rtlCol="0">
            <a:spAutoFit/>
          </a:bodyPr>
          <a:lstStyle/>
          <a:p>
            <a:r>
              <a:rPr lang="cs-CZ" sz="2400" b="1" i="1" dirty="0" err="1">
                <a:latin typeface="Arial" panose="020B0604020202020204" pitchFamily="34" charset="0"/>
                <a:cs typeface="Arial" panose="020B0604020202020204" pitchFamily="34" charset="0"/>
              </a:rPr>
              <a:t>Plasmodium</a:t>
            </a:r>
            <a:endParaRPr lang="cs-CZ"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745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714348" y="230783"/>
            <a:ext cx="77724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dirty="0" err="1">
                <a:latin typeface="Arial" pitchFamily="34" charset="0"/>
                <a:ea typeface="+mj-ea"/>
                <a:cs typeface="Arial" pitchFamily="34" charset="0"/>
              </a:rPr>
              <a:t>Sexual</a:t>
            </a:r>
            <a:r>
              <a:rPr lang="cs-CZ" sz="3600" dirty="0">
                <a:latin typeface="Arial" pitchFamily="34" charset="0"/>
                <a:ea typeface="+mj-ea"/>
                <a:cs typeface="Arial" pitchFamily="34" charset="0"/>
              </a:rPr>
              <a:t> </a:t>
            </a:r>
            <a:r>
              <a:rPr lang="cs-CZ" sz="3600" dirty="0" err="1">
                <a:latin typeface="Arial" pitchFamily="34" charset="0"/>
                <a:ea typeface="+mj-ea"/>
                <a:cs typeface="Arial" pitchFamily="34" charset="0"/>
              </a:rPr>
              <a:t>process</a:t>
            </a:r>
            <a:r>
              <a:rPr lang="cs-CZ" sz="3600" dirty="0">
                <a:latin typeface="Arial" pitchFamily="34" charset="0"/>
                <a:ea typeface="+mj-ea"/>
                <a:cs typeface="Arial" pitchFamily="34" charset="0"/>
              </a:rPr>
              <a:t> in</a:t>
            </a:r>
            <a:r>
              <a:rPr kumimoji="0" lang="cs-CZ" sz="3600" b="0"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Volvox</a:t>
            </a:r>
            <a:r>
              <a:rPr kumimoji="0" lang="cs-CZ" sz="3600" b="0" i="1"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kumimoji="0" lang="cs-CZ" sz="3600" b="0"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carteri</a:t>
            </a:r>
            <a:endParaRPr kumimoji="0" lang="cs-CZ"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4" y="1046564"/>
            <a:ext cx="8684096" cy="56227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063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itchFamily="34" charset="0"/>
                <a:cs typeface="Arial" pitchFamily="34" charset="0"/>
              </a:rPr>
              <a:t>Cryptic</a:t>
            </a:r>
            <a:r>
              <a:rPr lang="cs-CZ" dirty="0">
                <a:latin typeface="Arial" pitchFamily="34" charset="0"/>
                <a:cs typeface="Arial" pitchFamily="34" charset="0"/>
              </a:rPr>
              <a:t> sex</a:t>
            </a:r>
          </a:p>
        </p:txBody>
      </p:sp>
      <p:sp>
        <p:nvSpPr>
          <p:cNvPr id="3" name="Zástupný symbol pro obsah 2"/>
          <p:cNvSpPr>
            <a:spLocks noGrp="1"/>
          </p:cNvSpPr>
          <p:nvPr>
            <p:ph idx="1"/>
          </p:nvPr>
        </p:nvSpPr>
        <p:spPr/>
        <p:txBody>
          <a:bodyPr>
            <a:normAutofit lnSpcReduction="10000"/>
          </a:bodyPr>
          <a:lstStyle/>
          <a:p>
            <a:r>
              <a:rPr lang="cs-CZ" dirty="0" err="1">
                <a:latin typeface="Arial" pitchFamily="34" charset="0"/>
                <a:cs typeface="Arial" pitchFamily="34" charset="0"/>
              </a:rPr>
              <a:t>How</a:t>
            </a:r>
            <a:r>
              <a:rPr lang="cs-CZ" dirty="0">
                <a:latin typeface="Arial" pitchFamily="34" charset="0"/>
                <a:cs typeface="Arial" pitchFamily="34" charset="0"/>
              </a:rPr>
              <a:t> to </a:t>
            </a:r>
            <a:r>
              <a:rPr lang="cs-CZ" dirty="0" err="1">
                <a:latin typeface="Arial" pitchFamily="34" charset="0"/>
                <a:cs typeface="Arial" pitchFamily="34" charset="0"/>
              </a:rPr>
              <a:t>recognize</a:t>
            </a:r>
            <a:r>
              <a:rPr lang="cs-CZ" dirty="0">
                <a:latin typeface="Arial" pitchFamily="34" charset="0"/>
                <a:cs typeface="Arial" pitchFamily="34" charset="0"/>
              </a:rPr>
              <a:t> </a:t>
            </a:r>
            <a:r>
              <a:rPr lang="cs-CZ" dirty="0" err="1">
                <a:latin typeface="Arial" pitchFamily="34" charset="0"/>
                <a:cs typeface="Arial" pitchFamily="34" charset="0"/>
              </a:rPr>
              <a:t>it</a:t>
            </a:r>
            <a:r>
              <a:rPr lang="cs-CZ" dirty="0">
                <a:latin typeface="Arial" pitchFamily="34" charset="0"/>
                <a:cs typeface="Arial" pitchFamily="34" charset="0"/>
              </a:rPr>
              <a:t>?</a:t>
            </a:r>
          </a:p>
          <a:p>
            <a:endParaRPr lang="cs-CZ" dirty="0">
              <a:latin typeface="Arial" pitchFamily="34" charset="0"/>
              <a:cs typeface="Arial" pitchFamily="34" charset="0"/>
            </a:endParaRPr>
          </a:p>
          <a:p>
            <a:r>
              <a:rPr lang="cs-CZ" dirty="0" err="1">
                <a:latin typeface="Arial" pitchFamily="34" charset="0"/>
                <a:cs typeface="Arial" pitchFamily="34" charset="0"/>
              </a:rPr>
              <a:t>Probably</a:t>
            </a:r>
            <a:r>
              <a:rPr lang="cs-CZ" dirty="0">
                <a:latin typeface="Arial" pitchFamily="34" charset="0"/>
                <a:cs typeface="Arial" pitchFamily="34" charset="0"/>
              </a:rPr>
              <a:t> in most „</a:t>
            </a:r>
            <a:r>
              <a:rPr lang="cs-CZ" dirty="0" err="1">
                <a:latin typeface="Arial" pitchFamily="34" charset="0"/>
                <a:cs typeface="Arial" pitchFamily="34" charset="0"/>
              </a:rPr>
              <a:t>asexuals</a:t>
            </a:r>
            <a:r>
              <a:rPr lang="cs-CZ" dirty="0">
                <a:latin typeface="Arial" pitchFamily="34" charset="0"/>
                <a:cs typeface="Arial" pitchFamily="34" charset="0"/>
              </a:rPr>
              <a:t>“</a:t>
            </a:r>
          </a:p>
          <a:p>
            <a:endParaRPr lang="cs-CZ" dirty="0">
              <a:latin typeface="Arial" pitchFamily="34" charset="0"/>
              <a:cs typeface="Arial" pitchFamily="34" charset="0"/>
            </a:endParaRPr>
          </a:p>
          <a:p>
            <a:r>
              <a:rPr lang="cs-CZ" dirty="0">
                <a:latin typeface="Arial" pitchFamily="34" charset="0"/>
                <a:cs typeface="Arial" pitchFamily="34" charset="0"/>
              </a:rPr>
              <a:t>Sex </a:t>
            </a:r>
            <a:r>
              <a:rPr lang="cs-CZ" dirty="0" err="1">
                <a:latin typeface="Arial" pitchFamily="34" charset="0"/>
                <a:cs typeface="Arial" pitchFamily="34" charset="0"/>
              </a:rPr>
              <a:t>is</a:t>
            </a:r>
            <a:r>
              <a:rPr lang="cs-CZ" dirty="0">
                <a:latin typeface="Arial" pitchFamily="34" charset="0"/>
                <a:cs typeface="Arial" pitchFamily="34" charset="0"/>
              </a:rPr>
              <a:t> </a:t>
            </a:r>
            <a:r>
              <a:rPr lang="cs-CZ" dirty="0" err="1">
                <a:latin typeface="Arial" pitchFamily="34" charset="0"/>
                <a:cs typeface="Arial" pitchFamily="34" charset="0"/>
              </a:rPr>
              <a:t>still</a:t>
            </a:r>
            <a:r>
              <a:rPr lang="cs-CZ" dirty="0">
                <a:latin typeface="Arial" pitchFamily="34" charset="0"/>
                <a:cs typeface="Arial" pitchFamily="34" charset="0"/>
              </a:rPr>
              <a:t> </a:t>
            </a:r>
            <a:r>
              <a:rPr lang="cs-CZ" dirty="0" err="1">
                <a:latin typeface="Arial" pitchFamily="34" charset="0"/>
                <a:cs typeface="Arial" pitchFamily="34" charset="0"/>
              </a:rPr>
              <a:t>unknown</a:t>
            </a:r>
            <a:r>
              <a:rPr lang="cs-CZ" dirty="0">
                <a:latin typeface="Arial" pitchFamily="34" charset="0"/>
                <a:cs typeface="Arial" pitchFamily="34" charset="0"/>
              </a:rPr>
              <a:t> in many </a:t>
            </a:r>
            <a:r>
              <a:rPr lang="cs-CZ" dirty="0" err="1">
                <a:latin typeface="Arial" pitchFamily="34" charset="0"/>
                <a:cs typeface="Arial" pitchFamily="34" charset="0"/>
              </a:rPr>
              <a:t>protist</a:t>
            </a:r>
            <a:r>
              <a:rPr lang="cs-CZ" dirty="0">
                <a:latin typeface="Arial" pitchFamily="34" charset="0"/>
                <a:cs typeface="Arial" pitchFamily="34" charset="0"/>
              </a:rPr>
              <a:t> </a:t>
            </a:r>
            <a:r>
              <a:rPr lang="cs-CZ" dirty="0" err="1">
                <a:latin typeface="Arial" pitchFamily="34" charset="0"/>
                <a:cs typeface="Arial" pitchFamily="34" charset="0"/>
              </a:rPr>
              <a:t>lineages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Even</a:t>
            </a:r>
            <a:r>
              <a:rPr lang="cs-CZ" dirty="0">
                <a:latin typeface="Arial" pitchFamily="34" charset="0"/>
                <a:cs typeface="Arial" pitchFamily="34" charset="0"/>
              </a:rPr>
              <a:t> a </a:t>
            </a:r>
            <a:r>
              <a:rPr lang="cs-CZ" dirty="0" err="1">
                <a:latin typeface="Arial" pitchFamily="34" charset="0"/>
                <a:cs typeface="Arial" pitchFamily="34" charset="0"/>
              </a:rPr>
              <a:t>rare</a:t>
            </a:r>
            <a:r>
              <a:rPr lang="cs-CZ" dirty="0">
                <a:latin typeface="Arial" pitchFamily="34" charset="0"/>
                <a:cs typeface="Arial" pitchFamily="34" charset="0"/>
              </a:rPr>
              <a:t> </a:t>
            </a:r>
            <a:r>
              <a:rPr lang="cs-CZ" dirty="0" err="1">
                <a:latin typeface="Arial" pitchFamily="34" charset="0"/>
                <a:cs typeface="Arial" pitchFamily="34" charset="0"/>
              </a:rPr>
              <a:t>recombination</a:t>
            </a:r>
            <a:r>
              <a:rPr lang="cs-CZ" dirty="0">
                <a:latin typeface="Arial" pitchFamily="34" charset="0"/>
                <a:cs typeface="Arial" pitchFamily="34" charset="0"/>
              </a:rPr>
              <a:t> </a:t>
            </a:r>
            <a:r>
              <a:rPr lang="cs-CZ" dirty="0" err="1">
                <a:latin typeface="Arial" pitchFamily="34" charset="0"/>
                <a:cs typeface="Arial" pitchFamily="34" charset="0"/>
              </a:rPr>
              <a:t>is</a:t>
            </a:r>
            <a:r>
              <a:rPr lang="cs-CZ" dirty="0">
                <a:latin typeface="Arial" pitchFamily="34" charset="0"/>
                <a:cs typeface="Arial" pitchFamily="34" charset="0"/>
              </a:rPr>
              <a:t> </a:t>
            </a:r>
            <a:r>
              <a:rPr lang="cs-CZ" dirty="0" err="1">
                <a:latin typeface="Arial" pitchFamily="34" charset="0"/>
                <a:cs typeface="Arial" pitchFamily="34" charset="0"/>
              </a:rPr>
              <a:t>enough</a:t>
            </a:r>
            <a:r>
              <a:rPr lang="cs-CZ" dirty="0">
                <a:latin typeface="Arial" pitchFamily="34" charset="0"/>
                <a:cs typeface="Arial" pitchFamily="34" charset="0"/>
              </a:rPr>
              <a:t>…</a:t>
            </a:r>
          </a:p>
        </p:txBody>
      </p:sp>
    </p:spTree>
    <p:extLst>
      <p:ext uri="{BB962C8B-B14F-4D97-AF65-F5344CB8AC3E}">
        <p14:creationId xmlns:p14="http://schemas.microsoft.com/office/powerpoint/2010/main" val="560559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itchFamily="34" charset="0"/>
                <a:cs typeface="Arial" pitchFamily="34" charset="0"/>
              </a:rPr>
              <a:t>Cryptic</a:t>
            </a:r>
            <a:r>
              <a:rPr lang="cs-CZ" dirty="0">
                <a:latin typeface="Arial" pitchFamily="34" charset="0"/>
                <a:cs typeface="Arial" pitchFamily="34" charset="0"/>
              </a:rPr>
              <a:t> sex</a:t>
            </a:r>
          </a:p>
        </p:txBody>
      </p:sp>
      <p:sp>
        <p:nvSpPr>
          <p:cNvPr id="3" name="Zástupný symbol pro obsah 2"/>
          <p:cNvSpPr>
            <a:spLocks noGrp="1"/>
          </p:cNvSpPr>
          <p:nvPr>
            <p:ph idx="1"/>
          </p:nvPr>
        </p:nvSpPr>
        <p:spPr/>
        <p:txBody>
          <a:bodyPr>
            <a:normAutofit lnSpcReduction="10000"/>
          </a:bodyPr>
          <a:lstStyle/>
          <a:p>
            <a:r>
              <a:rPr lang="cs-CZ" dirty="0" err="1">
                <a:latin typeface="Arial" pitchFamily="34" charset="0"/>
                <a:cs typeface="Arial" pitchFamily="34" charset="0"/>
              </a:rPr>
              <a:t>How</a:t>
            </a:r>
            <a:r>
              <a:rPr lang="cs-CZ" dirty="0">
                <a:latin typeface="Arial" pitchFamily="34" charset="0"/>
                <a:cs typeface="Arial" pitchFamily="34" charset="0"/>
              </a:rPr>
              <a:t> to </a:t>
            </a:r>
            <a:r>
              <a:rPr lang="cs-CZ" dirty="0" err="1">
                <a:latin typeface="Arial" pitchFamily="34" charset="0"/>
                <a:cs typeface="Arial" pitchFamily="34" charset="0"/>
              </a:rPr>
              <a:t>recognize</a:t>
            </a:r>
            <a:r>
              <a:rPr lang="cs-CZ" dirty="0">
                <a:latin typeface="Arial" pitchFamily="34" charset="0"/>
                <a:cs typeface="Arial" pitchFamily="34" charset="0"/>
              </a:rPr>
              <a:t> </a:t>
            </a:r>
            <a:r>
              <a:rPr lang="cs-CZ" dirty="0" err="1">
                <a:latin typeface="Arial" pitchFamily="34" charset="0"/>
                <a:cs typeface="Arial" pitchFamily="34" charset="0"/>
              </a:rPr>
              <a:t>it</a:t>
            </a:r>
            <a:r>
              <a:rPr lang="cs-CZ" dirty="0">
                <a:latin typeface="Arial" pitchFamily="34" charset="0"/>
                <a:cs typeface="Arial" pitchFamily="34" charset="0"/>
              </a:rPr>
              <a:t>?</a:t>
            </a:r>
          </a:p>
          <a:p>
            <a:endParaRPr lang="cs-CZ" dirty="0">
              <a:latin typeface="Arial" pitchFamily="34" charset="0"/>
              <a:cs typeface="Arial" pitchFamily="34" charset="0"/>
            </a:endParaRPr>
          </a:p>
          <a:p>
            <a:r>
              <a:rPr lang="cs-CZ" dirty="0" err="1">
                <a:latin typeface="Arial" pitchFamily="34" charset="0"/>
                <a:cs typeface="Arial" pitchFamily="34" charset="0"/>
              </a:rPr>
              <a:t>Probably</a:t>
            </a:r>
            <a:r>
              <a:rPr lang="cs-CZ" dirty="0">
                <a:latin typeface="Arial" pitchFamily="34" charset="0"/>
                <a:cs typeface="Arial" pitchFamily="34" charset="0"/>
              </a:rPr>
              <a:t> in most „</a:t>
            </a:r>
            <a:r>
              <a:rPr lang="cs-CZ" dirty="0" err="1">
                <a:latin typeface="Arial" pitchFamily="34" charset="0"/>
                <a:cs typeface="Arial" pitchFamily="34" charset="0"/>
              </a:rPr>
              <a:t>asexuals</a:t>
            </a:r>
            <a:r>
              <a:rPr lang="cs-CZ" dirty="0">
                <a:latin typeface="Arial" pitchFamily="34" charset="0"/>
                <a:cs typeface="Arial" pitchFamily="34" charset="0"/>
              </a:rPr>
              <a:t>“, in </a:t>
            </a:r>
            <a:r>
              <a:rPr lang="cs-CZ" dirty="0" err="1">
                <a:latin typeface="Arial" pitchFamily="34" charset="0"/>
                <a:cs typeface="Arial" pitchFamily="34" charset="0"/>
              </a:rPr>
              <a:t>fact</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Sex </a:t>
            </a:r>
            <a:r>
              <a:rPr lang="cs-CZ" dirty="0" err="1">
                <a:latin typeface="Arial" pitchFamily="34" charset="0"/>
                <a:cs typeface="Arial" pitchFamily="34" charset="0"/>
              </a:rPr>
              <a:t>is</a:t>
            </a:r>
            <a:r>
              <a:rPr lang="cs-CZ" dirty="0">
                <a:latin typeface="Arial" pitchFamily="34" charset="0"/>
                <a:cs typeface="Arial" pitchFamily="34" charset="0"/>
              </a:rPr>
              <a:t> </a:t>
            </a:r>
            <a:r>
              <a:rPr lang="cs-CZ" dirty="0" err="1">
                <a:latin typeface="Arial" pitchFamily="34" charset="0"/>
                <a:cs typeface="Arial" pitchFamily="34" charset="0"/>
              </a:rPr>
              <a:t>still</a:t>
            </a:r>
            <a:r>
              <a:rPr lang="cs-CZ" dirty="0">
                <a:latin typeface="Arial" pitchFamily="34" charset="0"/>
                <a:cs typeface="Arial" pitchFamily="34" charset="0"/>
              </a:rPr>
              <a:t> </a:t>
            </a:r>
            <a:r>
              <a:rPr lang="cs-CZ" dirty="0" err="1">
                <a:latin typeface="Arial" pitchFamily="34" charset="0"/>
                <a:cs typeface="Arial" pitchFamily="34" charset="0"/>
              </a:rPr>
              <a:t>unknown</a:t>
            </a:r>
            <a:r>
              <a:rPr lang="cs-CZ" dirty="0">
                <a:latin typeface="Arial" pitchFamily="34" charset="0"/>
                <a:cs typeface="Arial" pitchFamily="34" charset="0"/>
              </a:rPr>
              <a:t> in many </a:t>
            </a:r>
            <a:r>
              <a:rPr lang="cs-CZ" dirty="0" err="1">
                <a:latin typeface="Arial" pitchFamily="34" charset="0"/>
                <a:cs typeface="Arial" pitchFamily="34" charset="0"/>
              </a:rPr>
              <a:t>protist</a:t>
            </a:r>
            <a:r>
              <a:rPr lang="cs-CZ" dirty="0">
                <a:latin typeface="Arial" pitchFamily="34" charset="0"/>
                <a:cs typeface="Arial" pitchFamily="34" charset="0"/>
              </a:rPr>
              <a:t> </a:t>
            </a:r>
            <a:r>
              <a:rPr lang="cs-CZ" dirty="0" err="1">
                <a:latin typeface="Arial" pitchFamily="34" charset="0"/>
                <a:cs typeface="Arial" pitchFamily="34" charset="0"/>
              </a:rPr>
              <a:t>lineages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Even</a:t>
            </a:r>
            <a:r>
              <a:rPr lang="cs-CZ" dirty="0">
                <a:latin typeface="Arial" pitchFamily="34" charset="0"/>
                <a:cs typeface="Arial" pitchFamily="34" charset="0"/>
              </a:rPr>
              <a:t> a </a:t>
            </a:r>
            <a:r>
              <a:rPr lang="cs-CZ" dirty="0" err="1">
                <a:latin typeface="Arial" pitchFamily="34" charset="0"/>
                <a:cs typeface="Arial" pitchFamily="34" charset="0"/>
              </a:rPr>
              <a:t>rare</a:t>
            </a:r>
            <a:r>
              <a:rPr lang="cs-CZ" dirty="0">
                <a:latin typeface="Arial" pitchFamily="34" charset="0"/>
                <a:cs typeface="Arial" pitchFamily="34" charset="0"/>
              </a:rPr>
              <a:t> </a:t>
            </a:r>
            <a:r>
              <a:rPr lang="cs-CZ" dirty="0" err="1">
                <a:latin typeface="Arial" pitchFamily="34" charset="0"/>
                <a:cs typeface="Arial" pitchFamily="34" charset="0"/>
              </a:rPr>
              <a:t>recombination</a:t>
            </a:r>
            <a:r>
              <a:rPr lang="cs-CZ" dirty="0">
                <a:latin typeface="Arial" pitchFamily="34" charset="0"/>
                <a:cs typeface="Arial" pitchFamily="34" charset="0"/>
              </a:rPr>
              <a:t> </a:t>
            </a:r>
            <a:r>
              <a:rPr lang="cs-CZ" dirty="0" err="1">
                <a:latin typeface="Arial" pitchFamily="34" charset="0"/>
                <a:cs typeface="Arial" pitchFamily="34" charset="0"/>
              </a:rPr>
              <a:t>is</a:t>
            </a:r>
            <a:r>
              <a:rPr lang="cs-CZ" dirty="0">
                <a:latin typeface="Arial" pitchFamily="34" charset="0"/>
                <a:cs typeface="Arial" pitchFamily="34" charset="0"/>
              </a:rPr>
              <a:t> </a:t>
            </a:r>
            <a:r>
              <a:rPr lang="cs-CZ" dirty="0" err="1">
                <a:latin typeface="Arial" pitchFamily="34" charset="0"/>
                <a:cs typeface="Arial" pitchFamily="34" charset="0"/>
              </a:rPr>
              <a:t>enough</a:t>
            </a:r>
            <a:r>
              <a:rPr lang="cs-CZ" dirty="0">
                <a:latin typeface="Arial" pitchFamily="34" charset="0"/>
                <a:cs typeface="Arial" pitchFamily="34" charset="0"/>
              </a:rPr>
              <a:t>…</a:t>
            </a:r>
          </a:p>
        </p:txBody>
      </p:sp>
      <p:pic>
        <p:nvPicPr>
          <p:cNvPr id="4" name="Picture 2" descr="Figure thumbnail gr1">
            <a:extLst>
              <a:ext uri="{FF2B5EF4-FFF2-40B4-BE49-F238E27FC236}">
                <a16:creationId xmlns:a16="http://schemas.microsoft.com/office/drawing/2014/main" id="{AD773C6D-A8FF-D99D-00DC-3795C4A9F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40432"/>
            <a:ext cx="7905816" cy="3118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143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31640" y="908720"/>
            <a:ext cx="6480720" cy="5187163"/>
          </a:xfrm>
          <a:prstGeom prst="rect">
            <a:avLst/>
          </a:prstGeom>
          <a:ln>
            <a:solidFill>
              <a:schemeClr val="tx1"/>
            </a:solidFill>
          </a:ln>
        </p:spPr>
      </p:pic>
      <p:sp>
        <p:nvSpPr>
          <p:cNvPr id="3" name="Obdélník 2"/>
          <p:cNvSpPr/>
          <p:nvPr/>
        </p:nvSpPr>
        <p:spPr>
          <a:xfrm>
            <a:off x="3500232" y="107921"/>
            <a:ext cx="2143536" cy="584775"/>
          </a:xfrm>
          <a:prstGeom prst="rect">
            <a:avLst/>
          </a:prstGeom>
        </p:spPr>
        <p:txBody>
          <a:bodyPr wrap="none">
            <a:spAutoFit/>
          </a:bodyPr>
          <a:lstStyle/>
          <a:p>
            <a:r>
              <a:rPr lang="cs-CZ" sz="3200" dirty="0" err="1">
                <a:latin typeface="Arial" pitchFamily="34" charset="0"/>
                <a:cs typeface="Arial" pitchFamily="34" charset="0"/>
              </a:rPr>
              <a:t>Homework</a:t>
            </a:r>
            <a:endParaRPr lang="cs-CZ" sz="3200" dirty="0"/>
          </a:p>
        </p:txBody>
      </p:sp>
      <p:sp>
        <p:nvSpPr>
          <p:cNvPr id="4" name="TextovéPole 3"/>
          <p:cNvSpPr txBox="1"/>
          <p:nvPr/>
        </p:nvSpPr>
        <p:spPr>
          <a:xfrm>
            <a:off x="5004048" y="1340768"/>
            <a:ext cx="2479653" cy="307777"/>
          </a:xfrm>
          <a:prstGeom prst="rect">
            <a:avLst/>
          </a:prstGeom>
          <a:noFill/>
        </p:spPr>
        <p:txBody>
          <a:bodyPr wrap="none" rtlCol="0">
            <a:spAutoFit/>
          </a:bodyPr>
          <a:lstStyle/>
          <a:p>
            <a:r>
              <a:rPr lang="cs-CZ" sz="1400" dirty="0">
                <a:latin typeface="Arial" panose="020B0604020202020204" pitchFamily="34" charset="0"/>
                <a:cs typeface="Arial" panose="020B0604020202020204" pitchFamily="34" charset="0"/>
              </a:rPr>
              <a:t>PNAS 112:8827-8834 (2015)</a:t>
            </a:r>
          </a:p>
        </p:txBody>
      </p:sp>
    </p:spTree>
    <p:extLst>
      <p:ext uri="{BB962C8B-B14F-4D97-AF65-F5344CB8AC3E}">
        <p14:creationId xmlns:p14="http://schemas.microsoft.com/office/powerpoint/2010/main" val="3929572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3903"/>
            <a:ext cx="5905500" cy="6067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339752" y="6464369"/>
            <a:ext cx="3378554" cy="276999"/>
          </a:xfrm>
          <a:prstGeom prst="rect">
            <a:avLst/>
          </a:prstGeom>
          <a:noFill/>
        </p:spPr>
        <p:txBody>
          <a:bodyPr wrap="none" rtlCol="0">
            <a:spAutoFit/>
          </a:bodyPr>
          <a:lstStyle/>
          <a:p>
            <a:r>
              <a:rPr lang="cs-CZ" sz="1200" dirty="0" err="1">
                <a:latin typeface="Arial" pitchFamily="34" charset="0"/>
                <a:cs typeface="Arial" pitchFamily="34" charset="0"/>
              </a:rPr>
              <a:t>Tibayrenc</a:t>
            </a:r>
            <a:r>
              <a:rPr lang="cs-CZ" sz="1200" dirty="0">
                <a:latin typeface="Arial" pitchFamily="34" charset="0"/>
                <a:cs typeface="Arial" pitchFamily="34" charset="0"/>
              </a:rPr>
              <a:t> M et al. (1991) PNAS 88: 5129-5133</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868" y="3778522"/>
            <a:ext cx="3310323" cy="26028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034" y="52883"/>
            <a:ext cx="4882902" cy="9800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289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57420" y="0"/>
            <a:ext cx="8229600" cy="1143000"/>
          </a:xfrm>
        </p:spPr>
        <p:txBody>
          <a:bodyPr>
            <a:normAutofit/>
          </a:bodyPr>
          <a:lstStyle/>
          <a:p>
            <a:r>
              <a:rPr lang="cs-CZ" sz="2800" dirty="0" err="1">
                <a:latin typeface="Arial" pitchFamily="34" charset="0"/>
                <a:cs typeface="Arial" pitchFamily="34" charset="0"/>
              </a:rPr>
              <a:t>How</a:t>
            </a:r>
            <a:r>
              <a:rPr lang="cs-CZ" sz="2800" dirty="0">
                <a:latin typeface="Arial" pitchFamily="34" charset="0"/>
                <a:cs typeface="Arial" pitchFamily="34" charset="0"/>
              </a:rPr>
              <a:t> to </a:t>
            </a:r>
            <a:r>
              <a:rPr lang="cs-CZ" sz="2800" dirty="0" err="1">
                <a:latin typeface="Arial" pitchFamily="34" charset="0"/>
                <a:cs typeface="Arial" pitchFamily="34" charset="0"/>
              </a:rPr>
              <a:t>recognize</a:t>
            </a:r>
            <a:r>
              <a:rPr lang="cs-CZ" sz="2800" dirty="0">
                <a:latin typeface="Arial" pitchFamily="34" charset="0"/>
                <a:cs typeface="Arial" pitchFamily="34" charset="0"/>
              </a:rPr>
              <a:t> sex…</a:t>
            </a:r>
          </a:p>
        </p:txBody>
      </p:sp>
      <p:sp>
        <p:nvSpPr>
          <p:cNvPr id="5" name="TextovéPole 4"/>
          <p:cNvSpPr txBox="1"/>
          <p:nvPr/>
        </p:nvSpPr>
        <p:spPr>
          <a:xfrm>
            <a:off x="142844" y="1384315"/>
            <a:ext cx="4000529" cy="4708981"/>
          </a:xfrm>
          <a:prstGeom prst="rect">
            <a:avLst/>
          </a:prstGeom>
          <a:noFill/>
        </p:spPr>
        <p:txBody>
          <a:bodyPr wrap="square" rtlCol="0">
            <a:spAutoFit/>
          </a:bodyPr>
          <a:lstStyle/>
          <a:p>
            <a:pPr>
              <a:buFont typeface="Arial" pitchFamily="34" charset="0"/>
              <a:buChar char="•"/>
            </a:pPr>
            <a:r>
              <a:rPr lang="cs-CZ" dirty="0">
                <a:latin typeface="Arial" pitchFamily="34" charset="0"/>
                <a:cs typeface="Arial" pitchFamily="34" charset="0"/>
              </a:rPr>
              <a:t> Napříč eukaryoty vytipováno 29 genů účastnících se specificky meiózy</a:t>
            </a:r>
          </a:p>
          <a:p>
            <a:pPr>
              <a:buFont typeface="Arial" pitchFamily="34" charset="0"/>
              <a:buChar char="•"/>
            </a:pPr>
            <a:endParaRPr lang="cs-CZ" dirty="0">
              <a:latin typeface="Arial" pitchFamily="34" charset="0"/>
              <a:cs typeface="Arial" pitchFamily="34" charset="0"/>
            </a:endParaRPr>
          </a:p>
          <a:p>
            <a:pPr>
              <a:buFont typeface="Arial" pitchFamily="34" charset="0"/>
              <a:buChar char="•"/>
            </a:pPr>
            <a:endParaRPr lang="cs-CZ" sz="1000"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a:t>
            </a:r>
            <a:r>
              <a:rPr lang="cs-CZ" i="1" dirty="0" err="1">
                <a:latin typeface="Arial" pitchFamily="34" charset="0"/>
                <a:cs typeface="Arial" pitchFamily="34" charset="0"/>
              </a:rPr>
              <a:t>Trichomonas</a:t>
            </a:r>
            <a:r>
              <a:rPr lang="cs-CZ" i="1" dirty="0">
                <a:latin typeface="Arial" pitchFamily="34" charset="0"/>
                <a:cs typeface="Arial" pitchFamily="34" charset="0"/>
              </a:rPr>
              <a:t> </a:t>
            </a:r>
            <a:r>
              <a:rPr lang="cs-CZ" i="1" dirty="0" err="1">
                <a:latin typeface="Arial" pitchFamily="34" charset="0"/>
                <a:cs typeface="Arial" pitchFamily="34" charset="0"/>
              </a:rPr>
              <a:t>vaginalis</a:t>
            </a:r>
            <a:r>
              <a:rPr lang="cs-CZ" dirty="0">
                <a:latin typeface="Arial" pitchFamily="34" charset="0"/>
                <a:cs typeface="Arial" pitchFamily="34" charset="0"/>
              </a:rPr>
              <a:t> jich má v genomu 27</a:t>
            </a:r>
          </a:p>
          <a:p>
            <a:pPr>
              <a:buFont typeface="Arial" pitchFamily="34" charset="0"/>
              <a:buChar char="•"/>
            </a:pPr>
            <a:endParaRPr lang="cs-CZ" sz="1000"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a:t>
            </a:r>
            <a:r>
              <a:rPr lang="cs-CZ" i="1" dirty="0" err="1">
                <a:latin typeface="Arial" pitchFamily="34" charset="0"/>
                <a:cs typeface="Arial" pitchFamily="34" charset="0"/>
              </a:rPr>
              <a:t>Giardia</a:t>
            </a:r>
            <a:r>
              <a:rPr lang="cs-CZ" i="1" dirty="0">
                <a:latin typeface="Arial" pitchFamily="34" charset="0"/>
                <a:cs typeface="Arial" pitchFamily="34" charset="0"/>
              </a:rPr>
              <a:t> </a:t>
            </a:r>
            <a:r>
              <a:rPr lang="cs-CZ" i="1" dirty="0" err="1">
                <a:latin typeface="Arial" pitchFamily="34" charset="0"/>
                <a:cs typeface="Arial" pitchFamily="34" charset="0"/>
              </a:rPr>
              <a:t>intestinalis</a:t>
            </a:r>
            <a:r>
              <a:rPr lang="cs-CZ" dirty="0">
                <a:latin typeface="Arial" pitchFamily="34" charset="0"/>
                <a:cs typeface="Arial" pitchFamily="34" charset="0"/>
              </a:rPr>
              <a:t> 21</a:t>
            </a:r>
          </a:p>
          <a:p>
            <a:pPr>
              <a:buFont typeface="Arial" pitchFamily="34" charset="0"/>
              <a:buChar char="•"/>
            </a:pPr>
            <a:endParaRPr lang="cs-CZ" dirty="0">
              <a:latin typeface="Arial" pitchFamily="34" charset="0"/>
              <a:cs typeface="Arial" pitchFamily="34" charset="0"/>
            </a:endParaRPr>
          </a:p>
          <a:p>
            <a:pPr>
              <a:buFont typeface="Arial" pitchFamily="34" charset="0"/>
              <a:buChar char="•"/>
            </a:pPr>
            <a:endParaRPr lang="cs-CZ"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Jiná vytipovaná sada má 19 genů</a:t>
            </a:r>
          </a:p>
          <a:p>
            <a:pPr>
              <a:buFont typeface="Arial" pitchFamily="34" charset="0"/>
              <a:buChar char="•"/>
            </a:pPr>
            <a:endParaRPr lang="cs-CZ" sz="1000"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a:t>
            </a:r>
            <a:r>
              <a:rPr lang="cs-CZ" dirty="0" err="1">
                <a:latin typeface="Arial" pitchFamily="34" charset="0"/>
                <a:cs typeface="Arial" pitchFamily="34" charset="0"/>
              </a:rPr>
              <a:t>choanoflageláti</a:t>
            </a:r>
            <a:r>
              <a:rPr lang="cs-CZ" dirty="0">
                <a:latin typeface="Arial" pitchFamily="34" charset="0"/>
                <a:cs typeface="Arial" pitchFamily="34" charset="0"/>
              </a:rPr>
              <a:t> jich mají 18</a:t>
            </a:r>
          </a:p>
          <a:p>
            <a:pPr>
              <a:buFont typeface="Arial" pitchFamily="34" charset="0"/>
              <a:buChar char="•"/>
            </a:pPr>
            <a:endParaRPr lang="cs-CZ" dirty="0">
              <a:latin typeface="Arial" pitchFamily="34" charset="0"/>
              <a:cs typeface="Arial" pitchFamily="34" charset="0"/>
            </a:endParaRPr>
          </a:p>
          <a:p>
            <a:pPr>
              <a:buFont typeface="Arial" pitchFamily="34" charset="0"/>
              <a:buChar char="•"/>
            </a:pPr>
            <a:endParaRPr lang="cs-CZ"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Ovšem stále to není důkaz meiózy ani rekombinace…</a:t>
            </a:r>
          </a:p>
        </p:txBody>
      </p:sp>
      <p:pic>
        <p:nvPicPr>
          <p:cNvPr id="2050" name="Picture 2"/>
          <p:cNvPicPr>
            <a:picLocks noChangeAspect="1" noChangeArrowheads="1"/>
          </p:cNvPicPr>
          <p:nvPr/>
        </p:nvPicPr>
        <p:blipFill>
          <a:blip r:embed="rId2" cstate="print"/>
          <a:srcRect/>
          <a:stretch>
            <a:fillRect/>
          </a:stretch>
        </p:blipFill>
        <p:spPr bwMode="auto">
          <a:xfrm>
            <a:off x="4357686" y="571480"/>
            <a:ext cx="4581525" cy="56197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09917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57420" y="0"/>
            <a:ext cx="8229600" cy="1143000"/>
          </a:xfrm>
        </p:spPr>
        <p:txBody>
          <a:bodyPr>
            <a:normAutofit/>
          </a:bodyPr>
          <a:lstStyle/>
          <a:p>
            <a:r>
              <a:rPr lang="cs-CZ" sz="2800" dirty="0" err="1">
                <a:latin typeface="Arial" pitchFamily="34" charset="0"/>
                <a:cs typeface="Arial" pitchFamily="34" charset="0"/>
              </a:rPr>
              <a:t>How</a:t>
            </a:r>
            <a:r>
              <a:rPr lang="cs-CZ" sz="2800" dirty="0">
                <a:latin typeface="Arial" pitchFamily="34" charset="0"/>
                <a:cs typeface="Arial" pitchFamily="34" charset="0"/>
              </a:rPr>
              <a:t> to </a:t>
            </a:r>
            <a:r>
              <a:rPr lang="cs-CZ" sz="2800" dirty="0" err="1">
                <a:latin typeface="Arial" pitchFamily="34" charset="0"/>
                <a:cs typeface="Arial" pitchFamily="34" charset="0"/>
              </a:rPr>
              <a:t>recognize</a:t>
            </a:r>
            <a:r>
              <a:rPr lang="cs-CZ" sz="2800" dirty="0">
                <a:latin typeface="Arial" pitchFamily="34" charset="0"/>
                <a:cs typeface="Arial" pitchFamily="34" charset="0"/>
              </a:rPr>
              <a:t> sex…</a:t>
            </a:r>
          </a:p>
        </p:txBody>
      </p:sp>
      <p:sp>
        <p:nvSpPr>
          <p:cNvPr id="5" name="TextovéPole 4"/>
          <p:cNvSpPr txBox="1"/>
          <p:nvPr/>
        </p:nvSpPr>
        <p:spPr>
          <a:xfrm>
            <a:off x="142844" y="1384315"/>
            <a:ext cx="4000529" cy="4708981"/>
          </a:xfrm>
          <a:prstGeom prst="rect">
            <a:avLst/>
          </a:prstGeom>
          <a:noFill/>
        </p:spPr>
        <p:txBody>
          <a:bodyPr wrap="square" rtlCol="0">
            <a:spAutoFit/>
          </a:bodyPr>
          <a:lstStyle/>
          <a:p>
            <a:pPr>
              <a:buFont typeface="Arial" pitchFamily="34" charset="0"/>
              <a:buChar char="•"/>
            </a:pPr>
            <a:r>
              <a:rPr lang="cs-CZ" dirty="0">
                <a:latin typeface="Arial" pitchFamily="34" charset="0"/>
                <a:cs typeface="Arial" pitchFamily="34" charset="0"/>
              </a:rPr>
              <a:t> Napříč eukaryoty vytipováno 29 genů účastnících se specificky meiózy</a:t>
            </a:r>
          </a:p>
          <a:p>
            <a:pPr>
              <a:buFont typeface="Arial" pitchFamily="34" charset="0"/>
              <a:buChar char="•"/>
            </a:pPr>
            <a:endParaRPr lang="cs-CZ" dirty="0">
              <a:latin typeface="Arial" pitchFamily="34" charset="0"/>
              <a:cs typeface="Arial" pitchFamily="34" charset="0"/>
            </a:endParaRPr>
          </a:p>
          <a:p>
            <a:pPr>
              <a:buFont typeface="Arial" pitchFamily="34" charset="0"/>
              <a:buChar char="•"/>
            </a:pPr>
            <a:endParaRPr lang="cs-CZ" sz="1000"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a:t>
            </a:r>
            <a:r>
              <a:rPr lang="cs-CZ" i="1" dirty="0" err="1">
                <a:latin typeface="Arial" pitchFamily="34" charset="0"/>
                <a:cs typeface="Arial" pitchFamily="34" charset="0"/>
              </a:rPr>
              <a:t>Trichomonas</a:t>
            </a:r>
            <a:r>
              <a:rPr lang="cs-CZ" i="1" dirty="0">
                <a:latin typeface="Arial" pitchFamily="34" charset="0"/>
                <a:cs typeface="Arial" pitchFamily="34" charset="0"/>
              </a:rPr>
              <a:t> </a:t>
            </a:r>
            <a:r>
              <a:rPr lang="cs-CZ" i="1" dirty="0" err="1">
                <a:latin typeface="Arial" pitchFamily="34" charset="0"/>
                <a:cs typeface="Arial" pitchFamily="34" charset="0"/>
              </a:rPr>
              <a:t>vaginalis</a:t>
            </a:r>
            <a:r>
              <a:rPr lang="cs-CZ" dirty="0">
                <a:latin typeface="Arial" pitchFamily="34" charset="0"/>
                <a:cs typeface="Arial" pitchFamily="34" charset="0"/>
              </a:rPr>
              <a:t> jich má v genomu 27</a:t>
            </a:r>
          </a:p>
          <a:p>
            <a:pPr>
              <a:buFont typeface="Arial" pitchFamily="34" charset="0"/>
              <a:buChar char="•"/>
            </a:pPr>
            <a:endParaRPr lang="cs-CZ" sz="1000"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a:t>
            </a:r>
            <a:r>
              <a:rPr lang="cs-CZ" i="1" dirty="0" err="1">
                <a:latin typeface="Arial" pitchFamily="34" charset="0"/>
                <a:cs typeface="Arial" pitchFamily="34" charset="0"/>
              </a:rPr>
              <a:t>Giardia</a:t>
            </a:r>
            <a:r>
              <a:rPr lang="cs-CZ" i="1" dirty="0">
                <a:latin typeface="Arial" pitchFamily="34" charset="0"/>
                <a:cs typeface="Arial" pitchFamily="34" charset="0"/>
              </a:rPr>
              <a:t> </a:t>
            </a:r>
            <a:r>
              <a:rPr lang="cs-CZ" i="1" dirty="0" err="1">
                <a:latin typeface="Arial" pitchFamily="34" charset="0"/>
                <a:cs typeface="Arial" pitchFamily="34" charset="0"/>
              </a:rPr>
              <a:t>intestinalis</a:t>
            </a:r>
            <a:r>
              <a:rPr lang="cs-CZ" dirty="0">
                <a:latin typeface="Arial" pitchFamily="34" charset="0"/>
                <a:cs typeface="Arial" pitchFamily="34" charset="0"/>
              </a:rPr>
              <a:t> 21</a:t>
            </a:r>
          </a:p>
          <a:p>
            <a:pPr>
              <a:buFont typeface="Arial" pitchFamily="34" charset="0"/>
              <a:buChar char="•"/>
            </a:pPr>
            <a:endParaRPr lang="cs-CZ" dirty="0">
              <a:latin typeface="Arial" pitchFamily="34" charset="0"/>
              <a:cs typeface="Arial" pitchFamily="34" charset="0"/>
            </a:endParaRPr>
          </a:p>
          <a:p>
            <a:pPr>
              <a:buFont typeface="Arial" pitchFamily="34" charset="0"/>
              <a:buChar char="•"/>
            </a:pPr>
            <a:endParaRPr lang="cs-CZ"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Jiná vytipovaná sada má 19 genů</a:t>
            </a:r>
          </a:p>
          <a:p>
            <a:pPr>
              <a:buFont typeface="Arial" pitchFamily="34" charset="0"/>
              <a:buChar char="•"/>
            </a:pPr>
            <a:endParaRPr lang="cs-CZ" sz="1000"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a:t>
            </a:r>
            <a:r>
              <a:rPr lang="cs-CZ" dirty="0" err="1">
                <a:latin typeface="Arial" pitchFamily="34" charset="0"/>
                <a:cs typeface="Arial" pitchFamily="34" charset="0"/>
              </a:rPr>
              <a:t>choanoflageláti</a:t>
            </a:r>
            <a:r>
              <a:rPr lang="cs-CZ" dirty="0">
                <a:latin typeface="Arial" pitchFamily="34" charset="0"/>
                <a:cs typeface="Arial" pitchFamily="34" charset="0"/>
              </a:rPr>
              <a:t> jich mají 18</a:t>
            </a:r>
          </a:p>
          <a:p>
            <a:pPr>
              <a:buFont typeface="Arial" pitchFamily="34" charset="0"/>
              <a:buChar char="•"/>
            </a:pPr>
            <a:endParaRPr lang="cs-CZ" dirty="0">
              <a:latin typeface="Arial" pitchFamily="34" charset="0"/>
              <a:cs typeface="Arial" pitchFamily="34" charset="0"/>
            </a:endParaRPr>
          </a:p>
          <a:p>
            <a:pPr>
              <a:buFont typeface="Arial" pitchFamily="34" charset="0"/>
              <a:buChar char="•"/>
            </a:pPr>
            <a:endParaRPr lang="cs-CZ"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Ovšem stále to není důkaz meiózy ani rekombinace…</a:t>
            </a:r>
          </a:p>
        </p:txBody>
      </p:sp>
      <p:pic>
        <p:nvPicPr>
          <p:cNvPr id="2050" name="Picture 2"/>
          <p:cNvPicPr>
            <a:picLocks noChangeAspect="1" noChangeArrowheads="1"/>
          </p:cNvPicPr>
          <p:nvPr/>
        </p:nvPicPr>
        <p:blipFill>
          <a:blip r:embed="rId2" cstate="print"/>
          <a:srcRect/>
          <a:stretch>
            <a:fillRect/>
          </a:stretch>
        </p:blipFill>
        <p:spPr bwMode="auto">
          <a:xfrm>
            <a:off x="4357686" y="571480"/>
            <a:ext cx="4581525" cy="5619750"/>
          </a:xfrm>
          <a:prstGeom prst="rect">
            <a:avLst/>
          </a:prstGeom>
          <a:noFill/>
          <a:ln w="9525">
            <a:solidFill>
              <a:schemeClr val="tx1"/>
            </a:solidFill>
            <a:miter lim="800000"/>
            <a:headEnd/>
            <a:tailEnd/>
          </a:ln>
        </p:spPr>
      </p:pic>
      <p:pic>
        <p:nvPicPr>
          <p:cNvPr id="3" name="Obrázek 2">
            <a:extLst>
              <a:ext uri="{FF2B5EF4-FFF2-40B4-BE49-F238E27FC236}">
                <a16:creationId xmlns:a16="http://schemas.microsoft.com/office/drawing/2014/main" id="{8ACFDCCF-122D-FAD0-F555-384AD4747B40}"/>
              </a:ext>
            </a:extLst>
          </p:cNvPr>
          <p:cNvPicPr>
            <a:picLocks noChangeAspect="1"/>
          </p:cNvPicPr>
          <p:nvPr/>
        </p:nvPicPr>
        <p:blipFill>
          <a:blip r:embed="rId3"/>
          <a:stretch>
            <a:fillRect/>
          </a:stretch>
        </p:blipFill>
        <p:spPr>
          <a:xfrm>
            <a:off x="1309687" y="1700808"/>
            <a:ext cx="6524625" cy="2619375"/>
          </a:xfrm>
          <a:prstGeom prst="rect">
            <a:avLst/>
          </a:prstGeom>
          <a:ln>
            <a:solidFill>
              <a:schemeClr val="tx1"/>
            </a:solidFill>
          </a:ln>
        </p:spPr>
      </p:pic>
    </p:spTree>
    <p:extLst>
      <p:ext uri="{BB962C8B-B14F-4D97-AF65-F5344CB8AC3E}">
        <p14:creationId xmlns:p14="http://schemas.microsoft.com/office/powerpoint/2010/main" val="3259617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1414"/>
            <a:ext cx="8229600" cy="1143000"/>
          </a:xfrm>
        </p:spPr>
        <p:txBody>
          <a:bodyPr>
            <a:normAutofit fontScale="90000"/>
          </a:bodyPr>
          <a:lstStyle/>
          <a:p>
            <a:r>
              <a:rPr lang="cs-CZ" dirty="0" err="1">
                <a:latin typeface="Arial" pitchFamily="34" charset="0"/>
                <a:cs typeface="Arial" pitchFamily="34" charset="0"/>
              </a:rPr>
              <a:t>How</a:t>
            </a:r>
            <a:r>
              <a:rPr lang="cs-CZ" dirty="0">
                <a:latin typeface="Arial" pitchFamily="34" charset="0"/>
                <a:cs typeface="Arial" pitchFamily="34" charset="0"/>
              </a:rPr>
              <a:t> to </a:t>
            </a:r>
            <a:r>
              <a:rPr lang="cs-CZ" dirty="0" err="1">
                <a:latin typeface="Arial" pitchFamily="34" charset="0"/>
                <a:cs typeface="Arial" pitchFamily="34" charset="0"/>
              </a:rPr>
              <a:t>detect</a:t>
            </a:r>
            <a:r>
              <a:rPr lang="cs-CZ" dirty="0">
                <a:latin typeface="Arial" pitchFamily="34" charset="0"/>
                <a:cs typeface="Arial" pitchFamily="34" charset="0"/>
              </a:rPr>
              <a:t> </a:t>
            </a:r>
            <a:r>
              <a:rPr lang="cs-CZ" dirty="0" err="1">
                <a:latin typeface="Arial" pitchFamily="34" charset="0"/>
                <a:cs typeface="Arial" pitchFamily="34" charset="0"/>
              </a:rPr>
              <a:t>the</a:t>
            </a:r>
            <a:r>
              <a:rPr lang="cs-CZ" dirty="0">
                <a:latin typeface="Arial" pitchFamily="34" charset="0"/>
                <a:cs typeface="Arial" pitchFamily="34" charset="0"/>
              </a:rPr>
              <a:t> </a:t>
            </a:r>
            <a:r>
              <a:rPr lang="cs-CZ" dirty="0" err="1">
                <a:latin typeface="Arial" pitchFamily="34" charset="0"/>
                <a:cs typeface="Arial" pitchFamily="34" charset="0"/>
              </a:rPr>
              <a:t>sexual</a:t>
            </a:r>
            <a:r>
              <a:rPr lang="cs-CZ" dirty="0">
                <a:latin typeface="Arial" pitchFamily="34" charset="0"/>
                <a:cs typeface="Arial" pitchFamily="34" charset="0"/>
              </a:rPr>
              <a:t> </a:t>
            </a:r>
            <a:r>
              <a:rPr lang="cs-CZ" dirty="0" err="1">
                <a:latin typeface="Arial" pitchFamily="34" charset="0"/>
                <a:cs typeface="Arial" pitchFamily="34" charset="0"/>
              </a:rPr>
              <a:t>process</a:t>
            </a:r>
            <a:r>
              <a:rPr lang="cs-CZ" dirty="0">
                <a:latin typeface="Arial" pitchFamily="34" charset="0"/>
                <a:cs typeface="Arial" pitchFamily="34" charset="0"/>
              </a:rPr>
              <a:t>…</a:t>
            </a:r>
          </a:p>
        </p:txBody>
      </p:sp>
      <p:pic>
        <p:nvPicPr>
          <p:cNvPr id="58370" name="Picture 2"/>
          <p:cNvPicPr>
            <a:picLocks noChangeAspect="1" noChangeArrowheads="1"/>
          </p:cNvPicPr>
          <p:nvPr/>
        </p:nvPicPr>
        <p:blipFill>
          <a:blip r:embed="rId2" cstate="print"/>
          <a:srcRect/>
          <a:stretch>
            <a:fillRect/>
          </a:stretch>
        </p:blipFill>
        <p:spPr bwMode="auto">
          <a:xfrm>
            <a:off x="142844" y="1214422"/>
            <a:ext cx="8858280" cy="4855839"/>
          </a:xfrm>
          <a:prstGeom prst="rect">
            <a:avLst/>
          </a:prstGeom>
          <a:noFill/>
          <a:ln w="9525">
            <a:noFill/>
            <a:miter lim="800000"/>
            <a:headEnd/>
            <a:tailEnd/>
          </a:ln>
          <a:effectLst/>
        </p:spPr>
      </p:pic>
      <p:sp>
        <p:nvSpPr>
          <p:cNvPr id="6" name="TextovéPole 5"/>
          <p:cNvSpPr txBox="1"/>
          <p:nvPr/>
        </p:nvSpPr>
        <p:spPr>
          <a:xfrm>
            <a:off x="2357422" y="6357958"/>
            <a:ext cx="3383811" cy="276999"/>
          </a:xfrm>
          <a:prstGeom prst="rect">
            <a:avLst/>
          </a:prstGeom>
          <a:noFill/>
        </p:spPr>
        <p:txBody>
          <a:bodyPr wrap="none" rtlCol="0">
            <a:spAutoFit/>
          </a:bodyPr>
          <a:lstStyle/>
          <a:p>
            <a:r>
              <a:rPr lang="cs-CZ" sz="1200" dirty="0" err="1">
                <a:latin typeface="Arial" pitchFamily="34" charset="0"/>
                <a:cs typeface="Arial" pitchFamily="34" charset="0"/>
              </a:rPr>
              <a:t>Ramesh</a:t>
            </a:r>
            <a:r>
              <a:rPr lang="cs-CZ" sz="1200" dirty="0">
                <a:latin typeface="Arial" pitchFamily="34" charset="0"/>
                <a:cs typeface="Arial" pitchFamily="34" charset="0"/>
              </a:rPr>
              <a:t> MA </a:t>
            </a:r>
            <a:r>
              <a:rPr lang="cs-CZ" sz="1200" dirty="0" err="1">
                <a:latin typeface="Arial" pitchFamily="34" charset="0"/>
                <a:cs typeface="Arial" pitchFamily="34" charset="0"/>
              </a:rPr>
              <a:t>et</a:t>
            </a:r>
            <a:r>
              <a:rPr lang="cs-CZ" sz="1200" dirty="0">
                <a:latin typeface="Arial" pitchFamily="34" charset="0"/>
                <a:cs typeface="Arial" pitchFamily="34" charset="0"/>
              </a:rPr>
              <a:t> </a:t>
            </a:r>
            <a:r>
              <a:rPr lang="cs-CZ" sz="1200" dirty="0" err="1">
                <a:latin typeface="Arial" pitchFamily="34" charset="0"/>
                <a:cs typeface="Arial" pitchFamily="34" charset="0"/>
              </a:rPr>
              <a:t>al</a:t>
            </a:r>
            <a:r>
              <a:rPr lang="cs-CZ" sz="1200" dirty="0">
                <a:latin typeface="Arial" pitchFamily="34" charset="0"/>
                <a:cs typeface="Arial" pitchFamily="34" charset="0"/>
              </a:rPr>
              <a:t>. (2005) </a:t>
            </a:r>
            <a:r>
              <a:rPr lang="cs-CZ" sz="1200" dirty="0" err="1">
                <a:latin typeface="Arial" pitchFamily="34" charset="0"/>
                <a:cs typeface="Arial" pitchFamily="34" charset="0"/>
              </a:rPr>
              <a:t>Curr</a:t>
            </a:r>
            <a:r>
              <a:rPr lang="cs-CZ" sz="1200" dirty="0">
                <a:latin typeface="Arial" pitchFamily="34" charset="0"/>
                <a:cs typeface="Arial" pitchFamily="34" charset="0"/>
              </a:rPr>
              <a:t> </a:t>
            </a:r>
            <a:r>
              <a:rPr lang="cs-CZ" sz="1200" dirty="0" err="1">
                <a:latin typeface="Arial" pitchFamily="34" charset="0"/>
                <a:cs typeface="Arial" pitchFamily="34" charset="0"/>
              </a:rPr>
              <a:t>Biol</a:t>
            </a:r>
            <a:r>
              <a:rPr lang="cs-CZ" sz="1200" dirty="0">
                <a:latin typeface="Arial" pitchFamily="34" charset="0"/>
                <a:cs typeface="Arial" pitchFamily="34" charset="0"/>
              </a:rPr>
              <a:t> 15: 185-191</a:t>
            </a:r>
          </a:p>
        </p:txBody>
      </p:sp>
    </p:spTree>
    <p:extLst>
      <p:ext uri="{BB962C8B-B14F-4D97-AF65-F5344CB8AC3E}">
        <p14:creationId xmlns:p14="http://schemas.microsoft.com/office/powerpoint/2010/main" val="3796302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tparasite.files.wordpress.com/2010/05/figur-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5093" y="404664"/>
            <a:ext cx="3512004" cy="24120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7380312" y="2924944"/>
            <a:ext cx="1563248" cy="584775"/>
          </a:xfrm>
          <a:prstGeom prst="rect">
            <a:avLst/>
          </a:prstGeom>
          <a:noFill/>
        </p:spPr>
        <p:txBody>
          <a:bodyPr wrap="none" rtlCol="0">
            <a:spAutoFit/>
          </a:bodyPr>
          <a:lstStyle/>
          <a:p>
            <a:r>
              <a:rPr lang="cs-CZ" sz="1600" i="1" dirty="0" err="1">
                <a:latin typeface="Arial" pitchFamily="34" charset="0"/>
                <a:cs typeface="Arial" pitchFamily="34" charset="0"/>
              </a:rPr>
              <a:t>Acanthamoeba</a:t>
            </a:r>
            <a:endParaRPr lang="cs-CZ" sz="1600" i="1" dirty="0">
              <a:latin typeface="Arial" pitchFamily="34" charset="0"/>
              <a:cs typeface="Arial" pitchFamily="34" charset="0"/>
            </a:endParaRPr>
          </a:p>
          <a:p>
            <a:r>
              <a:rPr lang="cs-CZ" sz="1600" dirty="0">
                <a:latin typeface="Arial" pitchFamily="34" charset="0"/>
                <a:cs typeface="Arial" pitchFamily="34" charset="0"/>
              </a:rPr>
              <a:t>(</a:t>
            </a:r>
            <a:r>
              <a:rPr lang="cs-CZ" sz="1600" dirty="0" err="1">
                <a:latin typeface="Arial" pitchFamily="34" charset="0"/>
                <a:cs typeface="Arial" pitchFamily="34" charset="0"/>
              </a:rPr>
              <a:t>Amoebozoa</a:t>
            </a:r>
            <a:r>
              <a:rPr lang="cs-CZ" sz="1600" dirty="0">
                <a:latin typeface="Arial" pitchFamily="34" charset="0"/>
                <a:cs typeface="Arial" pitchFamily="34" charset="0"/>
              </a:rPr>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429000"/>
            <a:ext cx="2634832" cy="28144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ovéPole 4"/>
          <p:cNvSpPr txBox="1"/>
          <p:nvPr/>
        </p:nvSpPr>
        <p:spPr>
          <a:xfrm>
            <a:off x="4394760" y="6298129"/>
            <a:ext cx="1654620" cy="584775"/>
          </a:xfrm>
          <a:prstGeom prst="rect">
            <a:avLst/>
          </a:prstGeom>
          <a:noFill/>
        </p:spPr>
        <p:txBody>
          <a:bodyPr wrap="none" rtlCol="0">
            <a:spAutoFit/>
          </a:bodyPr>
          <a:lstStyle/>
          <a:p>
            <a:r>
              <a:rPr lang="cs-CZ" sz="1600" i="1" dirty="0" err="1">
                <a:latin typeface="Arial" pitchFamily="34" charset="0"/>
                <a:cs typeface="Arial" pitchFamily="34" charset="0"/>
              </a:rPr>
              <a:t>Tulamoeba</a:t>
            </a:r>
            <a:endParaRPr lang="cs-CZ" sz="1600" i="1" dirty="0">
              <a:latin typeface="Arial" pitchFamily="34" charset="0"/>
              <a:cs typeface="Arial" pitchFamily="34" charset="0"/>
            </a:endParaRPr>
          </a:p>
          <a:p>
            <a:r>
              <a:rPr lang="cs-CZ" sz="1600" dirty="0">
                <a:latin typeface="Arial" pitchFamily="34" charset="0"/>
                <a:cs typeface="Arial" pitchFamily="34" charset="0"/>
              </a:rPr>
              <a:t>(Heterolobosea)</a:t>
            </a:r>
          </a:p>
        </p:txBody>
      </p:sp>
      <p:pic>
        <p:nvPicPr>
          <p:cNvPr id="3076"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536" y="3429000"/>
            <a:ext cx="3057525" cy="2809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ovéPole 6"/>
          <p:cNvSpPr txBox="1"/>
          <p:nvPr/>
        </p:nvSpPr>
        <p:spPr>
          <a:xfrm>
            <a:off x="1096252" y="6243480"/>
            <a:ext cx="1491114" cy="584775"/>
          </a:xfrm>
          <a:prstGeom prst="rect">
            <a:avLst/>
          </a:prstGeom>
          <a:noFill/>
        </p:spPr>
        <p:txBody>
          <a:bodyPr wrap="none" rtlCol="0">
            <a:spAutoFit/>
          </a:bodyPr>
          <a:lstStyle/>
          <a:p>
            <a:r>
              <a:rPr lang="cs-CZ" sz="1600" i="1" dirty="0">
                <a:latin typeface="Arial" pitchFamily="34" charset="0"/>
                <a:cs typeface="Arial" pitchFamily="34" charset="0"/>
              </a:rPr>
              <a:t>Honigbergiella</a:t>
            </a:r>
          </a:p>
          <a:p>
            <a:r>
              <a:rPr lang="cs-CZ" sz="1600" dirty="0">
                <a:latin typeface="Arial" pitchFamily="34" charset="0"/>
                <a:cs typeface="Arial" pitchFamily="34" charset="0"/>
              </a:rPr>
              <a:t>(Parabasalia)</a:t>
            </a: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96" y="135410"/>
            <a:ext cx="2943225" cy="2962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ovéPole 8"/>
          <p:cNvSpPr txBox="1"/>
          <p:nvPr/>
        </p:nvSpPr>
        <p:spPr>
          <a:xfrm>
            <a:off x="3424626" y="1324159"/>
            <a:ext cx="1654620" cy="584775"/>
          </a:xfrm>
          <a:prstGeom prst="rect">
            <a:avLst/>
          </a:prstGeom>
          <a:noFill/>
        </p:spPr>
        <p:txBody>
          <a:bodyPr wrap="none" rtlCol="0">
            <a:spAutoFit/>
          </a:bodyPr>
          <a:lstStyle/>
          <a:p>
            <a:r>
              <a:rPr lang="cs-CZ" sz="1600" i="1" dirty="0" err="1">
                <a:latin typeface="Arial" pitchFamily="34" charset="0"/>
                <a:cs typeface="Arial" pitchFamily="34" charset="0"/>
              </a:rPr>
              <a:t>Solumitrus</a:t>
            </a:r>
            <a:endParaRPr lang="cs-CZ" sz="1600" i="1" dirty="0">
              <a:latin typeface="Arial" pitchFamily="34" charset="0"/>
              <a:cs typeface="Arial" pitchFamily="34" charset="0"/>
            </a:endParaRPr>
          </a:p>
          <a:p>
            <a:r>
              <a:rPr lang="cs-CZ" sz="1600" dirty="0">
                <a:latin typeface="Arial" pitchFamily="34" charset="0"/>
                <a:cs typeface="Arial" pitchFamily="34" charset="0"/>
              </a:rPr>
              <a:t>(Heterolobosea)</a:t>
            </a:r>
          </a:p>
        </p:txBody>
      </p:sp>
      <p:pic>
        <p:nvPicPr>
          <p:cNvPr id="2" name="Picture 2" descr="EPIDEMIOLOGIE PARASITÁRNÍCH NÁKAZ">
            <a:extLst>
              <a:ext uri="{FF2B5EF4-FFF2-40B4-BE49-F238E27FC236}">
                <a16:creationId xmlns:a16="http://schemas.microsoft.com/office/drawing/2014/main" id="{BF2B9646-EA63-BDA0-10FD-28BFA4AD6A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3947" y="3717032"/>
            <a:ext cx="2343150" cy="19526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7DADAC7C-FE4B-BB6F-2AC1-66A10E40C525}"/>
              </a:ext>
            </a:extLst>
          </p:cNvPr>
          <p:cNvSpPr txBox="1"/>
          <p:nvPr/>
        </p:nvSpPr>
        <p:spPr>
          <a:xfrm>
            <a:off x="7109614" y="5713354"/>
            <a:ext cx="1494320" cy="584775"/>
          </a:xfrm>
          <a:prstGeom prst="rect">
            <a:avLst/>
          </a:prstGeom>
          <a:noFill/>
        </p:spPr>
        <p:txBody>
          <a:bodyPr wrap="none" rtlCol="0">
            <a:spAutoFit/>
          </a:bodyPr>
          <a:lstStyle/>
          <a:p>
            <a:r>
              <a:rPr lang="cs-CZ" sz="1600" i="1" dirty="0" err="1">
                <a:latin typeface="Arial" pitchFamily="34" charset="0"/>
                <a:cs typeface="Arial" pitchFamily="34" charset="0"/>
              </a:rPr>
              <a:t>Toxoplasma</a:t>
            </a:r>
            <a:endParaRPr lang="cs-CZ" sz="1600" i="1" dirty="0">
              <a:latin typeface="Arial" pitchFamily="34" charset="0"/>
              <a:cs typeface="Arial" pitchFamily="34" charset="0"/>
            </a:endParaRPr>
          </a:p>
          <a:p>
            <a:r>
              <a:rPr lang="cs-CZ" sz="1600" dirty="0">
                <a:latin typeface="Arial" pitchFamily="34" charset="0"/>
                <a:cs typeface="Arial" pitchFamily="34" charset="0"/>
              </a:rPr>
              <a:t>(</a:t>
            </a:r>
            <a:r>
              <a:rPr lang="cs-CZ" sz="1600" dirty="0" err="1">
                <a:latin typeface="Arial" pitchFamily="34" charset="0"/>
                <a:cs typeface="Arial" pitchFamily="34" charset="0"/>
              </a:rPr>
              <a:t>Apicomplexa</a:t>
            </a:r>
            <a:r>
              <a:rPr lang="cs-CZ" sz="1600" dirty="0">
                <a:latin typeface="Arial" pitchFamily="34" charset="0"/>
                <a:cs typeface="Arial" pitchFamily="34" charset="0"/>
              </a:rPr>
              <a:t>)</a:t>
            </a:r>
          </a:p>
        </p:txBody>
      </p:sp>
    </p:spTree>
    <p:extLst>
      <p:ext uri="{BB962C8B-B14F-4D97-AF65-F5344CB8AC3E}">
        <p14:creationId xmlns:p14="http://schemas.microsoft.com/office/powerpoint/2010/main" val="32194171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7504" y="116632"/>
            <a:ext cx="3750594" cy="6706766"/>
          </a:xfrm>
          <a:prstGeom prst="rect">
            <a:avLst/>
          </a:prstGeom>
          <a:ln>
            <a:solidFill>
              <a:schemeClr val="tx1"/>
            </a:solidFill>
          </a:ln>
        </p:spPr>
      </p:pic>
      <p:sp>
        <p:nvSpPr>
          <p:cNvPr id="4" name="TextovéPole 3"/>
          <p:cNvSpPr txBox="1"/>
          <p:nvPr/>
        </p:nvSpPr>
        <p:spPr>
          <a:xfrm>
            <a:off x="3995936" y="6453336"/>
            <a:ext cx="3704347" cy="307777"/>
          </a:xfrm>
          <a:prstGeom prst="rect">
            <a:avLst/>
          </a:prstGeom>
          <a:noFill/>
        </p:spPr>
        <p:txBody>
          <a:bodyPr wrap="none" rtlCol="0">
            <a:spAutoFit/>
          </a:bodyPr>
          <a:lstStyle/>
          <a:p>
            <a:r>
              <a:rPr lang="cs-CZ" sz="1400" dirty="0" err="1">
                <a:latin typeface="Arial" panose="020B0604020202020204" pitchFamily="34" charset="0"/>
                <a:cs typeface="Arial" panose="020B0604020202020204" pitchFamily="34" charset="0"/>
              </a:rPr>
              <a:t>Speijer</a:t>
            </a:r>
            <a:r>
              <a:rPr lang="cs-CZ" sz="1400" dirty="0">
                <a:latin typeface="Arial" panose="020B0604020202020204" pitchFamily="34" charset="0"/>
                <a:cs typeface="Arial" panose="020B0604020202020204" pitchFamily="34" charset="0"/>
              </a:rPr>
              <a:t> D et al. (2015) PNAS 112:8827-8834</a:t>
            </a:r>
          </a:p>
        </p:txBody>
      </p:sp>
    </p:spTree>
    <p:extLst>
      <p:ext uri="{BB962C8B-B14F-4D97-AF65-F5344CB8AC3E}">
        <p14:creationId xmlns:p14="http://schemas.microsoft.com/office/powerpoint/2010/main" val="3945327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ange of hosts and assemblages (A to F) of Giardia intestinalis found... |  Download Scientific Diagram">
            <a:extLst>
              <a:ext uri="{FF2B5EF4-FFF2-40B4-BE49-F238E27FC236}">
                <a16:creationId xmlns:a16="http://schemas.microsoft.com/office/drawing/2014/main" id="{A3E1FD56-7AB8-16CC-7EF1-F5CEFAF81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268760"/>
            <a:ext cx="809625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E4A0165-4250-CBD7-689E-43280178C1BD}"/>
              </a:ext>
            </a:extLst>
          </p:cNvPr>
          <p:cNvSpPr txBox="1"/>
          <p:nvPr/>
        </p:nvSpPr>
        <p:spPr>
          <a:xfrm>
            <a:off x="1781011" y="312326"/>
            <a:ext cx="5782352" cy="523220"/>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Assemblages</a:t>
            </a:r>
            <a:r>
              <a:rPr lang="cs-CZ" sz="2800" dirty="0">
                <a:latin typeface="Arial" panose="020B0604020202020204" pitchFamily="34" charset="0"/>
                <a:cs typeface="Arial" panose="020B0604020202020204" pitchFamily="34" charset="0"/>
              </a:rPr>
              <a:t> of </a:t>
            </a:r>
            <a:r>
              <a:rPr lang="cs-CZ" sz="2800" i="1" dirty="0" err="1">
                <a:latin typeface="Arial" panose="020B0604020202020204" pitchFamily="34" charset="0"/>
                <a:cs typeface="Arial" panose="020B0604020202020204" pitchFamily="34" charset="0"/>
              </a:rPr>
              <a:t>Giardia</a:t>
            </a:r>
            <a:r>
              <a:rPr lang="cs-CZ" sz="2800" i="1" dirty="0">
                <a:latin typeface="Arial" panose="020B0604020202020204" pitchFamily="34" charset="0"/>
                <a:cs typeface="Arial" panose="020B0604020202020204" pitchFamily="34" charset="0"/>
              </a:rPr>
              <a:t> </a:t>
            </a:r>
            <a:r>
              <a:rPr lang="cs-CZ" sz="2800" i="1" dirty="0" err="1">
                <a:latin typeface="Arial" panose="020B0604020202020204" pitchFamily="34" charset="0"/>
                <a:cs typeface="Arial" panose="020B0604020202020204" pitchFamily="34" charset="0"/>
              </a:rPr>
              <a:t>intestinalis</a:t>
            </a:r>
            <a:endParaRPr lang="cs-C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6268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9" y="836712"/>
            <a:ext cx="8978677" cy="5545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627784" y="6453336"/>
            <a:ext cx="3557641" cy="276999"/>
          </a:xfrm>
          <a:prstGeom prst="rect">
            <a:avLst/>
          </a:prstGeom>
          <a:noFill/>
        </p:spPr>
        <p:txBody>
          <a:bodyPr wrap="none" rtlCol="0">
            <a:spAutoFit/>
          </a:bodyPr>
          <a:lstStyle/>
          <a:p>
            <a:r>
              <a:rPr lang="cs-CZ" sz="1200" dirty="0">
                <a:latin typeface="Arial" pitchFamily="34" charset="0"/>
                <a:cs typeface="Arial" pitchFamily="34" charset="0"/>
              </a:rPr>
              <a:t>Tůmová P et al. (2007) </a:t>
            </a:r>
            <a:r>
              <a:rPr lang="cs-CZ" sz="1200" dirty="0" err="1">
                <a:latin typeface="Arial" pitchFamily="34" charset="0"/>
                <a:cs typeface="Arial" pitchFamily="34" charset="0"/>
              </a:rPr>
              <a:t>Chromosoma</a:t>
            </a:r>
            <a:r>
              <a:rPr lang="cs-CZ" sz="1200" dirty="0">
                <a:latin typeface="Arial" pitchFamily="34" charset="0"/>
                <a:cs typeface="Arial" pitchFamily="34" charset="0"/>
              </a:rPr>
              <a:t> 116: 65-78</a:t>
            </a:r>
          </a:p>
        </p:txBody>
      </p:sp>
      <p:sp>
        <p:nvSpPr>
          <p:cNvPr id="4" name="Nadpis 1"/>
          <p:cNvSpPr txBox="1">
            <a:spLocks/>
          </p:cNvSpPr>
          <p:nvPr/>
        </p:nvSpPr>
        <p:spPr>
          <a:xfrm>
            <a:off x="467544" y="27856"/>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i="1" dirty="0" err="1">
                <a:latin typeface="Arial" pitchFamily="34" charset="0"/>
                <a:cs typeface="Arial" pitchFamily="34" charset="0"/>
              </a:rPr>
              <a:t>Giardia</a:t>
            </a:r>
            <a:r>
              <a:rPr lang="cs-CZ" i="1" dirty="0">
                <a:latin typeface="Arial" pitchFamily="34" charset="0"/>
                <a:cs typeface="Arial" pitchFamily="34" charset="0"/>
              </a:rPr>
              <a:t> </a:t>
            </a:r>
            <a:r>
              <a:rPr lang="cs-CZ" i="1" dirty="0" err="1">
                <a:latin typeface="Arial" pitchFamily="34" charset="0"/>
                <a:cs typeface="Arial" pitchFamily="34" charset="0"/>
              </a:rPr>
              <a:t>intestinalis</a:t>
            </a:r>
            <a:endParaRPr lang="cs-CZ" sz="2200" dirty="0">
              <a:latin typeface="Arial" pitchFamily="34" charset="0"/>
              <a:cs typeface="Arial" pitchFamily="34" charset="0"/>
            </a:endParaRPr>
          </a:p>
        </p:txBody>
      </p:sp>
    </p:spTree>
    <p:extLst>
      <p:ext uri="{BB962C8B-B14F-4D97-AF65-F5344CB8AC3E}">
        <p14:creationId xmlns:p14="http://schemas.microsoft.com/office/powerpoint/2010/main" val="16549724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56"/>
            <a:ext cx="8229600" cy="1143000"/>
          </a:xfrm>
        </p:spPr>
        <p:txBody>
          <a:bodyPr>
            <a:normAutofit/>
          </a:bodyPr>
          <a:lstStyle/>
          <a:p>
            <a:r>
              <a:rPr lang="cs-CZ" i="1" dirty="0">
                <a:latin typeface="Arial" pitchFamily="34" charset="0"/>
                <a:cs typeface="Arial" pitchFamily="34" charset="0"/>
              </a:rPr>
              <a:t>Giardia</a:t>
            </a:r>
            <a:endParaRPr lang="cs-CZ" sz="2200" dirty="0">
              <a:latin typeface="Arial" pitchFamily="34" charset="0"/>
              <a:cs typeface="Arial" pitchFamily="34" charset="0"/>
            </a:endParaRPr>
          </a:p>
        </p:txBody>
      </p:sp>
      <p:pic>
        <p:nvPicPr>
          <p:cNvPr id="56322" name="Picture 2" descr="High-quality image (628K) - Opens new window">
            <a:hlinkClick r:id="rId2"/>
          </p:cNvPr>
          <p:cNvPicPr>
            <a:picLocks noChangeAspect="1" noChangeArrowheads="1"/>
          </p:cNvPicPr>
          <p:nvPr/>
        </p:nvPicPr>
        <p:blipFill>
          <a:blip r:embed="rId3" cstate="print"/>
          <a:srcRect/>
          <a:stretch>
            <a:fillRect/>
          </a:stretch>
        </p:blipFill>
        <p:spPr bwMode="auto">
          <a:xfrm>
            <a:off x="142844" y="1357298"/>
            <a:ext cx="4214841" cy="4562476"/>
          </a:xfrm>
          <a:prstGeom prst="rect">
            <a:avLst/>
          </a:prstGeom>
          <a:noFill/>
          <a:ln w="19050">
            <a:solidFill>
              <a:schemeClr val="tx1"/>
            </a:solidFill>
          </a:ln>
        </p:spPr>
      </p:pic>
      <p:pic>
        <p:nvPicPr>
          <p:cNvPr id="56324" name="Picture 4" descr="High-quality image (882K) - Opens new window">
            <a:hlinkClick r:id="rId4"/>
          </p:cNvPr>
          <p:cNvPicPr>
            <a:picLocks noChangeAspect="1" noChangeArrowheads="1"/>
          </p:cNvPicPr>
          <p:nvPr/>
        </p:nvPicPr>
        <p:blipFill>
          <a:blip r:embed="rId5" cstate="print"/>
          <a:srcRect/>
          <a:stretch>
            <a:fillRect/>
          </a:stretch>
        </p:blipFill>
        <p:spPr bwMode="auto">
          <a:xfrm>
            <a:off x="4429124" y="1357298"/>
            <a:ext cx="4572032" cy="4562476"/>
          </a:xfrm>
          <a:prstGeom prst="rect">
            <a:avLst/>
          </a:prstGeom>
          <a:noFill/>
          <a:ln w="19050">
            <a:solidFill>
              <a:schemeClr val="tx1"/>
            </a:solidFill>
          </a:ln>
        </p:spPr>
      </p:pic>
      <p:sp>
        <p:nvSpPr>
          <p:cNvPr id="6" name="TextovéPole 5"/>
          <p:cNvSpPr txBox="1"/>
          <p:nvPr/>
        </p:nvSpPr>
        <p:spPr>
          <a:xfrm>
            <a:off x="2571736" y="6357958"/>
            <a:ext cx="3484800" cy="276999"/>
          </a:xfrm>
          <a:prstGeom prst="rect">
            <a:avLst/>
          </a:prstGeom>
          <a:noFill/>
        </p:spPr>
        <p:txBody>
          <a:bodyPr wrap="none" rtlCol="0">
            <a:spAutoFit/>
          </a:bodyPr>
          <a:lstStyle/>
          <a:p>
            <a:r>
              <a:rPr lang="cs-CZ" sz="1200" dirty="0" err="1">
                <a:latin typeface="Arial" pitchFamily="34" charset="0"/>
                <a:cs typeface="Arial" pitchFamily="34" charset="0"/>
              </a:rPr>
              <a:t>Cooper</a:t>
            </a:r>
            <a:r>
              <a:rPr lang="cs-CZ" sz="1200" dirty="0">
                <a:latin typeface="Arial" pitchFamily="34" charset="0"/>
                <a:cs typeface="Arial" pitchFamily="34" charset="0"/>
              </a:rPr>
              <a:t> MA </a:t>
            </a:r>
            <a:r>
              <a:rPr lang="cs-CZ" sz="1200" dirty="0" err="1">
                <a:latin typeface="Arial" pitchFamily="34" charset="0"/>
                <a:cs typeface="Arial" pitchFamily="34" charset="0"/>
              </a:rPr>
              <a:t>et</a:t>
            </a:r>
            <a:r>
              <a:rPr lang="cs-CZ" sz="1200" dirty="0">
                <a:latin typeface="Arial" pitchFamily="34" charset="0"/>
                <a:cs typeface="Arial" pitchFamily="34" charset="0"/>
              </a:rPr>
              <a:t> </a:t>
            </a:r>
            <a:r>
              <a:rPr lang="cs-CZ" sz="1200" dirty="0" err="1">
                <a:latin typeface="Arial" pitchFamily="34" charset="0"/>
                <a:cs typeface="Arial" pitchFamily="34" charset="0"/>
              </a:rPr>
              <a:t>al</a:t>
            </a:r>
            <a:r>
              <a:rPr lang="cs-CZ" sz="1200" dirty="0">
                <a:latin typeface="Arial" pitchFamily="34" charset="0"/>
                <a:cs typeface="Arial" pitchFamily="34" charset="0"/>
              </a:rPr>
              <a:t>. (2007) </a:t>
            </a:r>
            <a:r>
              <a:rPr lang="cs-CZ" sz="1200" dirty="0" err="1">
                <a:latin typeface="Arial" pitchFamily="34" charset="0"/>
                <a:cs typeface="Arial" pitchFamily="34" charset="0"/>
              </a:rPr>
              <a:t>Curr</a:t>
            </a:r>
            <a:r>
              <a:rPr lang="cs-CZ" sz="1200" dirty="0">
                <a:latin typeface="Arial" pitchFamily="34" charset="0"/>
                <a:cs typeface="Arial" pitchFamily="34" charset="0"/>
              </a:rPr>
              <a:t> </a:t>
            </a:r>
            <a:r>
              <a:rPr lang="cs-CZ" sz="1200" dirty="0" err="1">
                <a:latin typeface="Arial" pitchFamily="34" charset="0"/>
                <a:cs typeface="Arial" pitchFamily="34" charset="0"/>
              </a:rPr>
              <a:t>Biol</a:t>
            </a:r>
            <a:r>
              <a:rPr lang="cs-CZ" sz="1200" dirty="0">
                <a:latin typeface="Arial" pitchFamily="34" charset="0"/>
                <a:cs typeface="Arial" pitchFamily="34" charset="0"/>
              </a:rPr>
              <a:t> 17: 1984-1988</a:t>
            </a:r>
          </a:p>
        </p:txBody>
      </p:sp>
    </p:spTree>
    <p:extLst>
      <p:ext uri="{BB962C8B-B14F-4D97-AF65-F5344CB8AC3E}">
        <p14:creationId xmlns:p14="http://schemas.microsoft.com/office/powerpoint/2010/main" val="1455479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291172" y="428604"/>
            <a:ext cx="5366379" cy="5500726"/>
          </a:xfrm>
          <a:prstGeom prst="rect">
            <a:avLst/>
          </a:prstGeom>
          <a:noFill/>
          <a:ln w="19050">
            <a:solidFill>
              <a:schemeClr val="tx1"/>
            </a:solidFill>
            <a:miter lim="800000"/>
            <a:headEnd/>
            <a:tailEnd/>
          </a:ln>
        </p:spPr>
      </p:pic>
      <p:sp>
        <p:nvSpPr>
          <p:cNvPr id="3" name="TextovéPole 2"/>
          <p:cNvSpPr txBox="1"/>
          <p:nvPr/>
        </p:nvSpPr>
        <p:spPr>
          <a:xfrm>
            <a:off x="714348" y="6072206"/>
            <a:ext cx="3484800" cy="276999"/>
          </a:xfrm>
          <a:prstGeom prst="rect">
            <a:avLst/>
          </a:prstGeom>
          <a:noFill/>
        </p:spPr>
        <p:txBody>
          <a:bodyPr wrap="none" rtlCol="0">
            <a:spAutoFit/>
          </a:bodyPr>
          <a:lstStyle/>
          <a:p>
            <a:r>
              <a:rPr lang="cs-CZ" sz="1200" dirty="0" err="1">
                <a:latin typeface="Arial" pitchFamily="34" charset="0"/>
                <a:cs typeface="Arial" pitchFamily="34" charset="0"/>
              </a:rPr>
              <a:t>Cooper</a:t>
            </a:r>
            <a:r>
              <a:rPr lang="cs-CZ" sz="1200" dirty="0">
                <a:latin typeface="Arial" pitchFamily="34" charset="0"/>
                <a:cs typeface="Arial" pitchFamily="34" charset="0"/>
              </a:rPr>
              <a:t> MA </a:t>
            </a:r>
            <a:r>
              <a:rPr lang="cs-CZ" sz="1200" dirty="0" err="1">
                <a:latin typeface="Arial" pitchFamily="34" charset="0"/>
                <a:cs typeface="Arial" pitchFamily="34" charset="0"/>
              </a:rPr>
              <a:t>et</a:t>
            </a:r>
            <a:r>
              <a:rPr lang="cs-CZ" sz="1200" dirty="0">
                <a:latin typeface="Arial" pitchFamily="34" charset="0"/>
                <a:cs typeface="Arial" pitchFamily="34" charset="0"/>
              </a:rPr>
              <a:t> </a:t>
            </a:r>
            <a:r>
              <a:rPr lang="cs-CZ" sz="1200" dirty="0" err="1">
                <a:latin typeface="Arial" pitchFamily="34" charset="0"/>
                <a:cs typeface="Arial" pitchFamily="34" charset="0"/>
              </a:rPr>
              <a:t>al</a:t>
            </a:r>
            <a:r>
              <a:rPr lang="cs-CZ" sz="1200" dirty="0">
                <a:latin typeface="Arial" pitchFamily="34" charset="0"/>
                <a:cs typeface="Arial" pitchFamily="34" charset="0"/>
              </a:rPr>
              <a:t>. (2007) </a:t>
            </a:r>
            <a:r>
              <a:rPr lang="cs-CZ" sz="1200" dirty="0" err="1">
                <a:latin typeface="Arial" pitchFamily="34" charset="0"/>
                <a:cs typeface="Arial" pitchFamily="34" charset="0"/>
              </a:rPr>
              <a:t>Curr</a:t>
            </a:r>
            <a:r>
              <a:rPr lang="cs-CZ" sz="1200" dirty="0">
                <a:latin typeface="Arial" pitchFamily="34" charset="0"/>
                <a:cs typeface="Arial" pitchFamily="34" charset="0"/>
              </a:rPr>
              <a:t> </a:t>
            </a:r>
            <a:r>
              <a:rPr lang="cs-CZ" sz="1200" dirty="0" err="1">
                <a:latin typeface="Arial" pitchFamily="34" charset="0"/>
                <a:cs typeface="Arial" pitchFamily="34" charset="0"/>
              </a:rPr>
              <a:t>Biol</a:t>
            </a:r>
            <a:r>
              <a:rPr lang="cs-CZ" sz="1200" dirty="0">
                <a:latin typeface="Arial" pitchFamily="34" charset="0"/>
                <a:cs typeface="Arial" pitchFamily="34" charset="0"/>
              </a:rPr>
              <a:t> 17: 1984-1988</a:t>
            </a:r>
          </a:p>
        </p:txBody>
      </p:sp>
      <p:sp>
        <p:nvSpPr>
          <p:cNvPr id="4" name="TextovéPole 3"/>
          <p:cNvSpPr txBox="1"/>
          <p:nvPr/>
        </p:nvSpPr>
        <p:spPr>
          <a:xfrm>
            <a:off x="5857610" y="788511"/>
            <a:ext cx="3034870" cy="1200329"/>
          </a:xfrm>
          <a:prstGeom prst="rect">
            <a:avLst/>
          </a:prstGeom>
          <a:noFill/>
        </p:spPr>
        <p:txBody>
          <a:bodyPr wrap="none" rtlCol="0">
            <a:spAutoFit/>
          </a:bodyPr>
          <a:lstStyle/>
          <a:p>
            <a:pPr>
              <a:buFont typeface="Arial" pitchFamily="34" charset="0"/>
              <a:buChar char="•"/>
            </a:pPr>
            <a:r>
              <a:rPr lang="cs-CZ" dirty="0">
                <a:latin typeface="Arial" pitchFamily="34" charset="0"/>
                <a:cs typeface="Arial" pitchFamily="34" charset="0"/>
              </a:rPr>
              <a:t> </a:t>
            </a:r>
            <a:r>
              <a:rPr lang="cs-CZ" dirty="0" err="1">
                <a:latin typeface="Arial" pitchFamily="34" charset="0"/>
                <a:cs typeface="Arial" pitchFamily="34" charset="0"/>
              </a:rPr>
              <a:t>Already</a:t>
            </a:r>
            <a:r>
              <a:rPr lang="cs-CZ" dirty="0">
                <a:latin typeface="Arial" pitchFamily="34" charset="0"/>
                <a:cs typeface="Arial" pitchFamily="34" charset="0"/>
              </a:rPr>
              <a:t> </a:t>
            </a:r>
            <a:r>
              <a:rPr lang="cs-CZ" dirty="0" err="1">
                <a:latin typeface="Arial" pitchFamily="34" charset="0"/>
                <a:cs typeface="Arial" pitchFamily="34" charset="0"/>
              </a:rPr>
              <a:t>between</a:t>
            </a:r>
            <a:r>
              <a:rPr lang="cs-CZ" dirty="0">
                <a:latin typeface="Arial" pitchFamily="34" charset="0"/>
                <a:cs typeface="Arial" pitchFamily="34" charset="0"/>
              </a:rPr>
              <a:t> </a:t>
            </a:r>
            <a:r>
              <a:rPr lang="cs-CZ" dirty="0" err="1">
                <a:latin typeface="Arial" pitchFamily="34" charset="0"/>
                <a:cs typeface="Arial" pitchFamily="34" charset="0"/>
              </a:rPr>
              <a:t>assemb</a:t>
            </a:r>
            <a:r>
              <a:rPr lang="cs-CZ" dirty="0">
                <a:latin typeface="Arial" pitchFamily="34" charset="0"/>
                <a:cs typeface="Arial" pitchFamily="34" charset="0"/>
              </a:rPr>
              <a:t>. </a:t>
            </a:r>
          </a:p>
          <a:p>
            <a:pPr>
              <a:buFont typeface="Arial" pitchFamily="34" charset="0"/>
              <a:buChar char="•"/>
            </a:pPr>
            <a:r>
              <a:rPr lang="cs-CZ" dirty="0">
                <a:latin typeface="Arial" pitchFamily="34" charset="0"/>
                <a:cs typeface="Arial" pitchFamily="34" charset="0"/>
              </a:rPr>
              <a:t>A and B</a:t>
            </a:r>
          </a:p>
          <a:p>
            <a:pPr>
              <a:buFont typeface="Arial" pitchFamily="34" charset="0"/>
              <a:buChar char="•"/>
            </a:pPr>
            <a:endParaRPr lang="cs-CZ" dirty="0">
              <a:latin typeface="Arial" pitchFamily="34" charset="0"/>
              <a:cs typeface="Arial" pitchFamily="34" charset="0"/>
            </a:endParaRPr>
          </a:p>
          <a:p>
            <a:pPr>
              <a:buFont typeface="Arial" pitchFamily="34" charset="0"/>
              <a:buChar char="•"/>
            </a:pPr>
            <a:r>
              <a:rPr lang="cs-CZ" dirty="0">
                <a:latin typeface="Arial" pitchFamily="34" charset="0"/>
                <a:cs typeface="Arial" pitchFamily="34" charset="0"/>
              </a:rPr>
              <a:t> </a:t>
            </a:r>
            <a:r>
              <a:rPr lang="cs-CZ" dirty="0" err="1">
                <a:latin typeface="Arial" pitchFamily="34" charset="0"/>
                <a:cs typeface="Arial" pitchFamily="34" charset="0"/>
              </a:rPr>
              <a:t>Low</a:t>
            </a:r>
            <a:r>
              <a:rPr lang="cs-CZ" dirty="0">
                <a:latin typeface="Arial" pitchFamily="34" charset="0"/>
                <a:cs typeface="Arial" pitchFamily="34" charset="0"/>
              </a:rPr>
              <a:t> </a:t>
            </a:r>
            <a:r>
              <a:rPr lang="cs-CZ" dirty="0" err="1">
                <a:latin typeface="Arial" pitchFamily="34" charset="0"/>
                <a:cs typeface="Arial" pitchFamily="34" charset="0"/>
              </a:rPr>
              <a:t>heterozygosity</a:t>
            </a:r>
            <a:r>
              <a:rPr lang="cs-CZ" dirty="0">
                <a:latin typeface="Arial" pitchFamily="34" charset="0"/>
                <a:cs typeface="Arial" pitchFamily="34" charset="0"/>
              </a:rPr>
              <a:t> level</a:t>
            </a:r>
          </a:p>
        </p:txBody>
      </p:sp>
      <p:pic>
        <p:nvPicPr>
          <p:cNvPr id="38916" name="Picture 4" descr="http://plantphys.info/organismal/lechtml/images/giardia.jpg"/>
          <p:cNvPicPr>
            <a:picLocks noChangeAspect="1" noChangeArrowheads="1"/>
          </p:cNvPicPr>
          <p:nvPr/>
        </p:nvPicPr>
        <p:blipFill>
          <a:blip r:embed="rId3" cstate="print"/>
          <a:srcRect/>
          <a:stretch>
            <a:fillRect/>
          </a:stretch>
        </p:blipFill>
        <p:spPr bwMode="auto">
          <a:xfrm>
            <a:off x="6143636" y="2285992"/>
            <a:ext cx="2448508" cy="3357586"/>
          </a:xfrm>
          <a:prstGeom prst="rect">
            <a:avLst/>
          </a:prstGeom>
          <a:noFill/>
        </p:spPr>
      </p:pic>
    </p:spTree>
    <p:extLst>
      <p:ext uri="{BB962C8B-B14F-4D97-AF65-F5344CB8AC3E}">
        <p14:creationId xmlns:p14="http://schemas.microsoft.com/office/powerpoint/2010/main" val="126750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9525"/>
            <a:ext cx="6486525" cy="6848475"/>
          </a:xfrm>
          <a:prstGeom prst="rect">
            <a:avLst/>
          </a:prstGeom>
          <a:noFill/>
          <a:ln w="9525">
            <a:noFill/>
            <a:miter lim="800000"/>
            <a:headEnd/>
            <a:tailEnd/>
          </a:ln>
        </p:spPr>
      </p:pic>
      <p:sp>
        <p:nvSpPr>
          <p:cNvPr id="3" name="Nadpis 1"/>
          <p:cNvSpPr txBox="1">
            <a:spLocks/>
          </p:cNvSpPr>
          <p:nvPr/>
        </p:nvSpPr>
        <p:spPr>
          <a:xfrm>
            <a:off x="5643570" y="0"/>
            <a:ext cx="430051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1" u="none" strike="noStrike" kern="1200" cap="none" spc="0" normalizeH="0" baseline="0" noProof="0" dirty="0" err="1">
                <a:ln>
                  <a:noFill/>
                </a:ln>
                <a:solidFill>
                  <a:schemeClr val="tx1"/>
                </a:solidFill>
                <a:effectLst/>
                <a:uLnTx/>
                <a:uFillTx/>
                <a:latin typeface="Arial" pitchFamily="34" charset="0"/>
                <a:ea typeface="+mj-ea"/>
                <a:cs typeface="Arial" pitchFamily="34" charset="0"/>
              </a:rPr>
              <a:t>Giardia</a:t>
            </a:r>
            <a:endParaRPr kumimoji="0" lang="cs-CZ" sz="4400" b="0" i="1"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TextovéPole 3"/>
          <p:cNvSpPr txBox="1"/>
          <p:nvPr/>
        </p:nvSpPr>
        <p:spPr>
          <a:xfrm>
            <a:off x="6745993" y="6207695"/>
            <a:ext cx="2002471" cy="461665"/>
          </a:xfrm>
          <a:prstGeom prst="rect">
            <a:avLst/>
          </a:prstGeom>
          <a:noFill/>
        </p:spPr>
        <p:txBody>
          <a:bodyPr wrap="none" rtlCol="0">
            <a:spAutoFit/>
          </a:bodyPr>
          <a:lstStyle/>
          <a:p>
            <a:r>
              <a:rPr lang="cs-CZ" sz="1200" dirty="0" err="1">
                <a:latin typeface="Arial" pitchFamily="34" charset="0"/>
                <a:cs typeface="Arial" pitchFamily="34" charset="0"/>
              </a:rPr>
              <a:t>Poxleitner</a:t>
            </a:r>
            <a:r>
              <a:rPr lang="cs-CZ" sz="1200" dirty="0">
                <a:latin typeface="Arial" pitchFamily="34" charset="0"/>
                <a:cs typeface="Arial" pitchFamily="34" charset="0"/>
              </a:rPr>
              <a:t> MK </a:t>
            </a:r>
            <a:r>
              <a:rPr lang="cs-CZ" sz="1200" dirty="0" err="1">
                <a:latin typeface="Arial" pitchFamily="34" charset="0"/>
                <a:cs typeface="Arial" pitchFamily="34" charset="0"/>
              </a:rPr>
              <a:t>et</a:t>
            </a:r>
            <a:r>
              <a:rPr lang="cs-CZ" sz="1200" dirty="0">
                <a:latin typeface="Arial" pitchFamily="34" charset="0"/>
                <a:cs typeface="Arial" pitchFamily="34" charset="0"/>
              </a:rPr>
              <a:t> </a:t>
            </a:r>
            <a:r>
              <a:rPr lang="cs-CZ" sz="1200" dirty="0" err="1">
                <a:latin typeface="Arial" pitchFamily="34" charset="0"/>
                <a:cs typeface="Arial" pitchFamily="34" charset="0"/>
              </a:rPr>
              <a:t>al</a:t>
            </a:r>
            <a:r>
              <a:rPr lang="cs-CZ" sz="1200" dirty="0">
                <a:latin typeface="Arial" pitchFamily="34" charset="0"/>
                <a:cs typeface="Arial" pitchFamily="34" charset="0"/>
              </a:rPr>
              <a:t>. (2008)</a:t>
            </a:r>
          </a:p>
          <a:p>
            <a:r>
              <a:rPr lang="cs-CZ" sz="1200" dirty="0">
                <a:latin typeface="Arial" pitchFamily="34" charset="0"/>
                <a:cs typeface="Arial" pitchFamily="34" charset="0"/>
              </a:rPr>
              <a:t>Science 319: 1530-1533</a:t>
            </a:r>
          </a:p>
        </p:txBody>
      </p:sp>
      <p:pic>
        <p:nvPicPr>
          <p:cNvPr id="5" name="Picture 4" descr="http://plantphys.info/organismal/lechtml/images/giardia.jpg"/>
          <p:cNvPicPr>
            <a:picLocks noChangeAspect="1" noChangeArrowheads="1"/>
          </p:cNvPicPr>
          <p:nvPr/>
        </p:nvPicPr>
        <p:blipFill>
          <a:blip r:embed="rId3" cstate="print"/>
          <a:srcRect/>
          <a:stretch>
            <a:fillRect/>
          </a:stretch>
        </p:blipFill>
        <p:spPr bwMode="auto">
          <a:xfrm>
            <a:off x="6927320" y="2328854"/>
            <a:ext cx="1611501" cy="2209816"/>
          </a:xfrm>
          <a:prstGeom prst="rect">
            <a:avLst/>
          </a:prstGeom>
          <a:noFill/>
        </p:spPr>
      </p:pic>
    </p:spTree>
    <p:extLst>
      <p:ext uri="{BB962C8B-B14F-4D97-AF65-F5344CB8AC3E}">
        <p14:creationId xmlns:p14="http://schemas.microsoft.com/office/powerpoint/2010/main" val="11896014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426152" cy="60093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627784" y="6320353"/>
            <a:ext cx="3486404" cy="276999"/>
          </a:xfrm>
          <a:prstGeom prst="rect">
            <a:avLst/>
          </a:prstGeom>
          <a:noFill/>
        </p:spPr>
        <p:txBody>
          <a:bodyPr wrap="none" rtlCol="0">
            <a:spAutoFit/>
          </a:bodyPr>
          <a:lstStyle/>
          <a:p>
            <a:r>
              <a:rPr lang="cs-CZ" sz="1200" dirty="0" err="1">
                <a:latin typeface="Arial" pitchFamily="34" charset="0"/>
                <a:cs typeface="Arial" pitchFamily="34" charset="0"/>
              </a:rPr>
              <a:t>Andersson</a:t>
            </a:r>
            <a:r>
              <a:rPr lang="cs-CZ" sz="1200" dirty="0">
                <a:latin typeface="Arial" pitchFamily="34" charset="0"/>
                <a:cs typeface="Arial" pitchFamily="34" charset="0"/>
              </a:rPr>
              <a:t> JO (2012) </a:t>
            </a:r>
            <a:r>
              <a:rPr lang="cs-CZ" sz="1200" dirty="0" err="1">
                <a:latin typeface="Arial" pitchFamily="34" charset="0"/>
                <a:cs typeface="Arial" pitchFamily="34" charset="0"/>
              </a:rPr>
              <a:t>Trends</a:t>
            </a:r>
            <a:r>
              <a:rPr lang="cs-CZ" sz="1200" dirty="0">
                <a:latin typeface="Arial" pitchFamily="34" charset="0"/>
                <a:cs typeface="Arial" pitchFamily="34" charset="0"/>
              </a:rPr>
              <a:t> </a:t>
            </a:r>
            <a:r>
              <a:rPr lang="cs-CZ" sz="1200" dirty="0" err="1">
                <a:latin typeface="Arial" pitchFamily="34" charset="0"/>
                <a:cs typeface="Arial" pitchFamily="34" charset="0"/>
              </a:rPr>
              <a:t>Parasitol</a:t>
            </a:r>
            <a:r>
              <a:rPr lang="cs-CZ" sz="1200" dirty="0">
                <a:latin typeface="Arial" pitchFamily="34" charset="0"/>
                <a:cs typeface="Arial" pitchFamily="34" charset="0"/>
              </a:rPr>
              <a:t> 28: 46-52</a:t>
            </a:r>
          </a:p>
        </p:txBody>
      </p:sp>
    </p:spTree>
    <p:extLst>
      <p:ext uri="{BB962C8B-B14F-4D97-AF65-F5344CB8AC3E}">
        <p14:creationId xmlns:p14="http://schemas.microsoft.com/office/powerpoint/2010/main" val="3713338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945" y="71478"/>
            <a:ext cx="6191399" cy="676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277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57158" y="1500174"/>
            <a:ext cx="8358214" cy="4248069"/>
          </a:xfrm>
          <a:prstGeom prst="rect">
            <a:avLst/>
          </a:prstGeom>
          <a:noFill/>
          <a:ln w="19050">
            <a:solidFill>
              <a:schemeClr val="tx1"/>
            </a:solidFill>
            <a:miter lim="800000"/>
            <a:headEnd/>
            <a:tailEnd/>
          </a:ln>
          <a:effectLst/>
        </p:spPr>
      </p:pic>
      <p:sp>
        <p:nvSpPr>
          <p:cNvPr id="3" name="Nadpis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Parabasalia</a:t>
            </a:r>
            <a:endParaRPr kumimoji="0" lang="cs-CZ" sz="4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Obdélník 3"/>
          <p:cNvSpPr/>
          <p:nvPr/>
        </p:nvSpPr>
        <p:spPr>
          <a:xfrm>
            <a:off x="642910" y="1643050"/>
            <a:ext cx="3643338" cy="22860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183692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9479"/>
            <a:ext cx="7920880" cy="6587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021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itchFamily="34" charset="0"/>
                <a:cs typeface="Arial" pitchFamily="34" charset="0"/>
              </a:rPr>
              <a:t>The</a:t>
            </a:r>
            <a:r>
              <a:rPr lang="cs-CZ" dirty="0">
                <a:latin typeface="Arial" pitchFamily="34" charset="0"/>
                <a:cs typeface="Arial" pitchFamily="34" charset="0"/>
              </a:rPr>
              <a:t> cyst </a:t>
            </a:r>
            <a:r>
              <a:rPr lang="cs-CZ" dirty="0" err="1">
                <a:latin typeface="Arial" pitchFamily="34" charset="0"/>
                <a:cs typeface="Arial" pitchFamily="34" charset="0"/>
              </a:rPr>
              <a:t>stage</a:t>
            </a:r>
            <a:endParaRPr lang="cs-CZ" dirty="0">
              <a:latin typeface="Arial" pitchFamily="34" charset="0"/>
              <a:cs typeface="Arial" pitchFamily="34" charset="0"/>
            </a:endParaRPr>
          </a:p>
        </p:txBody>
      </p:sp>
      <p:sp>
        <p:nvSpPr>
          <p:cNvPr id="3" name="Zástupný symbol pro obsah 2"/>
          <p:cNvSpPr>
            <a:spLocks noGrp="1"/>
          </p:cNvSpPr>
          <p:nvPr>
            <p:ph idx="1"/>
          </p:nvPr>
        </p:nvSpPr>
        <p:spPr>
          <a:xfrm>
            <a:off x="428596" y="1689119"/>
            <a:ext cx="8229600" cy="4525963"/>
          </a:xfrm>
        </p:spPr>
        <p:txBody>
          <a:bodyPr>
            <a:normAutofit fontScale="62500" lnSpcReduction="20000"/>
          </a:bodyPr>
          <a:lstStyle/>
          <a:p>
            <a:r>
              <a:rPr lang="cs-CZ" dirty="0" err="1">
                <a:latin typeface="Arial" pitchFamily="34" charset="0"/>
                <a:cs typeface="Arial" pitchFamily="34" charset="0"/>
              </a:rPr>
              <a:t>Survives</a:t>
            </a:r>
            <a:r>
              <a:rPr lang="cs-CZ" dirty="0">
                <a:latin typeface="Arial" pitchFamily="34" charset="0"/>
                <a:cs typeface="Arial" pitchFamily="34" charset="0"/>
              </a:rPr>
              <a:t> </a:t>
            </a:r>
            <a:r>
              <a:rPr lang="cs-CZ" dirty="0" err="1">
                <a:latin typeface="Arial" pitchFamily="34" charset="0"/>
                <a:cs typeface="Arial" pitchFamily="34" charset="0"/>
              </a:rPr>
              <a:t>unfavorable</a:t>
            </a:r>
            <a:r>
              <a:rPr lang="cs-CZ" dirty="0">
                <a:latin typeface="Arial" pitchFamily="34" charset="0"/>
                <a:cs typeface="Arial" pitchFamily="34" charset="0"/>
              </a:rPr>
              <a:t> </a:t>
            </a:r>
            <a:r>
              <a:rPr lang="cs-CZ" dirty="0" err="1">
                <a:latin typeface="Arial" pitchFamily="34" charset="0"/>
                <a:cs typeface="Arial" pitchFamily="34" charset="0"/>
              </a:rPr>
              <a:t>conditions</a:t>
            </a:r>
            <a:r>
              <a:rPr lang="cs-CZ" dirty="0">
                <a:latin typeface="Arial" pitchFamily="34" charset="0"/>
                <a:cs typeface="Arial" pitchFamily="34" charset="0"/>
              </a:rPr>
              <a:t> (</a:t>
            </a:r>
            <a:r>
              <a:rPr lang="cs-CZ" dirty="0" err="1">
                <a:latin typeface="Arial" pitchFamily="34" charset="0"/>
                <a:cs typeface="Arial" pitchFamily="34" charset="0"/>
              </a:rPr>
              <a:t>including</a:t>
            </a:r>
            <a:r>
              <a:rPr lang="cs-CZ" dirty="0">
                <a:latin typeface="Arial" pitchFamily="34" charset="0"/>
                <a:cs typeface="Arial" pitchFamily="34" charset="0"/>
              </a:rPr>
              <a:t> </a:t>
            </a:r>
            <a:r>
              <a:rPr lang="cs-CZ" dirty="0" err="1">
                <a:latin typeface="Arial" pitchFamily="34" charset="0"/>
                <a:cs typeface="Arial" pitchFamily="34" charset="0"/>
              </a:rPr>
              <a:t>that</a:t>
            </a:r>
            <a:r>
              <a:rPr lang="cs-CZ" dirty="0">
                <a:latin typeface="Arial" pitchFamily="34" charset="0"/>
                <a:cs typeface="Arial" pitchFamily="34" charset="0"/>
              </a:rPr>
              <a:t> </a:t>
            </a:r>
            <a:r>
              <a:rPr lang="cs-CZ" dirty="0" err="1">
                <a:latin typeface="Arial" pitchFamily="34" charset="0"/>
                <a:cs typeface="Arial" pitchFamily="34" charset="0"/>
              </a:rPr>
              <a:t>outside</a:t>
            </a:r>
            <a:r>
              <a:rPr lang="cs-CZ" dirty="0">
                <a:latin typeface="Arial" pitchFamily="34" charset="0"/>
                <a:cs typeface="Arial" pitchFamily="34" charset="0"/>
              </a:rPr>
              <a:t> </a:t>
            </a:r>
            <a:r>
              <a:rPr lang="cs-CZ" dirty="0" err="1">
                <a:latin typeface="Arial" pitchFamily="34" charset="0"/>
                <a:cs typeface="Arial" pitchFamily="34" charset="0"/>
              </a:rPr>
              <a:t>the</a:t>
            </a:r>
            <a:r>
              <a:rPr lang="cs-CZ" dirty="0">
                <a:latin typeface="Arial" pitchFamily="34" charset="0"/>
                <a:cs typeface="Arial" pitchFamily="34" charset="0"/>
              </a:rPr>
              <a:t> host)</a:t>
            </a:r>
          </a:p>
          <a:p>
            <a:endParaRPr lang="cs-CZ" dirty="0">
              <a:latin typeface="Arial" pitchFamily="34" charset="0"/>
              <a:cs typeface="Arial" pitchFamily="34" charset="0"/>
            </a:endParaRPr>
          </a:p>
          <a:p>
            <a:r>
              <a:rPr lang="cs-CZ" dirty="0">
                <a:latin typeface="Arial" pitchFamily="34" charset="0"/>
                <a:cs typeface="Arial" pitchFamily="34" charset="0"/>
              </a:rPr>
              <a:t> </a:t>
            </a:r>
            <a:r>
              <a:rPr lang="cs-CZ" dirty="0" err="1">
                <a:latin typeface="Arial" pitchFamily="34" charset="0"/>
                <a:cs typeface="Arial" pitchFamily="34" charset="0"/>
              </a:rPr>
              <a:t>Sometimes</a:t>
            </a:r>
            <a:r>
              <a:rPr lang="cs-CZ" dirty="0">
                <a:latin typeface="Arial" pitchFamily="34" charset="0"/>
                <a:cs typeface="Arial" pitchFamily="34" charset="0"/>
              </a:rPr>
              <a:t> </a:t>
            </a:r>
            <a:r>
              <a:rPr lang="cs-CZ" dirty="0" err="1">
                <a:latin typeface="Arial" pitchFamily="34" charset="0"/>
                <a:cs typeface="Arial" pitchFamily="34" charset="0"/>
              </a:rPr>
              <a:t>multiplication</a:t>
            </a:r>
            <a:r>
              <a:rPr lang="cs-CZ" dirty="0">
                <a:latin typeface="Arial" pitchFamily="34" charset="0"/>
                <a:cs typeface="Arial" pitchFamily="34" charset="0"/>
              </a:rPr>
              <a:t> </a:t>
            </a:r>
            <a:r>
              <a:rPr lang="cs-CZ" dirty="0" err="1">
                <a:latin typeface="Arial" pitchFamily="34" charset="0"/>
                <a:cs typeface="Arial" pitchFamily="34" charset="0"/>
              </a:rPr>
              <a:t>within</a:t>
            </a:r>
            <a:r>
              <a:rPr lang="cs-CZ" dirty="0">
                <a:latin typeface="Arial" pitchFamily="34" charset="0"/>
                <a:cs typeface="Arial" pitchFamily="34" charset="0"/>
              </a:rPr>
              <a:t> </a:t>
            </a:r>
            <a:r>
              <a:rPr lang="cs-CZ" dirty="0" err="1">
                <a:latin typeface="Arial" pitchFamily="34" charset="0"/>
                <a:cs typeface="Arial" pitchFamily="34" charset="0"/>
              </a:rPr>
              <a:t>the</a:t>
            </a:r>
            <a:r>
              <a:rPr lang="cs-CZ" dirty="0">
                <a:latin typeface="Arial" pitchFamily="34" charset="0"/>
                <a:cs typeface="Arial" pitchFamily="34" charset="0"/>
              </a:rPr>
              <a:t> cyst </a:t>
            </a:r>
            <a:r>
              <a:rPr lang="cs-CZ" dirty="0" err="1">
                <a:latin typeface="Arial" pitchFamily="34" charset="0"/>
                <a:cs typeface="Arial" pitchFamily="34" charset="0"/>
              </a:rPr>
              <a:t>occurs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Cyst </a:t>
            </a:r>
            <a:r>
              <a:rPr lang="cs-CZ" dirty="0" err="1">
                <a:latin typeface="Arial" pitchFamily="34" charset="0"/>
                <a:cs typeface="Arial" pitchFamily="34" charset="0"/>
              </a:rPr>
              <a:t>wall</a:t>
            </a:r>
            <a:r>
              <a:rPr lang="cs-CZ" dirty="0">
                <a:latin typeface="Arial" pitchFamily="34" charset="0"/>
                <a:cs typeface="Arial" pitchFamily="34" charset="0"/>
              </a:rPr>
              <a:t> (ECM) </a:t>
            </a:r>
            <a:r>
              <a:rPr lang="cs-CZ" dirty="0" err="1">
                <a:latin typeface="Arial" pitchFamily="34" charset="0"/>
                <a:cs typeface="Arial" pitchFamily="34" charset="0"/>
              </a:rPr>
              <a:t>is</a:t>
            </a:r>
            <a:r>
              <a:rPr lang="cs-CZ" dirty="0">
                <a:latin typeface="Arial" pitchFamily="34" charset="0"/>
                <a:cs typeface="Arial" pitchFamily="34" charset="0"/>
              </a:rPr>
              <a:t> </a:t>
            </a:r>
            <a:r>
              <a:rPr lang="cs-CZ" dirty="0" err="1">
                <a:latin typeface="Arial" pitchFamily="34" charset="0"/>
                <a:cs typeface="Arial" pitchFamily="34" charset="0"/>
              </a:rPr>
              <a:t>composed</a:t>
            </a:r>
            <a:r>
              <a:rPr lang="cs-CZ" dirty="0">
                <a:latin typeface="Arial" pitchFamily="34" charset="0"/>
                <a:cs typeface="Arial" pitchFamily="34" charset="0"/>
              </a:rPr>
              <a:t> of </a:t>
            </a:r>
            <a:r>
              <a:rPr lang="cs-CZ" dirty="0" err="1">
                <a:latin typeface="Arial" pitchFamily="34" charset="0"/>
                <a:cs typeface="Arial" pitchFamily="34" charset="0"/>
              </a:rPr>
              <a:t>polysaccharides</a:t>
            </a:r>
            <a:r>
              <a:rPr lang="cs-CZ" dirty="0">
                <a:latin typeface="Arial" pitchFamily="34" charset="0"/>
                <a:cs typeface="Arial" pitchFamily="34" charset="0"/>
              </a:rPr>
              <a:t>, </a:t>
            </a:r>
            <a:r>
              <a:rPr lang="cs-CZ" dirty="0" err="1">
                <a:latin typeface="Arial" pitchFamily="34" charset="0"/>
                <a:cs typeface="Arial" pitchFamily="34" charset="0"/>
              </a:rPr>
              <a:t>proteins</a:t>
            </a:r>
            <a:r>
              <a:rPr lang="cs-CZ" dirty="0">
                <a:latin typeface="Arial" pitchFamily="34" charset="0"/>
                <a:cs typeface="Arial" pitchFamily="34" charset="0"/>
              </a:rPr>
              <a:t>, </a:t>
            </a:r>
            <a:r>
              <a:rPr lang="cs-CZ" dirty="0" err="1">
                <a:latin typeface="Arial" pitchFamily="34" charset="0"/>
                <a:cs typeface="Arial" pitchFamily="34" charset="0"/>
              </a:rPr>
              <a:t>or</a:t>
            </a:r>
            <a:r>
              <a:rPr lang="cs-CZ" dirty="0">
                <a:latin typeface="Arial" pitchFamily="34" charset="0"/>
                <a:cs typeface="Arial" pitchFamily="34" charset="0"/>
              </a:rPr>
              <a:t> </a:t>
            </a:r>
            <a:r>
              <a:rPr lang="cs-CZ" dirty="0" err="1">
                <a:latin typeface="Arial" pitchFamily="34" charset="0"/>
                <a:cs typeface="Arial" pitchFamily="34" charset="0"/>
              </a:rPr>
              <a:t>their</a:t>
            </a:r>
            <a:r>
              <a:rPr lang="cs-CZ" dirty="0">
                <a:latin typeface="Arial" pitchFamily="34" charset="0"/>
                <a:cs typeface="Arial" pitchFamily="34" charset="0"/>
              </a:rPr>
              <a:t> </a:t>
            </a:r>
            <a:r>
              <a:rPr lang="cs-CZ" dirty="0" err="1">
                <a:latin typeface="Arial" pitchFamily="34" charset="0"/>
                <a:cs typeface="Arial" pitchFamily="34" charset="0"/>
              </a:rPr>
              <a:t>combinations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Cyst </a:t>
            </a:r>
            <a:r>
              <a:rPr lang="cs-CZ" dirty="0" err="1">
                <a:latin typeface="Arial" pitchFamily="34" charset="0"/>
                <a:cs typeface="Arial" pitchFamily="34" charset="0"/>
              </a:rPr>
              <a:t>wall</a:t>
            </a:r>
            <a:r>
              <a:rPr lang="cs-CZ" dirty="0">
                <a:latin typeface="Arial" pitchFamily="34" charset="0"/>
                <a:cs typeface="Arial" pitchFamily="34" charset="0"/>
              </a:rPr>
              <a:t> </a:t>
            </a:r>
            <a:r>
              <a:rPr lang="cs-CZ" dirty="0" err="1">
                <a:latin typeface="Arial" pitchFamily="34" charset="0"/>
                <a:cs typeface="Arial" pitchFamily="34" charset="0"/>
              </a:rPr>
              <a:t>material</a:t>
            </a:r>
            <a:r>
              <a:rPr lang="cs-CZ" dirty="0">
                <a:latin typeface="Arial" pitchFamily="34" charset="0"/>
                <a:cs typeface="Arial" pitchFamily="34" charset="0"/>
              </a:rPr>
              <a:t> </a:t>
            </a:r>
            <a:r>
              <a:rPr lang="cs-CZ" dirty="0" err="1">
                <a:latin typeface="Arial" pitchFamily="34" charset="0"/>
                <a:cs typeface="Arial" pitchFamily="34" charset="0"/>
              </a:rPr>
              <a:t>is</a:t>
            </a:r>
            <a:r>
              <a:rPr lang="cs-CZ" dirty="0">
                <a:latin typeface="Arial" pitchFamily="34" charset="0"/>
                <a:cs typeface="Arial" pitchFamily="34" charset="0"/>
              </a:rPr>
              <a:t> </a:t>
            </a:r>
            <a:r>
              <a:rPr lang="cs-CZ" dirty="0" err="1">
                <a:latin typeface="Arial" pitchFamily="34" charset="0"/>
                <a:cs typeface="Arial" pitchFamily="34" charset="0"/>
              </a:rPr>
              <a:t>transported</a:t>
            </a:r>
            <a:r>
              <a:rPr lang="cs-CZ" dirty="0">
                <a:latin typeface="Arial" pitchFamily="34" charset="0"/>
                <a:cs typeface="Arial" pitchFamily="34" charset="0"/>
              </a:rPr>
              <a:t> to </a:t>
            </a:r>
            <a:r>
              <a:rPr lang="cs-CZ" dirty="0" err="1">
                <a:latin typeface="Arial" pitchFamily="34" charset="0"/>
                <a:cs typeface="Arial" pitchFamily="34" charset="0"/>
              </a:rPr>
              <a:t>the</a:t>
            </a:r>
            <a:r>
              <a:rPr lang="cs-CZ" dirty="0">
                <a:latin typeface="Arial" pitchFamily="34" charset="0"/>
                <a:cs typeface="Arial" pitchFamily="34" charset="0"/>
              </a:rPr>
              <a:t> cell </a:t>
            </a:r>
            <a:r>
              <a:rPr lang="cs-CZ" dirty="0" err="1">
                <a:latin typeface="Arial" pitchFamily="34" charset="0"/>
                <a:cs typeface="Arial" pitchFamily="34" charset="0"/>
              </a:rPr>
              <a:t>surface</a:t>
            </a:r>
            <a:r>
              <a:rPr lang="cs-CZ" dirty="0">
                <a:latin typeface="Arial" pitchFamily="34" charset="0"/>
                <a:cs typeface="Arial" pitchFamily="34" charset="0"/>
              </a:rPr>
              <a:t> via Golgi </a:t>
            </a:r>
            <a:r>
              <a:rPr lang="cs-CZ" dirty="0" err="1">
                <a:latin typeface="Arial" pitchFamily="34" charset="0"/>
                <a:cs typeface="Arial" pitchFamily="34" charset="0"/>
              </a:rPr>
              <a:t>vesicles</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Cyst </a:t>
            </a:r>
            <a:r>
              <a:rPr lang="cs-CZ" dirty="0" err="1">
                <a:latin typeface="Arial" pitchFamily="34" charset="0"/>
                <a:cs typeface="Arial" pitchFamily="34" charset="0"/>
              </a:rPr>
              <a:t>is</a:t>
            </a:r>
            <a:r>
              <a:rPr lang="cs-CZ" dirty="0">
                <a:latin typeface="Arial" pitchFamily="34" charset="0"/>
                <a:cs typeface="Arial" pitchFamily="34" charset="0"/>
              </a:rPr>
              <a:t> </a:t>
            </a:r>
            <a:r>
              <a:rPr lang="cs-CZ" dirty="0" err="1">
                <a:latin typeface="Arial" pitchFamily="34" charset="0"/>
                <a:cs typeface="Arial" pitchFamily="34" charset="0"/>
              </a:rPr>
              <a:t>formed</a:t>
            </a:r>
            <a:r>
              <a:rPr lang="cs-CZ" dirty="0">
                <a:latin typeface="Arial" pitchFamily="34" charset="0"/>
                <a:cs typeface="Arial" pitchFamily="34" charset="0"/>
              </a:rPr>
              <a:t> in </a:t>
            </a:r>
            <a:r>
              <a:rPr lang="cs-CZ" dirty="0" err="1">
                <a:latin typeface="Arial" pitchFamily="34" charset="0"/>
                <a:cs typeface="Arial" pitchFamily="34" charset="0"/>
              </a:rPr>
              <a:t>various</a:t>
            </a:r>
            <a:r>
              <a:rPr lang="cs-CZ" dirty="0">
                <a:latin typeface="Arial" pitchFamily="34" charset="0"/>
                <a:cs typeface="Arial" pitchFamily="34" charset="0"/>
              </a:rPr>
              <a:t> </a:t>
            </a:r>
            <a:r>
              <a:rPr lang="cs-CZ" dirty="0" err="1">
                <a:latin typeface="Arial" pitchFamily="34" charset="0"/>
                <a:cs typeface="Arial" pitchFamily="34" charset="0"/>
              </a:rPr>
              <a:t>phases</a:t>
            </a:r>
            <a:r>
              <a:rPr lang="cs-CZ" dirty="0">
                <a:latin typeface="Arial" pitchFamily="34" charset="0"/>
                <a:cs typeface="Arial" pitchFamily="34" charset="0"/>
              </a:rPr>
              <a:t> </a:t>
            </a:r>
            <a:r>
              <a:rPr lang="cs-CZ" dirty="0" err="1">
                <a:latin typeface="Arial" pitchFamily="34" charset="0"/>
                <a:cs typeface="Arial" pitchFamily="34" charset="0"/>
              </a:rPr>
              <a:t>of</a:t>
            </a:r>
            <a:r>
              <a:rPr lang="cs-CZ" dirty="0">
                <a:latin typeface="Arial" pitchFamily="34" charset="0"/>
                <a:cs typeface="Arial" pitchFamily="34" charset="0"/>
              </a:rPr>
              <a:t> </a:t>
            </a:r>
            <a:r>
              <a:rPr lang="cs-CZ" dirty="0" err="1">
                <a:latin typeface="Arial" pitchFamily="34" charset="0"/>
                <a:cs typeface="Arial" pitchFamily="34" charset="0"/>
              </a:rPr>
              <a:t>the</a:t>
            </a:r>
            <a:r>
              <a:rPr lang="cs-CZ" dirty="0">
                <a:latin typeface="Arial" pitchFamily="34" charset="0"/>
                <a:cs typeface="Arial" pitchFamily="34" charset="0"/>
              </a:rPr>
              <a:t> </a:t>
            </a:r>
            <a:r>
              <a:rPr lang="cs-CZ" dirty="0" err="1">
                <a:latin typeface="Arial" pitchFamily="34" charset="0"/>
                <a:cs typeface="Arial" pitchFamily="34" charset="0"/>
              </a:rPr>
              <a:t>life</a:t>
            </a:r>
            <a:r>
              <a:rPr lang="cs-CZ" dirty="0">
                <a:latin typeface="Arial" pitchFamily="34" charset="0"/>
                <a:cs typeface="Arial" pitchFamily="34" charset="0"/>
              </a:rPr>
              <a:t> </a:t>
            </a:r>
            <a:r>
              <a:rPr lang="cs-CZ" dirty="0" err="1">
                <a:latin typeface="Arial" pitchFamily="34" charset="0"/>
                <a:cs typeface="Arial" pitchFamily="34" charset="0"/>
              </a:rPr>
              <a:t>cycle</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err="1">
                <a:latin typeface="Arial" pitchFamily="34" charset="0"/>
                <a:cs typeface="Arial" pitchFamily="34" charset="0"/>
              </a:rPr>
              <a:t>Various</a:t>
            </a:r>
            <a:r>
              <a:rPr lang="cs-CZ" dirty="0">
                <a:latin typeface="Arial" pitchFamily="34" charset="0"/>
                <a:cs typeface="Arial" pitchFamily="34" charset="0"/>
              </a:rPr>
              <a:t> </a:t>
            </a:r>
            <a:r>
              <a:rPr lang="cs-CZ" dirty="0" err="1">
                <a:latin typeface="Arial" pitchFamily="34" charset="0"/>
                <a:cs typeface="Arial" pitchFamily="34" charset="0"/>
              </a:rPr>
              <a:t>stimuli</a:t>
            </a:r>
            <a:r>
              <a:rPr lang="cs-CZ" dirty="0">
                <a:latin typeface="Arial" pitchFamily="34" charset="0"/>
                <a:cs typeface="Arial" pitchFamily="34" charset="0"/>
              </a:rPr>
              <a:t> </a:t>
            </a:r>
            <a:r>
              <a:rPr lang="cs-CZ" dirty="0" err="1">
                <a:latin typeface="Arial" pitchFamily="34" charset="0"/>
                <a:cs typeface="Arial" pitchFamily="34" charset="0"/>
              </a:rPr>
              <a:t>for</a:t>
            </a:r>
            <a:r>
              <a:rPr lang="cs-CZ" dirty="0">
                <a:latin typeface="Arial" pitchFamily="34" charset="0"/>
                <a:cs typeface="Arial" pitchFamily="34" charset="0"/>
              </a:rPr>
              <a:t> </a:t>
            </a:r>
            <a:r>
              <a:rPr lang="cs-CZ" dirty="0" err="1">
                <a:latin typeface="Arial" pitchFamily="34" charset="0"/>
                <a:cs typeface="Arial" pitchFamily="34" charset="0"/>
              </a:rPr>
              <a:t>encystation</a:t>
            </a:r>
            <a:r>
              <a:rPr lang="cs-CZ" dirty="0">
                <a:latin typeface="Arial" pitchFamily="34" charset="0"/>
                <a:cs typeface="Arial" pitchFamily="34" charset="0"/>
              </a:rPr>
              <a:t> and </a:t>
            </a:r>
            <a:r>
              <a:rPr lang="cs-CZ" dirty="0" err="1">
                <a:latin typeface="Arial" pitchFamily="34" charset="0"/>
                <a:cs typeface="Arial" pitchFamily="34" charset="0"/>
              </a:rPr>
              <a:t>excystation</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b="1" dirty="0" err="1">
                <a:latin typeface="Arial" pitchFamily="34" charset="0"/>
                <a:cs typeface="Arial" pitchFamily="34" charset="0"/>
              </a:rPr>
              <a:t>Environmental</a:t>
            </a:r>
            <a:r>
              <a:rPr lang="cs-CZ" b="1" dirty="0">
                <a:latin typeface="Arial" pitchFamily="34" charset="0"/>
                <a:cs typeface="Arial" pitchFamily="34" charset="0"/>
              </a:rPr>
              <a:t> pool </a:t>
            </a:r>
            <a:r>
              <a:rPr lang="cs-CZ" b="1" dirty="0" err="1">
                <a:latin typeface="Arial" pitchFamily="34" charset="0"/>
                <a:cs typeface="Arial" pitchFamily="34" charset="0"/>
              </a:rPr>
              <a:t>of</a:t>
            </a:r>
            <a:r>
              <a:rPr lang="cs-CZ" b="1" dirty="0">
                <a:latin typeface="Arial" pitchFamily="34" charset="0"/>
                <a:cs typeface="Arial" pitchFamily="34" charset="0"/>
              </a:rPr>
              <a:t> </a:t>
            </a:r>
            <a:r>
              <a:rPr lang="cs-CZ" b="1" dirty="0" err="1">
                <a:latin typeface="Arial" pitchFamily="34" charset="0"/>
                <a:cs typeface="Arial" pitchFamily="34" charset="0"/>
              </a:rPr>
              <a:t>cysts</a:t>
            </a:r>
            <a:r>
              <a:rPr lang="cs-CZ" dirty="0">
                <a:latin typeface="Arial" pitchFamily="34" charset="0"/>
                <a:cs typeface="Arial" pitchFamily="34" charset="0"/>
              </a:rPr>
              <a:t>, </a:t>
            </a:r>
            <a:r>
              <a:rPr lang="cs-CZ" dirty="0" err="1">
                <a:latin typeface="Arial" pitchFamily="34" charset="0"/>
                <a:cs typeface="Arial" pitchFamily="34" charset="0"/>
              </a:rPr>
              <a:t>recolonization</a:t>
            </a:r>
            <a:r>
              <a:rPr lang="cs-CZ" dirty="0">
                <a:latin typeface="Arial" pitchFamily="34" charset="0"/>
                <a:cs typeface="Arial" pitchFamily="34" charset="0"/>
              </a:rPr>
              <a:t> </a:t>
            </a:r>
            <a:r>
              <a:rPr lang="cs-CZ" dirty="0" err="1">
                <a:latin typeface="Arial" pitchFamily="34" charset="0"/>
                <a:cs typeface="Arial" pitchFamily="34" charset="0"/>
              </a:rPr>
              <a:t>after</a:t>
            </a:r>
            <a:r>
              <a:rPr lang="cs-CZ" dirty="0">
                <a:latin typeface="Arial" pitchFamily="34" charset="0"/>
                <a:cs typeface="Arial" pitchFamily="34" charset="0"/>
              </a:rPr>
              <a:t> </a:t>
            </a:r>
            <a:r>
              <a:rPr lang="cs-CZ" dirty="0" err="1">
                <a:latin typeface="Arial" pitchFamily="34" charset="0"/>
                <a:cs typeface="Arial" pitchFamily="34" charset="0"/>
              </a:rPr>
              <a:t>favorable</a:t>
            </a:r>
            <a:r>
              <a:rPr lang="cs-CZ" dirty="0">
                <a:latin typeface="Arial" pitchFamily="34" charset="0"/>
                <a:cs typeface="Arial" pitchFamily="34" charset="0"/>
              </a:rPr>
              <a:t> </a:t>
            </a:r>
            <a:r>
              <a:rPr lang="cs-CZ" dirty="0" err="1">
                <a:latin typeface="Arial" pitchFamily="34" charset="0"/>
                <a:cs typeface="Arial" pitchFamily="34" charset="0"/>
              </a:rPr>
              <a:t>conditions</a:t>
            </a:r>
            <a:r>
              <a:rPr lang="cs-CZ" dirty="0">
                <a:latin typeface="Arial" pitchFamily="34" charset="0"/>
                <a:cs typeface="Arial" pitchFamily="34" charset="0"/>
              </a:rPr>
              <a:t> are </a:t>
            </a:r>
            <a:r>
              <a:rPr lang="cs-CZ" dirty="0" err="1">
                <a:latin typeface="Arial" pitchFamily="34" charset="0"/>
                <a:cs typeface="Arial" pitchFamily="34" charset="0"/>
              </a:rPr>
              <a:t>restored</a:t>
            </a:r>
            <a:r>
              <a:rPr lang="cs-CZ" dirty="0">
                <a:latin typeface="Arial" pitchFamily="34" charset="0"/>
                <a:cs typeface="Arial" pitchFamily="34" charset="0"/>
              </a:rPr>
              <a:t> (in </a:t>
            </a:r>
            <a:r>
              <a:rPr lang="cs-CZ" dirty="0" err="1">
                <a:latin typeface="Arial" pitchFamily="34" charset="0"/>
                <a:cs typeface="Arial" pitchFamily="34" charset="0"/>
              </a:rPr>
              <a:t>laboratory</a:t>
            </a:r>
            <a:r>
              <a:rPr lang="cs-CZ" dirty="0">
                <a:latin typeface="Arial" pitchFamily="34" charset="0"/>
                <a:cs typeface="Arial" pitchFamily="34" charset="0"/>
              </a:rPr>
              <a:t> </a:t>
            </a:r>
            <a:r>
              <a:rPr lang="cs-CZ" dirty="0" err="1">
                <a:latin typeface="Arial" pitchFamily="34" charset="0"/>
                <a:cs typeface="Arial" pitchFamily="34" charset="0"/>
              </a:rPr>
              <a:t>cultures</a:t>
            </a:r>
            <a:r>
              <a:rPr lang="cs-CZ" dirty="0">
                <a:latin typeface="Arial" pitchFamily="34" charset="0"/>
                <a:cs typeface="Arial" pitchFamily="34" charset="0"/>
              </a:rPr>
              <a:t> as </a:t>
            </a:r>
            <a:r>
              <a:rPr lang="cs-CZ" dirty="0" err="1">
                <a:latin typeface="Arial" pitchFamily="34" charset="0"/>
                <a:cs typeface="Arial" pitchFamily="34" charset="0"/>
              </a:rPr>
              <a:t>well</a:t>
            </a:r>
            <a:r>
              <a:rPr lang="cs-CZ" dirty="0">
                <a:latin typeface="Arial" pitchFamily="34" charset="0"/>
                <a:cs typeface="Arial" pitchFamily="34" charset="0"/>
              </a:rPr>
              <a:t>)</a:t>
            </a:r>
          </a:p>
        </p:txBody>
      </p:sp>
    </p:spTree>
    <p:extLst>
      <p:ext uri="{BB962C8B-B14F-4D97-AF65-F5344CB8AC3E}">
        <p14:creationId xmlns:p14="http://schemas.microsoft.com/office/powerpoint/2010/main" val="39960668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5472608" cy="65636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007" y="116632"/>
            <a:ext cx="4746489" cy="2448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5724128" y="5854503"/>
            <a:ext cx="3204275" cy="276999"/>
          </a:xfrm>
          <a:prstGeom prst="rect">
            <a:avLst/>
          </a:prstGeom>
          <a:noFill/>
        </p:spPr>
        <p:txBody>
          <a:bodyPr wrap="none" rtlCol="0">
            <a:spAutoFit/>
          </a:bodyPr>
          <a:lstStyle/>
          <a:p>
            <a:r>
              <a:rPr lang="cs-CZ" sz="1200" dirty="0" err="1">
                <a:latin typeface="Arial" pitchFamily="34" charset="0"/>
                <a:cs typeface="Arial" pitchFamily="34" charset="0"/>
              </a:rPr>
              <a:t>Hide</a:t>
            </a:r>
            <a:r>
              <a:rPr lang="cs-CZ" sz="1200" dirty="0">
                <a:latin typeface="Arial" pitchFamily="34" charset="0"/>
                <a:cs typeface="Arial" pitchFamily="34" charset="0"/>
              </a:rPr>
              <a:t> G (2008) </a:t>
            </a:r>
            <a:r>
              <a:rPr lang="cs-CZ" sz="1200" dirty="0" err="1">
                <a:latin typeface="Arial" pitchFamily="34" charset="0"/>
                <a:cs typeface="Arial" pitchFamily="34" charset="0"/>
              </a:rPr>
              <a:t>Trends</a:t>
            </a:r>
            <a:r>
              <a:rPr lang="cs-CZ" sz="1200" dirty="0">
                <a:latin typeface="Arial" pitchFamily="34" charset="0"/>
                <a:cs typeface="Arial" pitchFamily="34" charset="0"/>
              </a:rPr>
              <a:t> </a:t>
            </a:r>
            <a:r>
              <a:rPr lang="cs-CZ" sz="1200" dirty="0" err="1">
                <a:latin typeface="Arial" pitchFamily="34" charset="0"/>
                <a:cs typeface="Arial" pitchFamily="34" charset="0"/>
              </a:rPr>
              <a:t>Parasitol</a:t>
            </a:r>
            <a:r>
              <a:rPr lang="cs-CZ" sz="1200" dirty="0">
                <a:latin typeface="Arial" pitchFamily="34" charset="0"/>
                <a:cs typeface="Arial" pitchFamily="34" charset="0"/>
              </a:rPr>
              <a:t>  24: 425-428</a:t>
            </a:r>
          </a:p>
        </p:txBody>
      </p:sp>
      <p:sp>
        <p:nvSpPr>
          <p:cNvPr id="5" name="Nadpis 1"/>
          <p:cNvSpPr txBox="1">
            <a:spLocks/>
          </p:cNvSpPr>
          <p:nvPr/>
        </p:nvSpPr>
        <p:spPr>
          <a:xfrm>
            <a:off x="5244202" y="3366120"/>
            <a:ext cx="430051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1" u="none" strike="noStrike" kern="1200" cap="none" spc="0" normalizeH="0" baseline="0" noProof="0" dirty="0">
                <a:ln>
                  <a:noFill/>
                </a:ln>
                <a:solidFill>
                  <a:schemeClr val="tx1"/>
                </a:solidFill>
                <a:effectLst/>
                <a:uLnTx/>
                <a:uFillTx/>
                <a:latin typeface="Arial" pitchFamily="34" charset="0"/>
                <a:ea typeface="+mj-ea"/>
                <a:cs typeface="Arial" pitchFamily="34" charset="0"/>
              </a:rPr>
              <a:t>Trypanosoma</a:t>
            </a:r>
          </a:p>
        </p:txBody>
      </p:sp>
    </p:spTree>
    <p:extLst>
      <p:ext uri="{BB962C8B-B14F-4D97-AF65-F5344CB8AC3E}">
        <p14:creationId xmlns:p14="http://schemas.microsoft.com/office/powerpoint/2010/main" val="2455470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BRUCKA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03200"/>
            <a:ext cx="5416550" cy="6289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883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483768" y="5877272"/>
            <a:ext cx="3896451" cy="307777"/>
          </a:xfrm>
          <a:prstGeom prst="rect">
            <a:avLst/>
          </a:prstGeom>
          <a:noFill/>
        </p:spPr>
        <p:txBody>
          <a:bodyPr wrap="none" rtlCol="0">
            <a:spAutoFit/>
          </a:bodyPr>
          <a:lstStyle/>
          <a:p>
            <a:r>
              <a:rPr lang="cs-CZ" sz="1400" dirty="0" err="1">
                <a:latin typeface="Arial" panose="020B0604020202020204" pitchFamily="34" charset="0"/>
                <a:cs typeface="Arial" panose="020B0604020202020204" pitchFamily="34" charset="0"/>
              </a:rPr>
              <a:t>Peacock</a:t>
            </a:r>
            <a:r>
              <a:rPr lang="cs-CZ" sz="1400" dirty="0">
                <a:latin typeface="Arial" panose="020B0604020202020204" pitchFamily="34" charset="0"/>
                <a:cs typeface="Arial" panose="020B0604020202020204" pitchFamily="34" charset="0"/>
              </a:rPr>
              <a:t> L et al. (2011) PNAS  108: 3671-3676</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6632"/>
            <a:ext cx="7629525" cy="5667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8694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764704"/>
            <a:ext cx="803910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ovéPole 2"/>
          <p:cNvSpPr txBox="1"/>
          <p:nvPr/>
        </p:nvSpPr>
        <p:spPr>
          <a:xfrm>
            <a:off x="3036152" y="4016097"/>
            <a:ext cx="2976008" cy="276999"/>
          </a:xfrm>
          <a:prstGeom prst="rect">
            <a:avLst/>
          </a:prstGeom>
          <a:noFill/>
        </p:spPr>
        <p:txBody>
          <a:bodyPr wrap="none" rtlCol="0">
            <a:spAutoFit/>
          </a:bodyPr>
          <a:lstStyle/>
          <a:p>
            <a:r>
              <a:rPr lang="cs-CZ" sz="1200" dirty="0" err="1">
                <a:latin typeface="Arial" panose="020B0604020202020204" pitchFamily="34" charset="0"/>
                <a:cs typeface="Arial" panose="020B0604020202020204" pitchFamily="34" charset="0"/>
              </a:rPr>
              <a:t>Peacock</a:t>
            </a:r>
            <a:r>
              <a:rPr lang="cs-CZ" sz="1200" dirty="0">
                <a:latin typeface="Arial" panose="020B0604020202020204" pitchFamily="34" charset="0"/>
                <a:cs typeface="Arial" panose="020B0604020202020204" pitchFamily="34" charset="0"/>
              </a:rPr>
              <a:t> L et al. (2011) PNAS  108: 3671</a:t>
            </a:r>
          </a:p>
        </p:txBody>
      </p:sp>
      <p:pic>
        <p:nvPicPr>
          <p:cNvPr id="2" name="Obrázek 1"/>
          <p:cNvPicPr>
            <a:picLocks noChangeAspect="1"/>
          </p:cNvPicPr>
          <p:nvPr/>
        </p:nvPicPr>
        <p:blipFill>
          <a:blip r:embed="rId3"/>
          <a:stretch>
            <a:fillRect/>
          </a:stretch>
        </p:blipFill>
        <p:spPr>
          <a:xfrm>
            <a:off x="827584" y="4653136"/>
            <a:ext cx="3333750" cy="1724025"/>
          </a:xfrm>
          <a:prstGeom prst="rect">
            <a:avLst/>
          </a:prstGeom>
          <a:ln>
            <a:solidFill>
              <a:schemeClr val="tx1"/>
            </a:solidFill>
          </a:ln>
        </p:spPr>
      </p:pic>
      <p:sp>
        <p:nvSpPr>
          <p:cNvPr id="5" name="TextovéPole 4"/>
          <p:cNvSpPr txBox="1"/>
          <p:nvPr/>
        </p:nvSpPr>
        <p:spPr>
          <a:xfrm>
            <a:off x="4355976" y="5345871"/>
            <a:ext cx="2995435" cy="276999"/>
          </a:xfrm>
          <a:prstGeom prst="rect">
            <a:avLst/>
          </a:prstGeom>
          <a:noFill/>
        </p:spPr>
        <p:txBody>
          <a:bodyPr wrap="none" rtlCol="0">
            <a:spAutoFit/>
          </a:bodyPr>
          <a:lstStyle/>
          <a:p>
            <a:r>
              <a:rPr lang="cs-CZ" sz="1200" dirty="0" err="1">
                <a:latin typeface="Arial" panose="020B0604020202020204" pitchFamily="34" charset="0"/>
                <a:cs typeface="Arial" panose="020B0604020202020204" pitchFamily="34" charset="0"/>
              </a:rPr>
              <a:t>Peacock</a:t>
            </a:r>
            <a:r>
              <a:rPr lang="cs-CZ" sz="1200" dirty="0">
                <a:latin typeface="Arial" panose="020B0604020202020204" pitchFamily="34" charset="0"/>
                <a:cs typeface="Arial" panose="020B0604020202020204" pitchFamily="34" charset="0"/>
              </a:rPr>
              <a:t> L et al. (2014) </a:t>
            </a:r>
            <a:r>
              <a:rPr lang="cs-CZ" sz="1200" dirty="0" err="1">
                <a:latin typeface="Arial" panose="020B0604020202020204" pitchFamily="34" charset="0"/>
                <a:cs typeface="Arial" panose="020B0604020202020204" pitchFamily="34" charset="0"/>
              </a:rPr>
              <a:t>Curr</a:t>
            </a:r>
            <a:r>
              <a:rPr lang="cs-CZ" sz="1200" dirty="0">
                <a:latin typeface="Arial" panose="020B0604020202020204" pitchFamily="34" charset="0"/>
                <a:cs typeface="Arial" panose="020B0604020202020204" pitchFamily="34" charset="0"/>
              </a:rPr>
              <a:t> </a:t>
            </a:r>
            <a:r>
              <a:rPr lang="cs-CZ" sz="1200" dirty="0" err="1">
                <a:latin typeface="Arial" panose="020B0604020202020204" pitchFamily="34" charset="0"/>
                <a:cs typeface="Arial" panose="020B0604020202020204" pitchFamily="34" charset="0"/>
              </a:rPr>
              <a:t>Biol</a:t>
            </a:r>
            <a:r>
              <a:rPr lang="cs-CZ" sz="1200" dirty="0">
                <a:latin typeface="Arial" panose="020B0604020202020204" pitchFamily="34" charset="0"/>
                <a:cs typeface="Arial" panose="020B0604020202020204" pitchFamily="34" charset="0"/>
              </a:rPr>
              <a:t>  24: 181</a:t>
            </a:r>
          </a:p>
        </p:txBody>
      </p:sp>
    </p:spTree>
    <p:extLst>
      <p:ext uri="{BB962C8B-B14F-4D97-AF65-F5344CB8AC3E}">
        <p14:creationId xmlns:p14="http://schemas.microsoft.com/office/powerpoint/2010/main" val="68837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eapbiofield.wikispaces.com/file/view/cell_cycle.jpg"/>
          <p:cNvPicPr>
            <a:picLocks noChangeAspect="1" noChangeArrowheads="1"/>
          </p:cNvPicPr>
          <p:nvPr/>
        </p:nvPicPr>
        <p:blipFill>
          <a:blip r:embed="rId2" cstate="print"/>
          <a:srcRect/>
          <a:stretch>
            <a:fillRect/>
          </a:stretch>
        </p:blipFill>
        <p:spPr bwMode="auto">
          <a:xfrm>
            <a:off x="452434" y="1484784"/>
            <a:ext cx="3619500" cy="3600450"/>
          </a:xfrm>
          <a:prstGeom prst="rect">
            <a:avLst/>
          </a:prstGeom>
          <a:noFill/>
          <a:ln w="9525">
            <a:solidFill>
              <a:schemeClr val="tx1"/>
            </a:solidFill>
          </a:ln>
        </p:spPr>
      </p:pic>
      <p:sp>
        <p:nvSpPr>
          <p:cNvPr id="3" name="Nadpis 2"/>
          <p:cNvSpPr>
            <a:spLocks noGrp="1"/>
          </p:cNvSpPr>
          <p:nvPr>
            <p:ph type="title"/>
          </p:nvPr>
        </p:nvSpPr>
        <p:spPr>
          <a:xfrm>
            <a:off x="2000232" y="-142900"/>
            <a:ext cx="4757742" cy="1143000"/>
          </a:xfrm>
        </p:spPr>
        <p:txBody>
          <a:bodyPr/>
          <a:lstStyle/>
          <a:p>
            <a:r>
              <a:rPr lang="cs-CZ" dirty="0">
                <a:latin typeface="Arial" pitchFamily="34" charset="0"/>
                <a:cs typeface="Arial" pitchFamily="34" charset="0"/>
              </a:rPr>
              <a:t>Cell </a:t>
            </a:r>
            <a:r>
              <a:rPr lang="cs-CZ" dirty="0" err="1">
                <a:latin typeface="Arial" pitchFamily="34" charset="0"/>
                <a:cs typeface="Arial" pitchFamily="34" charset="0"/>
              </a:rPr>
              <a:t>cycle</a:t>
            </a:r>
            <a:endParaRPr lang="cs-CZ" dirty="0">
              <a:latin typeface="Arial" pitchFamily="34" charset="0"/>
              <a:cs typeface="Arial" pitchFamily="34" charset="0"/>
            </a:endParaRPr>
          </a:p>
        </p:txBody>
      </p:sp>
      <p:sp>
        <p:nvSpPr>
          <p:cNvPr id="5" name="Zástupný symbol pro obsah 4"/>
          <p:cNvSpPr>
            <a:spLocks noGrp="1"/>
          </p:cNvSpPr>
          <p:nvPr>
            <p:ph sz="half" idx="2"/>
          </p:nvPr>
        </p:nvSpPr>
        <p:spPr>
          <a:xfrm>
            <a:off x="4429124" y="1341011"/>
            <a:ext cx="4257676" cy="5054617"/>
          </a:xfrm>
        </p:spPr>
        <p:txBody>
          <a:bodyPr>
            <a:normAutofit fontScale="92500"/>
          </a:bodyPr>
          <a:lstStyle/>
          <a:p>
            <a:r>
              <a:rPr lang="cs-CZ" sz="2400" dirty="0" err="1">
                <a:latin typeface="Arial" pitchFamily="34" charset="0"/>
                <a:cs typeface="Arial" pitchFamily="34" charset="0"/>
              </a:rPr>
              <a:t>Complex</a:t>
            </a:r>
            <a:r>
              <a:rPr lang="cs-CZ" sz="2400" dirty="0">
                <a:latin typeface="Arial" pitchFamily="34" charset="0"/>
                <a:cs typeface="Arial" pitchFamily="34" charset="0"/>
              </a:rPr>
              <a:t> </a:t>
            </a:r>
            <a:r>
              <a:rPr lang="cs-CZ" sz="2400" dirty="0" err="1">
                <a:latin typeface="Arial" pitchFamily="34" charset="0"/>
                <a:cs typeface="Arial" pitchFamily="34" charset="0"/>
              </a:rPr>
              <a:t>regulation</a:t>
            </a:r>
            <a:r>
              <a:rPr lang="cs-CZ" sz="2400" dirty="0">
                <a:latin typeface="Arial" pitchFamily="34" charset="0"/>
                <a:cs typeface="Arial" pitchFamily="34" charset="0"/>
              </a:rPr>
              <a:t>, </a:t>
            </a:r>
            <a:r>
              <a:rPr lang="cs-CZ" sz="2400" dirty="0" err="1">
                <a:latin typeface="Arial" pitchFamily="34" charset="0"/>
                <a:cs typeface="Arial" pitchFamily="34" charset="0"/>
              </a:rPr>
              <a:t>reacts</a:t>
            </a:r>
            <a:r>
              <a:rPr lang="cs-CZ" sz="2400" dirty="0">
                <a:latin typeface="Arial" pitchFamily="34" charset="0"/>
                <a:cs typeface="Arial" pitchFamily="34" charset="0"/>
              </a:rPr>
              <a:t> to </a:t>
            </a:r>
            <a:r>
              <a:rPr lang="cs-CZ" sz="2400" dirty="0" err="1">
                <a:latin typeface="Arial" pitchFamily="34" charset="0"/>
                <a:cs typeface="Arial" pitchFamily="34" charset="0"/>
              </a:rPr>
              <a:t>both</a:t>
            </a:r>
            <a:r>
              <a:rPr lang="cs-CZ" sz="2400" dirty="0">
                <a:latin typeface="Arial" pitchFamily="34" charset="0"/>
                <a:cs typeface="Arial" pitchFamily="34" charset="0"/>
              </a:rPr>
              <a:t> </a:t>
            </a:r>
            <a:r>
              <a:rPr lang="cs-CZ" sz="2400" dirty="0" err="1">
                <a:latin typeface="Arial" pitchFamily="34" charset="0"/>
                <a:cs typeface="Arial" pitchFamily="34" charset="0"/>
              </a:rPr>
              <a:t>outer</a:t>
            </a:r>
            <a:r>
              <a:rPr lang="cs-CZ" sz="2400" dirty="0">
                <a:latin typeface="Arial" pitchFamily="34" charset="0"/>
                <a:cs typeface="Arial" pitchFamily="34" charset="0"/>
              </a:rPr>
              <a:t> and </a:t>
            </a:r>
            <a:r>
              <a:rPr lang="cs-CZ" sz="2400" dirty="0" err="1">
                <a:latin typeface="Arial" pitchFamily="34" charset="0"/>
                <a:cs typeface="Arial" pitchFamily="34" charset="0"/>
              </a:rPr>
              <a:t>inner</a:t>
            </a:r>
            <a:r>
              <a:rPr lang="cs-CZ" sz="2400" dirty="0">
                <a:latin typeface="Arial" pitchFamily="34" charset="0"/>
                <a:cs typeface="Arial" pitchFamily="34" charset="0"/>
              </a:rPr>
              <a:t> </a:t>
            </a:r>
            <a:r>
              <a:rPr lang="cs-CZ" sz="2400" dirty="0" err="1">
                <a:latin typeface="Arial" pitchFamily="34" charset="0"/>
                <a:cs typeface="Arial" pitchFamily="34" charset="0"/>
              </a:rPr>
              <a:t>stimuli</a:t>
            </a:r>
            <a:r>
              <a:rPr lang="cs-CZ" sz="2400" dirty="0">
                <a:latin typeface="Arial" pitchFamily="34" charset="0"/>
                <a:cs typeface="Arial" pitchFamily="34" charset="0"/>
              </a:rPr>
              <a:t> (</a:t>
            </a:r>
            <a:r>
              <a:rPr lang="cs-CZ" sz="2400" dirty="0" err="1">
                <a:latin typeface="Arial" pitchFamily="34" charset="0"/>
                <a:cs typeface="Arial" pitchFamily="34" charset="0"/>
              </a:rPr>
              <a:t>cyklins</a:t>
            </a:r>
            <a:r>
              <a:rPr lang="cs-CZ" sz="2400" dirty="0">
                <a:latin typeface="Arial" pitchFamily="34" charset="0"/>
                <a:cs typeface="Arial" pitchFamily="34" charset="0"/>
              </a:rPr>
              <a:t>, CDK, MAPK…)</a:t>
            </a:r>
          </a:p>
          <a:p>
            <a:pPr>
              <a:buNone/>
            </a:pPr>
            <a:endParaRPr lang="cs-CZ" sz="2400" dirty="0">
              <a:latin typeface="Arial" pitchFamily="34" charset="0"/>
              <a:cs typeface="Arial" pitchFamily="34" charset="0"/>
            </a:endParaRPr>
          </a:p>
          <a:p>
            <a:r>
              <a:rPr lang="cs-CZ" sz="2400" dirty="0" err="1">
                <a:latin typeface="Arial" pitchFamily="34" charset="0"/>
                <a:cs typeface="Arial" pitchFamily="34" charset="0"/>
              </a:rPr>
              <a:t>Checkpoints</a:t>
            </a:r>
            <a:r>
              <a:rPr lang="cs-CZ" sz="2400" dirty="0">
                <a:latin typeface="Arial" pitchFamily="34" charset="0"/>
                <a:cs typeface="Arial" pitchFamily="34" charset="0"/>
              </a:rPr>
              <a:t> (G</a:t>
            </a:r>
            <a:r>
              <a:rPr lang="cs-CZ" sz="2400" baseline="-25000" dirty="0">
                <a:latin typeface="Arial" pitchFamily="34" charset="0"/>
                <a:cs typeface="Arial" pitchFamily="34" charset="0"/>
              </a:rPr>
              <a:t>1</a:t>
            </a:r>
            <a:r>
              <a:rPr lang="cs-CZ" sz="2400" dirty="0">
                <a:latin typeface="Arial" pitchFamily="34" charset="0"/>
                <a:cs typeface="Arial" pitchFamily="34" charset="0"/>
              </a:rPr>
              <a:t>/S, G</a:t>
            </a:r>
            <a:r>
              <a:rPr lang="cs-CZ" sz="2400" baseline="-25000" dirty="0">
                <a:latin typeface="Arial" pitchFamily="34" charset="0"/>
                <a:cs typeface="Arial" pitchFamily="34" charset="0"/>
              </a:rPr>
              <a:t>2</a:t>
            </a:r>
            <a:r>
              <a:rPr lang="cs-CZ" sz="2400" dirty="0">
                <a:latin typeface="Arial" pitchFamily="34" charset="0"/>
                <a:cs typeface="Arial" pitchFamily="34" charset="0"/>
              </a:rPr>
              <a:t>/M, Met/Ana)</a:t>
            </a:r>
          </a:p>
          <a:p>
            <a:endParaRPr lang="cs-CZ" sz="2400" dirty="0">
              <a:latin typeface="Arial" pitchFamily="34" charset="0"/>
              <a:cs typeface="Arial" pitchFamily="34" charset="0"/>
            </a:endParaRPr>
          </a:p>
          <a:p>
            <a:r>
              <a:rPr lang="cs-CZ" sz="2400" dirty="0" err="1">
                <a:latin typeface="Arial" pitchFamily="34" charset="0"/>
                <a:cs typeface="Arial" pitchFamily="34" charset="0"/>
              </a:rPr>
              <a:t>Some</a:t>
            </a:r>
            <a:r>
              <a:rPr lang="cs-CZ" sz="2400" dirty="0">
                <a:latin typeface="Arial" pitchFamily="34" charset="0"/>
                <a:cs typeface="Arial" pitchFamily="34" charset="0"/>
              </a:rPr>
              <a:t> checkpoint are </a:t>
            </a:r>
            <a:r>
              <a:rPr lang="cs-CZ" sz="2400" dirty="0" err="1">
                <a:latin typeface="Arial" pitchFamily="34" charset="0"/>
                <a:cs typeface="Arial" pitchFamily="34" charset="0"/>
              </a:rPr>
              <a:t>missing</a:t>
            </a:r>
            <a:r>
              <a:rPr lang="cs-CZ" sz="2400" dirty="0">
                <a:latin typeface="Arial" pitchFamily="34" charset="0"/>
                <a:cs typeface="Arial" pitchFamily="34" charset="0"/>
              </a:rPr>
              <a:t> in </a:t>
            </a:r>
            <a:r>
              <a:rPr lang="cs-CZ" sz="2400" dirty="0" err="1">
                <a:latin typeface="Arial" pitchFamily="34" charset="0"/>
                <a:cs typeface="Arial" pitchFamily="34" charset="0"/>
              </a:rPr>
              <a:t>some</a:t>
            </a:r>
            <a:r>
              <a:rPr lang="cs-CZ" sz="2400" dirty="0">
                <a:latin typeface="Arial" pitchFamily="34" charset="0"/>
                <a:cs typeface="Arial" pitchFamily="34" charset="0"/>
              </a:rPr>
              <a:t> protists</a:t>
            </a:r>
          </a:p>
          <a:p>
            <a:endParaRPr lang="cs-CZ" sz="2400" dirty="0">
              <a:latin typeface="Arial" pitchFamily="34" charset="0"/>
              <a:cs typeface="Arial" pitchFamily="34" charset="0"/>
            </a:endParaRPr>
          </a:p>
          <a:p>
            <a:r>
              <a:rPr lang="cs-CZ" sz="2400" dirty="0" err="1">
                <a:latin typeface="Arial" pitchFamily="34" charset="0"/>
                <a:cs typeface="Arial" pitchFamily="34" charset="0"/>
              </a:rPr>
              <a:t>Synchronization</a:t>
            </a:r>
            <a:r>
              <a:rPr lang="cs-CZ" sz="2400" dirty="0">
                <a:latin typeface="Arial" pitchFamily="34" charset="0"/>
                <a:cs typeface="Arial" pitchFamily="34" charset="0"/>
              </a:rPr>
              <a:t> </a:t>
            </a:r>
            <a:r>
              <a:rPr lang="cs-CZ" sz="2400" dirty="0" err="1">
                <a:latin typeface="Arial" pitchFamily="34" charset="0"/>
                <a:cs typeface="Arial" pitchFamily="34" charset="0"/>
              </a:rPr>
              <a:t>of</a:t>
            </a:r>
            <a:r>
              <a:rPr lang="cs-CZ" sz="2400" dirty="0">
                <a:latin typeface="Arial" pitchFamily="34" charset="0"/>
                <a:cs typeface="Arial" pitchFamily="34" charset="0"/>
              </a:rPr>
              <a:t> </a:t>
            </a:r>
            <a:r>
              <a:rPr lang="cs-CZ" sz="2400" dirty="0" err="1">
                <a:latin typeface="Arial" pitchFamily="34" charset="0"/>
                <a:cs typeface="Arial" pitchFamily="34" charset="0"/>
              </a:rPr>
              <a:t>the</a:t>
            </a:r>
            <a:r>
              <a:rPr lang="cs-CZ" sz="2400" dirty="0">
                <a:latin typeface="Arial" pitchFamily="34" charset="0"/>
                <a:cs typeface="Arial" pitchFamily="34" charset="0"/>
              </a:rPr>
              <a:t> cell </a:t>
            </a:r>
            <a:r>
              <a:rPr lang="cs-CZ" sz="2400" dirty="0" err="1">
                <a:latin typeface="Arial" pitchFamily="34" charset="0"/>
                <a:cs typeface="Arial" pitchFamily="34" charset="0"/>
              </a:rPr>
              <a:t>cycle</a:t>
            </a:r>
            <a:r>
              <a:rPr lang="cs-CZ" sz="2400" dirty="0">
                <a:latin typeface="Arial" pitchFamily="34" charset="0"/>
                <a:cs typeface="Arial" pitchFamily="34" charset="0"/>
              </a:rPr>
              <a:t> </a:t>
            </a:r>
            <a:r>
              <a:rPr lang="cs-CZ" sz="2400" dirty="0" err="1">
                <a:latin typeface="Arial" pitchFamily="34" charset="0"/>
                <a:cs typeface="Arial" pitchFamily="34" charset="0"/>
              </a:rPr>
              <a:t>for</a:t>
            </a:r>
            <a:r>
              <a:rPr lang="cs-CZ" sz="2400" dirty="0">
                <a:latin typeface="Arial" pitchFamily="34" charset="0"/>
                <a:cs typeface="Arial" pitchFamily="34" charset="0"/>
              </a:rPr>
              <a:t> </a:t>
            </a:r>
            <a:r>
              <a:rPr lang="cs-CZ" sz="2400" dirty="0" err="1">
                <a:latin typeface="Arial" pitchFamily="34" charset="0"/>
                <a:cs typeface="Arial" pitchFamily="34" charset="0"/>
              </a:rPr>
              <a:t>research</a:t>
            </a:r>
            <a:r>
              <a:rPr lang="cs-CZ" sz="2400" dirty="0">
                <a:latin typeface="Arial" pitchFamily="34" charset="0"/>
                <a:cs typeface="Arial" pitchFamily="34" charset="0"/>
              </a:rPr>
              <a:t> </a:t>
            </a:r>
            <a:r>
              <a:rPr lang="cs-CZ" sz="2400" dirty="0" err="1">
                <a:latin typeface="Arial" pitchFamily="34" charset="0"/>
                <a:cs typeface="Arial" pitchFamily="34" charset="0"/>
              </a:rPr>
              <a:t>purposes</a:t>
            </a:r>
            <a:endParaRPr lang="cs-CZ" sz="2400" dirty="0">
              <a:latin typeface="Arial" pitchFamily="34" charset="0"/>
              <a:cs typeface="Arial" pitchFamily="34" charset="0"/>
            </a:endParaRPr>
          </a:p>
        </p:txBody>
      </p:sp>
    </p:spTree>
    <p:extLst>
      <p:ext uri="{BB962C8B-B14F-4D97-AF65-F5344CB8AC3E}">
        <p14:creationId xmlns:p14="http://schemas.microsoft.com/office/powerpoint/2010/main" val="3472401178"/>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7267</TotalTime>
  <Words>1569</Words>
  <Application>Microsoft Office PowerPoint</Application>
  <PresentationFormat>Předvádění na obrazovce (4:3)</PresentationFormat>
  <Paragraphs>269</Paragraphs>
  <Slides>83</Slides>
  <Notes>4</Notes>
  <HiddenSlides>0</HiddenSlides>
  <MMClips>0</MMClips>
  <ScaleCrop>false</ScaleCrop>
  <HeadingPairs>
    <vt:vector size="8" baseType="variant">
      <vt:variant>
        <vt:lpstr>Použitá písma</vt:lpstr>
      </vt:variant>
      <vt:variant>
        <vt:i4>2</vt:i4>
      </vt:variant>
      <vt:variant>
        <vt:lpstr>Motiv</vt:lpstr>
      </vt:variant>
      <vt:variant>
        <vt:i4>1</vt:i4>
      </vt:variant>
      <vt:variant>
        <vt:lpstr>Vložené servery OLE</vt:lpstr>
      </vt:variant>
      <vt:variant>
        <vt:i4>2</vt:i4>
      </vt:variant>
      <vt:variant>
        <vt:lpstr>Nadpisy snímků</vt:lpstr>
      </vt:variant>
      <vt:variant>
        <vt:i4>83</vt:i4>
      </vt:variant>
    </vt:vector>
  </HeadingPairs>
  <TitlesOfParts>
    <vt:vector size="88" baseType="lpstr">
      <vt:lpstr>Arial</vt:lpstr>
      <vt:lpstr>Calibri</vt:lpstr>
      <vt:lpstr>Motiv sady Office</vt:lpstr>
      <vt:lpstr>CorelPhotoPaint.Image.9</vt:lpstr>
      <vt:lpstr>Image</vt:lpstr>
      <vt:lpstr>Prezentace aplikace PowerPoint</vt:lpstr>
      <vt:lpstr>Life cycle</vt:lpstr>
      <vt:lpstr>Prezentace aplikace PowerPoint</vt:lpstr>
      <vt:lpstr>Prezentace aplikace PowerPoint</vt:lpstr>
      <vt:lpstr>Prezentace aplikace PowerPoint</vt:lpstr>
      <vt:lpstr>Cysts</vt:lpstr>
      <vt:lpstr>Prezentace aplikace PowerPoint</vt:lpstr>
      <vt:lpstr>The cyst stage</vt:lpstr>
      <vt:lpstr>Cell cycle</vt:lpstr>
      <vt:lpstr>Prezentace aplikace PowerPoint</vt:lpstr>
      <vt:lpstr>Prezentace aplikace PowerPoint</vt:lpstr>
      <vt:lpstr>Prezentace aplikace PowerPoint</vt:lpstr>
      <vt:lpstr>Prezentace aplikace PowerPoint</vt:lpstr>
      <vt:lpstr>“Amitosis”</vt:lpstr>
      <vt:lpstr>Prezentace aplikace PowerPoint</vt:lpstr>
      <vt:lpstr>Prezentace aplikace PowerPoint</vt:lpstr>
      <vt:lpstr>Prezentace aplikace PowerPoint</vt:lpstr>
      <vt:lpstr>Evolution of microtubule organizing centers across the tree of eukaryotes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Sexual process</vt:lpstr>
      <vt:lpstr>Sexual process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Asexuals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Cryptic sex</vt:lpstr>
      <vt:lpstr>Cryptic sex</vt:lpstr>
      <vt:lpstr>Prezentace aplikace PowerPoint</vt:lpstr>
      <vt:lpstr>Prezentace aplikace PowerPoint</vt:lpstr>
      <vt:lpstr>How to recognize sex…</vt:lpstr>
      <vt:lpstr>How to recognize sex…</vt:lpstr>
      <vt:lpstr>How to detect the sexual process…</vt:lpstr>
      <vt:lpstr>Prezentace aplikace PowerPoint</vt:lpstr>
      <vt:lpstr>Prezentace aplikace PowerPoint</vt:lpstr>
      <vt:lpstr>Prezentace aplikace PowerPoint</vt:lpstr>
      <vt:lpstr>Giardia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Ivan Čepička</dc:creator>
  <cp:lastModifiedBy>Čepička Ivan</cp:lastModifiedBy>
  <cp:revision>589</cp:revision>
  <dcterms:created xsi:type="dcterms:W3CDTF">2009-02-23T16:17:38Z</dcterms:created>
  <dcterms:modified xsi:type="dcterms:W3CDTF">2024-04-15T07:33:05Z</dcterms:modified>
</cp:coreProperties>
</file>